
<file path=[Content_Types].xml><?xml version="1.0" encoding="utf-8"?>
<Types xmlns="http://schemas.openxmlformats.org/package/2006/content-types">
  <Default Extension="emf" ContentType="image/x-emf"/>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27"/>
  </p:notesMasterIdLst>
  <p:sldIdLst>
    <p:sldId id="447" r:id="rId5"/>
    <p:sldId id="431" r:id="rId6"/>
    <p:sldId id="441" r:id="rId7"/>
    <p:sldId id="258" r:id="rId8"/>
    <p:sldId id="260" r:id="rId9"/>
    <p:sldId id="417" r:id="rId10"/>
    <p:sldId id="259" r:id="rId11"/>
    <p:sldId id="416" r:id="rId12"/>
    <p:sldId id="427" r:id="rId13"/>
    <p:sldId id="449" r:id="rId14"/>
    <p:sldId id="437" r:id="rId15"/>
    <p:sldId id="438" r:id="rId16"/>
    <p:sldId id="439" r:id="rId17"/>
    <p:sldId id="442" r:id="rId18"/>
    <p:sldId id="430" r:id="rId19"/>
    <p:sldId id="429" r:id="rId20"/>
    <p:sldId id="443" r:id="rId21"/>
    <p:sldId id="435" r:id="rId22"/>
    <p:sldId id="433" r:id="rId23"/>
    <p:sldId id="444" r:id="rId24"/>
    <p:sldId id="432" r:id="rId25"/>
    <p:sldId id="450" r:id="rId26"/>
  </p:sldIdLst>
  <p:sldSz cx="12192000" cy="6858000"/>
  <p:notesSz cx="6858000" cy="9144000"/>
  <p:defaultText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on Lang" initials="SL" lastIdx="3" clrIdx="0">
    <p:extLst>
      <p:ext uri="{19B8F6BF-5375-455C-9EA6-DF929625EA0E}">
        <p15:presenceInfo xmlns:p15="http://schemas.microsoft.com/office/powerpoint/2012/main" userId="Simon Lang" providerId="None"/>
      </p:ext>
    </p:extLst>
  </p:cmAuthor>
  <p:cmAuthor id="2" name="Lang, Simon" initials="SL" lastIdx="9" clrIdx="1">
    <p:extLst>
      <p:ext uri="{19B8F6BF-5375-455C-9EA6-DF929625EA0E}">
        <p15:presenceInfo xmlns:p15="http://schemas.microsoft.com/office/powerpoint/2012/main" userId="S::Simon.Lang@bildungscampus-berlin.de::52eee534-b160-4c00-81ef-ac9c2a123d14" providerId="AD"/>
      </p:ext>
    </p:extLst>
  </p:cmAuthor>
  <p:cmAuthor id="3" name="Schwarz-Ksionski, Tanja" initials="ST" lastIdx="2" clrIdx="2">
    <p:extLst>
      <p:ext uri="{19B8F6BF-5375-455C-9EA6-DF929625EA0E}">
        <p15:presenceInfo xmlns:p15="http://schemas.microsoft.com/office/powerpoint/2012/main" userId="S::tanja.schwarz-ksionski@bildungscampus-berlin.de::26dfe4d5-3120-4471-9d40-8e0e6f6f5d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A80EE6-B7A7-4218-B96A-0FA582936CB0}" v="2" dt="2025-09-30T10:19:52.511"/>
    <p1510:client id="{8E3C5E1D-9D4D-44DD-AEB6-1B192A71CF72}" v="78" dt="2025-09-30T09:56:23.806"/>
    <p1510:client id="{B43ADC4E-3E4B-49E0-8261-F8037DDEF13C}" v="33" dt="2025-09-29T14:00:09.8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7"/>
    <p:restoredTop sz="69128" autoAdjust="0"/>
  </p:normalViewPr>
  <p:slideViewPr>
    <p:cSldViewPr snapToGrid="0">
      <p:cViewPr varScale="1">
        <p:scale>
          <a:sx n="68" d="100"/>
          <a:sy n="68" d="100"/>
        </p:scale>
        <p:origin x="2118" y="28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h, Michael" userId="425b0a3e-e3c1-43fd-a5e4-245d771b4355" providerId="ADAL" clId="{D0924B96-70CE-4C1A-8EBD-F147C32A5097}"/>
    <pc:docChg chg="modSld">
      <pc:chgData name="Ruh, Michael" userId="425b0a3e-e3c1-43fd-a5e4-245d771b4355" providerId="ADAL" clId="{D0924B96-70CE-4C1A-8EBD-F147C32A5097}" dt="2025-09-30T09:57:34.433" v="98" actId="20577"/>
      <pc:docMkLst>
        <pc:docMk/>
      </pc:docMkLst>
      <pc:sldChg chg="addSp modSp modAnim modNotesTx">
        <pc:chgData name="Ruh, Michael" userId="425b0a3e-e3c1-43fd-a5e4-245d771b4355" providerId="ADAL" clId="{D0924B96-70CE-4C1A-8EBD-F147C32A5097}" dt="2025-09-30T09:35:48.191" v="49"/>
        <pc:sldMkLst>
          <pc:docMk/>
          <pc:sldMk cId="1665978240" sldId="258"/>
        </pc:sldMkLst>
        <pc:picChg chg="add mod">
          <ac:chgData name="Ruh, Michael" userId="425b0a3e-e3c1-43fd-a5e4-245d771b4355" providerId="ADAL" clId="{D0924B96-70CE-4C1A-8EBD-F147C32A5097}" dt="2025-09-30T09:35:39.700" v="48"/>
          <ac:picMkLst>
            <pc:docMk/>
            <pc:sldMk cId="1665978240" sldId="258"/>
            <ac:picMk id="4" creationId="{8D663632-1CB4-1877-DB78-3A7BD92893AE}"/>
          </ac:picMkLst>
        </pc:picChg>
      </pc:sldChg>
      <pc:sldChg chg="addSp modSp modAnim">
        <pc:chgData name="Ruh, Michael" userId="425b0a3e-e3c1-43fd-a5e4-245d771b4355" providerId="ADAL" clId="{D0924B96-70CE-4C1A-8EBD-F147C32A5097}" dt="2025-09-30T09:36:17.519" v="55"/>
        <pc:sldMkLst>
          <pc:docMk/>
          <pc:sldMk cId="1085030491" sldId="259"/>
        </pc:sldMkLst>
        <pc:picChg chg="add mod">
          <ac:chgData name="Ruh, Michael" userId="425b0a3e-e3c1-43fd-a5e4-245d771b4355" providerId="ADAL" clId="{D0924B96-70CE-4C1A-8EBD-F147C32A5097}" dt="2025-09-30T09:36:13.424" v="54"/>
          <ac:picMkLst>
            <pc:docMk/>
            <pc:sldMk cId="1085030491" sldId="259"/>
            <ac:picMk id="2" creationId="{26170995-F04C-F36F-588B-2E0396AC1058}"/>
          </ac:picMkLst>
        </pc:picChg>
      </pc:sldChg>
      <pc:sldChg chg="addSp modSp modAnim">
        <pc:chgData name="Ruh, Michael" userId="425b0a3e-e3c1-43fd-a5e4-245d771b4355" providerId="ADAL" clId="{D0924B96-70CE-4C1A-8EBD-F147C32A5097}" dt="2025-09-30T09:35:58.168" v="51"/>
        <pc:sldMkLst>
          <pc:docMk/>
          <pc:sldMk cId="1805715470" sldId="260"/>
        </pc:sldMkLst>
        <pc:picChg chg="add mod">
          <ac:chgData name="Ruh, Michael" userId="425b0a3e-e3c1-43fd-a5e4-245d771b4355" providerId="ADAL" clId="{D0924B96-70CE-4C1A-8EBD-F147C32A5097}" dt="2025-09-30T09:35:55.513" v="50"/>
          <ac:picMkLst>
            <pc:docMk/>
            <pc:sldMk cId="1805715470" sldId="260"/>
            <ac:picMk id="4" creationId="{64D612B1-573B-2E9B-ABF9-79CB130A5A41}"/>
          </ac:picMkLst>
        </pc:picChg>
      </pc:sldChg>
      <pc:sldChg chg="addSp modSp modAnim">
        <pc:chgData name="Ruh, Michael" userId="425b0a3e-e3c1-43fd-a5e4-245d771b4355" providerId="ADAL" clId="{D0924B96-70CE-4C1A-8EBD-F147C32A5097}" dt="2025-09-30T09:56:23.806" v="89"/>
        <pc:sldMkLst>
          <pc:docMk/>
          <pc:sldMk cId="3120361198" sldId="416"/>
        </pc:sldMkLst>
        <pc:picChg chg="add mod">
          <ac:chgData name="Ruh, Michael" userId="425b0a3e-e3c1-43fd-a5e4-245d771b4355" providerId="ADAL" clId="{D0924B96-70CE-4C1A-8EBD-F147C32A5097}" dt="2025-09-30T09:36:25.998" v="56"/>
          <ac:picMkLst>
            <pc:docMk/>
            <pc:sldMk cId="3120361198" sldId="416"/>
            <ac:picMk id="4" creationId="{F72D50AB-4D6E-4728-AAFD-7BC172C5EBED}"/>
          </ac:picMkLst>
        </pc:picChg>
      </pc:sldChg>
      <pc:sldChg chg="addSp modSp modAnim">
        <pc:chgData name="Ruh, Michael" userId="425b0a3e-e3c1-43fd-a5e4-245d771b4355" providerId="ADAL" clId="{D0924B96-70CE-4C1A-8EBD-F147C32A5097}" dt="2025-09-30T09:36:08.125" v="53"/>
        <pc:sldMkLst>
          <pc:docMk/>
          <pc:sldMk cId="1581643958" sldId="417"/>
        </pc:sldMkLst>
        <pc:picChg chg="add mod">
          <ac:chgData name="Ruh, Michael" userId="425b0a3e-e3c1-43fd-a5e4-245d771b4355" providerId="ADAL" clId="{D0924B96-70CE-4C1A-8EBD-F147C32A5097}" dt="2025-09-30T09:36:04.939" v="52"/>
          <ac:picMkLst>
            <pc:docMk/>
            <pc:sldMk cId="1581643958" sldId="417"/>
            <ac:picMk id="4" creationId="{10BECFAE-3049-389A-AF31-CCC6F52E5A11}"/>
          </ac:picMkLst>
        </pc:picChg>
      </pc:sldChg>
      <pc:sldChg chg="addSp modSp modAnim">
        <pc:chgData name="Ruh, Michael" userId="425b0a3e-e3c1-43fd-a5e4-245d771b4355" providerId="ADAL" clId="{D0924B96-70CE-4C1A-8EBD-F147C32A5097}" dt="2025-09-30T09:36:36.403" v="59"/>
        <pc:sldMkLst>
          <pc:docMk/>
          <pc:sldMk cId="796485290" sldId="427"/>
        </pc:sldMkLst>
        <pc:picChg chg="add mod">
          <ac:chgData name="Ruh, Michael" userId="425b0a3e-e3c1-43fd-a5e4-245d771b4355" providerId="ADAL" clId="{D0924B96-70CE-4C1A-8EBD-F147C32A5097}" dt="2025-09-30T09:36:34.006" v="58"/>
          <ac:picMkLst>
            <pc:docMk/>
            <pc:sldMk cId="796485290" sldId="427"/>
            <ac:picMk id="2" creationId="{E1A5393A-093B-6EE5-61D1-303DA591B1E7}"/>
          </ac:picMkLst>
        </pc:picChg>
      </pc:sldChg>
      <pc:sldChg chg="addSp modSp modAnim">
        <pc:chgData name="Ruh, Michael" userId="425b0a3e-e3c1-43fd-a5e4-245d771b4355" providerId="ADAL" clId="{D0924B96-70CE-4C1A-8EBD-F147C32A5097}" dt="2025-09-30T09:37:45.539" v="73"/>
        <pc:sldMkLst>
          <pc:docMk/>
          <pc:sldMk cId="2970145236" sldId="429"/>
        </pc:sldMkLst>
        <pc:picChg chg="add mod">
          <ac:chgData name="Ruh, Michael" userId="425b0a3e-e3c1-43fd-a5e4-245d771b4355" providerId="ADAL" clId="{D0924B96-70CE-4C1A-8EBD-F147C32A5097}" dt="2025-09-30T09:37:42.395" v="72"/>
          <ac:picMkLst>
            <pc:docMk/>
            <pc:sldMk cId="2970145236" sldId="429"/>
            <ac:picMk id="4" creationId="{CC8ADF3B-77C3-81B9-96ED-68329DB1A7C7}"/>
          </ac:picMkLst>
        </pc:picChg>
      </pc:sldChg>
      <pc:sldChg chg="addSp modSp modAnim">
        <pc:chgData name="Ruh, Michael" userId="425b0a3e-e3c1-43fd-a5e4-245d771b4355" providerId="ADAL" clId="{D0924B96-70CE-4C1A-8EBD-F147C32A5097}" dt="2025-09-30T09:37:36.951" v="71"/>
        <pc:sldMkLst>
          <pc:docMk/>
          <pc:sldMk cId="194482374" sldId="430"/>
        </pc:sldMkLst>
        <pc:picChg chg="add mod">
          <ac:chgData name="Ruh, Michael" userId="425b0a3e-e3c1-43fd-a5e4-245d771b4355" providerId="ADAL" clId="{D0924B96-70CE-4C1A-8EBD-F147C32A5097}" dt="2025-09-30T09:37:33.638" v="70"/>
          <ac:picMkLst>
            <pc:docMk/>
            <pc:sldMk cId="194482374" sldId="430"/>
            <ac:picMk id="2" creationId="{5E569F6A-0393-EA9F-12C2-898C4294E114}"/>
          </ac:picMkLst>
        </pc:picChg>
      </pc:sldChg>
      <pc:sldChg chg="addSp modSp modAnim">
        <pc:chgData name="Ruh, Michael" userId="425b0a3e-e3c1-43fd-a5e4-245d771b4355" providerId="ADAL" clId="{D0924B96-70CE-4C1A-8EBD-F147C32A5097}" dt="2025-09-30T09:35:18.606" v="45"/>
        <pc:sldMkLst>
          <pc:docMk/>
          <pc:sldMk cId="795522969" sldId="431"/>
        </pc:sldMkLst>
        <pc:picChg chg="add mod">
          <ac:chgData name="Ruh, Michael" userId="425b0a3e-e3c1-43fd-a5e4-245d771b4355" providerId="ADAL" clId="{D0924B96-70CE-4C1A-8EBD-F147C32A5097}" dt="2025-09-30T09:35:12.610" v="44"/>
          <ac:picMkLst>
            <pc:docMk/>
            <pc:sldMk cId="795522969" sldId="431"/>
            <ac:picMk id="4" creationId="{E9A8CB31-E163-0B49-1336-D1917BE7AD34}"/>
          </ac:picMkLst>
        </pc:picChg>
      </pc:sldChg>
      <pc:sldChg chg="addSp modSp modAnim">
        <pc:chgData name="Ruh, Michael" userId="425b0a3e-e3c1-43fd-a5e4-245d771b4355" providerId="ADAL" clId="{D0924B96-70CE-4C1A-8EBD-F147C32A5097}" dt="2025-09-30T09:38:23.785" v="83"/>
        <pc:sldMkLst>
          <pc:docMk/>
          <pc:sldMk cId="3898895324" sldId="432"/>
        </pc:sldMkLst>
        <pc:picChg chg="add mod">
          <ac:chgData name="Ruh, Michael" userId="425b0a3e-e3c1-43fd-a5e4-245d771b4355" providerId="ADAL" clId="{D0924B96-70CE-4C1A-8EBD-F147C32A5097}" dt="2025-09-30T09:38:20.878" v="82"/>
          <ac:picMkLst>
            <pc:docMk/>
            <pc:sldMk cId="3898895324" sldId="432"/>
            <ac:picMk id="8" creationId="{D2111B68-1AFD-2CA4-B88F-90142213CC48}"/>
          </ac:picMkLst>
        </pc:picChg>
      </pc:sldChg>
      <pc:sldChg chg="addSp modSp modAnim">
        <pc:chgData name="Ruh, Michael" userId="425b0a3e-e3c1-43fd-a5e4-245d771b4355" providerId="ADAL" clId="{D0924B96-70CE-4C1A-8EBD-F147C32A5097}" dt="2025-09-30T09:38:08.067" v="79"/>
        <pc:sldMkLst>
          <pc:docMk/>
          <pc:sldMk cId="672100620" sldId="433"/>
        </pc:sldMkLst>
        <pc:picChg chg="add mod">
          <ac:chgData name="Ruh, Michael" userId="425b0a3e-e3c1-43fd-a5e4-245d771b4355" providerId="ADAL" clId="{D0924B96-70CE-4C1A-8EBD-F147C32A5097}" dt="2025-09-30T09:38:05.813" v="78"/>
          <ac:picMkLst>
            <pc:docMk/>
            <pc:sldMk cId="672100620" sldId="433"/>
            <ac:picMk id="2" creationId="{1FEB2D74-5ADB-7E8E-1948-A923A54D7C24}"/>
          </ac:picMkLst>
        </pc:picChg>
      </pc:sldChg>
      <pc:sldChg chg="addSp modSp modAnim modNotesTx">
        <pc:chgData name="Ruh, Michael" userId="425b0a3e-e3c1-43fd-a5e4-245d771b4355" providerId="ADAL" clId="{D0924B96-70CE-4C1A-8EBD-F147C32A5097}" dt="2025-09-30T09:38:01.593" v="77"/>
        <pc:sldMkLst>
          <pc:docMk/>
          <pc:sldMk cId="3985974983" sldId="435"/>
        </pc:sldMkLst>
        <pc:picChg chg="add mod">
          <ac:chgData name="Ruh, Michael" userId="425b0a3e-e3c1-43fd-a5e4-245d771b4355" providerId="ADAL" clId="{D0924B96-70CE-4C1A-8EBD-F147C32A5097}" dt="2025-09-30T09:37:59.414" v="76"/>
          <ac:picMkLst>
            <pc:docMk/>
            <pc:sldMk cId="3985974983" sldId="435"/>
            <ac:picMk id="2" creationId="{2A6C5A80-78D8-AFD6-3E31-CB5B6257DD14}"/>
          </ac:picMkLst>
        </pc:picChg>
      </pc:sldChg>
      <pc:sldChg chg="addSp modSp modAnim">
        <pc:chgData name="Ruh, Michael" userId="425b0a3e-e3c1-43fd-a5e4-245d771b4355" providerId="ADAL" clId="{D0924B96-70CE-4C1A-8EBD-F147C32A5097}" dt="2025-09-30T09:36:55.810" v="63"/>
        <pc:sldMkLst>
          <pc:docMk/>
          <pc:sldMk cId="12576309" sldId="437"/>
        </pc:sldMkLst>
        <pc:picChg chg="add mod">
          <ac:chgData name="Ruh, Michael" userId="425b0a3e-e3c1-43fd-a5e4-245d771b4355" providerId="ADAL" clId="{D0924B96-70CE-4C1A-8EBD-F147C32A5097}" dt="2025-09-30T09:36:52.757" v="62"/>
          <ac:picMkLst>
            <pc:docMk/>
            <pc:sldMk cId="12576309" sldId="437"/>
            <ac:picMk id="4" creationId="{EE01DA95-68F8-2740-4EE5-13509FD91142}"/>
          </ac:picMkLst>
        </pc:picChg>
      </pc:sldChg>
      <pc:sldChg chg="addSp modSp modAnim">
        <pc:chgData name="Ruh, Michael" userId="425b0a3e-e3c1-43fd-a5e4-245d771b4355" providerId="ADAL" clId="{D0924B96-70CE-4C1A-8EBD-F147C32A5097}" dt="2025-09-30T09:37:08.424" v="65"/>
        <pc:sldMkLst>
          <pc:docMk/>
          <pc:sldMk cId="1835564147" sldId="438"/>
        </pc:sldMkLst>
        <pc:picChg chg="add mod">
          <ac:chgData name="Ruh, Michael" userId="425b0a3e-e3c1-43fd-a5e4-245d771b4355" providerId="ADAL" clId="{D0924B96-70CE-4C1A-8EBD-F147C32A5097}" dt="2025-09-30T09:37:03.378" v="64"/>
          <ac:picMkLst>
            <pc:docMk/>
            <pc:sldMk cId="1835564147" sldId="438"/>
            <ac:picMk id="4" creationId="{558E904B-DDC6-A8B4-5E6F-CB885684BA8C}"/>
          </ac:picMkLst>
        </pc:picChg>
      </pc:sldChg>
      <pc:sldChg chg="addSp modSp modAnim">
        <pc:chgData name="Ruh, Michael" userId="425b0a3e-e3c1-43fd-a5e4-245d771b4355" providerId="ADAL" clId="{D0924B96-70CE-4C1A-8EBD-F147C32A5097}" dt="2025-09-30T09:37:19.014" v="67"/>
        <pc:sldMkLst>
          <pc:docMk/>
          <pc:sldMk cId="2931223308" sldId="439"/>
        </pc:sldMkLst>
        <pc:picChg chg="add mod">
          <ac:chgData name="Ruh, Michael" userId="425b0a3e-e3c1-43fd-a5e4-245d771b4355" providerId="ADAL" clId="{D0924B96-70CE-4C1A-8EBD-F147C32A5097}" dt="2025-09-30T09:37:15.776" v="66"/>
          <ac:picMkLst>
            <pc:docMk/>
            <pc:sldMk cId="2931223308" sldId="439"/>
            <ac:picMk id="4" creationId="{746FE3B7-81BC-3A53-A8BC-3081D628E15C}"/>
          </ac:picMkLst>
        </pc:picChg>
      </pc:sldChg>
      <pc:sldChg chg="addSp modSp modAnim">
        <pc:chgData name="Ruh, Michael" userId="425b0a3e-e3c1-43fd-a5e4-245d771b4355" providerId="ADAL" clId="{D0924B96-70CE-4C1A-8EBD-F147C32A5097}" dt="2025-09-30T09:35:31.959" v="47"/>
        <pc:sldMkLst>
          <pc:docMk/>
          <pc:sldMk cId="2391892493" sldId="441"/>
        </pc:sldMkLst>
        <pc:picChg chg="add mod">
          <ac:chgData name="Ruh, Michael" userId="425b0a3e-e3c1-43fd-a5e4-245d771b4355" providerId="ADAL" clId="{D0924B96-70CE-4C1A-8EBD-F147C32A5097}" dt="2025-09-30T09:35:28.698" v="46"/>
          <ac:picMkLst>
            <pc:docMk/>
            <pc:sldMk cId="2391892493" sldId="441"/>
            <ac:picMk id="3" creationId="{4F5633FF-AAED-46DB-D1DA-3BFAAF893441}"/>
          </ac:picMkLst>
        </pc:picChg>
      </pc:sldChg>
      <pc:sldChg chg="addSp modSp mod modAnim modNotesTx">
        <pc:chgData name="Ruh, Michael" userId="425b0a3e-e3c1-43fd-a5e4-245d771b4355" providerId="ADAL" clId="{D0924B96-70CE-4C1A-8EBD-F147C32A5097}" dt="2025-09-30T09:57:34.433" v="98" actId="20577"/>
        <pc:sldMkLst>
          <pc:docMk/>
          <pc:sldMk cId="3141215616" sldId="442"/>
        </pc:sldMkLst>
        <pc:spChg chg="mod">
          <ac:chgData name="Ruh, Michael" userId="425b0a3e-e3c1-43fd-a5e4-245d771b4355" providerId="ADAL" clId="{D0924B96-70CE-4C1A-8EBD-F147C32A5097}" dt="2025-09-30T09:57:34.433" v="98" actId="20577"/>
          <ac:spMkLst>
            <pc:docMk/>
            <pc:sldMk cId="3141215616" sldId="442"/>
            <ac:spMk id="14" creationId="{8EBA0D75-D51B-E0C7-7B19-DF284250F3C7}"/>
          </ac:spMkLst>
        </pc:spChg>
        <pc:picChg chg="add mod">
          <ac:chgData name="Ruh, Michael" userId="425b0a3e-e3c1-43fd-a5e4-245d771b4355" providerId="ADAL" clId="{D0924B96-70CE-4C1A-8EBD-F147C32A5097}" dt="2025-09-30T09:37:24.916" v="68"/>
          <ac:picMkLst>
            <pc:docMk/>
            <pc:sldMk cId="3141215616" sldId="442"/>
            <ac:picMk id="4" creationId="{0715AA3C-AC0D-A272-252B-C9EAE1000DC1}"/>
          </ac:picMkLst>
        </pc:picChg>
      </pc:sldChg>
      <pc:sldChg chg="addSp modSp modAnim">
        <pc:chgData name="Ruh, Michael" userId="425b0a3e-e3c1-43fd-a5e4-245d771b4355" providerId="ADAL" clId="{D0924B96-70CE-4C1A-8EBD-F147C32A5097}" dt="2025-09-30T09:37:54.875" v="75"/>
        <pc:sldMkLst>
          <pc:docMk/>
          <pc:sldMk cId="2298436823" sldId="443"/>
        </pc:sldMkLst>
        <pc:picChg chg="add mod">
          <ac:chgData name="Ruh, Michael" userId="425b0a3e-e3c1-43fd-a5e4-245d771b4355" providerId="ADAL" clId="{D0924B96-70CE-4C1A-8EBD-F147C32A5097}" dt="2025-09-30T09:37:52.120" v="74"/>
          <ac:picMkLst>
            <pc:docMk/>
            <pc:sldMk cId="2298436823" sldId="443"/>
            <ac:picMk id="4" creationId="{A7D1CD87-1E45-930D-AC94-0AA80375D433}"/>
          </ac:picMkLst>
        </pc:picChg>
      </pc:sldChg>
      <pc:sldChg chg="addSp modSp modAnim">
        <pc:chgData name="Ruh, Michael" userId="425b0a3e-e3c1-43fd-a5e4-245d771b4355" providerId="ADAL" clId="{D0924B96-70CE-4C1A-8EBD-F147C32A5097}" dt="2025-09-30T09:38:15.528" v="81"/>
        <pc:sldMkLst>
          <pc:docMk/>
          <pc:sldMk cId="918452155" sldId="444"/>
        </pc:sldMkLst>
        <pc:picChg chg="add mod">
          <ac:chgData name="Ruh, Michael" userId="425b0a3e-e3c1-43fd-a5e4-245d771b4355" providerId="ADAL" clId="{D0924B96-70CE-4C1A-8EBD-F147C32A5097}" dt="2025-09-30T09:38:13.370" v="80"/>
          <ac:picMkLst>
            <pc:docMk/>
            <pc:sldMk cId="918452155" sldId="444"/>
            <ac:picMk id="4" creationId="{34AABEC3-37BA-FDA8-4334-D63C7E063B8C}"/>
          </ac:picMkLst>
        </pc:picChg>
      </pc:sldChg>
      <pc:sldChg chg="addSp modSp modAnim modCm">
        <pc:chgData name="Ruh, Michael" userId="425b0a3e-e3c1-43fd-a5e4-245d771b4355" providerId="ADAL" clId="{D0924B96-70CE-4C1A-8EBD-F147C32A5097}" dt="2025-09-30T09:39:08.162" v="85"/>
        <pc:sldMkLst>
          <pc:docMk/>
          <pc:sldMk cId="2453476055" sldId="447"/>
        </pc:sldMkLst>
        <pc:picChg chg="add mod">
          <ac:chgData name="Ruh, Michael" userId="425b0a3e-e3c1-43fd-a5e4-245d771b4355" providerId="ADAL" clId="{D0924B96-70CE-4C1A-8EBD-F147C32A5097}" dt="2025-09-30T09:34:46.862" v="42"/>
          <ac:picMkLst>
            <pc:docMk/>
            <pc:sldMk cId="2453476055" sldId="447"/>
            <ac:picMk id="2" creationId="{5761D054-DA23-E5C0-9882-7658B49A89CB}"/>
          </ac:picMkLst>
        </pc:picChg>
      </pc:sldChg>
      <pc:sldChg chg="addSp modSp modAnim">
        <pc:chgData name="Ruh, Michael" userId="425b0a3e-e3c1-43fd-a5e4-245d771b4355" providerId="ADAL" clId="{D0924B96-70CE-4C1A-8EBD-F147C32A5097}" dt="2025-09-30T09:36:47.103" v="61"/>
        <pc:sldMkLst>
          <pc:docMk/>
          <pc:sldMk cId="2339570768" sldId="449"/>
        </pc:sldMkLst>
        <pc:picChg chg="add mod">
          <ac:chgData name="Ruh, Michael" userId="425b0a3e-e3c1-43fd-a5e4-245d771b4355" providerId="ADAL" clId="{D0924B96-70CE-4C1A-8EBD-F147C32A5097}" dt="2025-09-30T09:36:44.155" v="60"/>
          <ac:picMkLst>
            <pc:docMk/>
            <pc:sldMk cId="2339570768" sldId="449"/>
            <ac:picMk id="4" creationId="{89435CAF-D338-3FA0-F276-AE1920AC0D3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36721E-AF8A-2F46-83EA-24175666153A}" type="datetimeFigureOut">
              <a:rPr lang="en-DE" smtClean="0"/>
              <a:t>09/30/2025</a:t>
            </a:fld>
            <a:endParaRPr lang="en-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33169F-601F-E543-9913-1F372CFAB27D}" type="slidenum">
              <a:rPr lang="en-DE" smtClean="0"/>
              <a:t>‹Nr.›</a:t>
            </a:fld>
            <a:endParaRPr lang="en-DE"/>
          </a:p>
        </p:txBody>
      </p:sp>
    </p:spTree>
    <p:extLst>
      <p:ext uri="{BB962C8B-B14F-4D97-AF65-F5344CB8AC3E}">
        <p14:creationId xmlns:p14="http://schemas.microsoft.com/office/powerpoint/2010/main" val="119773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7059D-AE0E-1541-5C15-C59BBF243F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4090B-37B2-A21D-DCA1-6F2DC46F64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1C4BE1-9F10-4E5D-4D92-51334FA29078}"/>
              </a:ext>
            </a:extLst>
          </p:cNvPr>
          <p:cNvSpPr>
            <a:spLocks noGrp="1"/>
          </p:cNvSpPr>
          <p:nvPr>
            <p:ph type="body" idx="1"/>
          </p:nvPr>
        </p:nvSpPr>
        <p:spPr/>
        <p:txBody>
          <a:bodyPr/>
          <a:lstStyle/>
          <a:p>
            <a:r>
              <a:rPr lang="de-DE" b="0" dirty="0"/>
              <a:t>Willkommen im dritten Teil dieses </a:t>
            </a:r>
            <a:r>
              <a:rPr lang="de-DE" b="0" dirty="0" err="1"/>
              <a:t>Blended</a:t>
            </a:r>
            <a:r>
              <a:rPr lang="de-DE" b="0" dirty="0"/>
              <a:t>-Learning Formats. Dieser Teil beschäftigt sich mit „Werkzeugen“, also Strategien wie ihr mit Rassismus umzugehen könnt. Nehmt euch Papier und einen Stift. Wenn ihr möchtet, könnt ihr auch noch einmal auf das Skript schauen, falls ihr etwas nicht direkt versteht. Aber jetzt geht es erst einmal los…</a:t>
            </a:r>
          </a:p>
        </p:txBody>
      </p:sp>
      <p:sp>
        <p:nvSpPr>
          <p:cNvPr id="4" name="Slide Number Placeholder 3">
            <a:extLst>
              <a:ext uri="{FF2B5EF4-FFF2-40B4-BE49-F238E27FC236}">
                <a16:creationId xmlns:a16="http://schemas.microsoft.com/office/drawing/2014/main" id="{411F79CF-C269-548E-4BA0-209B6AB80A7B}"/>
              </a:ext>
            </a:extLst>
          </p:cNvPr>
          <p:cNvSpPr>
            <a:spLocks noGrp="1"/>
          </p:cNvSpPr>
          <p:nvPr>
            <p:ph type="sldNum" sz="quarter" idx="5"/>
          </p:nvPr>
        </p:nvSpPr>
        <p:spPr/>
        <p:txBody>
          <a:bodyPr/>
          <a:lstStyle/>
          <a:p>
            <a:fld id="{9A89BFB6-6AFD-484E-8C1A-7E5E5B654ECE}" type="slidenum">
              <a:rPr lang="en-DE" smtClean="0"/>
              <a:t>1</a:t>
            </a:fld>
            <a:endParaRPr lang="en-DE"/>
          </a:p>
        </p:txBody>
      </p:sp>
    </p:spTree>
    <p:extLst>
      <p:ext uri="{BB962C8B-B14F-4D97-AF65-F5344CB8AC3E}">
        <p14:creationId xmlns:p14="http://schemas.microsoft.com/office/powerpoint/2010/main" val="598953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2E8FD-FAC9-548A-93E4-FA74F626495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660B03E-F59A-8821-2487-2A841DD0CB5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6681044-BB61-A8FE-4B1C-CF9D8C785F9A}"/>
              </a:ext>
            </a:extLst>
          </p:cNvPr>
          <p:cNvSpPr>
            <a:spLocks noGrp="1"/>
          </p:cNvSpPr>
          <p:nvPr>
            <p:ph type="body" idx="1"/>
          </p:nvPr>
        </p:nvSpPr>
        <p:spPr/>
        <p:txBody>
          <a:bodyPr/>
          <a:lstStyle/>
          <a:p>
            <a:r>
              <a:rPr lang="en-US" dirty="0">
                <a:latin typeface="Calibri"/>
                <a:ea typeface="Calibri"/>
                <a:cs typeface="Calibri"/>
              </a:rPr>
              <a:t>Es </a:t>
            </a:r>
            <a:r>
              <a:rPr lang="en-US" dirty="0" err="1">
                <a:latin typeface="Calibri"/>
                <a:ea typeface="Calibri"/>
                <a:cs typeface="Calibri"/>
              </a:rPr>
              <a:t>ist</a:t>
            </a:r>
            <a:r>
              <a:rPr lang="en-US" dirty="0">
                <a:latin typeface="Calibri"/>
                <a:ea typeface="Calibri"/>
                <a:cs typeface="Calibri"/>
              </a:rPr>
              <a:t> </a:t>
            </a:r>
            <a:r>
              <a:rPr lang="en-US" dirty="0" err="1">
                <a:latin typeface="Calibri"/>
                <a:ea typeface="Calibri"/>
                <a:cs typeface="Calibri"/>
              </a:rPr>
              <a:t>schwierig</a:t>
            </a:r>
            <a:r>
              <a:rPr lang="en-US" dirty="0">
                <a:latin typeface="Calibri"/>
                <a:ea typeface="Calibri"/>
                <a:cs typeface="Calibri"/>
              </a:rPr>
              <a:t> </a:t>
            </a:r>
            <a:r>
              <a:rPr lang="en-US" dirty="0" err="1">
                <a:latin typeface="Calibri"/>
                <a:ea typeface="Calibri"/>
                <a:cs typeface="Calibri"/>
              </a:rPr>
              <a:t>Diskriminierung</a:t>
            </a:r>
            <a:r>
              <a:rPr lang="en-US" dirty="0">
                <a:latin typeface="Calibri"/>
                <a:ea typeface="Calibri"/>
                <a:cs typeface="Calibri"/>
              </a:rPr>
              <a:t> </a:t>
            </a:r>
            <a:r>
              <a:rPr lang="en-US" dirty="0" err="1">
                <a:latin typeface="Calibri"/>
                <a:ea typeface="Calibri"/>
                <a:cs typeface="Calibri"/>
              </a:rPr>
              <a:t>anzusprechen</a:t>
            </a:r>
            <a:r>
              <a:rPr lang="en-US" dirty="0">
                <a:latin typeface="Calibri"/>
                <a:ea typeface="Calibri"/>
                <a:cs typeface="Calibri"/>
              </a:rPr>
              <a:t> und </a:t>
            </a:r>
            <a:r>
              <a:rPr lang="en-US" dirty="0" err="1">
                <a:latin typeface="Calibri"/>
                <a:ea typeface="Calibri"/>
                <a:cs typeface="Calibri"/>
              </a:rPr>
              <a:t>dabei</a:t>
            </a:r>
            <a:r>
              <a:rPr lang="en-US" dirty="0">
                <a:latin typeface="Calibri"/>
                <a:ea typeface="Calibri"/>
                <a:cs typeface="Calibri"/>
              </a:rPr>
              <a:t> </a:t>
            </a:r>
            <a:r>
              <a:rPr lang="en-US" dirty="0" err="1">
                <a:latin typeface="Calibri"/>
                <a:ea typeface="Calibri"/>
                <a:cs typeface="Calibri"/>
              </a:rPr>
              <a:t>ist</a:t>
            </a:r>
            <a:r>
              <a:rPr lang="en-US" dirty="0">
                <a:latin typeface="Calibri"/>
                <a:ea typeface="Calibri"/>
                <a:cs typeface="Calibri"/>
              </a:rPr>
              <a:t> es </a:t>
            </a:r>
            <a:r>
              <a:rPr lang="en-US" dirty="0" err="1">
                <a:latin typeface="Calibri"/>
                <a:ea typeface="Calibri"/>
                <a:cs typeface="Calibri"/>
              </a:rPr>
              <a:t>wichtig</a:t>
            </a:r>
            <a:r>
              <a:rPr lang="en-US" dirty="0">
                <a:latin typeface="Calibri"/>
                <a:ea typeface="Calibri"/>
                <a:cs typeface="Calibri"/>
              </a:rPr>
              <a:t> </a:t>
            </a:r>
            <a:r>
              <a:rPr lang="en-US" dirty="0" err="1">
                <a:latin typeface="Calibri"/>
                <a:ea typeface="Calibri"/>
                <a:cs typeface="Calibri"/>
              </a:rPr>
              <a:t>darüber</a:t>
            </a:r>
            <a:r>
              <a:rPr lang="en-US" dirty="0">
                <a:latin typeface="Calibri"/>
                <a:ea typeface="Calibri"/>
                <a:cs typeface="Calibri"/>
              </a:rPr>
              <a:t> </a:t>
            </a:r>
            <a:r>
              <a:rPr lang="en-US" dirty="0" err="1">
                <a:latin typeface="Calibri"/>
                <a:ea typeface="Calibri"/>
                <a:cs typeface="Calibri"/>
              </a:rPr>
              <a:t>nachzudenken</a:t>
            </a:r>
            <a:r>
              <a:rPr lang="en-US" dirty="0">
                <a:latin typeface="Calibri"/>
                <a:ea typeface="Calibri"/>
                <a:cs typeface="Calibri"/>
              </a:rPr>
              <a:t> </a:t>
            </a:r>
            <a:r>
              <a:rPr lang="en-US" dirty="0" err="1">
                <a:latin typeface="Calibri"/>
                <a:ea typeface="Calibri"/>
                <a:cs typeface="Calibri"/>
              </a:rPr>
              <a:t>wie</a:t>
            </a:r>
            <a:r>
              <a:rPr lang="en-US" dirty="0">
                <a:latin typeface="Calibri"/>
                <a:ea typeface="Calibri"/>
                <a:cs typeface="Calibri"/>
              </a:rPr>
              <a:t> </a:t>
            </a:r>
            <a:r>
              <a:rPr lang="en-US" dirty="0" err="1">
                <a:latin typeface="Calibri"/>
                <a:ea typeface="Calibri"/>
                <a:cs typeface="Calibri"/>
              </a:rPr>
              <a:t>sich</a:t>
            </a:r>
            <a:r>
              <a:rPr lang="en-US" dirty="0">
                <a:latin typeface="Calibri"/>
                <a:ea typeface="Calibri"/>
                <a:cs typeface="Calibri"/>
              </a:rPr>
              <a:t> die Situation </a:t>
            </a:r>
            <a:r>
              <a:rPr lang="en-US" dirty="0" err="1">
                <a:latin typeface="Calibri"/>
                <a:ea typeface="Calibri"/>
                <a:cs typeface="Calibri"/>
              </a:rPr>
              <a:t>gerade</a:t>
            </a:r>
            <a:r>
              <a:rPr lang="en-US" dirty="0">
                <a:latin typeface="Calibri"/>
                <a:ea typeface="Calibri"/>
                <a:cs typeface="Calibri"/>
              </a:rPr>
              <a:t> </a:t>
            </a:r>
            <a:r>
              <a:rPr lang="en-US" dirty="0" err="1">
                <a:latin typeface="Calibri"/>
                <a:ea typeface="Calibri"/>
                <a:cs typeface="Calibri"/>
              </a:rPr>
              <a:t>darstellt</a:t>
            </a:r>
            <a:r>
              <a:rPr lang="en-US" dirty="0">
                <a:latin typeface="Calibri"/>
                <a:ea typeface="Calibri"/>
                <a:cs typeface="Calibri"/>
              </a:rPr>
              <a:t>.</a:t>
            </a:r>
          </a:p>
          <a:p>
            <a:endParaRPr lang="en-US" dirty="0">
              <a:latin typeface="Calibri"/>
              <a:ea typeface="Calibri"/>
              <a:cs typeface="Calibri"/>
            </a:endParaRPr>
          </a:p>
          <a:p>
            <a:r>
              <a:rPr lang="en-US" dirty="0">
                <a:latin typeface="Calibri"/>
                <a:ea typeface="Calibri"/>
                <a:cs typeface="Calibri"/>
              </a:rPr>
              <a:t>Eine </a:t>
            </a:r>
            <a:r>
              <a:rPr lang="en-US" dirty="0" err="1">
                <a:latin typeface="Calibri"/>
                <a:ea typeface="Calibri"/>
                <a:cs typeface="Calibri"/>
              </a:rPr>
              <a:t>kurze</a:t>
            </a:r>
            <a:r>
              <a:rPr lang="en-US" dirty="0">
                <a:latin typeface="Calibri"/>
                <a:ea typeface="Calibri"/>
                <a:cs typeface="Calibri"/>
              </a:rPr>
              <a:t> </a:t>
            </a:r>
            <a:r>
              <a:rPr lang="en-US" dirty="0" err="1">
                <a:latin typeface="Calibri"/>
                <a:ea typeface="Calibri"/>
                <a:cs typeface="Calibri"/>
              </a:rPr>
              <a:t>Analyse</a:t>
            </a:r>
            <a:r>
              <a:rPr lang="en-US" dirty="0">
                <a:latin typeface="Calibri"/>
                <a:ea typeface="Calibri"/>
                <a:cs typeface="Calibri"/>
              </a:rPr>
              <a:t> </a:t>
            </a:r>
            <a:r>
              <a:rPr lang="en-US" dirty="0" err="1">
                <a:latin typeface="Calibri"/>
                <a:ea typeface="Calibri"/>
                <a:cs typeface="Calibri"/>
              </a:rPr>
              <a:t>kann</a:t>
            </a:r>
            <a:r>
              <a:rPr lang="en-US" dirty="0">
                <a:latin typeface="Calibri"/>
                <a:ea typeface="Calibri"/>
                <a:cs typeface="Calibri"/>
              </a:rPr>
              <a:t> </a:t>
            </a:r>
            <a:r>
              <a:rPr lang="en-US" dirty="0" err="1">
                <a:latin typeface="Calibri"/>
                <a:ea typeface="Calibri"/>
                <a:cs typeface="Calibri"/>
              </a:rPr>
              <a:t>aufgrund</a:t>
            </a:r>
            <a:r>
              <a:rPr lang="en-US" dirty="0">
                <a:latin typeface="Calibri"/>
                <a:ea typeface="Calibri"/>
                <a:cs typeface="Calibri"/>
              </a:rPr>
              <a:t> der </a:t>
            </a:r>
            <a:r>
              <a:rPr lang="en-US" dirty="0" err="1">
                <a:latin typeface="Calibri"/>
                <a:ea typeface="Calibri"/>
                <a:cs typeface="Calibri"/>
              </a:rPr>
              <a:t>Fragen</a:t>
            </a:r>
            <a:r>
              <a:rPr lang="en-US" dirty="0">
                <a:latin typeface="Calibri"/>
                <a:ea typeface="Calibri"/>
                <a:cs typeface="Calibri"/>
              </a:rPr>
              <a:t> auf der Folie </a:t>
            </a:r>
            <a:r>
              <a:rPr lang="en-US" dirty="0" err="1">
                <a:latin typeface="Calibri"/>
                <a:ea typeface="Calibri"/>
                <a:cs typeface="Calibri"/>
              </a:rPr>
              <a:t>stattfinden</a:t>
            </a:r>
            <a:r>
              <a:rPr lang="en-US" dirty="0">
                <a:latin typeface="Calibri"/>
                <a:ea typeface="Calibri"/>
                <a:cs typeface="Calibri"/>
              </a:rPr>
              <a:t>:</a:t>
            </a:r>
          </a:p>
          <a:p>
            <a:pPr marL="342900" indent="-342900">
              <a:lnSpc>
                <a:spcPct val="90000"/>
              </a:lnSpc>
              <a:spcAft>
                <a:spcPts val="200"/>
              </a:spcAft>
              <a:buFont typeface="Arial,Sans-Serif"/>
              <a:buChar char="•"/>
            </a:pPr>
            <a:r>
              <a:rPr lang="de-DE" dirty="0"/>
              <a:t>Will ich diskutieren, oder den Standpunkt klar machen?</a:t>
            </a:r>
          </a:p>
          <a:p>
            <a:pPr marL="342900" indent="-342900">
              <a:lnSpc>
                <a:spcPct val="90000"/>
              </a:lnSpc>
              <a:spcAft>
                <a:spcPts val="200"/>
              </a:spcAft>
              <a:buFont typeface="Arial,Sans-Serif"/>
              <a:buChar char="•"/>
            </a:pPr>
            <a:r>
              <a:rPr lang="de-DE" dirty="0"/>
              <a:t>Wie kann ich mich und Andere in dieser Situation schützen?</a:t>
            </a:r>
          </a:p>
          <a:p>
            <a:pPr marL="342900" indent="-342900">
              <a:lnSpc>
                <a:spcPct val="90000"/>
              </a:lnSpc>
              <a:spcAft>
                <a:spcPts val="200"/>
              </a:spcAft>
              <a:buFont typeface="Arial,Sans-Serif"/>
              <a:buChar char="•"/>
            </a:pPr>
            <a:r>
              <a:rPr lang="de-DE" dirty="0"/>
              <a:t>Bin ich in einer öffentlichen, einer beruflichen oder einer privaten Situation?</a:t>
            </a:r>
          </a:p>
          <a:p>
            <a:pPr marL="342900" indent="-342900">
              <a:lnSpc>
                <a:spcPct val="90000"/>
              </a:lnSpc>
              <a:spcAft>
                <a:spcPts val="200"/>
              </a:spcAft>
              <a:buFont typeface="Arial,Sans-Serif"/>
              <a:buChar char="•"/>
            </a:pPr>
            <a:r>
              <a:rPr lang="de-DE" dirty="0"/>
              <a:t>Sind weitere Personen anwesend?</a:t>
            </a:r>
            <a:endParaRPr lang="en-US" dirty="0"/>
          </a:p>
          <a:p>
            <a:pPr marL="342900" indent="-342900">
              <a:lnSpc>
                <a:spcPct val="90000"/>
              </a:lnSpc>
              <a:spcAft>
                <a:spcPts val="200"/>
              </a:spcAft>
              <a:buFont typeface="Arial,Sans-Serif"/>
              <a:buChar char="•"/>
            </a:pPr>
            <a:r>
              <a:rPr lang="de-DE" dirty="0"/>
              <a:t>Wie geht es mir gerade in der Situation?</a:t>
            </a:r>
            <a:endParaRPr lang="en-US" dirty="0"/>
          </a:p>
          <a:p>
            <a:pPr>
              <a:lnSpc>
                <a:spcPct val="90000"/>
              </a:lnSpc>
              <a:spcAft>
                <a:spcPts val="200"/>
              </a:spcAft>
            </a:pPr>
            <a:endParaRPr lang="de-DE" dirty="0"/>
          </a:p>
          <a:p>
            <a:pPr>
              <a:lnSpc>
                <a:spcPct val="90000"/>
              </a:lnSpc>
              <a:spcAft>
                <a:spcPts val="200"/>
              </a:spcAft>
              <a:buFont typeface="Arial,Sans-Serif"/>
            </a:pPr>
            <a:r>
              <a:rPr lang="de-DE" dirty="0"/>
              <a:t>Je emotionaler die Situation für Dich selbst ist, desto kürzer sollte die Interaktion mit dem Täter oder der Täterin sein.</a:t>
            </a:r>
          </a:p>
          <a:p>
            <a:endParaRPr lang="de-DE" dirty="0"/>
          </a:p>
        </p:txBody>
      </p:sp>
      <p:sp>
        <p:nvSpPr>
          <p:cNvPr id="4" name="Foliennummernplatzhalter 3">
            <a:extLst>
              <a:ext uri="{FF2B5EF4-FFF2-40B4-BE49-F238E27FC236}">
                <a16:creationId xmlns:a16="http://schemas.microsoft.com/office/drawing/2014/main" id="{BB1E5734-2A54-950B-C35B-BCF30708E990}"/>
              </a:ext>
            </a:extLst>
          </p:cNvPr>
          <p:cNvSpPr>
            <a:spLocks noGrp="1"/>
          </p:cNvSpPr>
          <p:nvPr>
            <p:ph type="sldNum" sz="quarter" idx="5"/>
          </p:nvPr>
        </p:nvSpPr>
        <p:spPr/>
        <p:txBody>
          <a:bodyPr/>
          <a:lstStyle/>
          <a:p>
            <a:fld id="{BB33169F-601F-E543-9913-1F372CFAB27D}" type="slidenum">
              <a:rPr lang="en-DE" smtClean="0"/>
              <a:t>10</a:t>
            </a:fld>
            <a:endParaRPr lang="en-DE"/>
          </a:p>
        </p:txBody>
      </p:sp>
    </p:spTree>
    <p:extLst>
      <p:ext uri="{BB962C8B-B14F-4D97-AF65-F5344CB8AC3E}">
        <p14:creationId xmlns:p14="http://schemas.microsoft.com/office/powerpoint/2010/main" val="2809654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Wenn </a:t>
            </a:r>
            <a:r>
              <a:rPr lang="en-US" dirty="0" err="1"/>
              <a:t>Personen</a:t>
            </a:r>
            <a:r>
              <a:rPr lang="en-US" dirty="0"/>
              <a:t>, </a:t>
            </a:r>
            <a:r>
              <a:rPr lang="en-US" dirty="0" err="1"/>
              <a:t>mit</a:t>
            </a:r>
            <a:r>
              <a:rPr lang="en-US" dirty="0"/>
              <a:t> </a:t>
            </a:r>
            <a:r>
              <a:rPr lang="en-US" dirty="0" err="1"/>
              <a:t>denen</a:t>
            </a:r>
            <a:r>
              <a:rPr lang="en-US" dirty="0"/>
              <a:t> </a:t>
            </a:r>
            <a:r>
              <a:rPr lang="en-US" dirty="0" err="1"/>
              <a:t>eine</a:t>
            </a:r>
            <a:r>
              <a:rPr lang="en-US" dirty="0"/>
              <a:t> </a:t>
            </a:r>
            <a:r>
              <a:rPr lang="en-US" dirty="0" err="1"/>
              <a:t>näher</a:t>
            </a:r>
            <a:r>
              <a:rPr lang="en-US" dirty="0"/>
              <a:t> </a:t>
            </a:r>
            <a:r>
              <a:rPr lang="en-US" dirty="0" err="1"/>
              <a:t>Beziehung</a:t>
            </a:r>
            <a:r>
              <a:rPr lang="en-US" dirty="0"/>
              <a:t> </a:t>
            </a:r>
            <a:r>
              <a:rPr lang="en-US" dirty="0" err="1"/>
              <a:t>vorhanden</a:t>
            </a:r>
            <a:r>
              <a:rPr lang="en-US" dirty="0"/>
              <a:t> </a:t>
            </a:r>
            <a:r>
              <a:rPr lang="en-US" dirty="0" err="1"/>
              <a:t>ist</a:t>
            </a:r>
            <a:r>
              <a:rPr lang="en-US" dirty="0"/>
              <a:t>, die </a:t>
            </a:r>
            <a:r>
              <a:rPr lang="en-US" dirty="0" err="1"/>
              <a:t>Personen</a:t>
            </a:r>
            <a:r>
              <a:rPr lang="en-US" dirty="0"/>
              <a:t> </a:t>
            </a:r>
            <a:r>
              <a:rPr lang="en-US" dirty="0" err="1"/>
              <a:t>sind</a:t>
            </a:r>
            <a:r>
              <a:rPr lang="en-US" dirty="0"/>
              <a:t>, die </a:t>
            </a:r>
            <a:r>
              <a:rPr lang="en-US" dirty="0" err="1"/>
              <a:t>diskriminieren</a:t>
            </a:r>
            <a:r>
              <a:rPr lang="en-US" dirty="0"/>
              <a:t> </a:t>
            </a:r>
            <a:r>
              <a:rPr lang="en-US" dirty="0" err="1"/>
              <a:t>ist</a:t>
            </a:r>
            <a:r>
              <a:rPr lang="en-US" dirty="0"/>
              <a:t> es </a:t>
            </a:r>
            <a:r>
              <a:rPr lang="en-US" dirty="0" err="1"/>
              <a:t>unerlässlich</a:t>
            </a:r>
            <a:r>
              <a:rPr lang="en-US" dirty="0"/>
              <a:t> </a:t>
            </a:r>
            <a:r>
              <a:rPr lang="en-US" dirty="0" err="1"/>
              <a:t>zumindest</a:t>
            </a:r>
            <a:r>
              <a:rPr lang="en-US" dirty="0"/>
              <a:t> den </a:t>
            </a:r>
            <a:r>
              <a:rPr lang="en-US" dirty="0" err="1"/>
              <a:t>Versuch</a:t>
            </a:r>
            <a:r>
              <a:rPr lang="en-US" dirty="0"/>
              <a:t> </a:t>
            </a:r>
            <a:r>
              <a:rPr lang="en-US" dirty="0" err="1"/>
              <a:t>zu</a:t>
            </a:r>
            <a:r>
              <a:rPr lang="en-US" dirty="0"/>
              <a:t> </a:t>
            </a:r>
            <a:r>
              <a:rPr lang="en-US" dirty="0" err="1"/>
              <a:t>wagen</a:t>
            </a:r>
            <a:r>
              <a:rPr lang="en-US" dirty="0"/>
              <a:t> </a:t>
            </a:r>
            <a:r>
              <a:rPr lang="en-US" dirty="0" err="1"/>
              <a:t>ein</a:t>
            </a:r>
            <a:r>
              <a:rPr lang="en-US" dirty="0"/>
              <a:t> </a:t>
            </a:r>
            <a:r>
              <a:rPr lang="en-US" dirty="0" err="1"/>
              <a:t>längeres</a:t>
            </a:r>
            <a:r>
              <a:rPr lang="en-US" dirty="0"/>
              <a:t> </a:t>
            </a:r>
            <a:r>
              <a:rPr lang="en-US" dirty="0" err="1"/>
              <a:t>Gespräch</a:t>
            </a:r>
            <a:r>
              <a:rPr lang="en-US" dirty="0"/>
              <a:t> </a:t>
            </a:r>
            <a:r>
              <a:rPr lang="en-US" dirty="0" err="1"/>
              <a:t>zu</a:t>
            </a:r>
            <a:r>
              <a:rPr lang="en-US" dirty="0"/>
              <a:t> </a:t>
            </a:r>
            <a:r>
              <a:rPr lang="en-US" dirty="0" err="1"/>
              <a:t>führen</a:t>
            </a:r>
            <a:r>
              <a:rPr lang="en-US" dirty="0"/>
              <a:t>. Auch </a:t>
            </a:r>
            <a:r>
              <a:rPr lang="en-US" dirty="0" err="1"/>
              <a:t>Kolleg</a:t>
            </a:r>
            <a:r>
              <a:rPr lang="en-US" dirty="0"/>
              <a:t>*</a:t>
            </a:r>
            <a:r>
              <a:rPr lang="en-US" dirty="0" err="1"/>
              <a:t>innen</a:t>
            </a:r>
            <a:r>
              <a:rPr lang="en-US" dirty="0"/>
              <a:t> </a:t>
            </a:r>
            <a:r>
              <a:rPr lang="en-US" dirty="0" err="1"/>
              <a:t>gehören</a:t>
            </a:r>
            <a:r>
              <a:rPr lang="en-US" dirty="0"/>
              <a:t> </a:t>
            </a:r>
            <a:r>
              <a:rPr lang="en-US" dirty="0" err="1"/>
              <a:t>dazu</a:t>
            </a:r>
            <a:r>
              <a:rPr lang="en-US" dirty="0"/>
              <a:t>, </a:t>
            </a:r>
            <a:r>
              <a:rPr lang="en-US" dirty="0" err="1"/>
              <a:t>denn</a:t>
            </a:r>
            <a:r>
              <a:rPr lang="en-US" dirty="0"/>
              <a:t> </a:t>
            </a:r>
            <a:r>
              <a:rPr lang="en-US" dirty="0" err="1"/>
              <a:t>wir</a:t>
            </a:r>
            <a:r>
              <a:rPr lang="en-US" dirty="0"/>
              <a:t> </a:t>
            </a:r>
            <a:r>
              <a:rPr lang="en-US" dirty="0" err="1"/>
              <a:t>verbringen</a:t>
            </a:r>
            <a:r>
              <a:rPr lang="en-US" dirty="0"/>
              <a:t> </a:t>
            </a:r>
            <a:r>
              <a:rPr lang="en-US" dirty="0" err="1"/>
              <a:t>mit</a:t>
            </a:r>
            <a:r>
              <a:rPr lang="en-US" dirty="0"/>
              <a:t> </a:t>
            </a:r>
            <a:r>
              <a:rPr lang="en-US" dirty="0" err="1"/>
              <a:t>diesen</a:t>
            </a:r>
            <a:r>
              <a:rPr lang="en-US" dirty="0"/>
              <a:t> Menschen </a:t>
            </a:r>
            <a:r>
              <a:rPr lang="en-US" dirty="0" err="1"/>
              <a:t>viel</a:t>
            </a:r>
            <a:r>
              <a:rPr lang="en-US" dirty="0"/>
              <a:t> </a:t>
            </a:r>
            <a:r>
              <a:rPr lang="en-US" dirty="0" err="1"/>
              <a:t>Lebenszeit</a:t>
            </a:r>
            <a:r>
              <a:rPr lang="en-US" dirty="0"/>
              <a:t>. Das </a:t>
            </a:r>
            <a:r>
              <a:rPr lang="en-US" dirty="0" err="1"/>
              <a:t>Gespräch</a:t>
            </a:r>
            <a:r>
              <a:rPr lang="en-US" dirty="0"/>
              <a:t> muss </a:t>
            </a:r>
            <a:r>
              <a:rPr lang="en-US" dirty="0" err="1"/>
              <a:t>nicht</a:t>
            </a:r>
            <a:r>
              <a:rPr lang="en-US" dirty="0"/>
              <a:t> immer </a:t>
            </a:r>
            <a:r>
              <a:rPr lang="en-US" dirty="0" err="1"/>
              <a:t>direkt</a:t>
            </a:r>
            <a:r>
              <a:rPr lang="en-US" dirty="0"/>
              <a:t> in der Situation </a:t>
            </a:r>
            <a:r>
              <a:rPr lang="en-US" dirty="0" err="1"/>
              <a:t>stattfinden</a:t>
            </a:r>
            <a:r>
              <a:rPr lang="en-US" dirty="0"/>
              <a:t>, </a:t>
            </a:r>
            <a:r>
              <a:rPr lang="en-US" dirty="0" err="1"/>
              <a:t>aber</a:t>
            </a:r>
            <a:r>
              <a:rPr lang="en-US" dirty="0"/>
              <a:t> </a:t>
            </a:r>
            <a:r>
              <a:rPr lang="en-US" dirty="0" err="1"/>
              <a:t>zeitnah</a:t>
            </a:r>
            <a:r>
              <a:rPr lang="en-US" dirty="0"/>
              <a:t> in </a:t>
            </a:r>
            <a:r>
              <a:rPr lang="en-US" dirty="0" err="1"/>
              <a:t>einem</a:t>
            </a:r>
            <a:r>
              <a:rPr lang="en-US" dirty="0"/>
              <a:t> </a:t>
            </a:r>
            <a:r>
              <a:rPr lang="en-US" dirty="0" err="1"/>
              <a:t>ruhigen</a:t>
            </a:r>
            <a:r>
              <a:rPr lang="en-US" dirty="0"/>
              <a:t> Moment. </a:t>
            </a:r>
            <a:r>
              <a:rPr lang="en-US" dirty="0" err="1"/>
              <a:t>Ihr</a:t>
            </a:r>
            <a:r>
              <a:rPr lang="en-US" dirty="0"/>
              <a:t> </a:t>
            </a:r>
            <a:r>
              <a:rPr lang="en-US" dirty="0" err="1"/>
              <a:t>lernt</a:t>
            </a:r>
            <a:r>
              <a:rPr lang="en-US" dirty="0"/>
              <a:t> in der </a:t>
            </a:r>
            <a:r>
              <a:rPr lang="en-US" dirty="0" err="1"/>
              <a:t>Ausbildung</a:t>
            </a:r>
            <a:r>
              <a:rPr lang="en-US" dirty="0"/>
              <a:t> </a:t>
            </a:r>
            <a:r>
              <a:rPr lang="en-US" dirty="0" err="1"/>
              <a:t>viele</a:t>
            </a:r>
            <a:r>
              <a:rPr lang="en-US" dirty="0"/>
              <a:t> </a:t>
            </a:r>
            <a:r>
              <a:rPr lang="en-US" dirty="0" err="1"/>
              <a:t>verschiedene</a:t>
            </a:r>
            <a:r>
              <a:rPr lang="en-US" dirty="0"/>
              <a:t> </a:t>
            </a:r>
            <a:r>
              <a:rPr lang="en-US" dirty="0" err="1"/>
              <a:t>Gesprächstechniken</a:t>
            </a:r>
            <a:r>
              <a:rPr lang="en-US" dirty="0"/>
              <a:t>, </a:t>
            </a:r>
            <a:r>
              <a:rPr lang="en-US" dirty="0" err="1"/>
              <a:t>wie</a:t>
            </a:r>
            <a:r>
              <a:rPr lang="en-US" dirty="0"/>
              <a:t> die "Ich – </a:t>
            </a:r>
            <a:r>
              <a:rPr lang="en-US" dirty="0" err="1"/>
              <a:t>Botschaften</a:t>
            </a:r>
            <a:r>
              <a:rPr lang="en-US" dirty="0"/>
              <a:t>" </a:t>
            </a:r>
            <a:r>
              <a:rPr lang="en-US" dirty="0" err="1"/>
              <a:t>oder</a:t>
            </a:r>
            <a:r>
              <a:rPr lang="en-US" dirty="0"/>
              <a:t> "</a:t>
            </a:r>
            <a:r>
              <a:rPr lang="en-US" dirty="0" err="1"/>
              <a:t>aktives</a:t>
            </a:r>
            <a:r>
              <a:rPr lang="en-US" dirty="0"/>
              <a:t> </a:t>
            </a:r>
            <a:r>
              <a:rPr lang="en-US" dirty="0" err="1"/>
              <a:t>Zuhören</a:t>
            </a:r>
            <a:r>
              <a:rPr lang="en-US" dirty="0"/>
              <a:t>" </a:t>
            </a:r>
            <a:r>
              <a:rPr lang="en-US" dirty="0" err="1"/>
              <a:t>kennen</a:t>
            </a:r>
            <a:r>
              <a:rPr lang="en-US" dirty="0"/>
              <a:t>. </a:t>
            </a:r>
            <a:r>
              <a:rPr lang="en-US" dirty="0" err="1"/>
              <a:t>Wendet</a:t>
            </a:r>
            <a:r>
              <a:rPr lang="en-US" dirty="0"/>
              <a:t> </a:t>
            </a:r>
            <a:r>
              <a:rPr lang="en-US" dirty="0" err="1"/>
              <a:t>diese</a:t>
            </a:r>
            <a:r>
              <a:rPr lang="en-US" dirty="0"/>
              <a:t> </a:t>
            </a:r>
            <a:r>
              <a:rPr lang="en-US" dirty="0" err="1"/>
              <a:t>Techniken</a:t>
            </a:r>
            <a:r>
              <a:rPr lang="en-US" dirty="0"/>
              <a:t> an! </a:t>
            </a:r>
            <a:r>
              <a:rPr lang="en-US" dirty="0" err="1"/>
              <a:t>Begegne</a:t>
            </a:r>
            <a:r>
              <a:rPr lang="en-US" dirty="0"/>
              <a:t> der </a:t>
            </a:r>
            <a:r>
              <a:rPr lang="en-US" dirty="0" err="1"/>
              <a:t>anderen</a:t>
            </a:r>
            <a:r>
              <a:rPr lang="en-US" dirty="0"/>
              <a:t> Person </a:t>
            </a:r>
            <a:r>
              <a:rPr lang="en-US" dirty="0" err="1"/>
              <a:t>mit</a:t>
            </a:r>
            <a:r>
              <a:rPr lang="en-US" dirty="0"/>
              <a:t> </a:t>
            </a:r>
            <a:r>
              <a:rPr lang="en-US" dirty="0" err="1"/>
              <a:t>Empathie</a:t>
            </a:r>
            <a:r>
              <a:rPr lang="en-US" dirty="0"/>
              <a:t>. Hinter </a:t>
            </a:r>
            <a:r>
              <a:rPr lang="en-US" dirty="0" err="1"/>
              <a:t>vielen</a:t>
            </a:r>
            <a:r>
              <a:rPr lang="en-US" dirty="0"/>
              <a:t> </a:t>
            </a:r>
            <a:r>
              <a:rPr lang="en-US" dirty="0" err="1"/>
              <a:t>Vorurteilen</a:t>
            </a:r>
            <a:r>
              <a:rPr lang="en-US" dirty="0"/>
              <a:t> </a:t>
            </a:r>
            <a:r>
              <a:rPr lang="en-US" dirty="0" err="1"/>
              <a:t>verstecken</a:t>
            </a:r>
            <a:r>
              <a:rPr lang="en-US" dirty="0"/>
              <a:t> </a:t>
            </a:r>
            <a:r>
              <a:rPr lang="en-US" dirty="0" err="1"/>
              <a:t>sich</a:t>
            </a:r>
            <a:r>
              <a:rPr lang="en-US" dirty="0"/>
              <a:t> </a:t>
            </a:r>
            <a:r>
              <a:rPr lang="en-US" dirty="0" err="1"/>
              <a:t>Ängste</a:t>
            </a:r>
            <a:r>
              <a:rPr lang="en-US" dirty="0"/>
              <a:t> und </a:t>
            </a:r>
            <a:r>
              <a:rPr lang="en-US" dirty="0" err="1"/>
              <a:t>Unsicherheiten</a:t>
            </a:r>
            <a:r>
              <a:rPr lang="en-US" dirty="0"/>
              <a:t>, die </a:t>
            </a:r>
            <a:r>
              <a:rPr lang="en-US" dirty="0" err="1"/>
              <a:t>die</a:t>
            </a:r>
            <a:r>
              <a:rPr lang="en-US" dirty="0"/>
              <a:t> Person </a:t>
            </a:r>
            <a:r>
              <a:rPr lang="en-US" dirty="0" err="1"/>
              <a:t>vielleicht</a:t>
            </a:r>
            <a:r>
              <a:rPr lang="en-US" dirty="0"/>
              <a:t> </a:t>
            </a:r>
            <a:r>
              <a:rPr lang="en-US" dirty="0" err="1"/>
              <a:t>noch</a:t>
            </a:r>
            <a:r>
              <a:rPr lang="en-US" dirty="0"/>
              <a:t> </a:t>
            </a:r>
            <a:r>
              <a:rPr lang="en-US" dirty="0" err="1"/>
              <a:t>nie</a:t>
            </a:r>
            <a:r>
              <a:rPr lang="en-US" dirty="0"/>
              <a:t> </a:t>
            </a:r>
            <a:r>
              <a:rPr lang="en-US" dirty="0" err="1"/>
              <a:t>klar</a:t>
            </a:r>
            <a:r>
              <a:rPr lang="en-US" dirty="0"/>
              <a:t> </a:t>
            </a:r>
            <a:r>
              <a:rPr lang="en-US" dirty="0" err="1"/>
              <a:t>äußern</a:t>
            </a:r>
            <a:r>
              <a:rPr lang="en-US" dirty="0"/>
              <a:t> </a:t>
            </a:r>
            <a:r>
              <a:rPr lang="en-US" dirty="0" err="1"/>
              <a:t>konnte</a:t>
            </a:r>
            <a:r>
              <a:rPr lang="en-US" dirty="0"/>
              <a:t>. </a:t>
            </a:r>
            <a:r>
              <a:rPr lang="en-US" dirty="0" err="1"/>
              <a:t>Akzeptiere</a:t>
            </a:r>
            <a:r>
              <a:rPr lang="en-US" dirty="0"/>
              <a:t> </a:t>
            </a:r>
            <a:r>
              <a:rPr lang="en-US" dirty="0" err="1"/>
              <a:t>andere</a:t>
            </a:r>
            <a:r>
              <a:rPr lang="en-US" dirty="0"/>
              <a:t> </a:t>
            </a:r>
            <a:r>
              <a:rPr lang="en-US" dirty="0" err="1"/>
              <a:t>Haltungen</a:t>
            </a:r>
            <a:r>
              <a:rPr lang="en-US" dirty="0"/>
              <a:t> und </a:t>
            </a:r>
            <a:r>
              <a:rPr lang="en-US" dirty="0" err="1"/>
              <a:t>Perspektiven</a:t>
            </a:r>
            <a:r>
              <a:rPr lang="en-US" dirty="0"/>
              <a:t> </a:t>
            </a:r>
            <a:r>
              <a:rPr lang="en-US" dirty="0" err="1"/>
              <a:t>zunächst</a:t>
            </a:r>
            <a:r>
              <a:rPr lang="en-US" dirty="0"/>
              <a:t> und </a:t>
            </a:r>
            <a:r>
              <a:rPr lang="en-US" dirty="0" err="1"/>
              <a:t>versuche</a:t>
            </a:r>
            <a:r>
              <a:rPr lang="en-US" dirty="0"/>
              <a:t> </a:t>
            </a:r>
            <a:r>
              <a:rPr lang="en-US" dirty="0" err="1"/>
              <a:t>zu</a:t>
            </a:r>
            <a:r>
              <a:rPr lang="en-US" dirty="0"/>
              <a:t> verstehen, </a:t>
            </a:r>
            <a:r>
              <a:rPr lang="en-US" dirty="0" err="1"/>
              <a:t>worum</a:t>
            </a:r>
            <a:r>
              <a:rPr lang="en-US" dirty="0"/>
              <a:t> es der </a:t>
            </a:r>
            <a:r>
              <a:rPr lang="en-US" dirty="0" err="1"/>
              <a:t>anderen</a:t>
            </a:r>
            <a:r>
              <a:rPr lang="en-US" dirty="0"/>
              <a:t> Person </a:t>
            </a:r>
            <a:r>
              <a:rPr lang="en-US" dirty="0" err="1"/>
              <a:t>eigentlich</a:t>
            </a:r>
            <a:r>
              <a:rPr lang="en-US" dirty="0"/>
              <a:t> </a:t>
            </a:r>
            <a:r>
              <a:rPr lang="en-US" dirty="0" err="1"/>
              <a:t>geht</a:t>
            </a:r>
            <a:r>
              <a:rPr lang="en-US" dirty="0"/>
              <a:t>. Es </a:t>
            </a:r>
            <a:r>
              <a:rPr lang="en-US" dirty="0" err="1"/>
              <a:t>geht</a:t>
            </a:r>
            <a:r>
              <a:rPr lang="en-US" dirty="0"/>
              <a:t> </a:t>
            </a:r>
            <a:r>
              <a:rPr lang="en-US" dirty="0" err="1"/>
              <a:t>bei</a:t>
            </a:r>
            <a:r>
              <a:rPr lang="en-US" dirty="0"/>
              <a:t> </a:t>
            </a:r>
            <a:r>
              <a:rPr lang="en-US" dirty="0" err="1"/>
              <a:t>einem</a:t>
            </a:r>
            <a:r>
              <a:rPr lang="en-US" dirty="0"/>
              <a:t> </a:t>
            </a:r>
            <a:r>
              <a:rPr lang="en-US" dirty="0" err="1"/>
              <a:t>ersten</a:t>
            </a:r>
            <a:r>
              <a:rPr lang="en-US" dirty="0"/>
              <a:t> </a:t>
            </a:r>
            <a:r>
              <a:rPr lang="en-US" dirty="0" err="1"/>
              <a:t>Gespräch</a:t>
            </a:r>
            <a:r>
              <a:rPr lang="en-US" dirty="0"/>
              <a:t> </a:t>
            </a:r>
            <a:r>
              <a:rPr lang="en-US" dirty="0" err="1"/>
              <a:t>nicht</a:t>
            </a:r>
            <a:r>
              <a:rPr lang="en-US" dirty="0"/>
              <a:t> </a:t>
            </a:r>
            <a:r>
              <a:rPr lang="en-US" dirty="0" err="1"/>
              <a:t>darum</a:t>
            </a:r>
            <a:r>
              <a:rPr lang="en-US" dirty="0"/>
              <a:t> die </a:t>
            </a:r>
            <a:r>
              <a:rPr lang="en-US" dirty="0" err="1"/>
              <a:t>andere</a:t>
            </a:r>
            <a:r>
              <a:rPr lang="en-US" dirty="0"/>
              <a:t> Person </a:t>
            </a:r>
            <a:r>
              <a:rPr lang="en-US" dirty="0" err="1"/>
              <a:t>überzeugen</a:t>
            </a:r>
            <a:r>
              <a:rPr lang="en-US" dirty="0"/>
              <a:t> </a:t>
            </a:r>
            <a:r>
              <a:rPr lang="en-US" dirty="0" err="1"/>
              <a:t>zu</a:t>
            </a:r>
            <a:r>
              <a:rPr lang="en-US" dirty="0"/>
              <a:t> </a:t>
            </a:r>
            <a:r>
              <a:rPr lang="en-US" dirty="0" err="1"/>
              <a:t>wollen</a:t>
            </a:r>
            <a:r>
              <a:rPr lang="en-US" dirty="0"/>
              <a:t>. Das </a:t>
            </a:r>
            <a:r>
              <a:rPr lang="en-US" dirty="0" err="1"/>
              <a:t>ist</a:t>
            </a:r>
            <a:r>
              <a:rPr lang="en-US" dirty="0"/>
              <a:t> </a:t>
            </a:r>
            <a:r>
              <a:rPr lang="en-US" dirty="0" err="1"/>
              <a:t>bei</a:t>
            </a:r>
            <a:r>
              <a:rPr lang="en-US" dirty="0"/>
              <a:t> </a:t>
            </a:r>
            <a:r>
              <a:rPr lang="en-US" dirty="0" err="1"/>
              <a:t>festgefahrenen</a:t>
            </a:r>
            <a:r>
              <a:rPr lang="en-US" dirty="0"/>
              <a:t> </a:t>
            </a:r>
            <a:r>
              <a:rPr lang="en-US" dirty="0" err="1"/>
              <a:t>Meinungen</a:t>
            </a:r>
            <a:r>
              <a:rPr lang="en-US" dirty="0"/>
              <a:t> oft </a:t>
            </a:r>
            <a:r>
              <a:rPr lang="en-US" dirty="0" err="1"/>
              <a:t>nicht</a:t>
            </a:r>
            <a:r>
              <a:rPr lang="en-US" dirty="0"/>
              <a:t> </a:t>
            </a:r>
            <a:r>
              <a:rPr lang="en-US" dirty="0" err="1"/>
              <a:t>möglich</a:t>
            </a:r>
            <a:r>
              <a:rPr lang="en-US" dirty="0"/>
              <a:t>. Wenn Du die Dinge </a:t>
            </a:r>
            <a:r>
              <a:rPr lang="en-US" dirty="0" err="1"/>
              <a:t>anders</a:t>
            </a:r>
            <a:r>
              <a:rPr lang="en-US" dirty="0"/>
              <a:t> </a:t>
            </a:r>
            <a:r>
              <a:rPr lang="en-US" dirty="0" err="1"/>
              <a:t>siehst</a:t>
            </a:r>
            <a:r>
              <a:rPr lang="en-US" dirty="0"/>
              <a:t>, </a:t>
            </a:r>
            <a:r>
              <a:rPr lang="en-US" dirty="0" err="1"/>
              <a:t>ist</a:t>
            </a:r>
            <a:r>
              <a:rPr lang="en-US" dirty="0"/>
              <a:t> es </a:t>
            </a:r>
            <a:r>
              <a:rPr lang="en-US" dirty="0" err="1"/>
              <a:t>kongruent</a:t>
            </a:r>
            <a:r>
              <a:rPr lang="en-US" dirty="0"/>
              <a:t>, </a:t>
            </a:r>
            <a:r>
              <a:rPr lang="en-US" dirty="0" err="1"/>
              <a:t>wenn</a:t>
            </a:r>
            <a:r>
              <a:rPr lang="en-US" dirty="0"/>
              <a:t> Du das </a:t>
            </a:r>
            <a:r>
              <a:rPr lang="en-US" dirty="0" err="1"/>
              <a:t>auch</a:t>
            </a:r>
            <a:r>
              <a:rPr lang="en-US" dirty="0"/>
              <a:t> so </a:t>
            </a:r>
            <a:r>
              <a:rPr lang="en-US" dirty="0" err="1"/>
              <a:t>sagst</a:t>
            </a:r>
            <a:r>
              <a:rPr lang="en-US" dirty="0"/>
              <a:t>. Bei der </a:t>
            </a:r>
            <a:r>
              <a:rPr lang="en-US" dirty="0" err="1"/>
              <a:t>gewaltfreien</a:t>
            </a:r>
            <a:r>
              <a:rPr lang="en-US" dirty="0"/>
              <a:t> Kommunikation </a:t>
            </a:r>
            <a:r>
              <a:rPr lang="en-US" dirty="0" err="1"/>
              <a:t>handelt</a:t>
            </a:r>
            <a:r>
              <a:rPr lang="en-US" dirty="0"/>
              <a:t> es </a:t>
            </a:r>
            <a:r>
              <a:rPr lang="en-US" dirty="0" err="1"/>
              <a:t>sich</a:t>
            </a:r>
            <a:r>
              <a:rPr lang="en-US" dirty="0"/>
              <a:t> um </a:t>
            </a:r>
            <a:r>
              <a:rPr lang="en-US" dirty="0" err="1"/>
              <a:t>ein</a:t>
            </a:r>
            <a:r>
              <a:rPr lang="en-US" dirty="0"/>
              <a:t> </a:t>
            </a:r>
            <a:r>
              <a:rPr lang="en-US" dirty="0" err="1"/>
              <a:t>Kommunikationsmodell</a:t>
            </a:r>
            <a:r>
              <a:rPr lang="en-US" dirty="0"/>
              <a:t>, in dem </a:t>
            </a:r>
            <a:r>
              <a:rPr lang="en-US" dirty="0" err="1"/>
              <a:t>konkrete</a:t>
            </a:r>
            <a:r>
              <a:rPr lang="en-US" dirty="0"/>
              <a:t> </a:t>
            </a:r>
            <a:r>
              <a:rPr lang="en-US" dirty="0" err="1"/>
              <a:t>Schritte</a:t>
            </a:r>
            <a:r>
              <a:rPr lang="en-US" dirty="0"/>
              <a:t> </a:t>
            </a:r>
            <a:r>
              <a:rPr lang="en-US" dirty="0" err="1"/>
              <a:t>dabei</a:t>
            </a:r>
            <a:r>
              <a:rPr lang="en-US" dirty="0"/>
              <a:t> </a:t>
            </a:r>
            <a:r>
              <a:rPr lang="en-US" dirty="0" err="1"/>
              <a:t>helfen</a:t>
            </a:r>
            <a:r>
              <a:rPr lang="en-US" dirty="0"/>
              <a:t> </a:t>
            </a:r>
            <a:r>
              <a:rPr lang="en-US" dirty="0" err="1"/>
              <a:t>auch</a:t>
            </a:r>
            <a:r>
              <a:rPr lang="en-US" dirty="0"/>
              <a:t> </a:t>
            </a:r>
            <a:r>
              <a:rPr lang="en-US" dirty="0" err="1"/>
              <a:t>schwierigen</a:t>
            </a:r>
            <a:r>
              <a:rPr lang="en-US" dirty="0"/>
              <a:t> </a:t>
            </a:r>
            <a:r>
              <a:rPr lang="en-US" dirty="0" err="1"/>
              <a:t>Themen</a:t>
            </a:r>
            <a:r>
              <a:rPr lang="en-US" dirty="0"/>
              <a:t> </a:t>
            </a:r>
            <a:r>
              <a:rPr lang="en-US" dirty="0" err="1"/>
              <a:t>respektvoll</a:t>
            </a:r>
            <a:r>
              <a:rPr lang="en-US" dirty="0"/>
              <a:t> </a:t>
            </a:r>
            <a:r>
              <a:rPr lang="en-US" dirty="0" err="1"/>
              <a:t>anzusprechen</a:t>
            </a:r>
            <a:r>
              <a:rPr lang="en-US" dirty="0"/>
              <a:t>. </a:t>
            </a:r>
            <a:endParaRPr lang="de-DE" dirty="0"/>
          </a:p>
          <a:p>
            <a:endParaRPr lang="en-US" dirty="0">
              <a:latin typeface="Calibri"/>
              <a:ea typeface="Calibri"/>
              <a:cs typeface="Calibri"/>
            </a:endParaRPr>
          </a:p>
        </p:txBody>
      </p:sp>
      <p:sp>
        <p:nvSpPr>
          <p:cNvPr id="4" name="Foliennummernplatzhalter 3"/>
          <p:cNvSpPr>
            <a:spLocks noGrp="1"/>
          </p:cNvSpPr>
          <p:nvPr>
            <p:ph type="sldNum" sz="quarter" idx="5"/>
          </p:nvPr>
        </p:nvSpPr>
        <p:spPr/>
        <p:txBody>
          <a:bodyPr/>
          <a:lstStyle/>
          <a:p>
            <a:fld id="{BB33169F-601F-E543-9913-1F372CFAB27D}" type="slidenum">
              <a:rPr lang="en-DE" smtClean="0"/>
              <a:t>11</a:t>
            </a:fld>
            <a:endParaRPr lang="en-DE"/>
          </a:p>
        </p:txBody>
      </p:sp>
    </p:spTree>
    <p:extLst>
      <p:ext uri="{BB962C8B-B14F-4D97-AF65-F5344CB8AC3E}">
        <p14:creationId xmlns:p14="http://schemas.microsoft.com/office/powerpoint/2010/main" val="3627698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latin typeface="Calibri"/>
                <a:ea typeface="Calibri"/>
                <a:cs typeface="Calibri"/>
              </a:rPr>
              <a:t>Es </a:t>
            </a:r>
            <a:r>
              <a:rPr lang="en-US" dirty="0" err="1">
                <a:latin typeface="Calibri"/>
                <a:ea typeface="Calibri"/>
                <a:cs typeface="Calibri"/>
              </a:rPr>
              <a:t>ist</a:t>
            </a:r>
            <a:r>
              <a:rPr lang="en-US" dirty="0">
                <a:latin typeface="Calibri"/>
                <a:ea typeface="Calibri"/>
                <a:cs typeface="Calibri"/>
              </a:rPr>
              <a:t> </a:t>
            </a:r>
            <a:r>
              <a:rPr lang="en-US" dirty="0" err="1">
                <a:latin typeface="Calibri"/>
                <a:ea typeface="Calibri"/>
                <a:cs typeface="Calibri"/>
              </a:rPr>
              <a:t>grundsätzlich</a:t>
            </a:r>
            <a:r>
              <a:rPr lang="en-US" dirty="0"/>
              <a:t> </a:t>
            </a:r>
            <a:r>
              <a:rPr lang="en-US" dirty="0" err="1"/>
              <a:t>zunächst</a:t>
            </a:r>
            <a:r>
              <a:rPr lang="en-US" dirty="0"/>
              <a:t> an </a:t>
            </a:r>
            <a:r>
              <a:rPr lang="en-US" dirty="0" err="1"/>
              <a:t>Eigenschutz</a:t>
            </a:r>
            <a:r>
              <a:rPr lang="en-US" dirty="0"/>
              <a:t> und den Schutz von </a:t>
            </a:r>
            <a:r>
              <a:rPr lang="en-US" dirty="0" err="1"/>
              <a:t>betroffenen</a:t>
            </a:r>
            <a:r>
              <a:rPr lang="en-US" dirty="0"/>
              <a:t> </a:t>
            </a:r>
            <a:r>
              <a:rPr lang="en-US" dirty="0" err="1"/>
              <a:t>Personen</a:t>
            </a:r>
            <a:r>
              <a:rPr lang="en-US" dirty="0"/>
              <a:t> </a:t>
            </a:r>
            <a:r>
              <a:rPr lang="en-US" dirty="0" err="1"/>
              <a:t>zu</a:t>
            </a:r>
            <a:r>
              <a:rPr lang="en-US" dirty="0"/>
              <a:t> </a:t>
            </a:r>
            <a:r>
              <a:rPr lang="en-US" dirty="0" err="1"/>
              <a:t>denken</a:t>
            </a:r>
            <a:r>
              <a:rPr lang="en-US" dirty="0"/>
              <a:t>.</a:t>
            </a:r>
            <a:r>
              <a:rPr lang="en-US" dirty="0">
                <a:latin typeface="Aptos"/>
                <a:ea typeface="Calibri"/>
                <a:cs typeface="Calibri"/>
              </a:rPr>
              <a:t> Vor </a:t>
            </a:r>
            <a:r>
              <a:rPr lang="en-US" dirty="0" err="1">
                <a:latin typeface="Aptos"/>
                <a:ea typeface="Calibri"/>
                <a:cs typeface="Calibri"/>
              </a:rPr>
              <a:t>allem</a:t>
            </a:r>
            <a:r>
              <a:rPr lang="en-US" dirty="0">
                <a:latin typeface="Aptos"/>
                <a:ea typeface="Calibri"/>
                <a:cs typeface="Calibri"/>
              </a:rPr>
              <a:t> i</a:t>
            </a:r>
            <a:r>
              <a:rPr lang="en-US" dirty="0">
                <a:latin typeface="Calibri"/>
                <a:ea typeface="Calibri"/>
                <a:cs typeface="Calibri"/>
              </a:rPr>
              <a:t>n </a:t>
            </a:r>
            <a:r>
              <a:rPr lang="en-US" dirty="0" err="1">
                <a:latin typeface="Calibri"/>
                <a:ea typeface="Calibri"/>
                <a:cs typeface="Calibri"/>
              </a:rPr>
              <a:t>Situationen</a:t>
            </a:r>
            <a:r>
              <a:rPr lang="en-US" dirty="0">
                <a:latin typeface="Calibri"/>
                <a:ea typeface="Calibri"/>
                <a:cs typeface="Calibri"/>
              </a:rPr>
              <a:t> </a:t>
            </a:r>
            <a:r>
              <a:rPr lang="en-US" dirty="0" err="1">
                <a:latin typeface="Calibri"/>
                <a:ea typeface="Calibri"/>
                <a:cs typeface="Calibri"/>
              </a:rPr>
              <a:t>mit</a:t>
            </a:r>
            <a:r>
              <a:rPr lang="en-US" dirty="0">
                <a:latin typeface="Calibri"/>
                <a:ea typeface="Calibri"/>
                <a:cs typeface="Calibri"/>
              </a:rPr>
              <a:t> </a:t>
            </a:r>
            <a:r>
              <a:rPr lang="en-US" dirty="0" err="1">
                <a:latin typeface="Calibri"/>
                <a:ea typeface="Calibri"/>
                <a:cs typeface="Calibri"/>
              </a:rPr>
              <a:t>Personen</a:t>
            </a:r>
            <a:r>
              <a:rPr lang="en-US" dirty="0">
                <a:latin typeface="Calibri"/>
                <a:ea typeface="Calibri"/>
                <a:cs typeface="Calibri"/>
              </a:rPr>
              <a:t> </a:t>
            </a:r>
            <a:r>
              <a:rPr lang="en-US" dirty="0" err="1">
                <a:latin typeface="Calibri"/>
                <a:ea typeface="Calibri"/>
                <a:cs typeface="Calibri"/>
              </a:rPr>
              <a:t>zu</a:t>
            </a:r>
            <a:r>
              <a:rPr lang="en-US" dirty="0">
                <a:latin typeface="Calibri"/>
                <a:ea typeface="Calibri"/>
                <a:cs typeface="Calibri"/>
              </a:rPr>
              <a:t> </a:t>
            </a:r>
            <a:r>
              <a:rPr lang="en-US" dirty="0" err="1">
                <a:latin typeface="Calibri"/>
                <a:ea typeface="Calibri"/>
                <a:cs typeface="Calibri"/>
              </a:rPr>
              <a:t>denen</a:t>
            </a:r>
            <a:r>
              <a:rPr lang="en-US" dirty="0">
                <a:latin typeface="Calibri"/>
                <a:ea typeface="Calibri"/>
                <a:cs typeface="Calibri"/>
              </a:rPr>
              <a:t> Du </a:t>
            </a:r>
            <a:r>
              <a:rPr lang="en-US" dirty="0" err="1">
                <a:latin typeface="Calibri"/>
                <a:ea typeface="Calibri"/>
                <a:cs typeface="Calibri"/>
              </a:rPr>
              <a:t>keine</a:t>
            </a:r>
            <a:r>
              <a:rPr lang="en-US" dirty="0">
                <a:latin typeface="Calibri"/>
                <a:ea typeface="Calibri"/>
                <a:cs typeface="Calibri"/>
              </a:rPr>
              <a:t> </a:t>
            </a:r>
            <a:r>
              <a:rPr lang="en-US" dirty="0" err="1">
                <a:latin typeface="Calibri"/>
                <a:ea typeface="Calibri"/>
                <a:cs typeface="Calibri"/>
              </a:rPr>
              <a:t>langfristige</a:t>
            </a:r>
            <a:r>
              <a:rPr lang="en-US" dirty="0">
                <a:latin typeface="Calibri"/>
                <a:ea typeface="Calibri"/>
                <a:cs typeface="Calibri"/>
              </a:rPr>
              <a:t> </a:t>
            </a:r>
            <a:r>
              <a:rPr lang="en-US" dirty="0" err="1">
                <a:latin typeface="Calibri"/>
                <a:ea typeface="Calibri"/>
                <a:cs typeface="Calibri"/>
              </a:rPr>
              <a:t>Beziehung</a:t>
            </a:r>
            <a:r>
              <a:rPr lang="en-US" dirty="0">
                <a:latin typeface="Calibri"/>
                <a:ea typeface="Calibri"/>
                <a:cs typeface="Calibri"/>
              </a:rPr>
              <a:t> hast, </a:t>
            </a:r>
            <a:r>
              <a:rPr lang="en-US" dirty="0" err="1">
                <a:latin typeface="Calibri"/>
                <a:ea typeface="Calibri"/>
                <a:cs typeface="Calibri"/>
              </a:rPr>
              <a:t>oder</a:t>
            </a:r>
            <a:r>
              <a:rPr lang="en-US" dirty="0">
                <a:latin typeface="Calibri"/>
                <a:ea typeface="Calibri"/>
                <a:cs typeface="Calibri"/>
              </a:rPr>
              <a:t> in </a:t>
            </a:r>
            <a:r>
              <a:rPr lang="en-US" dirty="0" err="1">
                <a:latin typeface="Calibri"/>
                <a:ea typeface="Calibri"/>
                <a:cs typeface="Calibri"/>
              </a:rPr>
              <a:t>einem</a:t>
            </a:r>
            <a:r>
              <a:rPr lang="en-US" dirty="0">
                <a:latin typeface="Calibri"/>
                <a:ea typeface="Calibri"/>
                <a:cs typeface="Calibri"/>
              </a:rPr>
              <a:t> </a:t>
            </a:r>
            <a:r>
              <a:rPr lang="en-US" dirty="0" err="1">
                <a:latin typeface="Calibri"/>
                <a:ea typeface="Calibri"/>
                <a:cs typeface="Calibri"/>
              </a:rPr>
              <a:t>öffentlichen</a:t>
            </a:r>
            <a:r>
              <a:rPr lang="en-US" dirty="0">
                <a:latin typeface="Calibri"/>
                <a:ea typeface="Calibri"/>
                <a:cs typeface="Calibri"/>
              </a:rPr>
              <a:t> Raum </a:t>
            </a:r>
            <a:r>
              <a:rPr lang="en-US" dirty="0" err="1">
                <a:latin typeface="Calibri"/>
                <a:ea typeface="Calibri"/>
                <a:cs typeface="Calibri"/>
              </a:rPr>
              <a:t>solltest</a:t>
            </a:r>
            <a:r>
              <a:rPr lang="en-US" dirty="0">
                <a:latin typeface="Calibri"/>
                <a:ea typeface="Calibri"/>
                <a:cs typeface="Calibri"/>
              </a:rPr>
              <a:t> Du immer </a:t>
            </a:r>
            <a:r>
              <a:rPr lang="en-US" dirty="0" err="1">
                <a:latin typeface="Calibri"/>
                <a:ea typeface="Calibri"/>
                <a:cs typeface="Calibri"/>
              </a:rPr>
              <a:t>darüber</a:t>
            </a:r>
            <a:r>
              <a:rPr lang="en-US" dirty="0">
                <a:latin typeface="Calibri"/>
                <a:ea typeface="Calibri"/>
                <a:cs typeface="Calibri"/>
              </a:rPr>
              <a:t> </a:t>
            </a:r>
            <a:r>
              <a:rPr lang="en-US" dirty="0" err="1">
                <a:latin typeface="Calibri"/>
                <a:ea typeface="Calibri"/>
                <a:cs typeface="Calibri"/>
              </a:rPr>
              <a:t>nachdenken</a:t>
            </a:r>
            <a:r>
              <a:rPr lang="en-US" dirty="0">
                <a:latin typeface="Calibri"/>
                <a:ea typeface="Calibri"/>
                <a:cs typeface="Calibri"/>
              </a:rPr>
              <a:t> </a:t>
            </a:r>
            <a:r>
              <a:rPr lang="en-US" dirty="0" err="1">
                <a:latin typeface="Calibri"/>
                <a:ea typeface="Calibri"/>
                <a:cs typeface="Calibri"/>
              </a:rPr>
              <a:t>wie</a:t>
            </a:r>
            <a:r>
              <a:rPr lang="en-US" dirty="0">
                <a:latin typeface="Calibri"/>
                <a:ea typeface="Calibri"/>
                <a:cs typeface="Calibri"/>
              </a:rPr>
              <a:t> Du Dich </a:t>
            </a:r>
            <a:r>
              <a:rPr lang="en-US" dirty="0" err="1">
                <a:latin typeface="Calibri"/>
                <a:ea typeface="Calibri"/>
                <a:cs typeface="Calibri"/>
              </a:rPr>
              <a:t>räumlich</a:t>
            </a:r>
            <a:r>
              <a:rPr lang="en-US" dirty="0">
                <a:latin typeface="Calibri"/>
                <a:ea typeface="Calibri"/>
                <a:cs typeface="Calibri"/>
              </a:rPr>
              <a:t> der Situation </a:t>
            </a:r>
            <a:r>
              <a:rPr lang="en-US" dirty="0" err="1">
                <a:latin typeface="Calibri"/>
                <a:ea typeface="Calibri"/>
                <a:cs typeface="Calibri"/>
              </a:rPr>
              <a:t>entziehen</a:t>
            </a:r>
            <a:r>
              <a:rPr lang="en-US" dirty="0">
                <a:latin typeface="Calibri"/>
                <a:ea typeface="Calibri"/>
                <a:cs typeface="Calibri"/>
              </a:rPr>
              <a:t> </a:t>
            </a:r>
            <a:r>
              <a:rPr lang="en-US" dirty="0" err="1">
                <a:latin typeface="Calibri"/>
                <a:ea typeface="Calibri"/>
                <a:cs typeface="Calibri"/>
              </a:rPr>
              <a:t>können</a:t>
            </a:r>
            <a:r>
              <a:rPr lang="en-US" dirty="0">
                <a:latin typeface="Calibri"/>
                <a:ea typeface="Calibri"/>
                <a:cs typeface="Calibri"/>
              </a:rPr>
              <a:t>. Nimm die </a:t>
            </a:r>
            <a:r>
              <a:rPr lang="en-US" dirty="0" err="1">
                <a:latin typeface="Calibri"/>
                <a:ea typeface="Calibri"/>
                <a:cs typeface="Calibri"/>
              </a:rPr>
              <a:t>betroffenen</a:t>
            </a:r>
            <a:r>
              <a:rPr lang="en-US" dirty="0">
                <a:latin typeface="Calibri"/>
                <a:ea typeface="Calibri"/>
                <a:cs typeface="Calibri"/>
              </a:rPr>
              <a:t> </a:t>
            </a:r>
            <a:r>
              <a:rPr lang="en-US" dirty="0" err="1">
                <a:latin typeface="Calibri"/>
                <a:ea typeface="Calibri"/>
                <a:cs typeface="Calibri"/>
              </a:rPr>
              <a:t>Personen</a:t>
            </a:r>
            <a:r>
              <a:rPr lang="en-US" dirty="0">
                <a:latin typeface="Calibri"/>
                <a:ea typeface="Calibri"/>
                <a:cs typeface="Calibri"/>
              </a:rPr>
              <a:t> </a:t>
            </a:r>
            <a:r>
              <a:rPr lang="en-US" dirty="0" err="1">
                <a:latin typeface="Calibri"/>
                <a:ea typeface="Calibri"/>
                <a:cs typeface="Calibri"/>
              </a:rPr>
              <a:t>mit</a:t>
            </a:r>
            <a:r>
              <a:rPr lang="en-US" dirty="0">
                <a:latin typeface="Calibri"/>
                <a:ea typeface="Calibri"/>
                <a:cs typeface="Calibri"/>
              </a:rPr>
              <a:t>, </a:t>
            </a:r>
            <a:r>
              <a:rPr lang="en-US" dirty="0" err="1">
                <a:latin typeface="Calibri"/>
                <a:ea typeface="Calibri"/>
                <a:cs typeface="Calibri"/>
              </a:rPr>
              <a:t>wenn</a:t>
            </a:r>
            <a:r>
              <a:rPr lang="en-US" dirty="0">
                <a:latin typeface="Calibri"/>
                <a:ea typeface="Calibri"/>
                <a:cs typeface="Calibri"/>
              </a:rPr>
              <a:t> Du den Raum </a:t>
            </a:r>
            <a:r>
              <a:rPr lang="en-US" dirty="0" err="1">
                <a:latin typeface="Calibri"/>
                <a:ea typeface="Calibri"/>
                <a:cs typeface="Calibri"/>
              </a:rPr>
              <a:t>verlässt</a:t>
            </a:r>
            <a:r>
              <a:rPr lang="en-US" dirty="0">
                <a:latin typeface="Calibri"/>
                <a:ea typeface="Calibri"/>
                <a:cs typeface="Calibri"/>
              </a:rPr>
              <a:t>. Lass die </a:t>
            </a:r>
            <a:r>
              <a:rPr lang="en-US" dirty="0" err="1">
                <a:latin typeface="Calibri"/>
                <a:ea typeface="Calibri"/>
                <a:cs typeface="Calibri"/>
              </a:rPr>
              <a:t>Zimmertüre</a:t>
            </a:r>
            <a:r>
              <a:rPr lang="en-US" dirty="0">
                <a:latin typeface="Calibri"/>
                <a:ea typeface="Calibri"/>
                <a:cs typeface="Calibri"/>
              </a:rPr>
              <a:t> </a:t>
            </a:r>
            <a:r>
              <a:rPr lang="en-US" dirty="0" err="1">
                <a:latin typeface="Calibri"/>
                <a:ea typeface="Calibri"/>
                <a:cs typeface="Calibri"/>
              </a:rPr>
              <a:t>offen</a:t>
            </a:r>
            <a:r>
              <a:rPr lang="en-US" dirty="0">
                <a:latin typeface="Calibri"/>
                <a:ea typeface="Calibri"/>
                <a:cs typeface="Calibri"/>
              </a:rPr>
              <a:t>, so </a:t>
            </a:r>
            <a:r>
              <a:rPr lang="en-US" dirty="0" err="1">
                <a:latin typeface="Calibri"/>
                <a:ea typeface="Calibri"/>
                <a:cs typeface="Calibri"/>
              </a:rPr>
              <a:t>kannst</a:t>
            </a:r>
            <a:r>
              <a:rPr lang="en-US" dirty="0">
                <a:latin typeface="Calibri"/>
                <a:ea typeface="Calibri"/>
                <a:cs typeface="Calibri"/>
              </a:rPr>
              <a:t> Du </a:t>
            </a:r>
            <a:r>
              <a:rPr lang="en-US" dirty="0" err="1">
                <a:latin typeface="Calibri"/>
                <a:ea typeface="Calibri"/>
                <a:cs typeface="Calibri"/>
              </a:rPr>
              <a:t>im</a:t>
            </a:r>
            <a:r>
              <a:rPr lang="en-US" dirty="0">
                <a:latin typeface="Calibri"/>
                <a:ea typeface="Calibri"/>
                <a:cs typeface="Calibri"/>
              </a:rPr>
              <a:t> Zweifel </a:t>
            </a:r>
            <a:r>
              <a:rPr lang="en-US" dirty="0" err="1">
                <a:latin typeface="Calibri"/>
                <a:ea typeface="Calibri"/>
                <a:cs typeface="Calibri"/>
              </a:rPr>
              <a:t>weitere</a:t>
            </a:r>
            <a:r>
              <a:rPr lang="en-US" dirty="0">
                <a:latin typeface="Calibri"/>
                <a:ea typeface="Calibri"/>
                <a:cs typeface="Calibri"/>
              </a:rPr>
              <a:t> </a:t>
            </a:r>
            <a:r>
              <a:rPr lang="en-US" dirty="0" err="1">
                <a:latin typeface="Calibri"/>
                <a:ea typeface="Calibri"/>
                <a:cs typeface="Calibri"/>
              </a:rPr>
              <a:t>Kolleg</a:t>
            </a:r>
            <a:r>
              <a:rPr lang="en-US" dirty="0">
                <a:latin typeface="Calibri"/>
                <a:ea typeface="Calibri"/>
                <a:cs typeface="Calibri"/>
              </a:rPr>
              <a:t>*</a:t>
            </a:r>
            <a:r>
              <a:rPr lang="en-US" dirty="0" err="1">
                <a:latin typeface="Calibri"/>
                <a:ea typeface="Calibri"/>
                <a:cs typeface="Calibri"/>
              </a:rPr>
              <a:t>innen</a:t>
            </a:r>
            <a:r>
              <a:rPr lang="en-US" dirty="0">
                <a:latin typeface="Calibri"/>
                <a:ea typeface="Calibri"/>
                <a:cs typeface="Calibri"/>
              </a:rPr>
              <a:t> </a:t>
            </a:r>
            <a:r>
              <a:rPr lang="en-US" dirty="0" err="1">
                <a:latin typeface="Calibri"/>
                <a:ea typeface="Calibri"/>
                <a:cs typeface="Calibri"/>
              </a:rPr>
              <a:t>herbeirufen</a:t>
            </a:r>
            <a:r>
              <a:rPr lang="en-US" dirty="0">
                <a:latin typeface="Calibri"/>
                <a:ea typeface="Calibri"/>
                <a:cs typeface="Calibri"/>
              </a:rPr>
              <a:t>. </a:t>
            </a:r>
          </a:p>
          <a:p>
            <a:r>
              <a:rPr lang="en-US" dirty="0">
                <a:latin typeface="Calibri"/>
                <a:ea typeface="Calibri"/>
                <a:cs typeface="Calibri"/>
              </a:rPr>
              <a:t>Um </a:t>
            </a:r>
            <a:r>
              <a:rPr lang="en-US" dirty="0" err="1">
                <a:latin typeface="Calibri"/>
                <a:ea typeface="Calibri"/>
                <a:cs typeface="Calibri"/>
              </a:rPr>
              <a:t>eine</a:t>
            </a:r>
            <a:r>
              <a:rPr lang="en-US" dirty="0">
                <a:latin typeface="Calibri"/>
                <a:ea typeface="Calibri"/>
                <a:cs typeface="Calibri"/>
              </a:rPr>
              <a:t> </a:t>
            </a:r>
            <a:r>
              <a:rPr lang="en-US" dirty="0" err="1">
                <a:latin typeface="Calibri"/>
                <a:ea typeface="Calibri"/>
                <a:cs typeface="Calibri"/>
              </a:rPr>
              <a:t>professionelle</a:t>
            </a:r>
            <a:r>
              <a:rPr lang="en-US" dirty="0">
                <a:latin typeface="Calibri"/>
                <a:ea typeface="Calibri"/>
                <a:cs typeface="Calibri"/>
              </a:rPr>
              <a:t> </a:t>
            </a:r>
            <a:r>
              <a:rPr lang="en-US" dirty="0" err="1">
                <a:latin typeface="Calibri"/>
                <a:ea typeface="Calibri"/>
                <a:cs typeface="Calibri"/>
              </a:rPr>
              <a:t>Distanz</a:t>
            </a:r>
            <a:r>
              <a:rPr lang="en-US" dirty="0">
                <a:latin typeface="Calibri"/>
                <a:ea typeface="Calibri"/>
                <a:cs typeface="Calibri"/>
              </a:rPr>
              <a:t> </a:t>
            </a:r>
            <a:r>
              <a:rPr lang="en-US" dirty="0" err="1">
                <a:latin typeface="Calibri"/>
                <a:ea typeface="Calibri"/>
                <a:cs typeface="Calibri"/>
              </a:rPr>
              <a:t>aufrecht</a:t>
            </a:r>
            <a:r>
              <a:rPr lang="en-US" dirty="0">
                <a:latin typeface="Calibri"/>
                <a:ea typeface="Calibri"/>
                <a:cs typeface="Calibri"/>
              </a:rPr>
              <a:t> </a:t>
            </a:r>
            <a:r>
              <a:rPr lang="en-US" dirty="0" err="1">
                <a:latin typeface="Calibri"/>
                <a:ea typeface="Calibri"/>
                <a:cs typeface="Calibri"/>
              </a:rPr>
              <a:t>zu</a:t>
            </a:r>
            <a:r>
              <a:rPr lang="en-US" dirty="0">
                <a:latin typeface="Calibri"/>
                <a:ea typeface="Calibri"/>
                <a:cs typeface="Calibri"/>
              </a:rPr>
              <a:t> </a:t>
            </a:r>
            <a:r>
              <a:rPr lang="en-US" dirty="0" err="1">
                <a:latin typeface="Calibri"/>
                <a:ea typeface="Calibri"/>
                <a:cs typeface="Calibri"/>
              </a:rPr>
              <a:t>erhalten</a:t>
            </a:r>
            <a:r>
              <a:rPr lang="en-US" dirty="0">
                <a:latin typeface="Calibri"/>
                <a:ea typeface="Calibri"/>
                <a:cs typeface="Calibri"/>
              </a:rPr>
              <a:t> und um </a:t>
            </a:r>
            <a:r>
              <a:rPr lang="en-US" dirty="0" err="1">
                <a:latin typeface="Calibri"/>
                <a:ea typeface="Calibri"/>
                <a:cs typeface="Calibri"/>
              </a:rPr>
              <a:t>Respekt</a:t>
            </a:r>
            <a:r>
              <a:rPr lang="en-US" dirty="0">
                <a:latin typeface="Calibri"/>
                <a:ea typeface="Calibri"/>
                <a:cs typeface="Calibri"/>
              </a:rPr>
              <a:t> </a:t>
            </a:r>
            <a:r>
              <a:rPr lang="en-US" dirty="0" err="1">
                <a:latin typeface="Calibri"/>
                <a:ea typeface="Calibri"/>
                <a:cs typeface="Calibri"/>
              </a:rPr>
              <a:t>zu</a:t>
            </a:r>
            <a:r>
              <a:rPr lang="en-US" dirty="0">
                <a:latin typeface="Calibri"/>
                <a:ea typeface="Calibri"/>
                <a:cs typeface="Calibri"/>
              </a:rPr>
              <a:t> </a:t>
            </a:r>
            <a:r>
              <a:rPr lang="en-US" dirty="0" err="1">
                <a:latin typeface="Calibri"/>
                <a:ea typeface="Calibri"/>
                <a:cs typeface="Calibri"/>
              </a:rPr>
              <a:t>verdeutlichen</a:t>
            </a:r>
            <a:r>
              <a:rPr lang="en-US" dirty="0">
                <a:latin typeface="Calibri"/>
                <a:ea typeface="Calibri"/>
                <a:cs typeface="Calibri"/>
              </a:rPr>
              <a:t> </a:t>
            </a:r>
            <a:r>
              <a:rPr lang="en-US" dirty="0" err="1">
                <a:latin typeface="Calibri"/>
                <a:ea typeface="Calibri"/>
                <a:cs typeface="Calibri"/>
              </a:rPr>
              <a:t>solltest</a:t>
            </a:r>
            <a:r>
              <a:rPr lang="en-US" dirty="0">
                <a:latin typeface="Calibri"/>
                <a:ea typeface="Calibri"/>
                <a:cs typeface="Calibri"/>
              </a:rPr>
              <a:t> Du </a:t>
            </a:r>
            <a:r>
              <a:rPr lang="en-US" dirty="0" err="1">
                <a:latin typeface="Calibri"/>
                <a:ea typeface="Calibri"/>
                <a:cs typeface="Calibri"/>
              </a:rPr>
              <a:t>konsequent</a:t>
            </a:r>
            <a:r>
              <a:rPr lang="en-US" dirty="0">
                <a:latin typeface="Calibri"/>
                <a:ea typeface="Calibri"/>
                <a:cs typeface="Calibri"/>
              </a:rPr>
              <a:t> </a:t>
            </a:r>
            <a:r>
              <a:rPr lang="en-US" dirty="0" err="1">
                <a:latin typeface="Calibri"/>
                <a:ea typeface="Calibri"/>
                <a:cs typeface="Calibri"/>
              </a:rPr>
              <a:t>beim</a:t>
            </a:r>
            <a:r>
              <a:rPr lang="en-US" dirty="0">
                <a:latin typeface="Calibri"/>
                <a:ea typeface="Calibri"/>
                <a:cs typeface="Calibri"/>
              </a:rPr>
              <a:t> Sie </a:t>
            </a:r>
            <a:r>
              <a:rPr lang="en-US" dirty="0" err="1">
                <a:latin typeface="Calibri"/>
                <a:ea typeface="Calibri"/>
                <a:cs typeface="Calibri"/>
              </a:rPr>
              <a:t>bleiben</a:t>
            </a:r>
            <a:r>
              <a:rPr lang="en-US" dirty="0">
                <a:latin typeface="Calibri"/>
                <a:ea typeface="Calibri"/>
                <a:cs typeface="Calibri"/>
              </a:rPr>
              <a:t>. Duzen </a:t>
            </a:r>
            <a:r>
              <a:rPr lang="en-US" dirty="0" err="1">
                <a:latin typeface="Calibri"/>
                <a:ea typeface="Calibri"/>
                <a:cs typeface="Calibri"/>
              </a:rPr>
              <a:t>wird</a:t>
            </a:r>
            <a:r>
              <a:rPr lang="en-US" dirty="0">
                <a:latin typeface="Calibri"/>
                <a:ea typeface="Calibri"/>
                <a:cs typeface="Calibri"/>
              </a:rPr>
              <a:t> von </a:t>
            </a:r>
            <a:r>
              <a:rPr lang="en-US" dirty="0" err="1">
                <a:latin typeface="Calibri"/>
                <a:ea typeface="Calibri"/>
                <a:cs typeface="Calibri"/>
              </a:rPr>
              <a:t>fremden</a:t>
            </a:r>
            <a:r>
              <a:rPr lang="en-US" dirty="0">
                <a:latin typeface="Calibri"/>
                <a:ea typeface="Calibri"/>
                <a:cs typeface="Calibri"/>
              </a:rPr>
              <a:t> </a:t>
            </a:r>
            <a:r>
              <a:rPr lang="en-US" dirty="0" err="1">
                <a:latin typeface="Calibri"/>
                <a:ea typeface="Calibri"/>
                <a:cs typeface="Calibri"/>
              </a:rPr>
              <a:t>Personen</a:t>
            </a:r>
            <a:r>
              <a:rPr lang="en-US" dirty="0">
                <a:latin typeface="Calibri"/>
                <a:ea typeface="Calibri"/>
                <a:cs typeface="Calibri"/>
              </a:rPr>
              <a:t> oft </a:t>
            </a:r>
            <a:r>
              <a:rPr lang="en-US" dirty="0" err="1">
                <a:latin typeface="Calibri"/>
                <a:ea typeface="Calibri"/>
                <a:cs typeface="Calibri"/>
              </a:rPr>
              <a:t>als</a:t>
            </a:r>
            <a:r>
              <a:rPr lang="en-US" dirty="0">
                <a:latin typeface="Calibri"/>
                <a:ea typeface="Calibri"/>
                <a:cs typeface="Calibri"/>
              </a:rPr>
              <a:t> </a:t>
            </a:r>
            <a:r>
              <a:rPr lang="en-US" dirty="0" err="1">
                <a:latin typeface="Calibri"/>
                <a:ea typeface="Calibri"/>
                <a:cs typeface="Calibri"/>
              </a:rPr>
              <a:t>Grenzüberschreitung</a:t>
            </a:r>
            <a:r>
              <a:rPr lang="en-US" dirty="0">
                <a:latin typeface="Calibri"/>
                <a:ea typeface="Calibri"/>
                <a:cs typeface="Calibri"/>
              </a:rPr>
              <a:t> </a:t>
            </a:r>
            <a:r>
              <a:rPr lang="en-US" dirty="0" err="1">
                <a:latin typeface="Calibri"/>
                <a:ea typeface="Calibri"/>
                <a:cs typeface="Calibri"/>
              </a:rPr>
              <a:t>wahrgenommen</a:t>
            </a:r>
            <a:r>
              <a:rPr lang="en-US" dirty="0">
                <a:latin typeface="Calibri"/>
                <a:ea typeface="Calibri"/>
                <a:cs typeface="Calibri"/>
              </a:rPr>
              <a:t> und </a:t>
            </a:r>
            <a:r>
              <a:rPr lang="en-US" dirty="0" err="1">
                <a:latin typeface="Calibri"/>
                <a:ea typeface="Calibri"/>
                <a:cs typeface="Calibri"/>
              </a:rPr>
              <a:t>kann</a:t>
            </a:r>
            <a:r>
              <a:rPr lang="en-US" dirty="0">
                <a:latin typeface="Calibri"/>
                <a:ea typeface="Calibri"/>
                <a:cs typeface="Calibri"/>
              </a:rPr>
              <a:t> </a:t>
            </a:r>
            <a:r>
              <a:rPr lang="en-US" dirty="0" err="1">
                <a:latin typeface="Calibri"/>
                <a:ea typeface="Calibri"/>
                <a:cs typeface="Calibri"/>
              </a:rPr>
              <a:t>zur</a:t>
            </a:r>
            <a:r>
              <a:rPr lang="en-US" dirty="0">
                <a:latin typeface="Calibri"/>
                <a:ea typeface="Calibri"/>
                <a:cs typeface="Calibri"/>
              </a:rPr>
              <a:t> </a:t>
            </a:r>
            <a:r>
              <a:rPr lang="en-US" dirty="0" err="1">
                <a:latin typeface="Calibri"/>
                <a:ea typeface="Calibri"/>
                <a:cs typeface="Calibri"/>
              </a:rPr>
              <a:t>weiteren</a:t>
            </a:r>
            <a:r>
              <a:rPr lang="en-US" dirty="0">
                <a:latin typeface="Calibri"/>
                <a:ea typeface="Calibri"/>
                <a:cs typeface="Calibri"/>
              </a:rPr>
              <a:t> </a:t>
            </a:r>
            <a:r>
              <a:rPr lang="en-US" dirty="0" err="1">
                <a:latin typeface="Calibri"/>
                <a:ea typeface="Calibri"/>
                <a:cs typeface="Calibri"/>
              </a:rPr>
              <a:t>Eskalation</a:t>
            </a:r>
            <a:r>
              <a:rPr lang="en-US" dirty="0">
                <a:latin typeface="Calibri"/>
                <a:ea typeface="Calibri"/>
                <a:cs typeface="Calibri"/>
              </a:rPr>
              <a:t> </a:t>
            </a:r>
            <a:r>
              <a:rPr lang="en-US" dirty="0" err="1">
                <a:latin typeface="Calibri"/>
                <a:ea typeface="Calibri"/>
                <a:cs typeface="Calibri"/>
              </a:rPr>
              <a:t>beitragen</a:t>
            </a:r>
            <a:r>
              <a:rPr lang="en-US" dirty="0">
                <a:latin typeface="Calibri"/>
                <a:ea typeface="Calibri"/>
                <a:cs typeface="Calibri"/>
              </a:rPr>
              <a:t>. Wenn Du </a:t>
            </a:r>
            <a:r>
              <a:rPr lang="en-US" dirty="0" err="1">
                <a:latin typeface="Calibri"/>
                <a:ea typeface="Calibri"/>
                <a:cs typeface="Calibri"/>
              </a:rPr>
              <a:t>nicht</a:t>
            </a:r>
            <a:r>
              <a:rPr lang="en-US" dirty="0">
                <a:latin typeface="Calibri"/>
                <a:ea typeface="Calibri"/>
                <a:cs typeface="Calibri"/>
              </a:rPr>
              <a:t> </a:t>
            </a:r>
            <a:r>
              <a:rPr lang="en-US" dirty="0" err="1">
                <a:latin typeface="Calibri"/>
                <a:ea typeface="Calibri"/>
                <a:cs typeface="Calibri"/>
              </a:rPr>
              <a:t>mehr</a:t>
            </a:r>
            <a:r>
              <a:rPr lang="en-US" dirty="0">
                <a:latin typeface="Calibri"/>
                <a:ea typeface="Calibri"/>
                <a:cs typeface="Calibri"/>
              </a:rPr>
              <a:t> in der Lage </a:t>
            </a:r>
            <a:r>
              <a:rPr lang="en-US" dirty="0" err="1">
                <a:latin typeface="Calibri"/>
                <a:ea typeface="Calibri"/>
                <a:cs typeface="Calibri"/>
              </a:rPr>
              <a:t>bist</a:t>
            </a:r>
            <a:r>
              <a:rPr lang="en-US" dirty="0">
                <a:latin typeface="Calibri"/>
                <a:ea typeface="Calibri"/>
                <a:cs typeface="Calibri"/>
              </a:rPr>
              <a:t>, </a:t>
            </a:r>
            <a:r>
              <a:rPr lang="en-US" dirty="0" err="1">
                <a:latin typeface="Calibri"/>
                <a:ea typeface="Calibri"/>
                <a:cs typeface="Calibri"/>
              </a:rPr>
              <a:t>sachlich</a:t>
            </a:r>
            <a:r>
              <a:rPr lang="en-US" dirty="0">
                <a:latin typeface="Calibri"/>
                <a:ea typeface="Calibri"/>
                <a:cs typeface="Calibri"/>
              </a:rPr>
              <a:t> </a:t>
            </a:r>
            <a:r>
              <a:rPr lang="en-US" dirty="0" err="1">
                <a:latin typeface="Calibri"/>
                <a:ea typeface="Calibri"/>
                <a:cs typeface="Calibri"/>
              </a:rPr>
              <a:t>zu</a:t>
            </a:r>
            <a:r>
              <a:rPr lang="en-US" dirty="0">
                <a:latin typeface="Calibri"/>
                <a:ea typeface="Calibri"/>
                <a:cs typeface="Calibri"/>
              </a:rPr>
              <a:t> </a:t>
            </a:r>
            <a:r>
              <a:rPr lang="en-US" dirty="0" err="1">
                <a:latin typeface="Calibri"/>
                <a:ea typeface="Calibri"/>
                <a:cs typeface="Calibri"/>
              </a:rPr>
              <a:t>argumentieren</a:t>
            </a:r>
            <a:r>
              <a:rPr lang="en-US" dirty="0">
                <a:latin typeface="Calibri"/>
                <a:ea typeface="Calibri"/>
                <a:cs typeface="Calibri"/>
              </a:rPr>
              <a:t>, </a:t>
            </a:r>
            <a:r>
              <a:rPr lang="en-US" dirty="0" err="1">
                <a:latin typeface="Calibri"/>
                <a:ea typeface="Calibri"/>
                <a:cs typeface="Calibri"/>
              </a:rPr>
              <a:t>solltest</a:t>
            </a:r>
            <a:r>
              <a:rPr lang="en-US" dirty="0">
                <a:latin typeface="Calibri"/>
                <a:ea typeface="Calibri"/>
                <a:cs typeface="Calibri"/>
              </a:rPr>
              <a:t> Du die Situation </a:t>
            </a:r>
            <a:r>
              <a:rPr lang="en-US" dirty="0" err="1">
                <a:latin typeface="Calibri"/>
                <a:ea typeface="Calibri"/>
                <a:cs typeface="Calibri"/>
              </a:rPr>
              <a:t>verlassen</a:t>
            </a:r>
            <a:r>
              <a:rPr lang="en-US" dirty="0">
                <a:latin typeface="Calibri"/>
                <a:ea typeface="Calibri"/>
                <a:cs typeface="Calibri"/>
              </a:rPr>
              <a:t>. Eine </a:t>
            </a:r>
            <a:r>
              <a:rPr lang="en-US" dirty="0" err="1">
                <a:latin typeface="Calibri"/>
                <a:ea typeface="Calibri"/>
                <a:cs typeface="Calibri"/>
              </a:rPr>
              <a:t>ausführliche</a:t>
            </a:r>
            <a:r>
              <a:rPr lang="en-US" dirty="0">
                <a:latin typeface="Calibri"/>
                <a:ea typeface="Calibri"/>
                <a:cs typeface="Calibri"/>
              </a:rPr>
              <a:t> </a:t>
            </a:r>
            <a:r>
              <a:rPr lang="en-US" dirty="0" err="1">
                <a:latin typeface="Calibri"/>
                <a:ea typeface="Calibri"/>
                <a:cs typeface="Calibri"/>
              </a:rPr>
              <a:t>Diskussion</a:t>
            </a:r>
            <a:r>
              <a:rPr lang="en-US" dirty="0">
                <a:latin typeface="Calibri"/>
                <a:ea typeface="Calibri"/>
                <a:cs typeface="Calibri"/>
              </a:rPr>
              <a:t> </a:t>
            </a:r>
            <a:r>
              <a:rPr lang="en-US" dirty="0" err="1">
                <a:latin typeface="Calibri"/>
                <a:ea typeface="Calibri"/>
                <a:cs typeface="Calibri"/>
              </a:rPr>
              <a:t>ist</a:t>
            </a:r>
            <a:r>
              <a:rPr lang="en-US" dirty="0">
                <a:latin typeface="Calibri"/>
                <a:ea typeface="Calibri"/>
                <a:cs typeface="Calibri"/>
              </a:rPr>
              <a:t> in </a:t>
            </a:r>
            <a:r>
              <a:rPr lang="en-US" dirty="0" err="1">
                <a:latin typeface="Calibri"/>
                <a:ea typeface="Calibri"/>
                <a:cs typeface="Calibri"/>
              </a:rPr>
              <a:t>solchen</a:t>
            </a:r>
            <a:r>
              <a:rPr lang="en-US" dirty="0">
                <a:latin typeface="Calibri"/>
                <a:ea typeface="Calibri"/>
                <a:cs typeface="Calibri"/>
              </a:rPr>
              <a:t> </a:t>
            </a:r>
            <a:r>
              <a:rPr lang="en-US" dirty="0" err="1">
                <a:latin typeface="Calibri"/>
                <a:ea typeface="Calibri"/>
                <a:cs typeface="Calibri"/>
              </a:rPr>
              <a:t>Momenten</a:t>
            </a:r>
            <a:r>
              <a:rPr lang="en-US" dirty="0">
                <a:latin typeface="Calibri"/>
                <a:ea typeface="Calibri"/>
                <a:cs typeface="Calibri"/>
              </a:rPr>
              <a:t> oft </a:t>
            </a:r>
            <a:r>
              <a:rPr lang="en-US" dirty="0" err="1">
                <a:latin typeface="Calibri"/>
                <a:ea typeface="Calibri"/>
                <a:cs typeface="Calibri"/>
              </a:rPr>
              <a:t>nicht</a:t>
            </a:r>
            <a:r>
              <a:rPr lang="en-US" dirty="0">
                <a:latin typeface="Calibri"/>
                <a:ea typeface="Calibri"/>
                <a:cs typeface="Calibri"/>
              </a:rPr>
              <a:t> </a:t>
            </a:r>
            <a:r>
              <a:rPr lang="en-US" dirty="0" err="1">
                <a:latin typeface="Calibri"/>
                <a:ea typeface="Calibri"/>
                <a:cs typeface="Calibri"/>
              </a:rPr>
              <a:t>möglich</a:t>
            </a:r>
            <a:r>
              <a:rPr lang="en-US" dirty="0">
                <a:latin typeface="Calibri"/>
                <a:ea typeface="Calibri"/>
                <a:cs typeface="Calibri"/>
              </a:rPr>
              <a:t> und es </a:t>
            </a:r>
            <a:r>
              <a:rPr lang="en-US" dirty="0" err="1">
                <a:latin typeface="Calibri"/>
                <a:ea typeface="Calibri"/>
                <a:cs typeface="Calibri"/>
              </a:rPr>
              <a:t>gibt</a:t>
            </a:r>
            <a:r>
              <a:rPr lang="en-US" dirty="0">
                <a:latin typeface="Calibri"/>
                <a:ea typeface="Calibri"/>
                <a:cs typeface="Calibri"/>
              </a:rPr>
              <a:t> </a:t>
            </a:r>
            <a:r>
              <a:rPr lang="en-US" dirty="0" err="1">
                <a:latin typeface="Calibri"/>
                <a:ea typeface="Calibri"/>
                <a:cs typeface="Calibri"/>
              </a:rPr>
              <a:t>keine</a:t>
            </a:r>
            <a:r>
              <a:rPr lang="en-US" dirty="0">
                <a:latin typeface="Calibri"/>
                <a:ea typeface="Calibri"/>
                <a:cs typeface="Calibri"/>
              </a:rPr>
              <a:t> Option das </a:t>
            </a:r>
            <a:r>
              <a:rPr lang="en-US" dirty="0" err="1">
                <a:latin typeface="Calibri"/>
                <a:ea typeface="Calibri"/>
                <a:cs typeface="Calibri"/>
              </a:rPr>
              <a:t>Gegenüber</a:t>
            </a:r>
            <a:r>
              <a:rPr lang="en-US" dirty="0">
                <a:latin typeface="Calibri"/>
                <a:ea typeface="Calibri"/>
                <a:cs typeface="Calibri"/>
              </a:rPr>
              <a:t> von </a:t>
            </a:r>
            <a:r>
              <a:rPr lang="en-US" dirty="0" err="1">
                <a:latin typeface="Calibri"/>
                <a:ea typeface="Calibri"/>
                <a:cs typeface="Calibri"/>
              </a:rPr>
              <a:t>einer</a:t>
            </a:r>
            <a:r>
              <a:rPr lang="en-US" dirty="0">
                <a:latin typeface="Calibri"/>
                <a:ea typeface="Calibri"/>
                <a:cs typeface="Calibri"/>
              </a:rPr>
              <a:t> </a:t>
            </a:r>
            <a:r>
              <a:rPr lang="en-US" dirty="0" err="1">
                <a:latin typeface="Calibri"/>
                <a:ea typeface="Calibri"/>
                <a:cs typeface="Calibri"/>
              </a:rPr>
              <a:t>anderen</a:t>
            </a:r>
            <a:r>
              <a:rPr lang="en-US" dirty="0">
                <a:latin typeface="Calibri"/>
                <a:ea typeface="Calibri"/>
                <a:cs typeface="Calibri"/>
              </a:rPr>
              <a:t> </a:t>
            </a:r>
            <a:r>
              <a:rPr lang="en-US" dirty="0" err="1">
                <a:latin typeface="Calibri"/>
                <a:ea typeface="Calibri"/>
                <a:cs typeface="Calibri"/>
              </a:rPr>
              <a:t>Perspektive</a:t>
            </a:r>
            <a:r>
              <a:rPr lang="en-US" dirty="0">
                <a:latin typeface="Calibri"/>
                <a:ea typeface="Calibri"/>
                <a:cs typeface="Calibri"/>
              </a:rPr>
              <a:t> </a:t>
            </a:r>
            <a:r>
              <a:rPr lang="en-US" dirty="0" err="1">
                <a:latin typeface="Calibri"/>
                <a:ea typeface="Calibri"/>
                <a:cs typeface="Calibri"/>
              </a:rPr>
              <a:t>zu</a:t>
            </a:r>
            <a:r>
              <a:rPr lang="en-US" dirty="0">
                <a:latin typeface="Calibri"/>
                <a:ea typeface="Calibri"/>
                <a:cs typeface="Calibri"/>
              </a:rPr>
              <a:t> </a:t>
            </a:r>
            <a:r>
              <a:rPr lang="en-US" dirty="0" err="1">
                <a:latin typeface="Calibri"/>
                <a:ea typeface="Calibri"/>
                <a:cs typeface="Calibri"/>
              </a:rPr>
              <a:t>überzeugen</a:t>
            </a:r>
            <a:r>
              <a:rPr lang="en-US" dirty="0">
                <a:latin typeface="Calibri"/>
                <a:ea typeface="Calibri"/>
                <a:cs typeface="Calibri"/>
              </a:rPr>
              <a:t>. Es </a:t>
            </a:r>
            <a:r>
              <a:rPr lang="en-US" dirty="0" err="1">
                <a:latin typeface="Calibri"/>
                <a:ea typeface="Calibri"/>
                <a:cs typeface="Calibri"/>
              </a:rPr>
              <a:t>ist</a:t>
            </a:r>
            <a:r>
              <a:rPr lang="en-US" dirty="0">
                <a:latin typeface="Calibri"/>
                <a:ea typeface="Calibri"/>
                <a:cs typeface="Calibri"/>
              </a:rPr>
              <a:t> also </a:t>
            </a:r>
            <a:r>
              <a:rPr lang="en-US" dirty="0" err="1">
                <a:latin typeface="Calibri"/>
                <a:ea typeface="Calibri"/>
                <a:cs typeface="Calibri"/>
              </a:rPr>
              <a:t>eher</a:t>
            </a:r>
            <a:r>
              <a:rPr lang="en-US" dirty="0">
                <a:latin typeface="Calibri"/>
                <a:ea typeface="Calibri"/>
                <a:cs typeface="Calibri"/>
              </a:rPr>
              <a:t> </a:t>
            </a:r>
            <a:r>
              <a:rPr lang="en-US" dirty="0" err="1">
                <a:latin typeface="Calibri"/>
                <a:ea typeface="Calibri"/>
                <a:cs typeface="Calibri"/>
              </a:rPr>
              <a:t>angemessen</a:t>
            </a:r>
            <a:r>
              <a:rPr lang="en-US" dirty="0">
                <a:latin typeface="Calibri"/>
                <a:ea typeface="Calibri"/>
                <a:cs typeface="Calibri"/>
              </a:rPr>
              <a:t> </a:t>
            </a:r>
            <a:r>
              <a:rPr lang="en-US" dirty="0" err="1">
                <a:latin typeface="Calibri"/>
                <a:ea typeface="Calibri"/>
                <a:cs typeface="Calibri"/>
              </a:rPr>
              <a:t>eine</a:t>
            </a:r>
            <a:r>
              <a:rPr lang="en-US" dirty="0">
                <a:latin typeface="Calibri"/>
                <a:ea typeface="Calibri"/>
                <a:cs typeface="Calibri"/>
              </a:rPr>
              <a:t> </a:t>
            </a:r>
            <a:r>
              <a:rPr lang="en-US" dirty="0" err="1">
                <a:latin typeface="Calibri"/>
                <a:ea typeface="Calibri"/>
                <a:cs typeface="Calibri"/>
              </a:rPr>
              <a:t>klare</a:t>
            </a:r>
            <a:r>
              <a:rPr lang="en-US" dirty="0">
                <a:latin typeface="Calibri"/>
                <a:ea typeface="Calibri"/>
                <a:cs typeface="Calibri"/>
              </a:rPr>
              <a:t> </a:t>
            </a:r>
            <a:r>
              <a:rPr lang="en-US" dirty="0" err="1">
                <a:latin typeface="Calibri"/>
                <a:ea typeface="Calibri"/>
                <a:cs typeface="Calibri"/>
              </a:rPr>
              <a:t>Grenze</a:t>
            </a:r>
            <a:r>
              <a:rPr lang="en-US" dirty="0">
                <a:latin typeface="Calibri"/>
                <a:ea typeface="Calibri"/>
                <a:cs typeface="Calibri"/>
              </a:rPr>
              <a:t> </a:t>
            </a:r>
            <a:r>
              <a:rPr lang="en-US" dirty="0" err="1">
                <a:latin typeface="Calibri"/>
                <a:ea typeface="Calibri"/>
                <a:cs typeface="Calibri"/>
              </a:rPr>
              <a:t>zu</a:t>
            </a:r>
            <a:r>
              <a:rPr lang="en-US" dirty="0">
                <a:latin typeface="Calibri"/>
                <a:ea typeface="Calibri"/>
                <a:cs typeface="Calibri"/>
              </a:rPr>
              <a:t> </a:t>
            </a:r>
            <a:r>
              <a:rPr lang="en-US" dirty="0" err="1">
                <a:latin typeface="Calibri"/>
                <a:ea typeface="Calibri"/>
                <a:cs typeface="Calibri"/>
              </a:rPr>
              <a:t>setzen</a:t>
            </a:r>
            <a:r>
              <a:rPr lang="en-US" dirty="0">
                <a:latin typeface="Calibri"/>
                <a:ea typeface="Calibri"/>
                <a:cs typeface="Calibri"/>
              </a:rPr>
              <a:t> und </a:t>
            </a:r>
            <a:r>
              <a:rPr lang="en-US" dirty="0" err="1">
                <a:latin typeface="Calibri"/>
                <a:ea typeface="Calibri"/>
                <a:cs typeface="Calibri"/>
              </a:rPr>
              <a:t>sich</a:t>
            </a:r>
            <a:r>
              <a:rPr lang="en-US" dirty="0">
                <a:latin typeface="Calibri"/>
                <a:ea typeface="Calibri"/>
                <a:cs typeface="Calibri"/>
              </a:rPr>
              <a:t> </a:t>
            </a:r>
            <a:r>
              <a:rPr lang="en-US" dirty="0" err="1">
                <a:latin typeface="Calibri"/>
                <a:ea typeface="Calibri"/>
                <a:cs typeface="Calibri"/>
              </a:rPr>
              <a:t>konkret</a:t>
            </a:r>
            <a:r>
              <a:rPr lang="en-US" dirty="0">
                <a:latin typeface="Calibri"/>
                <a:ea typeface="Calibri"/>
                <a:cs typeface="Calibri"/>
              </a:rPr>
              <a:t> </a:t>
            </a:r>
            <a:r>
              <a:rPr lang="en-US" dirty="0" err="1">
                <a:latin typeface="Calibri"/>
                <a:ea typeface="Calibri"/>
                <a:cs typeface="Calibri"/>
              </a:rPr>
              <a:t>zu</a:t>
            </a:r>
            <a:r>
              <a:rPr lang="en-US" dirty="0">
                <a:latin typeface="Calibri"/>
                <a:ea typeface="Calibri"/>
                <a:cs typeface="Calibri"/>
              </a:rPr>
              <a:t> </a:t>
            </a:r>
            <a:r>
              <a:rPr lang="en-US" dirty="0" err="1">
                <a:latin typeface="Calibri"/>
                <a:ea typeface="Calibri"/>
                <a:cs typeface="Calibri"/>
              </a:rPr>
              <a:t>positionieren</a:t>
            </a:r>
            <a:r>
              <a:rPr lang="en-US" dirty="0">
                <a:latin typeface="Calibri"/>
                <a:ea typeface="Calibri"/>
                <a:cs typeface="Calibri"/>
              </a:rPr>
              <a:t>.</a:t>
            </a:r>
          </a:p>
          <a:p>
            <a:endParaRPr lang="en-US" dirty="0">
              <a:latin typeface="Calibri"/>
              <a:ea typeface="Calibri"/>
              <a:cs typeface="Calibri"/>
            </a:endParaRPr>
          </a:p>
        </p:txBody>
      </p:sp>
      <p:sp>
        <p:nvSpPr>
          <p:cNvPr id="4" name="Foliennummernplatzhalter 3"/>
          <p:cNvSpPr>
            <a:spLocks noGrp="1"/>
          </p:cNvSpPr>
          <p:nvPr>
            <p:ph type="sldNum" sz="quarter" idx="5"/>
          </p:nvPr>
        </p:nvSpPr>
        <p:spPr/>
        <p:txBody>
          <a:bodyPr/>
          <a:lstStyle/>
          <a:p>
            <a:fld id="{BB33169F-601F-E543-9913-1F372CFAB27D}" type="slidenum">
              <a:rPr lang="en-DE" smtClean="0"/>
              <a:t>12</a:t>
            </a:fld>
            <a:endParaRPr lang="en-DE"/>
          </a:p>
        </p:txBody>
      </p:sp>
    </p:spTree>
    <p:extLst>
      <p:ext uri="{BB962C8B-B14F-4D97-AF65-F5344CB8AC3E}">
        <p14:creationId xmlns:p14="http://schemas.microsoft.com/office/powerpoint/2010/main" val="1138476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a:latin typeface="Calibri"/>
                <a:ea typeface="Calibri"/>
                <a:cs typeface="Calibri"/>
              </a:rPr>
              <a:t>Grenzen</a:t>
            </a:r>
            <a:r>
              <a:rPr lang="en-US" dirty="0">
                <a:latin typeface="Calibri"/>
                <a:ea typeface="Calibri"/>
                <a:cs typeface="Calibri"/>
              </a:rPr>
              <a:t> </a:t>
            </a:r>
            <a:r>
              <a:rPr lang="en-US" dirty="0" err="1">
                <a:latin typeface="Calibri"/>
                <a:ea typeface="Calibri"/>
                <a:cs typeface="Calibri"/>
              </a:rPr>
              <a:t>setzen</a:t>
            </a:r>
            <a:r>
              <a:rPr lang="en-US" dirty="0">
                <a:latin typeface="Calibri"/>
                <a:ea typeface="Calibri"/>
                <a:cs typeface="Calibri"/>
              </a:rPr>
              <a:t> </a:t>
            </a:r>
            <a:r>
              <a:rPr lang="en-US" dirty="0" err="1">
                <a:latin typeface="Calibri"/>
                <a:ea typeface="Calibri"/>
                <a:cs typeface="Calibri"/>
              </a:rPr>
              <a:t>hört</a:t>
            </a:r>
            <a:r>
              <a:rPr lang="en-US" dirty="0">
                <a:latin typeface="Calibri"/>
                <a:ea typeface="Calibri"/>
                <a:cs typeface="Calibri"/>
              </a:rPr>
              <a:t> </a:t>
            </a:r>
            <a:r>
              <a:rPr lang="en-US" dirty="0" err="1">
                <a:latin typeface="Calibri"/>
                <a:ea typeface="Calibri"/>
                <a:cs typeface="Calibri"/>
              </a:rPr>
              <a:t>sich</a:t>
            </a:r>
            <a:r>
              <a:rPr lang="en-US" dirty="0">
                <a:latin typeface="Calibri"/>
                <a:ea typeface="Calibri"/>
                <a:cs typeface="Calibri"/>
              </a:rPr>
              <a:t> </a:t>
            </a:r>
            <a:r>
              <a:rPr lang="en-US" dirty="0" err="1">
                <a:latin typeface="Calibri"/>
                <a:ea typeface="Calibri"/>
                <a:cs typeface="Calibri"/>
              </a:rPr>
              <a:t>erstmal</a:t>
            </a:r>
            <a:r>
              <a:rPr lang="en-US" dirty="0">
                <a:latin typeface="Calibri"/>
                <a:ea typeface="Calibri"/>
                <a:cs typeface="Calibri"/>
              </a:rPr>
              <a:t> </a:t>
            </a:r>
            <a:r>
              <a:rPr lang="en-US" dirty="0" err="1">
                <a:latin typeface="Calibri"/>
                <a:ea typeface="Calibri"/>
                <a:cs typeface="Calibri"/>
              </a:rPr>
              <a:t>einfach</a:t>
            </a:r>
            <a:r>
              <a:rPr lang="en-US" dirty="0">
                <a:latin typeface="Calibri"/>
                <a:ea typeface="Calibri"/>
                <a:cs typeface="Calibri"/>
              </a:rPr>
              <a:t> an, </a:t>
            </a:r>
            <a:r>
              <a:rPr lang="en-US" dirty="0" err="1">
                <a:latin typeface="Calibri"/>
                <a:ea typeface="Calibri"/>
                <a:cs typeface="Calibri"/>
              </a:rPr>
              <a:t>aber</a:t>
            </a:r>
            <a:r>
              <a:rPr lang="en-US" dirty="0">
                <a:latin typeface="Calibri"/>
                <a:ea typeface="Calibri"/>
                <a:cs typeface="Calibri"/>
              </a:rPr>
              <a:t> es </a:t>
            </a:r>
            <a:r>
              <a:rPr lang="en-US" dirty="0" err="1">
                <a:latin typeface="Calibri"/>
                <a:ea typeface="Calibri"/>
                <a:cs typeface="Calibri"/>
              </a:rPr>
              <a:t>ist</a:t>
            </a:r>
            <a:r>
              <a:rPr lang="en-US" dirty="0">
                <a:latin typeface="Calibri"/>
                <a:ea typeface="Calibri"/>
                <a:cs typeface="Calibri"/>
              </a:rPr>
              <a:t> </a:t>
            </a:r>
            <a:r>
              <a:rPr lang="en-US" dirty="0" err="1">
                <a:latin typeface="Calibri"/>
                <a:ea typeface="Calibri"/>
                <a:cs typeface="Calibri"/>
              </a:rPr>
              <a:t>spontan</a:t>
            </a:r>
            <a:r>
              <a:rPr lang="en-US" dirty="0">
                <a:latin typeface="Calibri"/>
                <a:ea typeface="Calibri"/>
                <a:cs typeface="Calibri"/>
              </a:rPr>
              <a:t> oft </a:t>
            </a:r>
            <a:r>
              <a:rPr lang="en-US" dirty="0" err="1">
                <a:latin typeface="Calibri"/>
                <a:ea typeface="Calibri"/>
                <a:cs typeface="Calibri"/>
              </a:rPr>
              <a:t>schwer</a:t>
            </a:r>
            <a:r>
              <a:rPr lang="en-US" dirty="0">
                <a:latin typeface="Calibri"/>
                <a:ea typeface="Calibri"/>
                <a:cs typeface="Calibri"/>
              </a:rPr>
              <a:t> </a:t>
            </a:r>
            <a:r>
              <a:rPr lang="en-US" dirty="0" err="1">
                <a:latin typeface="Calibri"/>
                <a:ea typeface="Calibri"/>
                <a:cs typeface="Calibri"/>
              </a:rPr>
              <a:t>umzusetzen</a:t>
            </a:r>
            <a:r>
              <a:rPr lang="en-US" dirty="0">
                <a:latin typeface="Calibri"/>
                <a:ea typeface="Calibri"/>
                <a:cs typeface="Calibri"/>
              </a:rPr>
              <a:t>. Es </a:t>
            </a:r>
            <a:r>
              <a:rPr lang="en-US" dirty="0" err="1">
                <a:latin typeface="Calibri"/>
                <a:ea typeface="Calibri"/>
                <a:cs typeface="Calibri"/>
              </a:rPr>
              <a:t>reichen</a:t>
            </a:r>
            <a:r>
              <a:rPr lang="en-US" dirty="0">
                <a:latin typeface="Calibri"/>
                <a:ea typeface="Calibri"/>
                <a:cs typeface="Calibri"/>
              </a:rPr>
              <a:t> oft </a:t>
            </a:r>
            <a:r>
              <a:rPr lang="en-US" dirty="0" err="1">
                <a:latin typeface="Calibri"/>
                <a:ea typeface="Calibri"/>
                <a:cs typeface="Calibri"/>
              </a:rPr>
              <a:t>kurze</a:t>
            </a:r>
            <a:r>
              <a:rPr lang="en-US" dirty="0">
                <a:latin typeface="Calibri"/>
                <a:ea typeface="Calibri"/>
                <a:cs typeface="Calibri"/>
              </a:rPr>
              <a:t> </a:t>
            </a:r>
            <a:r>
              <a:rPr lang="en-US" dirty="0" err="1">
                <a:latin typeface="Calibri"/>
                <a:ea typeface="Calibri"/>
                <a:cs typeface="Calibri"/>
              </a:rPr>
              <a:t>Sätze</a:t>
            </a:r>
            <a:r>
              <a:rPr lang="en-US" dirty="0">
                <a:latin typeface="Calibri"/>
                <a:ea typeface="Calibri"/>
                <a:cs typeface="Calibri"/>
              </a:rPr>
              <a:t> </a:t>
            </a:r>
            <a:r>
              <a:rPr lang="en-US" dirty="0" err="1">
                <a:latin typeface="Calibri"/>
                <a:ea typeface="Calibri"/>
                <a:cs typeface="Calibri"/>
              </a:rPr>
              <a:t>wie</a:t>
            </a:r>
            <a:r>
              <a:rPr lang="en-US" dirty="0">
                <a:latin typeface="Calibri"/>
                <a:ea typeface="Calibri"/>
                <a:cs typeface="Calibri"/>
              </a:rPr>
              <a:t> </a:t>
            </a:r>
          </a:p>
          <a:p>
            <a:pPr marL="342900" indent="-342900">
              <a:lnSpc>
                <a:spcPct val="90000"/>
              </a:lnSpc>
              <a:spcAft>
                <a:spcPts val="200"/>
              </a:spcAft>
              <a:buFont typeface="Arial,Sans-Serif"/>
              <a:buChar char="•"/>
            </a:pPr>
            <a:r>
              <a:rPr lang="de-DE" dirty="0"/>
              <a:t>„Hören Sie auf damit.“</a:t>
            </a:r>
            <a:endParaRPr lang="en-US" dirty="0"/>
          </a:p>
          <a:p>
            <a:pPr marL="342900" indent="-342900">
              <a:lnSpc>
                <a:spcPct val="90000"/>
              </a:lnSpc>
              <a:spcAft>
                <a:spcPts val="200"/>
              </a:spcAft>
              <a:buFont typeface="Arial,Sans-Serif"/>
              <a:buChar char="•"/>
            </a:pPr>
            <a:r>
              <a:rPr lang="de-DE" dirty="0"/>
              <a:t>„Unterlassen Sie das.“</a:t>
            </a:r>
            <a:endParaRPr lang="en-US" dirty="0"/>
          </a:p>
          <a:p>
            <a:pPr marL="342900" indent="-342900">
              <a:lnSpc>
                <a:spcPct val="90000"/>
              </a:lnSpc>
              <a:spcAft>
                <a:spcPts val="200"/>
              </a:spcAft>
              <a:buFont typeface="Arial,Sans-Serif"/>
              <a:buChar char="•"/>
            </a:pPr>
            <a:r>
              <a:rPr lang="de-DE" dirty="0"/>
              <a:t>“Stopp. Das hat jetzt ein Ende.“</a:t>
            </a:r>
          </a:p>
          <a:p>
            <a:pPr>
              <a:lnSpc>
                <a:spcPct val="90000"/>
              </a:lnSpc>
              <a:spcAft>
                <a:spcPts val="200"/>
              </a:spcAft>
            </a:pPr>
            <a:endParaRPr lang="de-DE" dirty="0"/>
          </a:p>
          <a:p>
            <a:pPr>
              <a:lnSpc>
                <a:spcPct val="90000"/>
              </a:lnSpc>
              <a:spcAft>
                <a:spcPts val="200"/>
              </a:spcAft>
              <a:buFont typeface="Arial,Sans-Serif"/>
            </a:pPr>
            <a:r>
              <a:rPr lang="de-DE" dirty="0"/>
              <a:t>Es hilft sich vor Konfrontationen Sätze zurecht zu legen. Fallen Dir noch weitere Beispiele ein?</a:t>
            </a:r>
          </a:p>
        </p:txBody>
      </p:sp>
      <p:sp>
        <p:nvSpPr>
          <p:cNvPr id="4" name="Foliennummernplatzhalter 3"/>
          <p:cNvSpPr>
            <a:spLocks noGrp="1"/>
          </p:cNvSpPr>
          <p:nvPr>
            <p:ph type="sldNum" sz="quarter" idx="5"/>
          </p:nvPr>
        </p:nvSpPr>
        <p:spPr/>
        <p:txBody>
          <a:bodyPr/>
          <a:lstStyle/>
          <a:p>
            <a:fld id="{BB33169F-601F-E543-9913-1F372CFAB27D}" type="slidenum">
              <a:rPr lang="en-DE" smtClean="0"/>
              <a:t>13</a:t>
            </a:fld>
            <a:endParaRPr lang="en-DE"/>
          </a:p>
        </p:txBody>
      </p:sp>
    </p:spTree>
    <p:extLst>
      <p:ext uri="{BB962C8B-B14F-4D97-AF65-F5344CB8AC3E}">
        <p14:creationId xmlns:p14="http://schemas.microsoft.com/office/powerpoint/2010/main" val="919200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latin typeface="Calibri"/>
                <a:ea typeface="Calibri"/>
                <a:cs typeface="Calibri"/>
              </a:rPr>
              <a:t>Auch um </a:t>
            </a:r>
            <a:r>
              <a:rPr lang="en-US" dirty="0" err="1">
                <a:latin typeface="Calibri"/>
                <a:ea typeface="Calibri"/>
                <a:cs typeface="Calibri"/>
              </a:rPr>
              <a:t>sich</a:t>
            </a:r>
            <a:r>
              <a:rPr lang="en-US" dirty="0">
                <a:latin typeface="Calibri"/>
                <a:ea typeface="Calibri"/>
                <a:cs typeface="Calibri"/>
              </a:rPr>
              <a:t> zu </a:t>
            </a:r>
            <a:r>
              <a:rPr lang="en-US" dirty="0" err="1">
                <a:latin typeface="Calibri"/>
                <a:ea typeface="Calibri"/>
                <a:cs typeface="Calibri"/>
              </a:rPr>
              <a:t>positionieren</a:t>
            </a:r>
            <a:r>
              <a:rPr lang="en-US" dirty="0">
                <a:latin typeface="Calibri"/>
                <a:ea typeface="Calibri"/>
                <a:cs typeface="Calibri"/>
              </a:rPr>
              <a:t> </a:t>
            </a:r>
            <a:r>
              <a:rPr lang="en-US" dirty="0" err="1">
                <a:latin typeface="Calibri"/>
                <a:ea typeface="Calibri"/>
                <a:cs typeface="Calibri"/>
              </a:rPr>
              <a:t>braucht</a:t>
            </a:r>
            <a:r>
              <a:rPr lang="en-US" dirty="0">
                <a:latin typeface="Calibri"/>
                <a:ea typeface="Calibri"/>
                <a:cs typeface="Calibri"/>
              </a:rPr>
              <a:t> es </a:t>
            </a:r>
            <a:r>
              <a:rPr lang="en-US" dirty="0" err="1">
                <a:latin typeface="Calibri"/>
                <a:ea typeface="Calibri"/>
                <a:cs typeface="Calibri"/>
              </a:rPr>
              <a:t>Übung</a:t>
            </a:r>
            <a:r>
              <a:rPr lang="en-US" dirty="0">
                <a:latin typeface="Calibri"/>
                <a:ea typeface="Calibri"/>
                <a:cs typeface="Calibri"/>
              </a:rPr>
              <a:t>. </a:t>
            </a:r>
            <a:r>
              <a:rPr lang="en-US" dirty="0" err="1">
                <a:latin typeface="Calibri"/>
                <a:ea typeface="Calibri"/>
                <a:cs typeface="Calibri"/>
              </a:rPr>
              <a:t>Versuch</a:t>
            </a:r>
            <a:r>
              <a:rPr lang="en-US" dirty="0">
                <a:latin typeface="Calibri"/>
                <a:ea typeface="Calibri"/>
                <a:cs typeface="Calibri"/>
              </a:rPr>
              <a:t> so </a:t>
            </a:r>
            <a:r>
              <a:rPr lang="en-US" dirty="0" err="1">
                <a:latin typeface="Calibri"/>
                <a:ea typeface="Calibri"/>
                <a:cs typeface="Calibri"/>
              </a:rPr>
              <a:t>etwas</a:t>
            </a:r>
            <a:r>
              <a:rPr lang="en-US" dirty="0">
                <a:latin typeface="Calibri"/>
                <a:ea typeface="Calibri"/>
                <a:cs typeface="Calibri"/>
              </a:rPr>
              <a:t> zu </a:t>
            </a:r>
            <a:r>
              <a:rPr lang="en-US" dirty="0" err="1">
                <a:latin typeface="Calibri"/>
                <a:ea typeface="Calibri"/>
                <a:cs typeface="Calibri"/>
              </a:rPr>
              <a:t>sagen</a:t>
            </a:r>
            <a:r>
              <a:rPr lang="en-US" dirty="0">
                <a:latin typeface="Calibri"/>
                <a:ea typeface="Calibri"/>
                <a:cs typeface="Calibri"/>
              </a:rPr>
              <a:t> </a:t>
            </a:r>
            <a:r>
              <a:rPr lang="en-US" dirty="0" err="1">
                <a:latin typeface="Calibri"/>
                <a:ea typeface="Calibri"/>
                <a:cs typeface="Calibri"/>
              </a:rPr>
              <a:t>wie</a:t>
            </a:r>
            <a:r>
              <a:rPr lang="en-US" dirty="0">
                <a:latin typeface="Calibri"/>
                <a:ea typeface="Calibri"/>
                <a:cs typeface="Calibri"/>
              </a:rPr>
              <a:t>:</a:t>
            </a:r>
          </a:p>
          <a:p>
            <a:pPr marL="342900" indent="-342900">
              <a:lnSpc>
                <a:spcPct val="90000"/>
              </a:lnSpc>
              <a:spcAft>
                <a:spcPts val="200"/>
              </a:spcAft>
              <a:buFont typeface="Arial,Sans-Serif"/>
              <a:buChar char="•"/>
            </a:pPr>
            <a:r>
              <a:rPr lang="de-DE" dirty="0"/>
              <a:t>“Da bin ich nicht Ihrer Meinung.“</a:t>
            </a:r>
            <a:endParaRPr lang="en-US" dirty="0"/>
          </a:p>
          <a:p>
            <a:pPr marL="342900" indent="-342900">
              <a:lnSpc>
                <a:spcPct val="90000"/>
              </a:lnSpc>
              <a:spcAft>
                <a:spcPts val="200"/>
              </a:spcAft>
              <a:buFont typeface="Arial,Sans-Serif"/>
              <a:buChar char="•"/>
            </a:pPr>
            <a:r>
              <a:rPr lang="de-DE" dirty="0"/>
              <a:t>„Es irritiert mich, was Sie da sagen/tun.“</a:t>
            </a:r>
          </a:p>
          <a:p>
            <a:pPr marL="342900" indent="-342900">
              <a:lnSpc>
                <a:spcPct val="90000"/>
              </a:lnSpc>
              <a:spcAft>
                <a:spcPts val="200"/>
              </a:spcAft>
              <a:buFont typeface="Arial,Sans-Serif"/>
              <a:buChar char="•"/>
            </a:pPr>
            <a:endParaRPr lang="en-US" dirty="0"/>
          </a:p>
          <a:p>
            <a:pPr>
              <a:lnSpc>
                <a:spcPct val="90000"/>
              </a:lnSpc>
              <a:spcAft>
                <a:spcPts val="200"/>
              </a:spcAft>
            </a:pPr>
            <a:r>
              <a:rPr lang="de-DE" dirty="0"/>
              <a:t> </a:t>
            </a:r>
            <a:r>
              <a:rPr lang="de-DE" dirty="0" err="1"/>
              <a:t>Nawjas</a:t>
            </a:r>
            <a:r>
              <a:rPr lang="de-DE" dirty="0"/>
              <a:t> Kolleg*innen oder ihre Leitung hätten auch folgendes sagen können:</a:t>
            </a:r>
          </a:p>
          <a:p>
            <a:pPr marL="342900" indent="-342900">
              <a:lnSpc>
                <a:spcPct val="90000"/>
              </a:lnSpc>
              <a:spcAft>
                <a:spcPts val="200"/>
              </a:spcAft>
              <a:buFont typeface="Arial,Sans-Serif"/>
              <a:buChar char="•"/>
            </a:pPr>
            <a:r>
              <a:rPr lang="de-DE" dirty="0"/>
              <a:t>„Diskriminierendes Verhalten tolerieren wir hier nicht – auch nicht von Patient*innen.“,</a:t>
            </a:r>
            <a:endParaRPr lang="en-US" dirty="0"/>
          </a:p>
          <a:p>
            <a:pPr marL="342900" indent="-342900">
              <a:lnSpc>
                <a:spcPct val="90000"/>
              </a:lnSpc>
              <a:spcAft>
                <a:spcPts val="200"/>
              </a:spcAft>
              <a:buFont typeface="Arial,Sans-Serif"/>
              <a:buChar char="•"/>
            </a:pPr>
            <a:r>
              <a:rPr lang="de-DE" dirty="0"/>
              <a:t>„Ich möchte nicht, dass meine Kollegin so angesprochen wird.“</a:t>
            </a:r>
          </a:p>
          <a:p>
            <a:pPr marL="342900" indent="-342900">
              <a:lnSpc>
                <a:spcPct val="90000"/>
              </a:lnSpc>
              <a:spcAft>
                <a:spcPts val="200"/>
              </a:spcAft>
              <a:buFont typeface="Arial,Sans-Serif"/>
              <a:buChar char="•"/>
            </a:pPr>
            <a:r>
              <a:rPr lang="de-DE" dirty="0"/>
              <a:t>„Frau Hamdi ist eine professionelle Pflegekraft. Bitte zeigen Sie Respekt.“</a:t>
            </a:r>
          </a:p>
          <a:p>
            <a:pPr marL="342900" indent="-342900">
              <a:lnSpc>
                <a:spcPct val="90000"/>
              </a:lnSpc>
              <a:spcAft>
                <a:spcPts val="200"/>
              </a:spcAft>
              <a:buFont typeface="Arial,Sans-Serif"/>
              <a:buChar char="•"/>
            </a:pPr>
            <a:endParaRPr lang="de-DE" dirty="0"/>
          </a:p>
          <a:p>
            <a:pPr>
              <a:lnSpc>
                <a:spcPct val="90000"/>
              </a:lnSpc>
              <a:spcAft>
                <a:spcPts val="200"/>
              </a:spcAft>
            </a:pPr>
            <a:r>
              <a:rPr lang="de-DE" dirty="0">
                <a:latin typeface="Aptos"/>
                <a:ea typeface="Calibri"/>
                <a:cs typeface="Calibri"/>
              </a:rPr>
              <a:t>Was hättest Du gesagt?</a:t>
            </a:r>
          </a:p>
          <a:p>
            <a:pPr>
              <a:lnSpc>
                <a:spcPct val="90000"/>
              </a:lnSpc>
              <a:spcAft>
                <a:spcPts val="200"/>
              </a:spcAft>
            </a:pPr>
            <a:endParaRPr lang="de-DE" dirty="0">
              <a:latin typeface="Aptos"/>
              <a:ea typeface="Calibri"/>
              <a:cs typeface="Calibri"/>
            </a:endParaRPr>
          </a:p>
          <a:p>
            <a:pPr>
              <a:lnSpc>
                <a:spcPct val="90000"/>
              </a:lnSpc>
              <a:spcAft>
                <a:spcPts val="200"/>
              </a:spcAft>
            </a:pPr>
            <a:endParaRPr lang="de-DE" dirty="0">
              <a:latin typeface="Aptos"/>
              <a:ea typeface="Calibri"/>
              <a:cs typeface="Calibri"/>
            </a:endParaRPr>
          </a:p>
          <a:p>
            <a:endParaRPr lang="en-US" dirty="0">
              <a:latin typeface="Calibri"/>
              <a:ea typeface="Calibri"/>
              <a:cs typeface="Calibri"/>
            </a:endParaRPr>
          </a:p>
        </p:txBody>
      </p:sp>
      <p:sp>
        <p:nvSpPr>
          <p:cNvPr id="4" name="Foliennummernplatzhalter 3"/>
          <p:cNvSpPr>
            <a:spLocks noGrp="1"/>
          </p:cNvSpPr>
          <p:nvPr>
            <p:ph type="sldNum" sz="quarter" idx="5"/>
          </p:nvPr>
        </p:nvSpPr>
        <p:spPr/>
        <p:txBody>
          <a:bodyPr/>
          <a:lstStyle/>
          <a:p>
            <a:fld id="{BB33169F-601F-E543-9913-1F372CFAB27D}" type="slidenum">
              <a:rPr lang="en-DE" smtClean="0"/>
              <a:t>14</a:t>
            </a:fld>
            <a:endParaRPr lang="en-DE"/>
          </a:p>
        </p:txBody>
      </p:sp>
    </p:spTree>
    <p:extLst>
      <p:ext uri="{BB962C8B-B14F-4D97-AF65-F5344CB8AC3E}">
        <p14:creationId xmlns:p14="http://schemas.microsoft.com/office/powerpoint/2010/main" val="3377482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6C6B5-6D12-29FC-6F49-B94314FB6B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FD144-87CB-A653-5E67-645EA4D542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AFF917-EB5D-0CFC-8096-F93BEE141F86}"/>
              </a:ext>
            </a:extLst>
          </p:cNvPr>
          <p:cNvSpPr>
            <a:spLocks noGrp="1"/>
          </p:cNvSpPr>
          <p:nvPr>
            <p:ph type="body" idx="1"/>
          </p:nvPr>
        </p:nvSpPr>
        <p:spPr/>
        <p:txBody>
          <a:bodyPr/>
          <a:lstStyle/>
          <a:p>
            <a:r>
              <a:rPr lang="de-DE" dirty="0"/>
              <a:t>Wie in der Lupe schon erwähnt, ist es wichtig, dass Alfons Müller seine Vorurteile und Stereotype reflektiert. Manche Vorurteile oder einige diskriminierende Haltungen werden uns aber erst im Kontakt mit anderen Menschen bewusst. Spätestens dann sollten wir anfangen darüber nachzudenken, ob unsere Haltungen angemessen sind. Vorurteile bauen sich ab wenn wir mehr über Sachverhalte und Personen wissen. Es hilft Texte zum Thema zu lesen, an Vorträgen teilzunehmen oder Veranstaltungen zu besuchen bei denen die Möglichkeit besteht andere Menschen kennenzulernen. Wenn wir in Kontakt mit anderen Menschen sind, sollten wir lernen vor allem Menschen mit Diskriminierungserfahrungen zuzuhören. Zuhören heißt nicht, sich eine Antwort zu überlegen, während die andere Person noch spricht. Je mehr Menschen aus verschiedenen Communitys wir begegnen, desto besser können wir deren Lebenswelt verstehen und Gemeinsamkeiten finden.</a:t>
            </a:r>
          </a:p>
        </p:txBody>
      </p:sp>
      <p:sp>
        <p:nvSpPr>
          <p:cNvPr id="4" name="Slide Number Placeholder 3">
            <a:extLst>
              <a:ext uri="{FF2B5EF4-FFF2-40B4-BE49-F238E27FC236}">
                <a16:creationId xmlns:a16="http://schemas.microsoft.com/office/drawing/2014/main" id="{75D743C1-D1F3-3F07-4513-F74216547760}"/>
              </a:ext>
            </a:extLst>
          </p:cNvPr>
          <p:cNvSpPr>
            <a:spLocks noGrp="1"/>
          </p:cNvSpPr>
          <p:nvPr>
            <p:ph type="sldNum" sz="quarter" idx="5"/>
          </p:nvPr>
        </p:nvSpPr>
        <p:spPr/>
        <p:txBody>
          <a:bodyPr/>
          <a:lstStyle/>
          <a:p>
            <a:fld id="{BB33169F-601F-E543-9913-1F372CFAB27D}" type="slidenum">
              <a:rPr lang="en-DE" smtClean="0"/>
              <a:t>15</a:t>
            </a:fld>
            <a:endParaRPr lang="en-DE"/>
          </a:p>
        </p:txBody>
      </p:sp>
    </p:spTree>
    <p:extLst>
      <p:ext uri="{BB962C8B-B14F-4D97-AF65-F5344CB8AC3E}">
        <p14:creationId xmlns:p14="http://schemas.microsoft.com/office/powerpoint/2010/main" val="28059935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2AB52-3697-F460-F400-B3DA8CCDA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8DAD86-DB63-48F0-F72C-786B553252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DF8151-37E1-7ECA-BBFB-1557033CD1DC}"/>
              </a:ext>
            </a:extLst>
          </p:cNvPr>
          <p:cNvSpPr>
            <a:spLocks noGrp="1"/>
          </p:cNvSpPr>
          <p:nvPr>
            <p:ph type="body" idx="1"/>
          </p:nvPr>
        </p:nvSpPr>
        <p:spPr/>
        <p:txBody>
          <a:bodyPr/>
          <a:lstStyle/>
          <a:p>
            <a:r>
              <a:rPr lang="de-DE" dirty="0"/>
              <a:t>Die Stationsleitung wirft </a:t>
            </a:r>
            <a:r>
              <a:rPr lang="de-DE" dirty="0" err="1"/>
              <a:t>Nawja</a:t>
            </a:r>
            <a:r>
              <a:rPr lang="de-DE" dirty="0"/>
              <a:t> vor zu sensibel zu reagieren. Fakt ist, dass </a:t>
            </a:r>
            <a:r>
              <a:rPr lang="de-DE" dirty="0" err="1"/>
              <a:t>Nawja</a:t>
            </a:r>
            <a:r>
              <a:rPr lang="de-DE" dirty="0"/>
              <a:t> leider nicht die einzige Person ist, die Diskriminierung erleben muss. 43% der Menschen mit Diskriminierungserfahrungen erleben diese in Deutschland im Kontext von Rassismus. Die Hälfte der People </a:t>
            </a:r>
            <a:r>
              <a:rPr lang="de-DE" dirty="0" err="1"/>
              <a:t>of</a:t>
            </a:r>
            <a:r>
              <a:rPr lang="de-DE" dirty="0"/>
              <a:t> Color in Deutschland sagten, dass der Antischwarze- Rassismus in Deutschland in den letzten fünf Jahren zugenommen hat. Bei der Antidiskriminierungsstelle des Bundes lagen im Jahr 2023 3429 Fälle in Bezug auf Rassismus, Antisemitismus und „ethnische Herkunft“ vor. Da viele Fälle nicht gemeldet werden, ist die Dunkelziffer sicher deutlich höher. </a:t>
            </a:r>
          </a:p>
          <a:p>
            <a:r>
              <a:rPr lang="de-DE" dirty="0" err="1"/>
              <a:t>Nawja</a:t>
            </a:r>
            <a:r>
              <a:rPr lang="de-DE" dirty="0"/>
              <a:t> ist nicht zu sensibel und sie reagiert angemessen auf die Situation. Die Zahlen zeigen, dass es sich nicht um ein persönliches sondern ein gesellschaftliches Problem handelt.</a:t>
            </a:r>
          </a:p>
          <a:p>
            <a:endParaRPr lang="de-DE" dirty="0"/>
          </a:p>
        </p:txBody>
      </p:sp>
      <p:sp>
        <p:nvSpPr>
          <p:cNvPr id="4" name="Slide Number Placeholder 3">
            <a:extLst>
              <a:ext uri="{FF2B5EF4-FFF2-40B4-BE49-F238E27FC236}">
                <a16:creationId xmlns:a16="http://schemas.microsoft.com/office/drawing/2014/main" id="{9DEF7486-BEFD-F8D9-5272-591B8642C5E8}"/>
              </a:ext>
            </a:extLst>
          </p:cNvPr>
          <p:cNvSpPr>
            <a:spLocks noGrp="1"/>
          </p:cNvSpPr>
          <p:nvPr>
            <p:ph type="sldNum" sz="quarter" idx="5"/>
          </p:nvPr>
        </p:nvSpPr>
        <p:spPr/>
        <p:txBody>
          <a:bodyPr/>
          <a:lstStyle/>
          <a:p>
            <a:fld id="{BB33169F-601F-E543-9913-1F372CFAB27D}" type="slidenum">
              <a:rPr lang="en-DE" smtClean="0"/>
              <a:t>16</a:t>
            </a:fld>
            <a:endParaRPr lang="en-DE"/>
          </a:p>
        </p:txBody>
      </p:sp>
    </p:spTree>
    <p:extLst>
      <p:ext uri="{BB962C8B-B14F-4D97-AF65-F5344CB8AC3E}">
        <p14:creationId xmlns:p14="http://schemas.microsoft.com/office/powerpoint/2010/main" val="3838725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Es </a:t>
            </a:r>
            <a:r>
              <a:rPr lang="en-US" dirty="0" err="1"/>
              <a:t>ist</a:t>
            </a:r>
            <a:r>
              <a:rPr lang="en-US" dirty="0"/>
              <a:t> für </a:t>
            </a:r>
            <a:r>
              <a:rPr lang="en-US" dirty="0" err="1"/>
              <a:t>Betroffene</a:t>
            </a:r>
            <a:r>
              <a:rPr lang="en-US" dirty="0"/>
              <a:t> </a:t>
            </a:r>
            <a:r>
              <a:rPr lang="en-US" dirty="0" err="1"/>
              <a:t>wie</a:t>
            </a:r>
            <a:r>
              <a:rPr lang="en-US" dirty="0"/>
              <a:t> </a:t>
            </a:r>
            <a:r>
              <a:rPr lang="en-US" dirty="0" err="1"/>
              <a:t>Nawja</a:t>
            </a:r>
            <a:r>
              <a:rPr lang="en-US" dirty="0"/>
              <a:t> </a:t>
            </a:r>
            <a:r>
              <a:rPr lang="en-US" dirty="0" err="1"/>
              <a:t>wichtig</a:t>
            </a:r>
            <a:r>
              <a:rPr lang="en-US" dirty="0"/>
              <a:t> </a:t>
            </a:r>
            <a:r>
              <a:rPr lang="en-US" dirty="0" err="1"/>
              <a:t>über</a:t>
            </a:r>
            <a:r>
              <a:rPr lang="en-US" dirty="0"/>
              <a:t> </a:t>
            </a:r>
            <a:r>
              <a:rPr lang="en-US" dirty="0" err="1"/>
              <a:t>Diskriminierungserfahrungen</a:t>
            </a:r>
            <a:r>
              <a:rPr lang="en-US" dirty="0"/>
              <a:t> </a:t>
            </a:r>
            <a:r>
              <a:rPr lang="en-US" dirty="0" err="1"/>
              <a:t>sprechen</a:t>
            </a:r>
            <a:r>
              <a:rPr lang="en-US" dirty="0"/>
              <a:t> </a:t>
            </a:r>
            <a:r>
              <a:rPr lang="en-US" dirty="0" err="1"/>
              <a:t>zu</a:t>
            </a:r>
            <a:r>
              <a:rPr lang="en-US" dirty="0"/>
              <a:t> </a:t>
            </a:r>
            <a:r>
              <a:rPr lang="en-US" dirty="0" err="1"/>
              <a:t>können</a:t>
            </a:r>
            <a:r>
              <a:rPr lang="en-US" dirty="0"/>
              <a:t>. Wenn das </a:t>
            </a:r>
            <a:r>
              <a:rPr lang="en-US" dirty="0" err="1"/>
              <a:t>nicht</a:t>
            </a:r>
            <a:r>
              <a:rPr lang="en-US" dirty="0"/>
              <a:t> </a:t>
            </a:r>
            <a:r>
              <a:rPr lang="en-US" dirty="0" err="1"/>
              <a:t>passieren</a:t>
            </a:r>
            <a:r>
              <a:rPr lang="en-US" dirty="0"/>
              <a:t> </a:t>
            </a:r>
            <a:r>
              <a:rPr lang="en-US" dirty="0" err="1"/>
              <a:t>kann</a:t>
            </a:r>
            <a:r>
              <a:rPr lang="en-US" dirty="0"/>
              <a:t>, </a:t>
            </a:r>
            <a:r>
              <a:rPr lang="en-US" dirty="0" err="1"/>
              <a:t>dann</a:t>
            </a:r>
            <a:r>
              <a:rPr lang="en-US" dirty="0"/>
              <a:t> </a:t>
            </a:r>
            <a:r>
              <a:rPr lang="en-US" dirty="0" err="1"/>
              <a:t>erhöht</a:t>
            </a:r>
            <a:r>
              <a:rPr lang="en-US" dirty="0"/>
              <a:t> </a:t>
            </a:r>
            <a:r>
              <a:rPr lang="en-US" dirty="0" err="1"/>
              <a:t>sich</a:t>
            </a:r>
            <a:r>
              <a:rPr lang="en-US" dirty="0"/>
              <a:t> das Risiko für </a:t>
            </a:r>
            <a:r>
              <a:rPr lang="en-US" dirty="0" err="1"/>
              <a:t>Angststörungen</a:t>
            </a:r>
            <a:r>
              <a:rPr lang="en-US" dirty="0"/>
              <a:t> </a:t>
            </a:r>
            <a:r>
              <a:rPr lang="en-US" dirty="0" err="1"/>
              <a:t>oder</a:t>
            </a:r>
            <a:r>
              <a:rPr lang="en-US" dirty="0"/>
              <a:t> </a:t>
            </a:r>
            <a:r>
              <a:rPr lang="en-US" dirty="0" err="1"/>
              <a:t>Depressionen</a:t>
            </a:r>
            <a:r>
              <a:rPr lang="en-US" dirty="0"/>
              <a:t>. Wenn die </a:t>
            </a:r>
            <a:r>
              <a:rPr lang="en-US" dirty="0" err="1"/>
              <a:t>Betroffenen</a:t>
            </a:r>
            <a:r>
              <a:rPr lang="en-US" dirty="0"/>
              <a:t> </a:t>
            </a:r>
            <a:r>
              <a:rPr lang="en-US" dirty="0" err="1"/>
              <a:t>nicht</a:t>
            </a:r>
            <a:r>
              <a:rPr lang="en-US" dirty="0"/>
              <a:t> </a:t>
            </a:r>
            <a:r>
              <a:rPr lang="en-US" dirty="0" err="1"/>
              <a:t>ernstgenommen</a:t>
            </a:r>
            <a:r>
              <a:rPr lang="en-US" dirty="0"/>
              <a:t> </a:t>
            </a:r>
            <a:r>
              <a:rPr lang="en-US" dirty="0" err="1"/>
              <a:t>werden</a:t>
            </a:r>
            <a:r>
              <a:rPr lang="en-US" dirty="0"/>
              <a:t>, </a:t>
            </a:r>
            <a:r>
              <a:rPr lang="en-US" dirty="0" err="1"/>
              <a:t>sondern</a:t>
            </a:r>
            <a:r>
              <a:rPr lang="en-US" dirty="0"/>
              <a:t> die </a:t>
            </a:r>
            <a:r>
              <a:rPr lang="en-US" dirty="0" err="1"/>
              <a:t>Erfahrungen</a:t>
            </a:r>
            <a:r>
              <a:rPr lang="en-US" dirty="0"/>
              <a:t> </a:t>
            </a:r>
            <a:r>
              <a:rPr lang="en-US" dirty="0" err="1"/>
              <a:t>herabgespielt</a:t>
            </a:r>
            <a:r>
              <a:rPr lang="en-US" dirty="0"/>
              <a:t> </a:t>
            </a:r>
            <a:r>
              <a:rPr lang="en-US" dirty="0" err="1"/>
              <a:t>oder</a:t>
            </a:r>
            <a:r>
              <a:rPr lang="en-US" dirty="0"/>
              <a:t> </a:t>
            </a:r>
            <a:r>
              <a:rPr lang="en-US" dirty="0" err="1"/>
              <a:t>verkannt</a:t>
            </a:r>
            <a:r>
              <a:rPr lang="en-US" dirty="0"/>
              <a:t> </a:t>
            </a:r>
            <a:r>
              <a:rPr lang="en-US" dirty="0" err="1"/>
              <a:t>werden</a:t>
            </a:r>
            <a:r>
              <a:rPr lang="en-US" dirty="0"/>
              <a:t>, </a:t>
            </a:r>
            <a:r>
              <a:rPr lang="en-US" dirty="0" err="1"/>
              <a:t>wächst</a:t>
            </a:r>
            <a:r>
              <a:rPr lang="en-US" dirty="0"/>
              <a:t> die </a:t>
            </a:r>
            <a:r>
              <a:rPr lang="en-US" dirty="0" err="1"/>
              <a:t>Hürde</a:t>
            </a:r>
            <a:r>
              <a:rPr lang="en-US" dirty="0"/>
              <a:t> </a:t>
            </a:r>
            <a:r>
              <a:rPr lang="en-US" dirty="0" err="1"/>
              <a:t>Diskriminierungserfahrungen</a:t>
            </a:r>
            <a:r>
              <a:rPr lang="en-US" dirty="0"/>
              <a:t> </a:t>
            </a:r>
            <a:r>
              <a:rPr lang="en-US" dirty="0" err="1"/>
              <a:t>nochmals</a:t>
            </a:r>
            <a:r>
              <a:rPr lang="en-US" dirty="0"/>
              <a:t> </a:t>
            </a:r>
            <a:r>
              <a:rPr lang="en-US" dirty="0" err="1"/>
              <a:t>zu</a:t>
            </a:r>
            <a:r>
              <a:rPr lang="en-US" dirty="0"/>
              <a:t> </a:t>
            </a:r>
            <a:r>
              <a:rPr lang="en-US" dirty="0" err="1"/>
              <a:t>thematisieren</a:t>
            </a:r>
            <a:r>
              <a:rPr lang="en-US" dirty="0"/>
              <a:t> </a:t>
            </a:r>
            <a:r>
              <a:rPr lang="en-US" dirty="0" err="1"/>
              <a:t>deutlich</a:t>
            </a:r>
            <a:r>
              <a:rPr lang="en-US" dirty="0"/>
              <a:t>. Es </a:t>
            </a:r>
            <a:r>
              <a:rPr lang="en-US" dirty="0" err="1"/>
              <a:t>ist</a:t>
            </a:r>
            <a:r>
              <a:rPr lang="en-US" dirty="0"/>
              <a:t> </a:t>
            </a:r>
            <a:r>
              <a:rPr lang="en-US" dirty="0" err="1"/>
              <a:t>schwierig</a:t>
            </a:r>
            <a:r>
              <a:rPr lang="en-US" dirty="0"/>
              <a:t> </a:t>
            </a:r>
            <a:r>
              <a:rPr lang="en-US" dirty="0" err="1"/>
              <a:t>als</a:t>
            </a:r>
            <a:r>
              <a:rPr lang="en-US" dirty="0"/>
              <a:t> </a:t>
            </a:r>
            <a:r>
              <a:rPr lang="en-US" dirty="0" err="1"/>
              <a:t>nicht</a:t>
            </a:r>
            <a:r>
              <a:rPr lang="en-US" dirty="0"/>
              <a:t> </a:t>
            </a:r>
            <a:r>
              <a:rPr lang="en-US" dirty="0" err="1"/>
              <a:t>betroffene</a:t>
            </a:r>
            <a:r>
              <a:rPr lang="en-US" dirty="0"/>
              <a:t> Person </a:t>
            </a:r>
            <a:r>
              <a:rPr lang="en-US" dirty="0" err="1"/>
              <a:t>Situationen</a:t>
            </a:r>
            <a:r>
              <a:rPr lang="en-US" dirty="0"/>
              <a:t> </a:t>
            </a:r>
            <a:r>
              <a:rPr lang="en-US" dirty="0" err="1"/>
              <a:t>geschildert</a:t>
            </a:r>
            <a:r>
              <a:rPr lang="en-US" dirty="0"/>
              <a:t> </a:t>
            </a:r>
            <a:r>
              <a:rPr lang="en-US" dirty="0" err="1"/>
              <a:t>zu</a:t>
            </a:r>
            <a:r>
              <a:rPr lang="en-US" dirty="0"/>
              <a:t> </a:t>
            </a:r>
            <a:r>
              <a:rPr lang="en-US" dirty="0" err="1"/>
              <a:t>bekommen</a:t>
            </a:r>
            <a:r>
              <a:rPr lang="en-US" dirty="0"/>
              <a:t> in </a:t>
            </a:r>
            <a:r>
              <a:rPr lang="en-US" dirty="0" err="1"/>
              <a:t>denen</a:t>
            </a:r>
            <a:r>
              <a:rPr lang="en-US" dirty="0"/>
              <a:t> </a:t>
            </a:r>
            <a:r>
              <a:rPr lang="en-US" dirty="0" err="1"/>
              <a:t>andere</a:t>
            </a:r>
            <a:r>
              <a:rPr lang="en-US" dirty="0"/>
              <a:t> Menschen </a:t>
            </a:r>
            <a:r>
              <a:rPr lang="en-US" dirty="0" err="1"/>
              <a:t>Personen</a:t>
            </a:r>
            <a:r>
              <a:rPr lang="en-US" dirty="0"/>
              <a:t> </a:t>
            </a:r>
            <a:r>
              <a:rPr lang="en-US" dirty="0" err="1"/>
              <a:t>aufgrund</a:t>
            </a:r>
            <a:r>
              <a:rPr lang="en-US" dirty="0"/>
              <a:t> von </a:t>
            </a:r>
            <a:r>
              <a:rPr lang="en-US" dirty="0" err="1"/>
              <a:t>Diskriminierung</a:t>
            </a:r>
            <a:r>
              <a:rPr lang="en-US" dirty="0"/>
              <a:t> Leid </a:t>
            </a:r>
            <a:r>
              <a:rPr lang="en-US" dirty="0" err="1"/>
              <a:t>zugefügt</a:t>
            </a:r>
            <a:r>
              <a:rPr lang="en-US" dirty="0"/>
              <a:t> </a:t>
            </a:r>
            <a:r>
              <a:rPr lang="en-US" dirty="0" err="1"/>
              <a:t>haben</a:t>
            </a:r>
            <a:r>
              <a:rPr lang="en-US" dirty="0"/>
              <a:t>. </a:t>
            </a:r>
            <a:r>
              <a:rPr lang="en-US" dirty="0" err="1"/>
              <a:t>Begegne</a:t>
            </a:r>
            <a:r>
              <a:rPr lang="en-US" dirty="0"/>
              <a:t> der Person die Dir </a:t>
            </a:r>
            <a:r>
              <a:rPr lang="en-US" dirty="0" err="1"/>
              <a:t>ihre</a:t>
            </a:r>
            <a:r>
              <a:rPr lang="en-US" dirty="0"/>
              <a:t> </a:t>
            </a:r>
            <a:r>
              <a:rPr lang="en-US" dirty="0" err="1"/>
              <a:t>Erfahrungen</a:t>
            </a:r>
            <a:r>
              <a:rPr lang="en-US" dirty="0"/>
              <a:t> </a:t>
            </a:r>
            <a:r>
              <a:rPr lang="en-US" dirty="0" err="1"/>
              <a:t>anvertraut</a:t>
            </a:r>
            <a:r>
              <a:rPr lang="en-US" dirty="0"/>
              <a:t> </a:t>
            </a:r>
            <a:r>
              <a:rPr lang="en-US" dirty="0" err="1"/>
              <a:t>empathisch</a:t>
            </a:r>
            <a:r>
              <a:rPr lang="en-US" dirty="0"/>
              <a:t> und </a:t>
            </a:r>
            <a:r>
              <a:rPr lang="en-US" dirty="0" err="1"/>
              <a:t>akzeptierend</a:t>
            </a:r>
            <a:r>
              <a:rPr lang="en-US" dirty="0"/>
              <a:t>, das </a:t>
            </a:r>
            <a:r>
              <a:rPr lang="en-US" dirty="0" err="1"/>
              <a:t>ist</a:t>
            </a:r>
            <a:r>
              <a:rPr lang="en-US" dirty="0"/>
              <a:t> </a:t>
            </a:r>
            <a:r>
              <a:rPr lang="en-US" dirty="0" err="1"/>
              <a:t>hilfreich</a:t>
            </a:r>
            <a:r>
              <a:rPr lang="en-US" dirty="0"/>
              <a:t>. Auch </a:t>
            </a:r>
            <a:r>
              <a:rPr lang="en-US" dirty="0" err="1"/>
              <a:t>wenn</a:t>
            </a:r>
            <a:r>
              <a:rPr lang="en-US" dirty="0"/>
              <a:t> Du auf den </a:t>
            </a:r>
            <a:r>
              <a:rPr lang="en-US" dirty="0" err="1"/>
              <a:t>ersten</a:t>
            </a:r>
            <a:r>
              <a:rPr lang="en-US" dirty="0"/>
              <a:t> Blick </a:t>
            </a:r>
            <a:r>
              <a:rPr lang="en-US" dirty="0" err="1"/>
              <a:t>nicht</a:t>
            </a:r>
            <a:r>
              <a:rPr lang="en-US" dirty="0"/>
              <a:t> verstehen </a:t>
            </a:r>
            <a:r>
              <a:rPr lang="en-US" dirty="0" err="1"/>
              <a:t>kannst</a:t>
            </a:r>
            <a:r>
              <a:rPr lang="en-US" dirty="0"/>
              <a:t>, </a:t>
            </a:r>
            <a:r>
              <a:rPr lang="en-US" dirty="0" err="1"/>
              <a:t>warum</a:t>
            </a:r>
            <a:r>
              <a:rPr lang="en-US" dirty="0"/>
              <a:t> die </a:t>
            </a:r>
            <a:r>
              <a:rPr lang="en-US" dirty="0" err="1"/>
              <a:t>andere</a:t>
            </a:r>
            <a:r>
              <a:rPr lang="en-US" dirty="0"/>
              <a:t> Person </a:t>
            </a:r>
            <a:r>
              <a:rPr lang="en-US" dirty="0" err="1"/>
              <a:t>eine</a:t>
            </a:r>
            <a:r>
              <a:rPr lang="en-US" dirty="0"/>
              <a:t> </a:t>
            </a:r>
            <a:r>
              <a:rPr lang="en-US" dirty="0" err="1"/>
              <a:t>Äußerung</a:t>
            </a:r>
            <a:r>
              <a:rPr lang="en-US" dirty="0"/>
              <a:t> </a:t>
            </a:r>
            <a:r>
              <a:rPr lang="en-US" dirty="0" err="1"/>
              <a:t>oder</a:t>
            </a:r>
            <a:r>
              <a:rPr lang="en-US" dirty="0"/>
              <a:t> Situation </a:t>
            </a:r>
            <a:r>
              <a:rPr lang="en-US" dirty="0" err="1"/>
              <a:t>als</a:t>
            </a:r>
            <a:r>
              <a:rPr lang="en-US" dirty="0"/>
              <a:t> </a:t>
            </a:r>
            <a:r>
              <a:rPr lang="en-US" dirty="0" err="1"/>
              <a:t>diskriminierend</a:t>
            </a:r>
            <a:r>
              <a:rPr lang="en-US" dirty="0"/>
              <a:t> </a:t>
            </a:r>
            <a:r>
              <a:rPr lang="en-US" dirty="0" err="1"/>
              <a:t>bewertet</a:t>
            </a:r>
            <a:r>
              <a:rPr lang="en-US" dirty="0"/>
              <a:t>, gilt, </a:t>
            </a:r>
            <a:r>
              <a:rPr lang="en-US" dirty="0" err="1"/>
              <a:t>dass</a:t>
            </a:r>
            <a:r>
              <a:rPr lang="en-US" dirty="0"/>
              <a:t> die </a:t>
            </a:r>
            <a:r>
              <a:rPr lang="en-US" dirty="0" err="1"/>
              <a:t>Perspektive</a:t>
            </a:r>
            <a:r>
              <a:rPr lang="en-US" dirty="0"/>
              <a:t> des </a:t>
            </a:r>
            <a:r>
              <a:rPr lang="en-US" dirty="0" err="1"/>
              <a:t>Gegenübers</a:t>
            </a:r>
            <a:r>
              <a:rPr lang="en-US" dirty="0"/>
              <a:t> </a:t>
            </a:r>
            <a:r>
              <a:rPr lang="en-US" dirty="0" err="1"/>
              <a:t>zählt</a:t>
            </a:r>
            <a:r>
              <a:rPr lang="en-US" dirty="0"/>
              <a:t>.</a:t>
            </a:r>
            <a:endParaRPr lang="de-DE" dirty="0"/>
          </a:p>
          <a:p>
            <a:endParaRPr lang="en-US" dirty="0">
              <a:latin typeface="Calibri"/>
              <a:ea typeface="Calibri"/>
              <a:cs typeface="Calibri"/>
            </a:endParaRPr>
          </a:p>
        </p:txBody>
      </p:sp>
      <p:sp>
        <p:nvSpPr>
          <p:cNvPr id="4" name="Foliennummernplatzhalter 3"/>
          <p:cNvSpPr>
            <a:spLocks noGrp="1"/>
          </p:cNvSpPr>
          <p:nvPr>
            <p:ph type="sldNum" sz="quarter" idx="5"/>
          </p:nvPr>
        </p:nvSpPr>
        <p:spPr/>
        <p:txBody>
          <a:bodyPr/>
          <a:lstStyle/>
          <a:p>
            <a:fld id="{BB33169F-601F-E543-9913-1F372CFAB27D}" type="slidenum">
              <a:rPr lang="en-DE" smtClean="0"/>
              <a:t>17</a:t>
            </a:fld>
            <a:endParaRPr lang="en-DE"/>
          </a:p>
        </p:txBody>
      </p:sp>
    </p:spTree>
    <p:extLst>
      <p:ext uri="{BB962C8B-B14F-4D97-AF65-F5344CB8AC3E}">
        <p14:creationId xmlns:p14="http://schemas.microsoft.com/office/powerpoint/2010/main" val="4030491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D89C4-971C-0FB1-E577-EEA97B651E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00B904-6572-0B6A-41EF-76C11D7B20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B375D4-163D-D570-04C5-5A43C2F6B985}"/>
              </a:ext>
            </a:extLst>
          </p:cNvPr>
          <p:cNvSpPr>
            <a:spLocks noGrp="1"/>
          </p:cNvSpPr>
          <p:nvPr>
            <p:ph type="body" idx="1"/>
          </p:nvPr>
        </p:nvSpPr>
        <p:spPr/>
        <p:txBody>
          <a:bodyPr/>
          <a:lstStyle/>
          <a:p>
            <a:r>
              <a:rPr lang="de-DE" dirty="0" err="1"/>
              <a:t>Nawja</a:t>
            </a:r>
            <a:r>
              <a:rPr lang="de-DE" dirty="0"/>
              <a:t> kann sich sowohl im Beruf als auch im gesellschaftlichen Kontext politisch engagieren, um etwas zu bewirken. Beispielsweise beschäftigt sich der Deutsche Berufsverband für Pflegeberufe, kurz auch DBfK genannt, mit dem Thema Rassismus in den Pflegeberufen und hat dazu 2017 ein eigenes Positionspapier veröffentlicht. </a:t>
            </a:r>
          </a:p>
          <a:p>
            <a:r>
              <a:rPr lang="de-DE" dirty="0"/>
              <a:t>Auch Gewerkschaften stellen sich gegen Rassismus in Gesundheitsberufen und beteiligen sich immer wieder an Demonstrationen und Projekten, mit dem Ziel die Mitglieder der Berufsgruppe zu einem von Vielfalt geprägten wertschätzenden Miteinander aufzurufen.</a:t>
            </a:r>
          </a:p>
          <a:p>
            <a:r>
              <a:rPr lang="de-DE" dirty="0" err="1"/>
              <a:t>Nawja</a:t>
            </a:r>
            <a:r>
              <a:rPr lang="de-DE" dirty="0"/>
              <a:t> kann in Vereinen, Nichtregierungsorganisationen also NGOs oder Initiativen aktiv mithelfen. Es gibt beispielweise die Stiftung gegen Rassismus im Gesundheitswesen oder die Initiative „Rassismus hilft kein bisschen – Wir schon“ des Ministeriums für Arbeit, Gesundheit und Soziales des Landes Nordrheinwestfahlen. Diese wird sogar von der deutschen Fernsehlotterie gefördert. Dieses Engagement kann unter bestimmten Voraussetzungen sogar mit Stipendien gefördert werden.</a:t>
            </a:r>
          </a:p>
        </p:txBody>
      </p:sp>
      <p:sp>
        <p:nvSpPr>
          <p:cNvPr id="4" name="Slide Number Placeholder 3">
            <a:extLst>
              <a:ext uri="{FF2B5EF4-FFF2-40B4-BE49-F238E27FC236}">
                <a16:creationId xmlns:a16="http://schemas.microsoft.com/office/drawing/2014/main" id="{543CCDAC-1BE0-EA2E-27C8-76DE240BE908}"/>
              </a:ext>
            </a:extLst>
          </p:cNvPr>
          <p:cNvSpPr>
            <a:spLocks noGrp="1"/>
          </p:cNvSpPr>
          <p:nvPr>
            <p:ph type="sldNum" sz="quarter" idx="5"/>
          </p:nvPr>
        </p:nvSpPr>
        <p:spPr/>
        <p:txBody>
          <a:bodyPr/>
          <a:lstStyle/>
          <a:p>
            <a:fld id="{BB33169F-601F-E543-9913-1F372CFAB27D}" type="slidenum">
              <a:rPr lang="en-DE" smtClean="0"/>
              <a:t>18</a:t>
            </a:fld>
            <a:endParaRPr lang="en-DE"/>
          </a:p>
        </p:txBody>
      </p:sp>
    </p:spTree>
    <p:extLst>
      <p:ext uri="{BB962C8B-B14F-4D97-AF65-F5344CB8AC3E}">
        <p14:creationId xmlns:p14="http://schemas.microsoft.com/office/powerpoint/2010/main" val="2942051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Nawja</a:t>
            </a:r>
            <a:r>
              <a:rPr lang="en-US" dirty="0"/>
              <a:t> </a:t>
            </a:r>
            <a:r>
              <a:rPr lang="en-US" dirty="0" err="1"/>
              <a:t>ist</a:t>
            </a:r>
            <a:r>
              <a:rPr lang="en-US" dirty="0"/>
              <a:t> </a:t>
            </a:r>
            <a:r>
              <a:rPr lang="en-US" dirty="0" err="1"/>
              <a:t>nicht</a:t>
            </a:r>
            <a:r>
              <a:rPr lang="en-US" dirty="0"/>
              <a:t> </a:t>
            </a:r>
            <a:r>
              <a:rPr lang="en-US" dirty="0" err="1"/>
              <a:t>alleine</a:t>
            </a:r>
            <a:r>
              <a:rPr lang="en-US" dirty="0"/>
              <a:t> </a:t>
            </a:r>
            <a:r>
              <a:rPr lang="en-US" dirty="0" err="1"/>
              <a:t>mit</a:t>
            </a:r>
            <a:r>
              <a:rPr lang="en-US" dirty="0"/>
              <a:t> </a:t>
            </a:r>
            <a:r>
              <a:rPr lang="en-US" dirty="0" err="1"/>
              <a:t>ihrer</a:t>
            </a:r>
            <a:r>
              <a:rPr lang="en-US" dirty="0"/>
              <a:t> Situation. Neben </a:t>
            </a:r>
            <a:r>
              <a:rPr lang="en-US" dirty="0" err="1"/>
              <a:t>ihren</a:t>
            </a:r>
            <a:r>
              <a:rPr lang="en-US" dirty="0"/>
              <a:t> </a:t>
            </a:r>
            <a:r>
              <a:rPr lang="en-US" dirty="0" err="1"/>
              <a:t>Netzwerken</a:t>
            </a:r>
            <a:r>
              <a:rPr lang="en-US" dirty="0"/>
              <a:t>, also </a:t>
            </a:r>
            <a:r>
              <a:rPr lang="en-US" dirty="0" err="1"/>
              <a:t>ihren</a:t>
            </a:r>
            <a:r>
              <a:rPr lang="en-US" dirty="0"/>
              <a:t> </a:t>
            </a:r>
            <a:r>
              <a:rPr lang="en-US" dirty="0" err="1"/>
              <a:t>Freundschaften</a:t>
            </a:r>
            <a:r>
              <a:rPr lang="en-US" dirty="0"/>
              <a:t>, </a:t>
            </a:r>
            <a:r>
              <a:rPr lang="en-US" dirty="0" err="1"/>
              <a:t>gibt</a:t>
            </a:r>
            <a:r>
              <a:rPr lang="en-US" dirty="0"/>
              <a:t> es in Deutschland </a:t>
            </a:r>
            <a:r>
              <a:rPr lang="en-US" dirty="0" err="1"/>
              <a:t>auch</a:t>
            </a:r>
            <a:r>
              <a:rPr lang="en-US" dirty="0"/>
              <a:t> </a:t>
            </a:r>
            <a:r>
              <a:rPr lang="en-US" dirty="0" err="1"/>
              <a:t>Organisationen</a:t>
            </a:r>
            <a:r>
              <a:rPr lang="en-US" dirty="0"/>
              <a:t>, die </a:t>
            </a:r>
            <a:r>
              <a:rPr lang="en-US" dirty="0" err="1"/>
              <a:t>dafür</a:t>
            </a:r>
            <a:r>
              <a:rPr lang="en-US" dirty="0"/>
              <a:t> da </a:t>
            </a:r>
            <a:r>
              <a:rPr lang="en-US" dirty="0" err="1"/>
              <a:t>sind</a:t>
            </a:r>
            <a:r>
              <a:rPr lang="en-US" dirty="0"/>
              <a:t>, Menschen </a:t>
            </a:r>
            <a:r>
              <a:rPr lang="en-US" dirty="0" err="1"/>
              <a:t>mit</a:t>
            </a:r>
            <a:r>
              <a:rPr lang="en-US" dirty="0"/>
              <a:t> </a:t>
            </a:r>
            <a:r>
              <a:rPr lang="en-US" dirty="0" err="1"/>
              <a:t>Rassismus</a:t>
            </a:r>
            <a:r>
              <a:rPr lang="en-US" dirty="0"/>
              <a:t> </a:t>
            </a:r>
            <a:r>
              <a:rPr lang="en-US" dirty="0" err="1"/>
              <a:t>Erfahrungen</a:t>
            </a:r>
            <a:r>
              <a:rPr lang="en-US" dirty="0"/>
              <a:t> </a:t>
            </a:r>
            <a:r>
              <a:rPr lang="en-US" dirty="0" err="1"/>
              <a:t>zu</a:t>
            </a:r>
            <a:r>
              <a:rPr lang="en-US" dirty="0"/>
              <a:t> </a:t>
            </a:r>
            <a:r>
              <a:rPr lang="en-US" dirty="0" err="1"/>
              <a:t>helfen</a:t>
            </a:r>
            <a:r>
              <a:rPr lang="en-US" dirty="0"/>
              <a:t>. Hier </a:t>
            </a:r>
            <a:r>
              <a:rPr lang="en-US" dirty="0" err="1"/>
              <a:t>findet</a:t>
            </a:r>
            <a:r>
              <a:rPr lang="en-US" dirty="0"/>
              <a:t> </a:t>
            </a:r>
            <a:r>
              <a:rPr lang="en-US" dirty="0" err="1"/>
              <a:t>ihr</a:t>
            </a:r>
            <a:r>
              <a:rPr lang="en-US" dirty="0"/>
              <a:t> </a:t>
            </a:r>
            <a:r>
              <a:rPr lang="en-US" dirty="0" err="1"/>
              <a:t>einige</a:t>
            </a:r>
            <a:r>
              <a:rPr lang="en-US" dirty="0"/>
              <a:t> </a:t>
            </a:r>
            <a:r>
              <a:rPr lang="en-US" dirty="0" err="1"/>
              <a:t>diese</a:t>
            </a:r>
            <a:r>
              <a:rPr lang="en-US" dirty="0"/>
              <a:t> </a:t>
            </a:r>
            <a:r>
              <a:rPr lang="en-US" dirty="0" err="1"/>
              <a:t>Organisationen</a:t>
            </a:r>
            <a:r>
              <a:rPr lang="en-US" dirty="0"/>
              <a:t>. </a:t>
            </a:r>
            <a:r>
              <a:rPr lang="en-US" dirty="0" err="1"/>
              <a:t>Diskriminierung</a:t>
            </a:r>
            <a:r>
              <a:rPr lang="en-US" dirty="0"/>
              <a:t> am </a:t>
            </a:r>
            <a:r>
              <a:rPr lang="en-US" dirty="0" err="1"/>
              <a:t>Arbeitsplatz</a:t>
            </a:r>
            <a:r>
              <a:rPr lang="en-US" dirty="0"/>
              <a:t> </a:t>
            </a:r>
            <a:r>
              <a:rPr lang="en-US" dirty="0" err="1"/>
              <a:t>ist</a:t>
            </a:r>
            <a:r>
              <a:rPr lang="en-US" dirty="0"/>
              <a:t> verboten und </a:t>
            </a:r>
            <a:r>
              <a:rPr lang="en-US" dirty="0" err="1"/>
              <a:t>diese</a:t>
            </a:r>
            <a:r>
              <a:rPr lang="en-US" dirty="0"/>
              <a:t> Menschen </a:t>
            </a:r>
            <a:r>
              <a:rPr lang="en-US" dirty="0" err="1"/>
              <a:t>oder</a:t>
            </a:r>
            <a:r>
              <a:rPr lang="en-US" dirty="0"/>
              <a:t> </a:t>
            </a:r>
            <a:r>
              <a:rPr lang="en-US" dirty="0" err="1"/>
              <a:t>Institutionen</a:t>
            </a:r>
            <a:r>
              <a:rPr lang="en-US" dirty="0"/>
              <a:t> </a:t>
            </a:r>
            <a:r>
              <a:rPr lang="en-US" dirty="0" err="1"/>
              <a:t>können</a:t>
            </a:r>
            <a:r>
              <a:rPr lang="en-US" dirty="0"/>
              <a:t> </a:t>
            </a:r>
            <a:r>
              <a:rPr lang="en-US" dirty="0" err="1"/>
              <a:t>unterstützen</a:t>
            </a:r>
            <a:r>
              <a:rPr lang="en-US" dirty="0"/>
              <a:t>.</a:t>
            </a:r>
          </a:p>
          <a:p>
            <a:endParaRPr lang="en-DE" dirty="0"/>
          </a:p>
        </p:txBody>
      </p:sp>
      <p:sp>
        <p:nvSpPr>
          <p:cNvPr id="4" name="Slide Number Placeholder 3"/>
          <p:cNvSpPr>
            <a:spLocks noGrp="1"/>
          </p:cNvSpPr>
          <p:nvPr>
            <p:ph type="sldNum" sz="quarter" idx="5"/>
          </p:nvPr>
        </p:nvSpPr>
        <p:spPr/>
        <p:txBody>
          <a:bodyPr/>
          <a:lstStyle/>
          <a:p>
            <a:fld id="{BB33169F-601F-E543-9913-1F372CFAB27D}" type="slidenum">
              <a:rPr lang="en-DE" smtClean="0"/>
              <a:t>19</a:t>
            </a:fld>
            <a:endParaRPr lang="en-DE"/>
          </a:p>
        </p:txBody>
      </p:sp>
    </p:spTree>
    <p:extLst>
      <p:ext uri="{BB962C8B-B14F-4D97-AF65-F5344CB8AC3E}">
        <p14:creationId xmlns:p14="http://schemas.microsoft.com/office/powerpoint/2010/main" val="2631779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Wie in der Lupe bereits erwähnt, beschäftigen wir uns nochmal mit dem Begriff Rasse. Außerdem wiederholen wir kurz das Thema intersektionale Diskriminierung. Um die Werkzeuge an der richtigen Stelle einordnen zu können folgt danach die Vorstellung der Ebenen der Diskriminierung. Anhand dieser Ebenen lernen wir danach Werkzeuge für die Institutionelle Ebene, die Interpersonelle Ebene und zuletzt für die persönliche Ebene kennen. In der Lupe wurde verdeutlicht, dass </a:t>
            </a:r>
            <a:r>
              <a:rPr lang="de-DE" dirty="0" err="1"/>
              <a:t>Nawja</a:t>
            </a:r>
            <a:r>
              <a:rPr lang="de-DE" dirty="0"/>
              <a:t> eine Überreaktion aufgrund von zu viel Sensibilität unterstellt wird. Wir wollen untersuchen, ob diese Unterstellung berechtigt ist. Als vorletzten Punkt wollen wir Möglichkeiten für Engagement und eine Auswahl an Hilfsangeboten kennenlernen. Zum Schluss wird ein Fazit gezogen.</a:t>
            </a:r>
          </a:p>
        </p:txBody>
      </p:sp>
      <p:sp>
        <p:nvSpPr>
          <p:cNvPr id="4" name="Foliennummernplatzhalter 3"/>
          <p:cNvSpPr>
            <a:spLocks noGrp="1"/>
          </p:cNvSpPr>
          <p:nvPr>
            <p:ph type="sldNum" sz="quarter" idx="5"/>
          </p:nvPr>
        </p:nvSpPr>
        <p:spPr/>
        <p:txBody>
          <a:bodyPr/>
          <a:lstStyle/>
          <a:p>
            <a:fld id="{BB33169F-601F-E543-9913-1F372CFAB27D}" type="slidenum">
              <a:rPr lang="en-DE" smtClean="0"/>
              <a:t>2</a:t>
            </a:fld>
            <a:endParaRPr lang="en-DE"/>
          </a:p>
        </p:txBody>
      </p:sp>
    </p:spTree>
    <p:extLst>
      <p:ext uri="{BB962C8B-B14F-4D97-AF65-F5344CB8AC3E}">
        <p14:creationId xmlns:p14="http://schemas.microsoft.com/office/powerpoint/2010/main" val="14871745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latin typeface="Calibri"/>
                <a:ea typeface="Calibri"/>
                <a:cs typeface="Calibri"/>
              </a:rPr>
              <a:t>Noch </a:t>
            </a:r>
            <a:r>
              <a:rPr lang="en-US" dirty="0" err="1">
                <a:latin typeface="Calibri"/>
                <a:ea typeface="Calibri"/>
                <a:cs typeface="Calibri"/>
              </a:rPr>
              <a:t>eine</a:t>
            </a:r>
            <a:r>
              <a:rPr lang="en-US" dirty="0">
                <a:latin typeface="Calibri"/>
                <a:ea typeface="Calibri"/>
                <a:cs typeface="Calibri"/>
              </a:rPr>
              <a:t> </a:t>
            </a:r>
            <a:r>
              <a:rPr lang="en-US" dirty="0" err="1">
                <a:latin typeface="Calibri"/>
                <a:ea typeface="Calibri"/>
                <a:cs typeface="Calibri"/>
              </a:rPr>
              <a:t>kurze</a:t>
            </a:r>
            <a:r>
              <a:rPr lang="en-US" dirty="0">
                <a:latin typeface="Calibri"/>
                <a:ea typeface="Calibri"/>
                <a:cs typeface="Calibri"/>
              </a:rPr>
              <a:t> </a:t>
            </a:r>
            <a:r>
              <a:rPr lang="en-US" dirty="0" err="1">
                <a:latin typeface="Calibri"/>
                <a:ea typeface="Calibri"/>
                <a:cs typeface="Calibri"/>
              </a:rPr>
              <a:t>Anmerkung</a:t>
            </a:r>
            <a:r>
              <a:rPr lang="en-US" dirty="0">
                <a:latin typeface="Calibri"/>
                <a:ea typeface="Calibri"/>
                <a:cs typeface="Calibri"/>
              </a:rPr>
              <a:t> </a:t>
            </a:r>
            <a:r>
              <a:rPr lang="en-US" dirty="0" err="1">
                <a:latin typeface="Calibri"/>
                <a:ea typeface="Calibri"/>
                <a:cs typeface="Calibri"/>
              </a:rPr>
              <a:t>vor</a:t>
            </a:r>
            <a:r>
              <a:rPr lang="en-US" dirty="0">
                <a:latin typeface="Calibri"/>
                <a:ea typeface="Calibri"/>
                <a:cs typeface="Calibri"/>
              </a:rPr>
              <a:t> dem </a:t>
            </a:r>
            <a:r>
              <a:rPr lang="en-US" dirty="0" err="1">
                <a:latin typeface="Calibri"/>
                <a:ea typeface="Calibri"/>
                <a:cs typeface="Calibri"/>
              </a:rPr>
              <a:t>Fazit</a:t>
            </a:r>
            <a:r>
              <a:rPr lang="en-US" dirty="0">
                <a:latin typeface="Calibri"/>
                <a:ea typeface="Calibri"/>
                <a:cs typeface="Calibri"/>
              </a:rPr>
              <a:t>. In Deiner </a:t>
            </a:r>
            <a:r>
              <a:rPr lang="en-US" dirty="0" err="1">
                <a:latin typeface="Calibri"/>
                <a:ea typeface="Calibri"/>
                <a:cs typeface="Calibri"/>
              </a:rPr>
              <a:t>Ausbildung</a:t>
            </a:r>
            <a:r>
              <a:rPr lang="en-US" dirty="0">
                <a:latin typeface="Calibri"/>
                <a:ea typeface="Calibri"/>
                <a:cs typeface="Calibri"/>
              </a:rPr>
              <a:t> in der </a:t>
            </a:r>
            <a:r>
              <a:rPr lang="en-US" dirty="0" err="1">
                <a:latin typeface="Calibri"/>
                <a:ea typeface="Calibri"/>
                <a:cs typeface="Calibri"/>
              </a:rPr>
              <a:t>Pflege</a:t>
            </a:r>
            <a:r>
              <a:rPr lang="en-US" dirty="0">
                <a:latin typeface="Calibri"/>
                <a:ea typeface="Calibri"/>
                <a:cs typeface="Calibri"/>
              </a:rPr>
              <a:t> hast Du </a:t>
            </a:r>
            <a:r>
              <a:rPr lang="en-US" dirty="0" err="1">
                <a:latin typeface="Calibri"/>
                <a:ea typeface="Calibri"/>
                <a:cs typeface="Calibri"/>
              </a:rPr>
              <a:t>sehr</a:t>
            </a:r>
            <a:r>
              <a:rPr lang="en-US" dirty="0">
                <a:latin typeface="Calibri"/>
                <a:ea typeface="Calibri"/>
                <a:cs typeface="Calibri"/>
              </a:rPr>
              <a:t> </a:t>
            </a:r>
            <a:r>
              <a:rPr lang="en-US" dirty="0" err="1">
                <a:latin typeface="Calibri"/>
                <a:ea typeface="Calibri"/>
                <a:cs typeface="Calibri"/>
              </a:rPr>
              <a:t>gute</a:t>
            </a:r>
            <a:r>
              <a:rPr lang="en-US" dirty="0">
                <a:latin typeface="Calibri"/>
                <a:ea typeface="Calibri"/>
                <a:cs typeface="Calibri"/>
              </a:rPr>
              <a:t> </a:t>
            </a:r>
            <a:r>
              <a:rPr lang="en-US" dirty="0" err="1">
                <a:latin typeface="Calibri"/>
                <a:ea typeface="Calibri"/>
                <a:cs typeface="Calibri"/>
              </a:rPr>
              <a:t>Chancen</a:t>
            </a:r>
            <a:r>
              <a:rPr lang="en-US" dirty="0">
                <a:latin typeface="Calibri"/>
                <a:ea typeface="Calibri"/>
                <a:cs typeface="Calibri"/>
              </a:rPr>
              <a:t> </a:t>
            </a:r>
            <a:r>
              <a:rPr lang="en-US" dirty="0" err="1">
                <a:latin typeface="Calibri"/>
                <a:ea typeface="Calibri"/>
                <a:cs typeface="Calibri"/>
              </a:rPr>
              <a:t>gehört</a:t>
            </a:r>
            <a:r>
              <a:rPr lang="en-US" dirty="0">
                <a:latin typeface="Calibri"/>
                <a:ea typeface="Calibri"/>
                <a:cs typeface="Calibri"/>
              </a:rPr>
              <a:t> zu </a:t>
            </a:r>
            <a:r>
              <a:rPr lang="en-US" dirty="0" err="1">
                <a:latin typeface="Calibri"/>
                <a:ea typeface="Calibri"/>
                <a:cs typeface="Calibri"/>
              </a:rPr>
              <a:t>werden</a:t>
            </a:r>
            <a:r>
              <a:rPr lang="en-US" dirty="0">
                <a:latin typeface="Calibri"/>
                <a:ea typeface="Calibri"/>
                <a:cs typeface="Calibri"/>
              </a:rPr>
              <a:t>, </a:t>
            </a:r>
            <a:r>
              <a:rPr lang="en-US" dirty="0" err="1">
                <a:latin typeface="Calibri"/>
                <a:ea typeface="Calibri"/>
                <a:cs typeface="Calibri"/>
              </a:rPr>
              <a:t>wenn</a:t>
            </a:r>
            <a:r>
              <a:rPr lang="en-US" dirty="0">
                <a:latin typeface="Calibri"/>
                <a:ea typeface="Calibri"/>
                <a:cs typeface="Calibri"/>
              </a:rPr>
              <a:t> Du </a:t>
            </a:r>
            <a:r>
              <a:rPr lang="en-US" dirty="0" err="1">
                <a:latin typeface="Calibri"/>
                <a:ea typeface="Calibri"/>
                <a:cs typeface="Calibri"/>
              </a:rPr>
              <a:t>Diskriminierungserfahrungen</a:t>
            </a:r>
            <a:r>
              <a:rPr lang="en-US" dirty="0">
                <a:latin typeface="Calibri"/>
                <a:ea typeface="Calibri"/>
                <a:cs typeface="Calibri"/>
              </a:rPr>
              <a:t> </a:t>
            </a:r>
            <a:r>
              <a:rPr lang="en-US" dirty="0" err="1">
                <a:latin typeface="Calibri"/>
                <a:ea typeface="Calibri"/>
                <a:cs typeface="Calibri"/>
              </a:rPr>
              <a:t>machst</a:t>
            </a:r>
            <a:r>
              <a:rPr lang="en-US" dirty="0">
                <a:latin typeface="Calibri"/>
                <a:ea typeface="Calibri"/>
                <a:cs typeface="Calibri"/>
              </a:rPr>
              <a:t> </a:t>
            </a:r>
            <a:r>
              <a:rPr lang="en-US" dirty="0" err="1">
                <a:latin typeface="Calibri"/>
                <a:ea typeface="Calibri"/>
                <a:cs typeface="Calibri"/>
              </a:rPr>
              <a:t>oder</a:t>
            </a:r>
            <a:r>
              <a:rPr lang="en-US" dirty="0">
                <a:latin typeface="Calibri"/>
                <a:ea typeface="Calibri"/>
                <a:cs typeface="Calibri"/>
              </a:rPr>
              <a:t> </a:t>
            </a:r>
            <a:r>
              <a:rPr lang="en-US" dirty="0" err="1">
                <a:latin typeface="Calibri"/>
                <a:ea typeface="Calibri"/>
                <a:cs typeface="Calibri"/>
              </a:rPr>
              <a:t>beobachtest</a:t>
            </a:r>
            <a:r>
              <a:rPr lang="en-US" dirty="0">
                <a:latin typeface="Calibri"/>
                <a:ea typeface="Calibri"/>
                <a:cs typeface="Calibri"/>
              </a:rPr>
              <a:t>. Wenn Du </a:t>
            </a:r>
            <a:r>
              <a:rPr lang="en-US" dirty="0" err="1">
                <a:latin typeface="Calibri"/>
                <a:ea typeface="Calibri"/>
                <a:cs typeface="Calibri"/>
              </a:rPr>
              <a:t>wie</a:t>
            </a:r>
            <a:r>
              <a:rPr lang="en-US" dirty="0">
                <a:latin typeface="Calibri"/>
                <a:ea typeface="Calibri"/>
                <a:cs typeface="Calibri"/>
              </a:rPr>
              <a:t> </a:t>
            </a:r>
            <a:r>
              <a:rPr lang="en-US" dirty="0" err="1">
                <a:latin typeface="Calibri"/>
                <a:ea typeface="Calibri"/>
                <a:cs typeface="Calibri"/>
              </a:rPr>
              <a:t>Nawja</a:t>
            </a:r>
            <a:r>
              <a:rPr lang="en-US" dirty="0">
                <a:latin typeface="Calibri"/>
                <a:ea typeface="Calibri"/>
                <a:cs typeface="Calibri"/>
              </a:rPr>
              <a:t> den Mut </a:t>
            </a:r>
            <a:r>
              <a:rPr lang="en-US" dirty="0" err="1">
                <a:latin typeface="Calibri"/>
                <a:ea typeface="Calibri"/>
                <a:cs typeface="Calibri"/>
              </a:rPr>
              <a:t>findest</a:t>
            </a:r>
            <a:r>
              <a:rPr lang="en-US" dirty="0">
                <a:latin typeface="Calibri"/>
                <a:ea typeface="Calibri"/>
                <a:cs typeface="Calibri"/>
              </a:rPr>
              <a:t> </a:t>
            </a:r>
            <a:r>
              <a:rPr lang="en-US" dirty="0" err="1">
                <a:latin typeface="Calibri"/>
                <a:ea typeface="Calibri"/>
                <a:cs typeface="Calibri"/>
              </a:rPr>
              <a:t>diese</a:t>
            </a:r>
            <a:r>
              <a:rPr lang="en-US" dirty="0">
                <a:latin typeface="Calibri"/>
                <a:ea typeface="Calibri"/>
                <a:cs typeface="Calibri"/>
              </a:rPr>
              <a:t> </a:t>
            </a:r>
            <a:r>
              <a:rPr lang="en-US" dirty="0" err="1">
                <a:latin typeface="Calibri"/>
                <a:ea typeface="Calibri"/>
                <a:cs typeface="Calibri"/>
              </a:rPr>
              <a:t>Erfahrungen</a:t>
            </a:r>
            <a:r>
              <a:rPr lang="en-US" dirty="0">
                <a:latin typeface="Calibri"/>
                <a:ea typeface="Calibri"/>
                <a:cs typeface="Calibri"/>
              </a:rPr>
              <a:t> </a:t>
            </a:r>
            <a:r>
              <a:rPr lang="en-US" dirty="0" err="1">
                <a:latin typeface="Calibri"/>
                <a:ea typeface="Calibri"/>
                <a:cs typeface="Calibri"/>
              </a:rPr>
              <a:t>anzusprechen</a:t>
            </a:r>
            <a:r>
              <a:rPr lang="en-US" dirty="0">
                <a:latin typeface="Calibri"/>
                <a:ea typeface="Calibri"/>
                <a:cs typeface="Calibri"/>
              </a:rPr>
              <a:t>, egal </a:t>
            </a:r>
            <a:r>
              <a:rPr lang="en-US" dirty="0" err="1">
                <a:latin typeface="Calibri"/>
                <a:ea typeface="Calibri"/>
                <a:cs typeface="Calibri"/>
              </a:rPr>
              <a:t>ob</a:t>
            </a:r>
            <a:r>
              <a:rPr lang="en-US" dirty="0">
                <a:latin typeface="Calibri"/>
                <a:ea typeface="Calibri"/>
                <a:cs typeface="Calibri"/>
              </a:rPr>
              <a:t> in der Schule </a:t>
            </a:r>
            <a:r>
              <a:rPr lang="en-US" dirty="0" err="1">
                <a:latin typeface="Calibri"/>
                <a:ea typeface="Calibri"/>
                <a:cs typeface="Calibri"/>
              </a:rPr>
              <a:t>oder</a:t>
            </a:r>
            <a:r>
              <a:rPr lang="en-US" dirty="0">
                <a:latin typeface="Calibri"/>
                <a:ea typeface="Calibri"/>
                <a:cs typeface="Calibri"/>
              </a:rPr>
              <a:t> in der Praxis, </a:t>
            </a:r>
            <a:r>
              <a:rPr lang="en-US" dirty="0" err="1">
                <a:latin typeface="Calibri"/>
                <a:ea typeface="Calibri"/>
                <a:cs typeface="Calibri"/>
              </a:rPr>
              <a:t>wird</a:t>
            </a:r>
            <a:r>
              <a:rPr lang="en-US" dirty="0">
                <a:latin typeface="Calibri"/>
                <a:ea typeface="Calibri"/>
                <a:cs typeface="Calibri"/>
              </a:rPr>
              <a:t> Dir </a:t>
            </a:r>
            <a:r>
              <a:rPr lang="en-US" dirty="0" err="1">
                <a:latin typeface="Calibri"/>
                <a:ea typeface="Calibri"/>
                <a:cs typeface="Calibri"/>
              </a:rPr>
              <a:t>sicher</a:t>
            </a:r>
            <a:r>
              <a:rPr lang="en-US" dirty="0">
                <a:latin typeface="Calibri"/>
                <a:ea typeface="Calibri"/>
                <a:cs typeface="Calibri"/>
              </a:rPr>
              <a:t> </a:t>
            </a:r>
            <a:r>
              <a:rPr lang="en-US" dirty="0" err="1">
                <a:latin typeface="Calibri"/>
                <a:ea typeface="Calibri"/>
                <a:cs typeface="Calibri"/>
              </a:rPr>
              <a:t>eine</a:t>
            </a:r>
            <a:r>
              <a:rPr lang="en-US" dirty="0">
                <a:latin typeface="Calibri"/>
                <a:ea typeface="Calibri"/>
                <a:cs typeface="Calibri"/>
              </a:rPr>
              <a:t> Person </a:t>
            </a:r>
            <a:r>
              <a:rPr lang="en-US" dirty="0" err="1">
                <a:latin typeface="Calibri"/>
                <a:ea typeface="Calibri"/>
                <a:cs typeface="Calibri"/>
              </a:rPr>
              <a:t>helfen</a:t>
            </a:r>
            <a:r>
              <a:rPr lang="en-US" dirty="0">
                <a:latin typeface="Calibri"/>
                <a:ea typeface="Calibri"/>
                <a:cs typeface="Calibri"/>
              </a:rPr>
              <a:t> </a:t>
            </a:r>
            <a:r>
              <a:rPr lang="en-US" dirty="0" err="1">
                <a:latin typeface="Calibri"/>
                <a:ea typeface="Calibri"/>
                <a:cs typeface="Calibri"/>
              </a:rPr>
              <a:t>mit</a:t>
            </a:r>
            <a:r>
              <a:rPr lang="en-US" dirty="0">
                <a:latin typeface="Calibri"/>
                <a:ea typeface="Calibri"/>
                <a:cs typeface="Calibri"/>
              </a:rPr>
              <a:t> der Situation </a:t>
            </a:r>
            <a:r>
              <a:rPr lang="en-US" dirty="0" err="1">
                <a:latin typeface="Calibri"/>
                <a:ea typeface="Calibri"/>
                <a:cs typeface="Calibri"/>
              </a:rPr>
              <a:t>umzugehen</a:t>
            </a:r>
            <a:r>
              <a:rPr lang="en-US" dirty="0">
                <a:latin typeface="Calibri"/>
                <a:ea typeface="Calibri"/>
                <a:cs typeface="Calibri"/>
              </a:rPr>
              <a:t>. Wenn Du die Dinge </a:t>
            </a:r>
            <a:r>
              <a:rPr lang="en-US" dirty="0" err="1">
                <a:latin typeface="Calibri"/>
                <a:ea typeface="Calibri"/>
                <a:cs typeface="Calibri"/>
              </a:rPr>
              <a:t>nicht</a:t>
            </a:r>
            <a:r>
              <a:rPr lang="en-US" dirty="0">
                <a:latin typeface="Calibri"/>
                <a:ea typeface="Calibri"/>
                <a:cs typeface="Calibri"/>
              </a:rPr>
              <a:t> </a:t>
            </a:r>
            <a:r>
              <a:rPr lang="en-US" dirty="0" err="1">
                <a:latin typeface="Calibri"/>
                <a:ea typeface="Calibri"/>
                <a:cs typeface="Calibri"/>
              </a:rPr>
              <a:t>ansprichst</a:t>
            </a:r>
            <a:r>
              <a:rPr lang="en-US" dirty="0">
                <a:latin typeface="Calibri"/>
                <a:ea typeface="Calibri"/>
                <a:cs typeface="Calibri"/>
              </a:rPr>
              <a:t>, </a:t>
            </a:r>
            <a:r>
              <a:rPr lang="en-US" dirty="0" err="1">
                <a:latin typeface="Calibri"/>
                <a:ea typeface="Calibri"/>
                <a:cs typeface="Calibri"/>
              </a:rPr>
              <a:t>kann</a:t>
            </a:r>
            <a:r>
              <a:rPr lang="en-US" dirty="0">
                <a:latin typeface="Calibri"/>
                <a:ea typeface="Calibri"/>
                <a:cs typeface="Calibri"/>
              </a:rPr>
              <a:t> Dir </a:t>
            </a:r>
            <a:r>
              <a:rPr lang="en-US" dirty="0" err="1">
                <a:latin typeface="Calibri"/>
                <a:ea typeface="Calibri"/>
                <a:cs typeface="Calibri"/>
              </a:rPr>
              <a:t>niemand</a:t>
            </a:r>
            <a:r>
              <a:rPr lang="en-US" dirty="0">
                <a:latin typeface="Calibri"/>
                <a:ea typeface="Calibri"/>
                <a:cs typeface="Calibri"/>
              </a:rPr>
              <a:t> </a:t>
            </a:r>
            <a:r>
              <a:rPr lang="en-US" dirty="0" err="1">
                <a:latin typeface="Calibri"/>
                <a:ea typeface="Calibri"/>
                <a:cs typeface="Calibri"/>
              </a:rPr>
              <a:t>helfen</a:t>
            </a:r>
            <a:r>
              <a:rPr lang="en-US" dirty="0">
                <a:latin typeface="Calibri"/>
                <a:ea typeface="Calibri"/>
                <a:cs typeface="Calibri"/>
              </a:rPr>
              <a:t> und die Situation </a:t>
            </a:r>
            <a:r>
              <a:rPr lang="en-US" dirty="0" err="1">
                <a:latin typeface="Calibri"/>
                <a:ea typeface="Calibri"/>
                <a:cs typeface="Calibri"/>
              </a:rPr>
              <a:t>wird</a:t>
            </a:r>
            <a:r>
              <a:rPr lang="en-US" dirty="0">
                <a:latin typeface="Calibri"/>
                <a:ea typeface="Calibri"/>
                <a:cs typeface="Calibri"/>
              </a:rPr>
              <a:t> </a:t>
            </a:r>
            <a:r>
              <a:rPr lang="en-US" dirty="0" err="1">
                <a:latin typeface="Calibri"/>
                <a:ea typeface="Calibri"/>
                <a:cs typeface="Calibri"/>
              </a:rPr>
              <a:t>sich</a:t>
            </a:r>
            <a:r>
              <a:rPr lang="en-US" dirty="0">
                <a:latin typeface="Calibri"/>
                <a:ea typeface="Calibri"/>
                <a:cs typeface="Calibri"/>
              </a:rPr>
              <a:t> </a:t>
            </a:r>
            <a:r>
              <a:rPr lang="en-US" dirty="0" err="1">
                <a:latin typeface="Calibri"/>
                <a:ea typeface="Calibri"/>
                <a:cs typeface="Calibri"/>
              </a:rPr>
              <a:t>nicht</a:t>
            </a:r>
            <a:r>
              <a:rPr lang="en-US" dirty="0">
                <a:latin typeface="Calibri"/>
                <a:ea typeface="Calibri"/>
                <a:cs typeface="Calibri"/>
              </a:rPr>
              <a:t> </a:t>
            </a:r>
            <a:r>
              <a:rPr lang="en-US" dirty="0" err="1">
                <a:latin typeface="Calibri"/>
                <a:ea typeface="Calibri"/>
                <a:cs typeface="Calibri"/>
              </a:rPr>
              <a:t>verbessern</a:t>
            </a:r>
            <a:r>
              <a:rPr lang="en-US" dirty="0">
                <a:latin typeface="Calibri"/>
                <a:ea typeface="Calibri"/>
                <a:cs typeface="Calibri"/>
              </a:rPr>
              <a:t>.</a:t>
            </a:r>
          </a:p>
        </p:txBody>
      </p:sp>
      <p:sp>
        <p:nvSpPr>
          <p:cNvPr id="4" name="Foliennummernplatzhalter 3"/>
          <p:cNvSpPr>
            <a:spLocks noGrp="1"/>
          </p:cNvSpPr>
          <p:nvPr>
            <p:ph type="sldNum" sz="quarter" idx="5"/>
          </p:nvPr>
        </p:nvSpPr>
        <p:spPr/>
        <p:txBody>
          <a:bodyPr/>
          <a:lstStyle/>
          <a:p>
            <a:fld id="{BB33169F-601F-E543-9913-1F372CFAB27D}" type="slidenum">
              <a:rPr lang="en-DE" smtClean="0"/>
              <a:t>20</a:t>
            </a:fld>
            <a:endParaRPr lang="en-DE"/>
          </a:p>
        </p:txBody>
      </p:sp>
    </p:spTree>
    <p:extLst>
      <p:ext uri="{BB962C8B-B14F-4D97-AF65-F5344CB8AC3E}">
        <p14:creationId xmlns:p14="http://schemas.microsoft.com/office/powerpoint/2010/main" val="2181398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Für </a:t>
            </a:r>
            <a:r>
              <a:rPr lang="en-US" dirty="0" err="1"/>
              <a:t>uns</a:t>
            </a:r>
            <a:r>
              <a:rPr lang="en-US" dirty="0"/>
              <a:t> </a:t>
            </a:r>
            <a:r>
              <a:rPr lang="en-US" dirty="0" err="1"/>
              <a:t>als</a:t>
            </a:r>
            <a:r>
              <a:rPr lang="en-US" dirty="0"/>
              <a:t> </a:t>
            </a:r>
            <a:r>
              <a:rPr lang="en-US" dirty="0" err="1"/>
              <a:t>Pflegende</a:t>
            </a:r>
            <a:r>
              <a:rPr lang="en-US" dirty="0"/>
              <a:t> </a:t>
            </a:r>
            <a:r>
              <a:rPr lang="en-US" dirty="0" err="1"/>
              <a:t>ist</a:t>
            </a:r>
            <a:r>
              <a:rPr lang="en-US" dirty="0"/>
              <a:t> es </a:t>
            </a:r>
            <a:r>
              <a:rPr lang="en-US" dirty="0" err="1"/>
              <a:t>wichtig</a:t>
            </a:r>
            <a:r>
              <a:rPr lang="en-US" dirty="0"/>
              <a:t> </a:t>
            </a:r>
            <a:r>
              <a:rPr lang="en-US" dirty="0" err="1"/>
              <a:t>zu</a:t>
            </a:r>
            <a:r>
              <a:rPr lang="en-US" dirty="0"/>
              <a:t> verstehen, </a:t>
            </a:r>
            <a:r>
              <a:rPr lang="en-US" dirty="0" err="1"/>
              <a:t>dass</a:t>
            </a:r>
            <a:r>
              <a:rPr lang="en-US" dirty="0"/>
              <a:t> es </a:t>
            </a:r>
            <a:r>
              <a:rPr lang="en-US" dirty="0" err="1"/>
              <a:t>viele</a:t>
            </a:r>
            <a:r>
              <a:rPr lang="en-US" dirty="0"/>
              <a:t> </a:t>
            </a:r>
            <a:r>
              <a:rPr lang="en-US" dirty="0" err="1"/>
              <a:t>Möglichkeiten</a:t>
            </a:r>
            <a:r>
              <a:rPr lang="en-US" dirty="0"/>
              <a:t> </a:t>
            </a:r>
            <a:r>
              <a:rPr lang="en-US" dirty="0" err="1"/>
              <a:t>gibt</a:t>
            </a:r>
            <a:r>
              <a:rPr lang="en-US" dirty="0"/>
              <a:t> </a:t>
            </a:r>
            <a:r>
              <a:rPr lang="en-US" dirty="0" err="1"/>
              <a:t>Diskriminierung</a:t>
            </a:r>
            <a:r>
              <a:rPr lang="en-US" dirty="0"/>
              <a:t> auf </a:t>
            </a:r>
            <a:r>
              <a:rPr lang="en-US" dirty="0" err="1"/>
              <a:t>allen</a:t>
            </a:r>
            <a:r>
              <a:rPr lang="en-US" dirty="0"/>
              <a:t> </a:t>
            </a:r>
            <a:r>
              <a:rPr lang="en-US" dirty="0" err="1"/>
              <a:t>Ebenen</a:t>
            </a:r>
            <a:r>
              <a:rPr lang="en-US" dirty="0"/>
              <a:t> </a:t>
            </a:r>
            <a:r>
              <a:rPr lang="en-US" dirty="0" err="1"/>
              <a:t>zu</a:t>
            </a:r>
            <a:r>
              <a:rPr lang="en-US" dirty="0"/>
              <a:t> </a:t>
            </a:r>
            <a:r>
              <a:rPr lang="en-US" dirty="0" err="1"/>
              <a:t>begegnen</a:t>
            </a:r>
            <a:r>
              <a:rPr lang="en-US" dirty="0"/>
              <a:t>. Wenn </a:t>
            </a:r>
            <a:r>
              <a:rPr lang="en-US" dirty="0" err="1"/>
              <a:t>wir</a:t>
            </a:r>
            <a:r>
              <a:rPr lang="en-US" dirty="0"/>
              <a:t> </a:t>
            </a:r>
            <a:r>
              <a:rPr lang="en-US" dirty="0" err="1"/>
              <a:t>uns</a:t>
            </a:r>
            <a:r>
              <a:rPr lang="en-US" dirty="0"/>
              <a:t> für </a:t>
            </a:r>
            <a:r>
              <a:rPr lang="en-US" dirty="0" err="1"/>
              <a:t>diesen</a:t>
            </a:r>
            <a:r>
              <a:rPr lang="en-US" dirty="0"/>
              <a:t> </a:t>
            </a:r>
            <a:r>
              <a:rPr lang="en-US" dirty="0" err="1"/>
              <a:t>Beruf</a:t>
            </a:r>
            <a:r>
              <a:rPr lang="en-US" dirty="0"/>
              <a:t> </a:t>
            </a:r>
            <a:r>
              <a:rPr lang="en-US" dirty="0" err="1"/>
              <a:t>entscheiden</a:t>
            </a:r>
            <a:r>
              <a:rPr lang="en-US" dirty="0"/>
              <a:t> </a:t>
            </a:r>
            <a:r>
              <a:rPr lang="en-US" dirty="0" err="1"/>
              <a:t>gehen</a:t>
            </a:r>
            <a:r>
              <a:rPr lang="en-US" dirty="0"/>
              <a:t> </a:t>
            </a:r>
            <a:r>
              <a:rPr lang="en-US" dirty="0" err="1"/>
              <a:t>wir</a:t>
            </a:r>
            <a:r>
              <a:rPr lang="en-US" dirty="0"/>
              <a:t> </a:t>
            </a:r>
            <a:r>
              <a:rPr lang="en-US" dirty="0" err="1"/>
              <a:t>eine</a:t>
            </a:r>
            <a:r>
              <a:rPr lang="en-US" dirty="0"/>
              <a:t> </a:t>
            </a:r>
            <a:r>
              <a:rPr lang="en-US" dirty="0" err="1"/>
              <a:t>ethische</a:t>
            </a:r>
            <a:r>
              <a:rPr lang="en-US" dirty="0"/>
              <a:t> </a:t>
            </a:r>
            <a:r>
              <a:rPr lang="en-US" dirty="0" err="1"/>
              <a:t>Verpflichtung</a:t>
            </a:r>
            <a:r>
              <a:rPr lang="en-US" dirty="0"/>
              <a:t> </a:t>
            </a:r>
            <a:r>
              <a:rPr lang="en-US" dirty="0" err="1"/>
              <a:t>gegenüber</a:t>
            </a:r>
            <a:r>
              <a:rPr lang="en-US" dirty="0"/>
              <a:t> </a:t>
            </a:r>
            <a:r>
              <a:rPr lang="en-US" dirty="0" err="1"/>
              <a:t>unseren</a:t>
            </a:r>
            <a:r>
              <a:rPr lang="en-US" dirty="0"/>
              <a:t> </a:t>
            </a:r>
            <a:r>
              <a:rPr lang="en-US" dirty="0" err="1"/>
              <a:t>Kolleg</a:t>
            </a:r>
            <a:r>
              <a:rPr lang="en-US" dirty="0"/>
              <a:t>*</a:t>
            </a:r>
            <a:r>
              <a:rPr lang="en-US" dirty="0" err="1"/>
              <a:t>innen</a:t>
            </a:r>
            <a:r>
              <a:rPr lang="en-US" dirty="0"/>
              <a:t> und </a:t>
            </a:r>
            <a:r>
              <a:rPr lang="en-US" dirty="0" err="1"/>
              <a:t>zu</a:t>
            </a:r>
            <a:r>
              <a:rPr lang="en-US" dirty="0"/>
              <a:t> </a:t>
            </a:r>
            <a:r>
              <a:rPr lang="en-US" dirty="0" err="1"/>
              <a:t>pflegenden</a:t>
            </a:r>
            <a:r>
              <a:rPr lang="en-US" dirty="0"/>
              <a:t> </a:t>
            </a:r>
            <a:r>
              <a:rPr lang="en-US" dirty="0" err="1"/>
              <a:t>Personen</a:t>
            </a:r>
            <a:r>
              <a:rPr lang="en-US" dirty="0"/>
              <a:t> </a:t>
            </a:r>
            <a:r>
              <a:rPr lang="en-US" dirty="0" err="1"/>
              <a:t>ein</a:t>
            </a:r>
            <a:r>
              <a:rPr lang="en-US" dirty="0"/>
              <a:t>. Auch </a:t>
            </a:r>
            <a:r>
              <a:rPr lang="en-US" dirty="0" err="1"/>
              <a:t>wenn</a:t>
            </a:r>
            <a:r>
              <a:rPr lang="en-US" dirty="0"/>
              <a:t> das </a:t>
            </a:r>
            <a:r>
              <a:rPr lang="en-US" dirty="0" err="1"/>
              <a:t>manchmal</a:t>
            </a:r>
            <a:r>
              <a:rPr lang="en-US" dirty="0"/>
              <a:t> </a:t>
            </a:r>
            <a:r>
              <a:rPr lang="en-US" dirty="0" err="1"/>
              <a:t>nicht</a:t>
            </a:r>
            <a:r>
              <a:rPr lang="en-US" dirty="0"/>
              <a:t> die </a:t>
            </a:r>
            <a:r>
              <a:rPr lang="en-US" dirty="0" err="1"/>
              <a:t>gelebte</a:t>
            </a:r>
            <a:r>
              <a:rPr lang="en-US" dirty="0"/>
              <a:t> </a:t>
            </a:r>
            <a:r>
              <a:rPr lang="en-US" dirty="0" err="1"/>
              <a:t>Realität</a:t>
            </a:r>
            <a:r>
              <a:rPr lang="en-US" dirty="0"/>
              <a:t> </a:t>
            </a:r>
            <a:r>
              <a:rPr lang="en-US" dirty="0" err="1"/>
              <a:t>ist</a:t>
            </a:r>
            <a:r>
              <a:rPr lang="en-US" dirty="0"/>
              <a:t>, </a:t>
            </a:r>
            <a:r>
              <a:rPr lang="en-US" dirty="0" err="1"/>
              <a:t>ist</a:t>
            </a:r>
            <a:r>
              <a:rPr lang="en-US" dirty="0"/>
              <a:t> es </a:t>
            </a:r>
            <a:r>
              <a:rPr lang="en-US" dirty="0" err="1"/>
              <a:t>keine</a:t>
            </a:r>
            <a:r>
              <a:rPr lang="en-US" dirty="0"/>
              <a:t> Option </a:t>
            </a:r>
            <a:r>
              <a:rPr lang="en-US" dirty="0" err="1"/>
              <a:t>nichts</a:t>
            </a:r>
            <a:r>
              <a:rPr lang="en-US" dirty="0"/>
              <a:t> </a:t>
            </a:r>
            <a:r>
              <a:rPr lang="en-US" dirty="0" err="1"/>
              <a:t>zu</a:t>
            </a:r>
            <a:r>
              <a:rPr lang="en-US" dirty="0"/>
              <a:t> tun, </a:t>
            </a:r>
            <a:r>
              <a:rPr lang="en-US" dirty="0" err="1"/>
              <a:t>denn</a:t>
            </a:r>
            <a:r>
              <a:rPr lang="en-US" dirty="0"/>
              <a:t> das </a:t>
            </a:r>
            <a:r>
              <a:rPr lang="en-US" dirty="0" err="1"/>
              <a:t>ist</a:t>
            </a:r>
            <a:r>
              <a:rPr lang="en-US" dirty="0"/>
              <a:t> </a:t>
            </a:r>
            <a:r>
              <a:rPr lang="en-US" dirty="0" err="1"/>
              <a:t>im</a:t>
            </a:r>
            <a:r>
              <a:rPr lang="en-US" dirty="0"/>
              <a:t> </a:t>
            </a:r>
            <a:r>
              <a:rPr lang="en-US" dirty="0" err="1"/>
              <a:t>pflegerischen</a:t>
            </a:r>
            <a:r>
              <a:rPr lang="en-US" dirty="0"/>
              <a:t> </a:t>
            </a:r>
            <a:r>
              <a:rPr lang="en-US" dirty="0" err="1"/>
              <a:t>Kontext</a:t>
            </a:r>
            <a:r>
              <a:rPr lang="en-US" dirty="0"/>
              <a:t> </a:t>
            </a:r>
            <a:r>
              <a:rPr lang="en-US" dirty="0" err="1"/>
              <a:t>unprofessionell</a:t>
            </a:r>
            <a:r>
              <a:rPr lang="en-US" dirty="0"/>
              <a:t>. </a:t>
            </a:r>
            <a:r>
              <a:rPr lang="en-US" dirty="0" err="1"/>
              <a:t>Lasst</a:t>
            </a:r>
            <a:r>
              <a:rPr lang="en-US" dirty="0"/>
              <a:t> </a:t>
            </a:r>
            <a:r>
              <a:rPr lang="en-US" dirty="0" err="1"/>
              <a:t>uns</a:t>
            </a:r>
            <a:r>
              <a:rPr lang="en-US" dirty="0"/>
              <a:t> </a:t>
            </a:r>
            <a:r>
              <a:rPr lang="en-US" dirty="0" err="1"/>
              <a:t>als</a:t>
            </a:r>
            <a:r>
              <a:rPr lang="en-US" dirty="0"/>
              <a:t> </a:t>
            </a:r>
            <a:r>
              <a:rPr lang="en-US" dirty="0" err="1"/>
              <a:t>Berufsgruppe</a:t>
            </a:r>
            <a:r>
              <a:rPr lang="en-US" dirty="0"/>
              <a:t> </a:t>
            </a:r>
            <a:r>
              <a:rPr lang="en-US" dirty="0" err="1"/>
              <a:t>gemeinsam</a:t>
            </a:r>
            <a:r>
              <a:rPr lang="en-US" dirty="0"/>
              <a:t> für </a:t>
            </a:r>
            <a:r>
              <a:rPr lang="en-US" dirty="0" err="1"/>
              <a:t>eine</a:t>
            </a:r>
            <a:r>
              <a:rPr lang="en-US" dirty="0"/>
              <a:t> </a:t>
            </a:r>
            <a:r>
              <a:rPr lang="en-US" dirty="0" err="1"/>
              <a:t>würdevolle</a:t>
            </a:r>
            <a:r>
              <a:rPr lang="en-US" dirty="0"/>
              <a:t> </a:t>
            </a:r>
            <a:r>
              <a:rPr lang="en-US" dirty="0" err="1"/>
              <a:t>Pflege</a:t>
            </a:r>
            <a:r>
              <a:rPr lang="en-US" dirty="0"/>
              <a:t> von </a:t>
            </a:r>
            <a:r>
              <a:rPr lang="en-US" dirty="0" err="1"/>
              <a:t>allen</a:t>
            </a:r>
            <a:r>
              <a:rPr lang="en-US" dirty="0"/>
              <a:t> </a:t>
            </a:r>
            <a:r>
              <a:rPr lang="en-US" dirty="0" err="1"/>
              <a:t>uns</a:t>
            </a:r>
            <a:r>
              <a:rPr lang="en-US" dirty="0"/>
              <a:t> </a:t>
            </a:r>
            <a:r>
              <a:rPr lang="en-US" dirty="0" err="1"/>
              <a:t>anvertrauten</a:t>
            </a:r>
            <a:r>
              <a:rPr lang="en-US" dirty="0"/>
              <a:t> Menschen </a:t>
            </a:r>
            <a:r>
              <a:rPr lang="en-US" dirty="0" err="1"/>
              <a:t>eintreten</a:t>
            </a:r>
            <a:r>
              <a:rPr lang="en-US" dirty="0"/>
              <a:t> und </a:t>
            </a:r>
            <a:r>
              <a:rPr lang="en-US" dirty="0" err="1"/>
              <a:t>als</a:t>
            </a:r>
            <a:r>
              <a:rPr lang="en-US" dirty="0"/>
              <a:t> Team </a:t>
            </a:r>
            <a:r>
              <a:rPr lang="en-US" dirty="0" err="1"/>
              <a:t>miteinander</a:t>
            </a:r>
            <a:r>
              <a:rPr lang="en-US" dirty="0"/>
              <a:t> und </a:t>
            </a:r>
            <a:r>
              <a:rPr lang="en-US" dirty="0" err="1"/>
              <a:t>füreinander</a:t>
            </a:r>
            <a:r>
              <a:rPr lang="en-US" dirty="0"/>
              <a:t> da sein.</a:t>
            </a:r>
          </a:p>
        </p:txBody>
      </p:sp>
      <p:sp>
        <p:nvSpPr>
          <p:cNvPr id="4" name="Slide Number Placeholder 3"/>
          <p:cNvSpPr>
            <a:spLocks noGrp="1"/>
          </p:cNvSpPr>
          <p:nvPr>
            <p:ph type="sldNum" sz="quarter" idx="5"/>
          </p:nvPr>
        </p:nvSpPr>
        <p:spPr/>
        <p:txBody>
          <a:bodyPr/>
          <a:lstStyle/>
          <a:p>
            <a:fld id="{BB33169F-601F-E543-9913-1F372CFAB27D}" type="slidenum">
              <a:rPr lang="en-DE" smtClean="0"/>
              <a:t>21</a:t>
            </a:fld>
            <a:endParaRPr lang="en-DE"/>
          </a:p>
        </p:txBody>
      </p:sp>
    </p:spTree>
    <p:extLst>
      <p:ext uri="{BB962C8B-B14F-4D97-AF65-F5344CB8AC3E}">
        <p14:creationId xmlns:p14="http://schemas.microsoft.com/office/powerpoint/2010/main" val="29737236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6929C-A542-05D5-CBBD-0AE7D0350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F9384-E16E-CF04-2978-D5CF6FDF6B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157EC-D27D-A2E6-93CE-316BAC9FA948}"/>
              </a:ext>
            </a:extLst>
          </p:cNvPr>
          <p:cNvSpPr>
            <a:spLocks noGrp="1"/>
          </p:cNvSpPr>
          <p:nvPr>
            <p:ph type="body" idx="1"/>
          </p:nvPr>
        </p:nvSpPr>
        <p:spPr/>
        <p:txBody>
          <a:bodyPr/>
          <a:lstStyle/>
          <a:p>
            <a:r>
              <a:rPr lang="en-GB"/>
              <a:t>Finale Folie: </a:t>
            </a:r>
            <a:r>
              <a:rPr lang="en-DE"/>
              <a:t>Lupe Nawja</a:t>
            </a:r>
          </a:p>
        </p:txBody>
      </p:sp>
      <p:sp>
        <p:nvSpPr>
          <p:cNvPr id="4" name="Slide Number Placeholder 3">
            <a:extLst>
              <a:ext uri="{FF2B5EF4-FFF2-40B4-BE49-F238E27FC236}">
                <a16:creationId xmlns:a16="http://schemas.microsoft.com/office/drawing/2014/main" id="{3759289A-0365-57B9-96B5-29C0054AE94B}"/>
              </a:ext>
            </a:extLst>
          </p:cNvPr>
          <p:cNvSpPr>
            <a:spLocks noGrp="1"/>
          </p:cNvSpPr>
          <p:nvPr>
            <p:ph type="sldNum" sz="quarter" idx="5"/>
          </p:nvPr>
        </p:nvSpPr>
        <p:spPr/>
        <p:txBody>
          <a:bodyPr/>
          <a:lstStyle/>
          <a:p>
            <a:fld id="{9A89BFB6-6AFD-484E-8C1A-7E5E5B654ECE}" type="slidenum">
              <a:rPr lang="en-DE" smtClean="0"/>
              <a:t>22</a:t>
            </a:fld>
            <a:endParaRPr lang="en-DE"/>
          </a:p>
        </p:txBody>
      </p:sp>
    </p:spTree>
    <p:extLst>
      <p:ext uri="{BB962C8B-B14F-4D97-AF65-F5344CB8AC3E}">
        <p14:creationId xmlns:p14="http://schemas.microsoft.com/office/powerpoint/2010/main" val="3198245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Leider </a:t>
            </a:r>
            <a:r>
              <a:rPr lang="en-US" dirty="0" err="1"/>
              <a:t>begegnet</a:t>
            </a:r>
            <a:r>
              <a:rPr lang="en-US" dirty="0"/>
              <a:t> </a:t>
            </a:r>
            <a:r>
              <a:rPr lang="en-US" dirty="0" err="1"/>
              <a:t>uns</a:t>
            </a:r>
            <a:r>
              <a:rPr lang="en-US" dirty="0"/>
              <a:t> der </a:t>
            </a:r>
            <a:r>
              <a:rPr lang="en-US" dirty="0" err="1"/>
              <a:t>Begriff</a:t>
            </a:r>
            <a:r>
              <a:rPr lang="en-US" dirty="0"/>
              <a:t> Rasse immer </a:t>
            </a:r>
            <a:r>
              <a:rPr lang="en-US" dirty="0" err="1"/>
              <a:t>wieder</a:t>
            </a:r>
            <a:r>
              <a:rPr lang="en-US" dirty="0"/>
              <a:t>, </a:t>
            </a:r>
            <a:r>
              <a:rPr lang="en-US" dirty="0" err="1"/>
              <a:t>unter</a:t>
            </a:r>
            <a:r>
              <a:rPr lang="en-US" dirty="0"/>
              <a:t> </a:t>
            </a:r>
            <a:r>
              <a:rPr lang="en-US" dirty="0" err="1"/>
              <a:t>anderem</a:t>
            </a:r>
            <a:r>
              <a:rPr lang="en-US" dirty="0"/>
              <a:t> in </a:t>
            </a:r>
            <a:r>
              <a:rPr lang="en-US" dirty="0" err="1"/>
              <a:t>deutschen</a:t>
            </a:r>
            <a:r>
              <a:rPr lang="en-US" dirty="0"/>
              <a:t> </a:t>
            </a:r>
            <a:r>
              <a:rPr lang="en-US" dirty="0" err="1"/>
              <a:t>Gesetzen</a:t>
            </a:r>
            <a:r>
              <a:rPr lang="en-US" dirty="0"/>
              <a:t>. </a:t>
            </a:r>
            <a:r>
              <a:rPr lang="en-US" dirty="0" err="1"/>
              <a:t>Obwohl</a:t>
            </a:r>
            <a:r>
              <a:rPr lang="en-US" dirty="0"/>
              <a:t> es </a:t>
            </a:r>
            <a:r>
              <a:rPr lang="en-US" dirty="0" err="1"/>
              <a:t>schon</a:t>
            </a:r>
            <a:r>
              <a:rPr lang="en-US" dirty="0"/>
              <a:t> </a:t>
            </a:r>
            <a:r>
              <a:rPr lang="en-US" dirty="0" err="1"/>
              <a:t>seit</a:t>
            </a:r>
            <a:r>
              <a:rPr lang="en-US" dirty="0"/>
              <a:t> </a:t>
            </a:r>
            <a:r>
              <a:rPr lang="en-US" dirty="0" err="1"/>
              <a:t>vielen</a:t>
            </a:r>
            <a:r>
              <a:rPr lang="en-US" dirty="0"/>
              <a:t> Jahren </a:t>
            </a:r>
            <a:r>
              <a:rPr lang="en-US" dirty="0" err="1"/>
              <a:t>Bemühungen</a:t>
            </a:r>
            <a:r>
              <a:rPr lang="en-US" dirty="0"/>
              <a:t> </a:t>
            </a:r>
            <a:r>
              <a:rPr lang="en-US" dirty="0" err="1"/>
              <a:t>gibt</a:t>
            </a:r>
            <a:r>
              <a:rPr lang="en-US" dirty="0"/>
              <a:t>, </a:t>
            </a:r>
            <a:r>
              <a:rPr lang="en-US" dirty="0" err="1"/>
              <a:t>diesen</a:t>
            </a:r>
            <a:r>
              <a:rPr lang="en-US" dirty="0"/>
              <a:t> </a:t>
            </a:r>
            <a:r>
              <a:rPr lang="en-US" dirty="0" err="1"/>
              <a:t>Begriff</a:t>
            </a:r>
            <a:r>
              <a:rPr lang="en-US" dirty="0"/>
              <a:t> </a:t>
            </a:r>
            <a:r>
              <a:rPr lang="en-US" dirty="0" err="1"/>
              <a:t>mit</a:t>
            </a:r>
            <a:r>
              <a:rPr lang="en-US" dirty="0"/>
              <a:t> </a:t>
            </a:r>
            <a:r>
              <a:rPr lang="en-US" dirty="0" err="1"/>
              <a:t>rassistischer</a:t>
            </a:r>
            <a:r>
              <a:rPr lang="en-US" dirty="0"/>
              <a:t> </a:t>
            </a:r>
            <a:r>
              <a:rPr lang="en-US" dirty="0" err="1"/>
              <a:t>Diskriminierung</a:t>
            </a:r>
            <a:r>
              <a:rPr lang="en-US" dirty="0"/>
              <a:t> zu </a:t>
            </a:r>
            <a:r>
              <a:rPr lang="en-US" dirty="0" err="1"/>
              <a:t>ersetzen</a:t>
            </a:r>
            <a:r>
              <a:rPr lang="en-US" dirty="0"/>
              <a:t>. Denn </a:t>
            </a:r>
            <a:r>
              <a:rPr lang="en-US" dirty="0" err="1"/>
              <a:t>mit</a:t>
            </a:r>
            <a:r>
              <a:rPr lang="en-US" dirty="0"/>
              <a:t> Blick auf die </a:t>
            </a:r>
            <a:r>
              <a:rPr lang="en-US" dirty="0" err="1"/>
              <a:t>Genetik</a:t>
            </a:r>
            <a:r>
              <a:rPr lang="en-US" dirty="0"/>
              <a:t> </a:t>
            </a:r>
            <a:r>
              <a:rPr lang="en-US" dirty="0" err="1"/>
              <a:t>wird</a:t>
            </a:r>
            <a:r>
              <a:rPr lang="en-US" dirty="0"/>
              <a:t> </a:t>
            </a:r>
            <a:r>
              <a:rPr lang="en-US" dirty="0" err="1"/>
              <a:t>klar</a:t>
            </a:r>
            <a:r>
              <a:rPr lang="en-US" dirty="0"/>
              <a:t>, </a:t>
            </a:r>
            <a:r>
              <a:rPr lang="en-US" dirty="0" err="1"/>
              <a:t>dass</a:t>
            </a:r>
            <a:r>
              <a:rPr lang="en-US" dirty="0"/>
              <a:t> es </a:t>
            </a:r>
            <a:r>
              <a:rPr lang="en-US" dirty="0" err="1"/>
              <a:t>keine</a:t>
            </a:r>
            <a:r>
              <a:rPr lang="en-US" dirty="0"/>
              <a:t> Rassen </a:t>
            </a:r>
            <a:r>
              <a:rPr lang="en-US" dirty="0" err="1"/>
              <a:t>gibt</a:t>
            </a:r>
            <a:r>
              <a:rPr lang="en-US" dirty="0"/>
              <a:t>. </a:t>
            </a:r>
            <a:r>
              <a:rPr lang="en-US" dirty="0" err="1"/>
              <a:t>Weiße</a:t>
            </a:r>
            <a:r>
              <a:rPr lang="en-US" dirty="0"/>
              <a:t> </a:t>
            </a:r>
            <a:r>
              <a:rPr lang="en-US" dirty="0" err="1"/>
              <a:t>Personen</a:t>
            </a:r>
            <a:r>
              <a:rPr lang="en-US" dirty="0"/>
              <a:t> </a:t>
            </a:r>
            <a:r>
              <a:rPr lang="en-US" dirty="0" err="1"/>
              <a:t>unterscheiden</a:t>
            </a:r>
            <a:r>
              <a:rPr lang="en-US" dirty="0"/>
              <a:t> </a:t>
            </a:r>
            <a:r>
              <a:rPr lang="en-US" dirty="0" err="1"/>
              <a:t>sich</a:t>
            </a:r>
            <a:r>
              <a:rPr lang="en-US" dirty="0"/>
              <a:t> </a:t>
            </a:r>
            <a:r>
              <a:rPr lang="en-US" dirty="0" err="1"/>
              <a:t>untereinander</a:t>
            </a:r>
            <a:r>
              <a:rPr lang="en-US" dirty="0"/>
              <a:t> </a:t>
            </a:r>
            <a:r>
              <a:rPr lang="en-US" dirty="0" err="1"/>
              <a:t>viel</a:t>
            </a:r>
            <a:r>
              <a:rPr lang="en-US" dirty="0"/>
              <a:t> </a:t>
            </a:r>
            <a:r>
              <a:rPr lang="en-US" dirty="0" err="1"/>
              <a:t>stärker</a:t>
            </a:r>
            <a:r>
              <a:rPr lang="en-US" dirty="0"/>
              <a:t> </a:t>
            </a:r>
            <a:r>
              <a:rPr lang="en-US" dirty="0" err="1"/>
              <a:t>als</a:t>
            </a:r>
            <a:r>
              <a:rPr lang="en-US" dirty="0"/>
              <a:t> </a:t>
            </a:r>
            <a:r>
              <a:rPr lang="en-US" dirty="0" err="1"/>
              <a:t>weiße</a:t>
            </a:r>
            <a:r>
              <a:rPr lang="en-US" dirty="0"/>
              <a:t> </a:t>
            </a:r>
            <a:r>
              <a:rPr lang="en-US" dirty="0" err="1"/>
              <a:t>Personen</a:t>
            </a:r>
            <a:r>
              <a:rPr lang="en-US" dirty="0"/>
              <a:t> </a:t>
            </a:r>
            <a:r>
              <a:rPr lang="en-US" dirty="0" err="1"/>
              <a:t>im</a:t>
            </a:r>
            <a:r>
              <a:rPr lang="en-US" dirty="0"/>
              <a:t> </a:t>
            </a:r>
            <a:r>
              <a:rPr lang="en-US" dirty="0" err="1"/>
              <a:t>Vergleich</a:t>
            </a:r>
            <a:r>
              <a:rPr lang="en-US" dirty="0"/>
              <a:t> zu People of Color. Es </a:t>
            </a:r>
            <a:r>
              <a:rPr lang="en-US" dirty="0" err="1"/>
              <a:t>gibt</a:t>
            </a:r>
            <a:r>
              <a:rPr lang="en-US" dirty="0"/>
              <a:t> </a:t>
            </a:r>
            <a:r>
              <a:rPr lang="en-US" dirty="0" err="1"/>
              <a:t>zwischen</a:t>
            </a:r>
            <a:r>
              <a:rPr lang="en-US" dirty="0"/>
              <a:t> den Menschen auf </a:t>
            </a:r>
            <a:r>
              <a:rPr lang="en-US" dirty="0" err="1"/>
              <a:t>dieser</a:t>
            </a:r>
            <a:r>
              <a:rPr lang="en-US" dirty="0"/>
              <a:t> </a:t>
            </a:r>
            <a:r>
              <a:rPr lang="en-US" dirty="0" err="1"/>
              <a:t>Erde</a:t>
            </a:r>
            <a:r>
              <a:rPr lang="en-US" dirty="0"/>
              <a:t>  so </a:t>
            </a:r>
            <a:r>
              <a:rPr lang="en-US" dirty="0" err="1"/>
              <a:t>viele</a:t>
            </a:r>
            <a:r>
              <a:rPr lang="en-US" dirty="0"/>
              <a:t> </a:t>
            </a:r>
            <a:r>
              <a:rPr lang="en-US" dirty="0" err="1"/>
              <a:t>genetische</a:t>
            </a:r>
            <a:r>
              <a:rPr lang="en-US" dirty="0"/>
              <a:t> </a:t>
            </a:r>
            <a:r>
              <a:rPr lang="en-US" dirty="0" err="1"/>
              <a:t>Übereinstimmungen</a:t>
            </a:r>
            <a:r>
              <a:rPr lang="en-US" dirty="0"/>
              <a:t> und </a:t>
            </a:r>
            <a:r>
              <a:rPr lang="en-US" dirty="0" err="1"/>
              <a:t>Übergänge</a:t>
            </a:r>
            <a:r>
              <a:rPr lang="en-US" dirty="0"/>
              <a:t> </a:t>
            </a:r>
            <a:r>
              <a:rPr lang="en-US" dirty="0" err="1"/>
              <a:t>zwischen</a:t>
            </a:r>
            <a:r>
              <a:rPr lang="en-US" dirty="0"/>
              <a:t> den </a:t>
            </a:r>
            <a:r>
              <a:rPr lang="en-US" dirty="0" err="1"/>
              <a:t>Kontinenten</a:t>
            </a:r>
            <a:r>
              <a:rPr lang="en-US" dirty="0"/>
              <a:t>, </a:t>
            </a:r>
            <a:r>
              <a:rPr lang="en-US" dirty="0" err="1"/>
              <a:t>dass</a:t>
            </a:r>
            <a:r>
              <a:rPr lang="en-US" dirty="0"/>
              <a:t> es </a:t>
            </a:r>
            <a:r>
              <a:rPr lang="en-US" dirty="0" err="1"/>
              <a:t>keine</a:t>
            </a:r>
            <a:r>
              <a:rPr lang="en-US" dirty="0"/>
              <a:t> </a:t>
            </a:r>
            <a:r>
              <a:rPr lang="en-US" dirty="0" err="1"/>
              <a:t>wissenschaftliche</a:t>
            </a:r>
            <a:r>
              <a:rPr lang="en-US" dirty="0"/>
              <a:t> </a:t>
            </a:r>
            <a:r>
              <a:rPr lang="en-US" dirty="0" err="1"/>
              <a:t>Grundlage</a:t>
            </a:r>
            <a:r>
              <a:rPr lang="en-US" dirty="0"/>
              <a:t> </a:t>
            </a:r>
            <a:r>
              <a:rPr lang="en-US" dirty="0" err="1"/>
              <a:t>gibt</a:t>
            </a:r>
            <a:r>
              <a:rPr lang="en-US" dirty="0"/>
              <a:t> </a:t>
            </a:r>
            <a:r>
              <a:rPr lang="en-US" dirty="0" err="1"/>
              <a:t>Personen</a:t>
            </a:r>
            <a:r>
              <a:rPr lang="en-US" dirty="0"/>
              <a:t> in Rassen zu </a:t>
            </a:r>
            <a:r>
              <a:rPr lang="en-US" dirty="0" err="1"/>
              <a:t>unterteilen</a:t>
            </a:r>
            <a:r>
              <a:rPr lang="en-US" dirty="0"/>
              <a:t>. Dieser </a:t>
            </a:r>
            <a:r>
              <a:rPr lang="en-US" dirty="0" err="1"/>
              <a:t>Begriff</a:t>
            </a:r>
            <a:r>
              <a:rPr lang="en-US" dirty="0"/>
              <a:t> </a:t>
            </a:r>
            <a:r>
              <a:rPr lang="en-US" dirty="0" err="1"/>
              <a:t>ist</a:t>
            </a:r>
            <a:r>
              <a:rPr lang="en-US" dirty="0"/>
              <a:t> </a:t>
            </a:r>
            <a:r>
              <a:rPr lang="en-US" dirty="0" err="1"/>
              <a:t>historisch</a:t>
            </a:r>
            <a:r>
              <a:rPr lang="en-US" dirty="0"/>
              <a:t> </a:t>
            </a:r>
            <a:r>
              <a:rPr lang="en-US" dirty="0" err="1"/>
              <a:t>gewachsen</a:t>
            </a:r>
            <a:r>
              <a:rPr lang="en-US" dirty="0"/>
              <a:t> und </a:t>
            </a:r>
            <a:r>
              <a:rPr lang="en-US" dirty="0" err="1"/>
              <a:t>basiert</a:t>
            </a:r>
            <a:r>
              <a:rPr lang="en-US" dirty="0"/>
              <a:t> auf </a:t>
            </a:r>
            <a:r>
              <a:rPr lang="en-US" dirty="0" err="1"/>
              <a:t>Ideologien</a:t>
            </a:r>
            <a:r>
              <a:rPr lang="en-US" dirty="0"/>
              <a:t>, die </a:t>
            </a:r>
            <a:r>
              <a:rPr lang="en-US" dirty="0" err="1"/>
              <a:t>im</a:t>
            </a:r>
            <a:r>
              <a:rPr lang="en-US" dirty="0"/>
              <a:t> </a:t>
            </a:r>
            <a:r>
              <a:rPr lang="en-US" dirty="0" err="1"/>
              <a:t>Kontext</a:t>
            </a:r>
            <a:r>
              <a:rPr lang="en-US" dirty="0"/>
              <a:t> der </a:t>
            </a:r>
            <a:r>
              <a:rPr lang="en-US" dirty="0" err="1"/>
              <a:t>deutschen</a:t>
            </a:r>
            <a:r>
              <a:rPr lang="en-US" dirty="0"/>
              <a:t> </a:t>
            </a:r>
            <a:r>
              <a:rPr lang="en-US" dirty="0" err="1"/>
              <a:t>Kolonialgeschichte</a:t>
            </a:r>
            <a:r>
              <a:rPr lang="en-US" dirty="0"/>
              <a:t> </a:t>
            </a:r>
            <a:r>
              <a:rPr lang="en-US" dirty="0" err="1"/>
              <a:t>noch</a:t>
            </a:r>
            <a:r>
              <a:rPr lang="en-US" dirty="0"/>
              <a:t> </a:t>
            </a:r>
            <a:r>
              <a:rPr lang="en-US" dirty="0" err="1"/>
              <a:t>verstärkt</a:t>
            </a:r>
            <a:r>
              <a:rPr lang="en-US" dirty="0"/>
              <a:t> </a:t>
            </a:r>
            <a:r>
              <a:rPr lang="en-US" dirty="0" err="1"/>
              <a:t>worden</a:t>
            </a:r>
            <a:r>
              <a:rPr lang="en-US" dirty="0"/>
              <a:t> </a:t>
            </a:r>
            <a:r>
              <a:rPr lang="en-US" dirty="0" err="1"/>
              <a:t>sind</a:t>
            </a:r>
            <a:r>
              <a:rPr lang="en-US" dirty="0"/>
              <a:t>.</a:t>
            </a:r>
          </a:p>
        </p:txBody>
      </p:sp>
      <p:sp>
        <p:nvSpPr>
          <p:cNvPr id="4" name="Foliennummernplatzhalter 3"/>
          <p:cNvSpPr>
            <a:spLocks noGrp="1"/>
          </p:cNvSpPr>
          <p:nvPr>
            <p:ph type="sldNum" sz="quarter" idx="5"/>
          </p:nvPr>
        </p:nvSpPr>
        <p:spPr/>
        <p:txBody>
          <a:bodyPr/>
          <a:lstStyle/>
          <a:p>
            <a:fld id="{BB33169F-601F-E543-9913-1F372CFAB27D}" type="slidenum">
              <a:rPr lang="en-DE" smtClean="0"/>
              <a:t>3</a:t>
            </a:fld>
            <a:endParaRPr lang="en-DE"/>
          </a:p>
        </p:txBody>
      </p:sp>
    </p:spTree>
    <p:extLst>
      <p:ext uri="{BB962C8B-B14F-4D97-AF65-F5344CB8AC3E}">
        <p14:creationId xmlns:p14="http://schemas.microsoft.com/office/powerpoint/2010/main" val="3908125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Lasst</a:t>
            </a:r>
            <a:r>
              <a:rPr lang="en-GB" dirty="0"/>
              <a:t> </a:t>
            </a:r>
            <a:r>
              <a:rPr lang="en-GB" dirty="0" err="1"/>
              <a:t>uns</a:t>
            </a:r>
            <a:r>
              <a:rPr lang="en-GB" dirty="0"/>
              <a:t> </a:t>
            </a:r>
            <a:r>
              <a:rPr lang="en-GB" dirty="0" err="1"/>
              <a:t>noch</a:t>
            </a:r>
            <a:r>
              <a:rPr lang="en-GB" dirty="0"/>
              <a:t> </a:t>
            </a:r>
            <a:r>
              <a:rPr lang="en-GB" dirty="0" err="1"/>
              <a:t>einmal</a:t>
            </a:r>
            <a:r>
              <a:rPr lang="en-GB" dirty="0"/>
              <a:t> </a:t>
            </a:r>
            <a:r>
              <a:rPr lang="en-GB" dirty="0" err="1"/>
              <a:t>kurz</a:t>
            </a:r>
            <a:r>
              <a:rPr lang="en-GB" dirty="0"/>
              <a:t> auf die </a:t>
            </a:r>
            <a:r>
              <a:rPr lang="en-GB" dirty="0" err="1"/>
              <a:t>Diskriminierungsformen</a:t>
            </a:r>
            <a:r>
              <a:rPr lang="en-GB" dirty="0"/>
              <a:t>, die </a:t>
            </a:r>
            <a:r>
              <a:rPr lang="en-GB" dirty="0" err="1"/>
              <a:t>Nawja</a:t>
            </a:r>
            <a:r>
              <a:rPr lang="en-GB" dirty="0"/>
              <a:t> </a:t>
            </a:r>
            <a:r>
              <a:rPr lang="en-GB" dirty="0" err="1"/>
              <a:t>betreffen</a:t>
            </a:r>
            <a:r>
              <a:rPr lang="en-GB" dirty="0"/>
              <a:t> </a:t>
            </a:r>
            <a:r>
              <a:rPr lang="en-GB" dirty="0" err="1"/>
              <a:t>blicken</a:t>
            </a:r>
            <a:r>
              <a:rPr lang="en-GB" dirty="0"/>
              <a:t>: </a:t>
            </a:r>
            <a:r>
              <a:rPr lang="en-GB" dirty="0" err="1"/>
              <a:t>Sexismus</a:t>
            </a:r>
            <a:r>
              <a:rPr lang="en-GB" dirty="0"/>
              <a:t>, </a:t>
            </a:r>
            <a:r>
              <a:rPr lang="en-GB" dirty="0" err="1"/>
              <a:t>Rassismus</a:t>
            </a:r>
            <a:r>
              <a:rPr lang="en-GB" dirty="0"/>
              <a:t>, Ausländer*</a:t>
            </a:r>
            <a:r>
              <a:rPr lang="en-GB" dirty="0" err="1"/>
              <a:t>innenfeindlichkeit</a:t>
            </a:r>
            <a:r>
              <a:rPr lang="en-GB" dirty="0"/>
              <a:t> und </a:t>
            </a:r>
            <a:r>
              <a:rPr lang="en-GB" dirty="0" err="1"/>
              <a:t>Islamfeindlichkeit</a:t>
            </a:r>
            <a:r>
              <a:rPr lang="en-GB" dirty="0"/>
              <a:t>. Wenn, </a:t>
            </a:r>
            <a:r>
              <a:rPr lang="en-GB" dirty="0" err="1"/>
              <a:t>wie</a:t>
            </a:r>
            <a:r>
              <a:rPr lang="en-GB" dirty="0"/>
              <a:t> in </a:t>
            </a:r>
            <a:r>
              <a:rPr lang="en-GB" dirty="0" err="1"/>
              <a:t>diesem</a:t>
            </a:r>
            <a:r>
              <a:rPr lang="en-GB" dirty="0"/>
              <a:t> Fall </a:t>
            </a:r>
            <a:r>
              <a:rPr lang="en-GB" dirty="0" err="1"/>
              <a:t>eine</a:t>
            </a:r>
            <a:r>
              <a:rPr lang="en-GB" dirty="0"/>
              <a:t> Person von </a:t>
            </a:r>
            <a:r>
              <a:rPr lang="en-GB" dirty="0" err="1"/>
              <a:t>mehreren</a:t>
            </a:r>
            <a:r>
              <a:rPr lang="en-GB" dirty="0"/>
              <a:t> </a:t>
            </a:r>
            <a:r>
              <a:rPr lang="en-GB" dirty="0" err="1"/>
              <a:t>Diskriminierungsformen</a:t>
            </a:r>
            <a:r>
              <a:rPr lang="en-GB" dirty="0"/>
              <a:t> </a:t>
            </a:r>
            <a:r>
              <a:rPr lang="en-GB" dirty="0" err="1"/>
              <a:t>konfrontiert</a:t>
            </a:r>
            <a:r>
              <a:rPr lang="en-GB" dirty="0"/>
              <a:t> </a:t>
            </a:r>
            <a:r>
              <a:rPr lang="en-GB" dirty="0" err="1"/>
              <a:t>ist</a:t>
            </a:r>
            <a:r>
              <a:rPr lang="en-GB" dirty="0"/>
              <a:t>, </a:t>
            </a:r>
            <a:r>
              <a:rPr lang="en-GB" dirty="0" err="1"/>
              <a:t>entstehen</a:t>
            </a:r>
            <a:r>
              <a:rPr lang="en-GB" dirty="0"/>
              <a:t> </a:t>
            </a:r>
            <a:r>
              <a:rPr lang="en-GB" dirty="0" err="1"/>
              <a:t>ganz</a:t>
            </a:r>
            <a:r>
              <a:rPr lang="en-GB" dirty="0"/>
              <a:t> </a:t>
            </a:r>
            <a:r>
              <a:rPr lang="en-GB" dirty="0" err="1"/>
              <a:t>eigene</a:t>
            </a:r>
            <a:r>
              <a:rPr lang="en-GB" dirty="0"/>
              <a:t> </a:t>
            </a:r>
            <a:r>
              <a:rPr lang="en-GB" dirty="0" err="1"/>
              <a:t>Arten</a:t>
            </a:r>
            <a:r>
              <a:rPr lang="en-GB" dirty="0"/>
              <a:t> von </a:t>
            </a:r>
            <a:r>
              <a:rPr lang="en-GB" dirty="0" err="1"/>
              <a:t>Diskriminierung</a:t>
            </a:r>
            <a:r>
              <a:rPr lang="en-GB" dirty="0"/>
              <a:t>. Die </a:t>
            </a:r>
            <a:r>
              <a:rPr lang="en-GB" dirty="0" err="1"/>
              <a:t>Kombination</a:t>
            </a:r>
            <a:r>
              <a:rPr lang="en-GB" dirty="0"/>
              <a:t> von </a:t>
            </a:r>
            <a:r>
              <a:rPr lang="en-GB" dirty="0" err="1"/>
              <a:t>mehreren</a:t>
            </a:r>
            <a:r>
              <a:rPr lang="en-GB" dirty="0"/>
              <a:t> </a:t>
            </a:r>
            <a:r>
              <a:rPr lang="en-GB" dirty="0" err="1"/>
              <a:t>Faktoren</a:t>
            </a:r>
            <a:r>
              <a:rPr lang="en-GB" dirty="0"/>
              <a:t> </a:t>
            </a:r>
            <a:r>
              <a:rPr lang="en-GB" dirty="0" err="1"/>
              <a:t>führt</a:t>
            </a:r>
            <a:r>
              <a:rPr lang="en-GB" dirty="0"/>
              <a:t> </a:t>
            </a:r>
            <a:r>
              <a:rPr lang="en-GB" dirty="0" err="1"/>
              <a:t>häufig</a:t>
            </a:r>
            <a:r>
              <a:rPr lang="en-GB" dirty="0"/>
              <a:t> </a:t>
            </a:r>
            <a:r>
              <a:rPr lang="en-GB" dirty="0" err="1"/>
              <a:t>zu</a:t>
            </a:r>
            <a:r>
              <a:rPr lang="en-GB" dirty="0"/>
              <a:t> </a:t>
            </a:r>
            <a:r>
              <a:rPr lang="en-GB" dirty="0" err="1"/>
              <a:t>einer</a:t>
            </a:r>
            <a:r>
              <a:rPr lang="en-GB" dirty="0"/>
              <a:t> </a:t>
            </a:r>
            <a:r>
              <a:rPr lang="en-GB" dirty="0" err="1"/>
              <a:t>Benachteiligung</a:t>
            </a:r>
            <a:r>
              <a:rPr lang="en-GB" dirty="0"/>
              <a:t> in </a:t>
            </a:r>
            <a:r>
              <a:rPr lang="en-GB" dirty="0" err="1"/>
              <a:t>mehreren</a:t>
            </a:r>
            <a:r>
              <a:rPr lang="en-GB" dirty="0"/>
              <a:t> </a:t>
            </a:r>
            <a:r>
              <a:rPr lang="en-GB" dirty="0" err="1"/>
              <a:t>Bereichen</a:t>
            </a:r>
            <a:r>
              <a:rPr lang="en-GB" dirty="0"/>
              <a:t>. </a:t>
            </a:r>
            <a:r>
              <a:rPr lang="en-GB" dirty="0" err="1"/>
              <a:t>Vielleicht</a:t>
            </a:r>
            <a:r>
              <a:rPr lang="en-GB" dirty="0"/>
              <a:t> </a:t>
            </a:r>
            <a:r>
              <a:rPr lang="en-GB" dirty="0" err="1"/>
              <a:t>wird</a:t>
            </a:r>
            <a:r>
              <a:rPr lang="en-GB" dirty="0"/>
              <a:t> das </a:t>
            </a:r>
            <a:r>
              <a:rPr lang="en-GB" dirty="0" err="1"/>
              <a:t>anhand</a:t>
            </a:r>
            <a:r>
              <a:rPr lang="en-GB" dirty="0"/>
              <a:t> des </a:t>
            </a:r>
            <a:r>
              <a:rPr lang="en-GB" dirty="0" err="1"/>
              <a:t>folgenden</a:t>
            </a:r>
            <a:r>
              <a:rPr lang="en-GB" dirty="0"/>
              <a:t> </a:t>
            </a:r>
            <a:r>
              <a:rPr lang="en-GB" dirty="0" err="1"/>
              <a:t>Beispiels</a:t>
            </a:r>
            <a:r>
              <a:rPr lang="en-GB" dirty="0"/>
              <a:t> </a:t>
            </a:r>
            <a:r>
              <a:rPr lang="en-GB" dirty="0" err="1"/>
              <a:t>klarer</a:t>
            </a:r>
            <a:r>
              <a:rPr lang="en-GB" dirty="0"/>
              <a:t>: </a:t>
            </a:r>
            <a:r>
              <a:rPr lang="en-GB" dirty="0" err="1"/>
              <a:t>Nawja</a:t>
            </a:r>
            <a:r>
              <a:rPr lang="en-GB" dirty="0"/>
              <a:t> </a:t>
            </a:r>
            <a:r>
              <a:rPr lang="en-GB" dirty="0" err="1"/>
              <a:t>wird</a:t>
            </a:r>
            <a:r>
              <a:rPr lang="en-GB" dirty="0"/>
              <a:t> </a:t>
            </a:r>
            <a:r>
              <a:rPr lang="en-GB" dirty="0" err="1"/>
              <a:t>als</a:t>
            </a:r>
            <a:r>
              <a:rPr lang="en-GB" dirty="0"/>
              <a:t> Frau </a:t>
            </a:r>
            <a:r>
              <a:rPr lang="en-GB" dirty="0" err="1"/>
              <a:t>häufig</a:t>
            </a:r>
            <a:r>
              <a:rPr lang="en-GB" dirty="0"/>
              <a:t> </a:t>
            </a:r>
            <a:r>
              <a:rPr lang="en-GB" dirty="0" err="1"/>
              <a:t>im</a:t>
            </a:r>
            <a:r>
              <a:rPr lang="en-GB" dirty="0"/>
              <a:t> </a:t>
            </a:r>
            <a:r>
              <a:rPr lang="en-GB" dirty="0" err="1"/>
              <a:t>beruflichen</a:t>
            </a:r>
            <a:r>
              <a:rPr lang="en-GB" dirty="0"/>
              <a:t> Leben </a:t>
            </a:r>
            <a:r>
              <a:rPr lang="en-GB" dirty="0" err="1"/>
              <a:t>diskriminiert</a:t>
            </a:r>
            <a:r>
              <a:rPr lang="en-GB" dirty="0"/>
              <a:t>. Sie </a:t>
            </a:r>
            <a:r>
              <a:rPr lang="en-GB" dirty="0" err="1"/>
              <a:t>wird</a:t>
            </a:r>
            <a:r>
              <a:rPr lang="en-GB" dirty="0"/>
              <a:t> in </a:t>
            </a:r>
            <a:r>
              <a:rPr lang="en-GB" dirty="0" err="1"/>
              <a:t>einigen</a:t>
            </a:r>
            <a:r>
              <a:rPr lang="en-GB" dirty="0"/>
              <a:t> </a:t>
            </a:r>
            <a:r>
              <a:rPr lang="en-GB" dirty="0" err="1"/>
              <a:t>beruflichen</a:t>
            </a:r>
            <a:r>
              <a:rPr lang="en-GB" dirty="0"/>
              <a:t> </a:t>
            </a:r>
            <a:r>
              <a:rPr lang="en-GB" dirty="0" err="1"/>
              <a:t>Bereichen</a:t>
            </a:r>
            <a:r>
              <a:rPr lang="en-GB" dirty="0"/>
              <a:t> </a:t>
            </a:r>
            <a:r>
              <a:rPr lang="en-GB" dirty="0" err="1"/>
              <a:t>weniger</a:t>
            </a:r>
            <a:r>
              <a:rPr lang="en-GB" dirty="0"/>
              <a:t> Geld </a:t>
            </a:r>
            <a:r>
              <a:rPr lang="en-GB" dirty="0" err="1"/>
              <a:t>verdienen</a:t>
            </a:r>
            <a:r>
              <a:rPr lang="en-GB" dirty="0"/>
              <a:t> und hat </a:t>
            </a:r>
            <a:r>
              <a:rPr lang="en-GB" dirty="0" err="1"/>
              <a:t>niedrigere</a:t>
            </a:r>
            <a:r>
              <a:rPr lang="en-GB" dirty="0"/>
              <a:t> </a:t>
            </a:r>
            <a:r>
              <a:rPr lang="en-GB" dirty="0" err="1"/>
              <a:t>Aussichten</a:t>
            </a:r>
            <a:r>
              <a:rPr lang="en-GB" dirty="0"/>
              <a:t> auf </a:t>
            </a:r>
            <a:r>
              <a:rPr lang="en-GB" dirty="0" err="1"/>
              <a:t>einen</a:t>
            </a:r>
            <a:r>
              <a:rPr lang="en-GB" dirty="0"/>
              <a:t> </a:t>
            </a:r>
            <a:r>
              <a:rPr lang="en-GB" dirty="0" err="1"/>
              <a:t>beruflichen</a:t>
            </a:r>
            <a:r>
              <a:rPr lang="en-GB" dirty="0"/>
              <a:t> </a:t>
            </a:r>
            <a:r>
              <a:rPr lang="en-GB" dirty="0" err="1"/>
              <a:t>Aufstieg</a:t>
            </a:r>
            <a:r>
              <a:rPr lang="en-GB" dirty="0"/>
              <a:t> . Das </a:t>
            </a:r>
            <a:r>
              <a:rPr lang="en-GB" dirty="0" err="1"/>
              <a:t>heißt</a:t>
            </a:r>
            <a:r>
              <a:rPr lang="en-GB" dirty="0"/>
              <a:t>, </a:t>
            </a:r>
            <a:r>
              <a:rPr lang="en-GB" dirty="0" err="1"/>
              <a:t>sie</a:t>
            </a:r>
            <a:r>
              <a:rPr lang="en-GB" dirty="0"/>
              <a:t> hat </a:t>
            </a:r>
            <a:r>
              <a:rPr lang="en-GB" dirty="0" err="1"/>
              <a:t>weniger</a:t>
            </a:r>
            <a:r>
              <a:rPr lang="en-GB" dirty="0"/>
              <a:t> </a:t>
            </a:r>
            <a:r>
              <a:rPr lang="en-GB" dirty="0" err="1"/>
              <a:t>Einkommen</a:t>
            </a:r>
            <a:r>
              <a:rPr lang="en-GB" dirty="0"/>
              <a:t> </a:t>
            </a:r>
            <a:r>
              <a:rPr lang="en-GB" dirty="0" err="1"/>
              <a:t>zur</a:t>
            </a:r>
            <a:r>
              <a:rPr lang="en-GB" dirty="0"/>
              <a:t> </a:t>
            </a:r>
            <a:r>
              <a:rPr lang="en-GB" dirty="0" err="1"/>
              <a:t>Verfügung</a:t>
            </a:r>
            <a:r>
              <a:rPr lang="en-GB" dirty="0"/>
              <a:t>. Wenn Sie nun auf </a:t>
            </a:r>
            <a:r>
              <a:rPr lang="en-GB" dirty="0" err="1"/>
              <a:t>Wohnungssuche</a:t>
            </a:r>
            <a:r>
              <a:rPr lang="en-GB" dirty="0"/>
              <a:t> </a:t>
            </a:r>
            <a:r>
              <a:rPr lang="en-GB" dirty="0" err="1"/>
              <a:t>als</a:t>
            </a:r>
            <a:r>
              <a:rPr lang="en-GB" dirty="0"/>
              <a:t> Person of </a:t>
            </a:r>
            <a:r>
              <a:rPr lang="en-GB" dirty="0" err="1"/>
              <a:t>Color</a:t>
            </a:r>
            <a:r>
              <a:rPr lang="en-GB" dirty="0"/>
              <a:t> </a:t>
            </a:r>
            <a:r>
              <a:rPr lang="en-GB" dirty="0" err="1"/>
              <a:t>einige</a:t>
            </a:r>
            <a:r>
              <a:rPr lang="en-GB" dirty="0"/>
              <a:t> für Sie </a:t>
            </a:r>
            <a:r>
              <a:rPr lang="en-GB" dirty="0" err="1"/>
              <a:t>bezahlbare</a:t>
            </a:r>
            <a:r>
              <a:rPr lang="en-GB" dirty="0"/>
              <a:t> </a:t>
            </a:r>
            <a:r>
              <a:rPr lang="en-GB" dirty="0" err="1"/>
              <a:t>Wohnungen</a:t>
            </a:r>
            <a:r>
              <a:rPr lang="en-GB" dirty="0"/>
              <a:t> </a:t>
            </a:r>
            <a:r>
              <a:rPr lang="en-GB" dirty="0" err="1"/>
              <a:t>nicht</a:t>
            </a:r>
            <a:r>
              <a:rPr lang="en-GB" dirty="0"/>
              <a:t> </a:t>
            </a:r>
            <a:r>
              <a:rPr lang="en-GB" dirty="0" err="1"/>
              <a:t>bekommt</a:t>
            </a:r>
            <a:r>
              <a:rPr lang="en-GB" dirty="0"/>
              <a:t>. Hat Sie </a:t>
            </a:r>
            <a:r>
              <a:rPr lang="en-GB" dirty="0" err="1"/>
              <a:t>mit</a:t>
            </a:r>
            <a:r>
              <a:rPr lang="en-GB" dirty="0"/>
              <a:t> </a:t>
            </a:r>
            <a:r>
              <a:rPr lang="en-GB" dirty="0" err="1"/>
              <a:t>dem</a:t>
            </a:r>
            <a:r>
              <a:rPr lang="en-GB" dirty="0"/>
              <a:t> </a:t>
            </a:r>
            <a:r>
              <a:rPr lang="en-GB" dirty="0" err="1"/>
              <a:t>wenigen</a:t>
            </a:r>
            <a:r>
              <a:rPr lang="en-GB" dirty="0"/>
              <a:t> Geld </a:t>
            </a:r>
            <a:r>
              <a:rPr lang="en-GB" dirty="0" err="1"/>
              <a:t>eine</a:t>
            </a:r>
            <a:r>
              <a:rPr lang="en-GB" dirty="0"/>
              <a:t> </a:t>
            </a:r>
            <a:r>
              <a:rPr lang="en-GB" dirty="0" err="1"/>
              <a:t>noch</a:t>
            </a:r>
            <a:r>
              <a:rPr lang="en-GB" dirty="0"/>
              <a:t> </a:t>
            </a:r>
            <a:r>
              <a:rPr lang="en-GB" dirty="0" err="1"/>
              <a:t>geringere</a:t>
            </a:r>
            <a:r>
              <a:rPr lang="en-GB" dirty="0"/>
              <a:t> Chance </a:t>
            </a:r>
            <a:r>
              <a:rPr lang="en-GB" dirty="0" err="1"/>
              <a:t>eine</a:t>
            </a:r>
            <a:r>
              <a:rPr lang="en-GB" dirty="0"/>
              <a:t> </a:t>
            </a:r>
            <a:r>
              <a:rPr lang="en-GB" dirty="0" err="1"/>
              <a:t>neue</a:t>
            </a:r>
            <a:r>
              <a:rPr lang="en-GB" dirty="0"/>
              <a:t> </a:t>
            </a:r>
            <a:r>
              <a:rPr lang="en-GB" dirty="0" err="1"/>
              <a:t>Unterkunft</a:t>
            </a:r>
            <a:r>
              <a:rPr lang="en-GB" dirty="0"/>
              <a:t> </a:t>
            </a:r>
            <a:r>
              <a:rPr lang="en-GB" dirty="0" err="1"/>
              <a:t>zu</a:t>
            </a:r>
            <a:r>
              <a:rPr lang="en-GB" dirty="0"/>
              <a:t> </a:t>
            </a:r>
            <a:r>
              <a:rPr lang="en-GB" dirty="0" err="1"/>
              <a:t>finden</a:t>
            </a:r>
            <a:r>
              <a:rPr lang="en-GB" dirty="0"/>
              <a:t>.</a:t>
            </a:r>
            <a:endParaRPr lang="de-DE" dirty="0"/>
          </a:p>
          <a:p>
            <a:endParaRPr lang="en-GB" dirty="0"/>
          </a:p>
          <a:p>
            <a:endParaRPr lang="en-DE" dirty="0"/>
          </a:p>
        </p:txBody>
      </p:sp>
      <p:sp>
        <p:nvSpPr>
          <p:cNvPr id="4" name="Slide Number Placeholder 3"/>
          <p:cNvSpPr>
            <a:spLocks noGrp="1"/>
          </p:cNvSpPr>
          <p:nvPr>
            <p:ph type="sldNum" sz="quarter" idx="5"/>
          </p:nvPr>
        </p:nvSpPr>
        <p:spPr/>
        <p:txBody>
          <a:bodyPr/>
          <a:lstStyle/>
          <a:p>
            <a:fld id="{BB33169F-601F-E543-9913-1F372CFAB27D}" type="slidenum">
              <a:rPr lang="en-DE" smtClean="0"/>
              <a:t>4</a:t>
            </a:fld>
            <a:endParaRPr lang="en-DE"/>
          </a:p>
        </p:txBody>
      </p:sp>
    </p:spTree>
    <p:extLst>
      <p:ext uri="{BB962C8B-B14F-4D97-AF65-F5344CB8AC3E}">
        <p14:creationId xmlns:p14="http://schemas.microsoft.com/office/powerpoint/2010/main" val="240216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DE3D2-B8A2-61D7-D11C-D61794A506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71F28-566E-B9C7-CBA8-38E3416CDA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78B63B-9637-52A6-6F7D-A892B950C445}"/>
              </a:ext>
            </a:extLst>
          </p:cNvPr>
          <p:cNvSpPr>
            <a:spLocks noGrp="1"/>
          </p:cNvSpPr>
          <p:nvPr>
            <p:ph type="body" idx="1"/>
          </p:nvPr>
        </p:nvSpPr>
        <p:spPr/>
        <p:txBody>
          <a:bodyPr/>
          <a:lstStyle/>
          <a:p>
            <a:pPr>
              <a:defRPr/>
            </a:pPr>
            <a:r>
              <a:rPr lang="en-GB" dirty="0" err="1"/>
              <a:t>Diskriminierung</a:t>
            </a:r>
            <a:r>
              <a:rPr lang="en-GB" dirty="0"/>
              <a:t> auf </a:t>
            </a:r>
            <a:r>
              <a:rPr lang="en-GB" dirty="0" err="1"/>
              <a:t>verschiedenen</a:t>
            </a:r>
            <a:r>
              <a:rPr lang="en-GB" dirty="0"/>
              <a:t> </a:t>
            </a:r>
            <a:r>
              <a:rPr lang="en-GB" dirty="0" err="1"/>
              <a:t>Ebenen</a:t>
            </a:r>
            <a:r>
              <a:rPr lang="en-GB" dirty="0"/>
              <a:t> </a:t>
            </a:r>
            <a:r>
              <a:rPr lang="en-GB" dirty="0" err="1"/>
              <a:t>zu</a:t>
            </a:r>
            <a:r>
              <a:rPr lang="en-GB" dirty="0"/>
              <a:t> </a:t>
            </a:r>
            <a:r>
              <a:rPr lang="en-GB" dirty="0" err="1"/>
              <a:t>betrachten</a:t>
            </a:r>
            <a:r>
              <a:rPr lang="en-GB" dirty="0"/>
              <a:t>, </a:t>
            </a:r>
            <a:r>
              <a:rPr lang="en-GB" dirty="0" err="1"/>
              <a:t>hilft</a:t>
            </a:r>
            <a:r>
              <a:rPr lang="en-GB" dirty="0"/>
              <a:t> oft </a:t>
            </a:r>
            <a:r>
              <a:rPr lang="en-GB" dirty="0" err="1"/>
              <a:t>dabei</a:t>
            </a:r>
            <a:r>
              <a:rPr lang="en-GB" dirty="0"/>
              <a:t> die </a:t>
            </a:r>
            <a:r>
              <a:rPr lang="en-GB" dirty="0" err="1"/>
              <a:t>Situationen</a:t>
            </a:r>
            <a:r>
              <a:rPr lang="en-GB" dirty="0"/>
              <a:t> </a:t>
            </a:r>
            <a:r>
              <a:rPr lang="en-GB" dirty="0" err="1"/>
              <a:t>zu</a:t>
            </a:r>
            <a:r>
              <a:rPr lang="en-GB" dirty="0"/>
              <a:t> </a:t>
            </a:r>
            <a:r>
              <a:rPr lang="en-GB" dirty="0" err="1"/>
              <a:t>analysieren</a:t>
            </a:r>
            <a:r>
              <a:rPr lang="en-GB" dirty="0"/>
              <a:t> und </a:t>
            </a:r>
            <a:r>
              <a:rPr lang="en-GB" dirty="0" err="1"/>
              <a:t>klarer</a:t>
            </a:r>
            <a:r>
              <a:rPr lang="en-GB" dirty="0"/>
              <a:t> </a:t>
            </a:r>
            <a:r>
              <a:rPr lang="en-GB" dirty="0" err="1"/>
              <a:t>zu</a:t>
            </a:r>
            <a:r>
              <a:rPr lang="en-GB" dirty="0"/>
              <a:t> </a:t>
            </a:r>
            <a:r>
              <a:rPr lang="en-GB" dirty="0" err="1"/>
              <a:t>benennen</a:t>
            </a:r>
            <a:r>
              <a:rPr lang="en-GB" dirty="0"/>
              <a:t>, </a:t>
            </a:r>
            <a:r>
              <a:rPr lang="en-GB" dirty="0" err="1"/>
              <a:t>worum</a:t>
            </a:r>
            <a:r>
              <a:rPr lang="en-GB" dirty="0"/>
              <a:t> es </a:t>
            </a:r>
            <a:r>
              <a:rPr lang="en-GB" dirty="0" err="1"/>
              <a:t>sich</a:t>
            </a:r>
            <a:r>
              <a:rPr lang="en-GB" dirty="0"/>
              <a:t> </a:t>
            </a:r>
            <a:r>
              <a:rPr lang="en-GB" dirty="0" err="1"/>
              <a:t>gerade</a:t>
            </a:r>
            <a:r>
              <a:rPr lang="en-GB" dirty="0"/>
              <a:t> </a:t>
            </a:r>
            <a:r>
              <a:rPr lang="en-GB" dirty="0" err="1"/>
              <a:t>handelt</a:t>
            </a:r>
            <a:r>
              <a:rPr lang="en-GB" dirty="0"/>
              <a:t>. Auf der </a:t>
            </a:r>
            <a:r>
              <a:rPr lang="en-GB" dirty="0" err="1"/>
              <a:t>gesellschaftlichen</a:t>
            </a:r>
            <a:r>
              <a:rPr lang="en-GB" dirty="0"/>
              <a:t> Ebene </a:t>
            </a:r>
            <a:r>
              <a:rPr lang="en-GB" dirty="0" err="1"/>
              <a:t>geht</a:t>
            </a:r>
            <a:r>
              <a:rPr lang="en-GB" dirty="0"/>
              <a:t> es um </a:t>
            </a:r>
            <a:r>
              <a:rPr lang="en-GB" dirty="0" err="1"/>
              <a:t>Machtverhältnisse</a:t>
            </a:r>
            <a:r>
              <a:rPr lang="en-GB" dirty="0"/>
              <a:t> und </a:t>
            </a:r>
            <a:r>
              <a:rPr lang="en-GB" dirty="0" err="1"/>
              <a:t>Ungleichheiten</a:t>
            </a:r>
            <a:r>
              <a:rPr lang="en-GB" dirty="0"/>
              <a:t>, die </a:t>
            </a:r>
            <a:r>
              <a:rPr lang="en-GB" dirty="0" err="1"/>
              <a:t>historisch</a:t>
            </a:r>
            <a:r>
              <a:rPr lang="en-GB" dirty="0"/>
              <a:t> </a:t>
            </a:r>
            <a:r>
              <a:rPr lang="en-GB" dirty="0" err="1"/>
              <a:t>gewachsen</a:t>
            </a:r>
            <a:r>
              <a:rPr lang="en-GB" dirty="0"/>
              <a:t> </a:t>
            </a:r>
            <a:r>
              <a:rPr lang="en-GB" dirty="0" err="1"/>
              <a:t>sind</a:t>
            </a:r>
            <a:r>
              <a:rPr lang="en-GB" dirty="0"/>
              <a:t> und </a:t>
            </a:r>
            <a:r>
              <a:rPr lang="en-GB" dirty="0" err="1"/>
              <a:t>damit</a:t>
            </a:r>
            <a:r>
              <a:rPr lang="en-GB" dirty="0"/>
              <a:t> Teil </a:t>
            </a:r>
            <a:r>
              <a:rPr lang="en-GB" dirty="0" err="1"/>
              <a:t>unserer</a:t>
            </a:r>
            <a:r>
              <a:rPr lang="en-GB" dirty="0"/>
              <a:t> Gesellschaft </a:t>
            </a:r>
            <a:r>
              <a:rPr lang="en-GB" dirty="0" err="1"/>
              <a:t>geworden</a:t>
            </a:r>
            <a:r>
              <a:rPr lang="en-GB" dirty="0"/>
              <a:t> </a:t>
            </a:r>
            <a:r>
              <a:rPr lang="en-GB" dirty="0" err="1"/>
              <a:t>sind</a:t>
            </a:r>
            <a:r>
              <a:rPr lang="en-GB" dirty="0"/>
              <a:t>. Die </a:t>
            </a:r>
            <a:r>
              <a:rPr lang="en-GB" dirty="0" err="1"/>
              <a:t>gesellschaftlichen</a:t>
            </a:r>
            <a:r>
              <a:rPr lang="en-GB" dirty="0"/>
              <a:t> </a:t>
            </a:r>
            <a:r>
              <a:rPr lang="en-GB" dirty="0" err="1"/>
              <a:t>Strukturen</a:t>
            </a:r>
            <a:r>
              <a:rPr lang="en-GB" dirty="0"/>
              <a:t> an </a:t>
            </a:r>
            <a:r>
              <a:rPr lang="en-GB" dirty="0" err="1"/>
              <a:t>sich</a:t>
            </a:r>
            <a:r>
              <a:rPr lang="en-GB" dirty="0"/>
              <a:t>, </a:t>
            </a:r>
            <a:r>
              <a:rPr lang="en-GB" dirty="0" err="1"/>
              <a:t>können</a:t>
            </a:r>
            <a:r>
              <a:rPr lang="en-GB" dirty="0"/>
              <a:t> </a:t>
            </a:r>
            <a:r>
              <a:rPr lang="en-GB" dirty="0" err="1"/>
              <a:t>diskriminierend</a:t>
            </a:r>
            <a:r>
              <a:rPr lang="en-GB" dirty="0"/>
              <a:t> sein, </a:t>
            </a:r>
            <a:r>
              <a:rPr lang="en-GB" dirty="0" err="1"/>
              <a:t>ohne</a:t>
            </a:r>
            <a:r>
              <a:rPr lang="en-GB" dirty="0"/>
              <a:t> </a:t>
            </a:r>
            <a:r>
              <a:rPr lang="en-GB" dirty="0" err="1"/>
              <a:t>dass</a:t>
            </a:r>
            <a:r>
              <a:rPr lang="en-GB" dirty="0"/>
              <a:t> </a:t>
            </a:r>
            <a:r>
              <a:rPr lang="en-GB" dirty="0" err="1"/>
              <a:t>eine</a:t>
            </a:r>
            <a:r>
              <a:rPr lang="en-GB" dirty="0"/>
              <a:t> </a:t>
            </a:r>
            <a:r>
              <a:rPr lang="en-GB" dirty="0" err="1"/>
              <a:t>konkrete</a:t>
            </a:r>
            <a:r>
              <a:rPr lang="en-GB" dirty="0"/>
              <a:t> Person die Ursache </a:t>
            </a:r>
            <a:r>
              <a:rPr lang="en-GB" dirty="0" err="1"/>
              <a:t>hierfür</a:t>
            </a:r>
            <a:r>
              <a:rPr lang="en-GB" dirty="0"/>
              <a:t> </a:t>
            </a:r>
            <a:r>
              <a:rPr lang="en-GB" dirty="0" err="1"/>
              <a:t>ist</a:t>
            </a:r>
            <a:r>
              <a:rPr lang="en-GB" dirty="0"/>
              <a:t>. Als </a:t>
            </a:r>
            <a:r>
              <a:rPr lang="en-GB" dirty="0" err="1"/>
              <a:t>Beispiel</a:t>
            </a:r>
            <a:r>
              <a:rPr lang="en-GB" dirty="0"/>
              <a:t> </a:t>
            </a:r>
            <a:r>
              <a:rPr lang="en-GB" dirty="0" err="1"/>
              <a:t>könnten</a:t>
            </a:r>
            <a:r>
              <a:rPr lang="en-GB" dirty="0"/>
              <a:t> </a:t>
            </a:r>
            <a:r>
              <a:rPr lang="en-GB" dirty="0" err="1"/>
              <a:t>wir</a:t>
            </a:r>
            <a:r>
              <a:rPr lang="en-GB" dirty="0"/>
              <a:t> die </a:t>
            </a:r>
            <a:r>
              <a:rPr lang="en-GB" dirty="0" err="1"/>
              <a:t>weite</a:t>
            </a:r>
            <a:r>
              <a:rPr lang="en-GB" dirty="0"/>
              <a:t> </a:t>
            </a:r>
            <a:r>
              <a:rPr lang="en-GB" dirty="0" err="1"/>
              <a:t>Verbreitung</a:t>
            </a:r>
            <a:r>
              <a:rPr lang="en-GB" dirty="0"/>
              <a:t> von </a:t>
            </a:r>
            <a:r>
              <a:rPr lang="en-GB" dirty="0" err="1"/>
              <a:t>Lehrbüchern</a:t>
            </a:r>
            <a:r>
              <a:rPr lang="en-GB" dirty="0"/>
              <a:t> </a:t>
            </a:r>
            <a:r>
              <a:rPr lang="en-GB" dirty="0" err="1"/>
              <a:t>benennen</a:t>
            </a:r>
            <a:r>
              <a:rPr lang="en-GB" dirty="0"/>
              <a:t> in </a:t>
            </a:r>
            <a:r>
              <a:rPr lang="en-GB" dirty="0" err="1"/>
              <a:t>denen</a:t>
            </a:r>
            <a:r>
              <a:rPr lang="en-GB" dirty="0"/>
              <a:t> Bilder und </a:t>
            </a:r>
            <a:r>
              <a:rPr lang="en-GB" dirty="0" err="1"/>
              <a:t>Geschichten</a:t>
            </a:r>
            <a:r>
              <a:rPr lang="en-GB" dirty="0"/>
              <a:t> von </a:t>
            </a:r>
            <a:r>
              <a:rPr lang="en-GB" dirty="0" err="1"/>
              <a:t>vorwiegend</a:t>
            </a:r>
            <a:r>
              <a:rPr lang="en-GB" dirty="0"/>
              <a:t> </a:t>
            </a:r>
            <a:r>
              <a:rPr lang="en-GB" dirty="0" err="1"/>
              <a:t>weißen</a:t>
            </a:r>
            <a:r>
              <a:rPr lang="en-GB" dirty="0"/>
              <a:t> Menschen </a:t>
            </a:r>
            <a:r>
              <a:rPr lang="en-GB" dirty="0" err="1"/>
              <a:t>vorkommen</a:t>
            </a:r>
            <a:r>
              <a:rPr lang="en-GB" dirty="0"/>
              <a:t>. Wenn es um den </a:t>
            </a:r>
            <a:r>
              <a:rPr lang="en-GB" dirty="0" err="1"/>
              <a:t>Kontinent</a:t>
            </a:r>
            <a:r>
              <a:rPr lang="en-GB" dirty="0"/>
              <a:t> Afrika </a:t>
            </a:r>
            <a:r>
              <a:rPr lang="en-GB" dirty="0" err="1"/>
              <a:t>geht</a:t>
            </a:r>
            <a:r>
              <a:rPr lang="en-GB" dirty="0"/>
              <a:t>, </a:t>
            </a:r>
            <a:r>
              <a:rPr lang="en-GB" dirty="0" err="1"/>
              <a:t>werden</a:t>
            </a:r>
            <a:r>
              <a:rPr lang="en-GB" dirty="0"/>
              <a:t> oft Stereotype </a:t>
            </a:r>
            <a:r>
              <a:rPr lang="en-GB" dirty="0" err="1"/>
              <a:t>abgebildet</a:t>
            </a:r>
            <a:r>
              <a:rPr lang="en-GB" dirty="0"/>
              <a:t>, die </a:t>
            </a:r>
            <a:r>
              <a:rPr lang="en-GB" dirty="0" err="1"/>
              <a:t>aus</a:t>
            </a:r>
            <a:r>
              <a:rPr lang="en-GB" dirty="0"/>
              <a:t> der </a:t>
            </a:r>
            <a:r>
              <a:rPr lang="en-GB" dirty="0" err="1"/>
              <a:t>kolonialistischen</a:t>
            </a:r>
            <a:r>
              <a:rPr lang="en-GB" dirty="0"/>
              <a:t> </a:t>
            </a:r>
            <a:r>
              <a:rPr lang="en-GB" dirty="0" err="1"/>
              <a:t>Perspektive</a:t>
            </a:r>
            <a:r>
              <a:rPr lang="en-GB" dirty="0"/>
              <a:t> </a:t>
            </a:r>
            <a:r>
              <a:rPr lang="en-GB" dirty="0" err="1"/>
              <a:t>heraus</a:t>
            </a:r>
            <a:r>
              <a:rPr lang="en-GB" dirty="0"/>
              <a:t> </a:t>
            </a:r>
            <a:r>
              <a:rPr lang="en-GB" dirty="0" err="1"/>
              <a:t>entstanden</a:t>
            </a:r>
            <a:r>
              <a:rPr lang="en-GB" dirty="0"/>
              <a:t> </a:t>
            </a:r>
            <a:r>
              <a:rPr lang="en-GB" dirty="0" err="1"/>
              <a:t>sind</a:t>
            </a:r>
            <a:r>
              <a:rPr lang="en-GB" dirty="0"/>
              <a:t>. </a:t>
            </a:r>
            <a:endParaRPr lang="de-DE" dirty="0"/>
          </a:p>
          <a:p>
            <a:r>
              <a:rPr lang="en-GB" dirty="0"/>
              <a:t>Die </a:t>
            </a:r>
            <a:r>
              <a:rPr lang="en-GB" dirty="0" err="1"/>
              <a:t>nächste</a:t>
            </a:r>
            <a:r>
              <a:rPr lang="en-GB" dirty="0"/>
              <a:t> Ebene </a:t>
            </a:r>
            <a:r>
              <a:rPr lang="en-GB" dirty="0" err="1"/>
              <a:t>nennt</a:t>
            </a:r>
            <a:r>
              <a:rPr lang="en-GB" dirty="0"/>
              <a:t> </a:t>
            </a:r>
            <a:r>
              <a:rPr lang="en-GB" dirty="0" err="1"/>
              <a:t>sich</a:t>
            </a:r>
            <a:r>
              <a:rPr lang="en-GB" dirty="0"/>
              <a:t> </a:t>
            </a:r>
            <a:r>
              <a:rPr lang="en-GB" dirty="0" err="1"/>
              <a:t>institutionelle</a:t>
            </a:r>
            <a:r>
              <a:rPr lang="en-GB" dirty="0"/>
              <a:t> Ebene. Hier </a:t>
            </a:r>
            <a:r>
              <a:rPr lang="en-GB" dirty="0" err="1"/>
              <a:t>stehen</a:t>
            </a:r>
            <a:r>
              <a:rPr lang="en-GB" dirty="0"/>
              <a:t> </a:t>
            </a:r>
            <a:r>
              <a:rPr lang="en-GB" dirty="0" err="1"/>
              <a:t>Strukturen</a:t>
            </a:r>
            <a:r>
              <a:rPr lang="en-GB" dirty="0"/>
              <a:t> </a:t>
            </a:r>
            <a:r>
              <a:rPr lang="en-GB" dirty="0" err="1"/>
              <a:t>im</a:t>
            </a:r>
            <a:r>
              <a:rPr lang="en-GB" dirty="0"/>
              <a:t> </a:t>
            </a:r>
            <a:r>
              <a:rPr lang="en-GB" dirty="0" err="1"/>
              <a:t>Mittelpunkt</a:t>
            </a:r>
            <a:r>
              <a:rPr lang="en-GB" dirty="0"/>
              <a:t> die von </a:t>
            </a:r>
            <a:r>
              <a:rPr lang="en-GB" dirty="0" err="1"/>
              <a:t>einer</a:t>
            </a:r>
            <a:r>
              <a:rPr lang="en-GB" dirty="0"/>
              <a:t> Organisation </a:t>
            </a:r>
            <a:r>
              <a:rPr lang="en-GB" dirty="0" err="1"/>
              <a:t>aufgebaut</a:t>
            </a:r>
            <a:r>
              <a:rPr lang="en-GB" dirty="0"/>
              <a:t> </a:t>
            </a:r>
            <a:r>
              <a:rPr lang="en-GB" dirty="0" err="1"/>
              <a:t>werden</a:t>
            </a:r>
            <a:r>
              <a:rPr lang="en-GB" dirty="0"/>
              <a:t> und manche Menschen </a:t>
            </a:r>
            <a:r>
              <a:rPr lang="en-GB" dirty="0" err="1"/>
              <a:t>bevorzugen</a:t>
            </a:r>
            <a:r>
              <a:rPr lang="en-GB" dirty="0"/>
              <a:t> und </a:t>
            </a:r>
            <a:r>
              <a:rPr lang="en-GB" dirty="0" err="1"/>
              <a:t>andere</a:t>
            </a:r>
            <a:r>
              <a:rPr lang="en-GB" dirty="0"/>
              <a:t> </a:t>
            </a:r>
            <a:r>
              <a:rPr lang="en-GB" dirty="0" err="1"/>
              <a:t>benachteiligen</a:t>
            </a:r>
            <a:r>
              <a:rPr lang="en-GB" dirty="0"/>
              <a:t>. Wenn </a:t>
            </a:r>
            <a:r>
              <a:rPr lang="en-GB" dirty="0" err="1"/>
              <a:t>ein</a:t>
            </a:r>
            <a:r>
              <a:rPr lang="en-GB" dirty="0"/>
              <a:t> </a:t>
            </a:r>
            <a:r>
              <a:rPr lang="en-GB" dirty="0" err="1"/>
              <a:t>Managementteam</a:t>
            </a:r>
            <a:r>
              <a:rPr lang="en-GB" dirty="0"/>
              <a:t> </a:t>
            </a:r>
            <a:r>
              <a:rPr lang="en-GB" dirty="0" err="1"/>
              <a:t>beispielsweise</a:t>
            </a:r>
            <a:r>
              <a:rPr lang="en-GB" dirty="0"/>
              <a:t> </a:t>
            </a:r>
            <a:r>
              <a:rPr lang="en-GB" dirty="0" err="1"/>
              <a:t>nur</a:t>
            </a:r>
            <a:r>
              <a:rPr lang="en-GB" dirty="0"/>
              <a:t> </a:t>
            </a:r>
            <a:r>
              <a:rPr lang="en-GB" dirty="0" err="1"/>
              <a:t>aus</a:t>
            </a:r>
            <a:r>
              <a:rPr lang="en-GB" dirty="0"/>
              <a:t> </a:t>
            </a:r>
            <a:r>
              <a:rPr lang="en-GB" dirty="0" err="1"/>
              <a:t>Männern</a:t>
            </a:r>
            <a:r>
              <a:rPr lang="en-GB" dirty="0"/>
              <a:t> </a:t>
            </a:r>
            <a:r>
              <a:rPr lang="en-GB" dirty="0" err="1"/>
              <a:t>besteht</a:t>
            </a:r>
            <a:r>
              <a:rPr lang="en-GB" dirty="0"/>
              <a:t>, </a:t>
            </a:r>
            <a:r>
              <a:rPr lang="en-GB" dirty="0" err="1"/>
              <a:t>stellen</a:t>
            </a:r>
            <a:r>
              <a:rPr lang="en-GB" dirty="0"/>
              <a:t> </a:t>
            </a:r>
            <a:r>
              <a:rPr lang="en-GB" dirty="0" err="1"/>
              <a:t>diese</a:t>
            </a:r>
            <a:r>
              <a:rPr lang="en-GB" dirty="0"/>
              <a:t> </a:t>
            </a:r>
            <a:r>
              <a:rPr lang="en-GB" dirty="0" err="1"/>
              <a:t>auch</a:t>
            </a:r>
            <a:r>
              <a:rPr lang="en-GB" dirty="0"/>
              <a:t> </a:t>
            </a:r>
            <a:r>
              <a:rPr lang="en-GB" dirty="0" err="1"/>
              <a:t>bevorzugt</a:t>
            </a:r>
            <a:r>
              <a:rPr lang="en-GB" dirty="0"/>
              <a:t> </a:t>
            </a:r>
            <a:r>
              <a:rPr lang="en-GB" dirty="0" err="1"/>
              <a:t>andere</a:t>
            </a:r>
            <a:r>
              <a:rPr lang="en-GB" dirty="0"/>
              <a:t> </a:t>
            </a:r>
            <a:r>
              <a:rPr lang="en-GB" dirty="0" err="1"/>
              <a:t>Männer</a:t>
            </a:r>
            <a:r>
              <a:rPr lang="en-GB" dirty="0"/>
              <a:t> </a:t>
            </a:r>
            <a:r>
              <a:rPr lang="en-GB" dirty="0" err="1"/>
              <a:t>ein</a:t>
            </a:r>
            <a:r>
              <a:rPr lang="en-GB" dirty="0"/>
              <a:t>. </a:t>
            </a:r>
          </a:p>
          <a:p>
            <a:r>
              <a:rPr lang="en-GB" dirty="0"/>
              <a:t>Die </a:t>
            </a:r>
            <a:r>
              <a:rPr lang="en-GB" dirty="0" err="1"/>
              <a:t>dritte</a:t>
            </a:r>
            <a:r>
              <a:rPr lang="en-GB" dirty="0"/>
              <a:t> Ebene </a:t>
            </a:r>
            <a:r>
              <a:rPr lang="en-GB" dirty="0" err="1"/>
              <a:t>ist</a:t>
            </a:r>
            <a:r>
              <a:rPr lang="en-GB" dirty="0"/>
              <a:t> die </a:t>
            </a:r>
            <a:r>
              <a:rPr lang="en-GB" dirty="0" err="1"/>
              <a:t>interpersonelle</a:t>
            </a:r>
            <a:r>
              <a:rPr lang="en-GB" dirty="0"/>
              <a:t> Ebene. Hier </a:t>
            </a:r>
            <a:r>
              <a:rPr lang="en-GB" dirty="0" err="1"/>
              <a:t>geht</a:t>
            </a:r>
            <a:r>
              <a:rPr lang="en-GB" dirty="0"/>
              <a:t> es um </a:t>
            </a:r>
            <a:r>
              <a:rPr lang="en-GB" dirty="0" err="1"/>
              <a:t>zwischenmenschliche</a:t>
            </a:r>
            <a:r>
              <a:rPr lang="en-GB" dirty="0"/>
              <a:t> </a:t>
            </a:r>
            <a:r>
              <a:rPr lang="en-GB" dirty="0" err="1"/>
              <a:t>Dynamiken</a:t>
            </a:r>
            <a:r>
              <a:rPr lang="en-GB" dirty="0"/>
              <a:t>. So </a:t>
            </a:r>
            <a:r>
              <a:rPr lang="en-GB" dirty="0" err="1"/>
              <a:t>kann</a:t>
            </a:r>
            <a:r>
              <a:rPr lang="en-GB" dirty="0"/>
              <a:t> es </a:t>
            </a:r>
            <a:r>
              <a:rPr lang="en-GB" dirty="0" err="1"/>
              <a:t>zu</a:t>
            </a:r>
            <a:r>
              <a:rPr lang="en-GB" dirty="0"/>
              <a:t> </a:t>
            </a:r>
            <a:r>
              <a:rPr lang="en-GB" dirty="0" err="1"/>
              <a:t>Situationen</a:t>
            </a:r>
            <a:r>
              <a:rPr lang="en-GB" dirty="0"/>
              <a:t> </a:t>
            </a:r>
            <a:r>
              <a:rPr lang="en-GB" dirty="0" err="1"/>
              <a:t>kommen</a:t>
            </a:r>
            <a:r>
              <a:rPr lang="en-GB" dirty="0"/>
              <a:t>, in </a:t>
            </a:r>
            <a:r>
              <a:rPr lang="en-GB" dirty="0" err="1"/>
              <a:t>denen</a:t>
            </a:r>
            <a:r>
              <a:rPr lang="en-GB" dirty="0"/>
              <a:t> </a:t>
            </a:r>
            <a:r>
              <a:rPr lang="en-GB" dirty="0" err="1"/>
              <a:t>junge</a:t>
            </a:r>
            <a:r>
              <a:rPr lang="en-GB" dirty="0"/>
              <a:t> und </a:t>
            </a:r>
            <a:r>
              <a:rPr lang="en-GB" dirty="0" err="1"/>
              <a:t>unerfahren</a:t>
            </a:r>
            <a:r>
              <a:rPr lang="en-GB" dirty="0"/>
              <a:t> </a:t>
            </a:r>
            <a:r>
              <a:rPr lang="en-GB" dirty="0" err="1"/>
              <a:t>Kolleg</a:t>
            </a:r>
            <a:r>
              <a:rPr lang="en-GB" dirty="0"/>
              <a:t>*</a:t>
            </a:r>
            <a:r>
              <a:rPr lang="en-GB" dirty="0" err="1"/>
              <a:t>innen</a:t>
            </a:r>
            <a:r>
              <a:rPr lang="en-GB" dirty="0"/>
              <a:t> von </a:t>
            </a:r>
            <a:r>
              <a:rPr lang="en-GB" dirty="0" err="1"/>
              <a:t>einem</a:t>
            </a:r>
            <a:r>
              <a:rPr lang="en-GB" dirty="0"/>
              <a:t> </a:t>
            </a:r>
            <a:r>
              <a:rPr lang="en-GB" dirty="0" err="1"/>
              <a:t>erfahrenen</a:t>
            </a:r>
            <a:r>
              <a:rPr lang="en-GB" dirty="0"/>
              <a:t> Team </a:t>
            </a:r>
            <a:r>
              <a:rPr lang="en-GB" dirty="0" err="1"/>
              <a:t>aufgrund</a:t>
            </a:r>
            <a:r>
              <a:rPr lang="en-GB" dirty="0"/>
              <a:t> des Alters </a:t>
            </a:r>
            <a:r>
              <a:rPr lang="en-GB" dirty="0" err="1"/>
              <a:t>diskriminiert</a:t>
            </a:r>
            <a:r>
              <a:rPr lang="en-GB" dirty="0"/>
              <a:t> </a:t>
            </a:r>
            <a:r>
              <a:rPr lang="en-GB" dirty="0" err="1"/>
              <a:t>werden</a:t>
            </a:r>
            <a:r>
              <a:rPr lang="en-GB" dirty="0"/>
              <a:t>. </a:t>
            </a:r>
            <a:r>
              <a:rPr lang="en-GB" dirty="0" err="1"/>
              <a:t>Ihr</a:t>
            </a:r>
            <a:r>
              <a:rPr lang="en-GB" dirty="0"/>
              <a:t> </a:t>
            </a:r>
            <a:r>
              <a:rPr lang="en-GB" dirty="0" err="1"/>
              <a:t>fachliches</a:t>
            </a:r>
            <a:r>
              <a:rPr lang="en-GB" dirty="0"/>
              <a:t> Wissen </a:t>
            </a:r>
            <a:r>
              <a:rPr lang="en-GB" dirty="0" err="1"/>
              <a:t>wird</a:t>
            </a:r>
            <a:r>
              <a:rPr lang="en-GB" dirty="0"/>
              <a:t> </a:t>
            </a:r>
            <a:r>
              <a:rPr lang="en-GB" dirty="0" err="1"/>
              <a:t>nicht</a:t>
            </a:r>
            <a:r>
              <a:rPr lang="en-GB" dirty="0"/>
              <a:t> </a:t>
            </a:r>
            <a:r>
              <a:rPr lang="en-GB" dirty="0" err="1"/>
              <a:t>ernst</a:t>
            </a:r>
            <a:r>
              <a:rPr lang="en-GB" dirty="0"/>
              <a:t> </a:t>
            </a:r>
            <a:r>
              <a:rPr lang="en-GB" dirty="0" err="1"/>
              <a:t>genommen</a:t>
            </a:r>
            <a:r>
              <a:rPr lang="en-GB" dirty="0"/>
              <a:t>, </a:t>
            </a:r>
            <a:r>
              <a:rPr lang="en-GB" dirty="0" err="1"/>
              <a:t>weil</a:t>
            </a:r>
            <a:r>
              <a:rPr lang="en-GB" dirty="0"/>
              <a:t> </a:t>
            </a:r>
            <a:r>
              <a:rPr lang="en-GB" dirty="0" err="1"/>
              <a:t>sie</a:t>
            </a:r>
            <a:r>
              <a:rPr lang="en-GB" dirty="0"/>
              <a:t> </a:t>
            </a:r>
            <a:r>
              <a:rPr lang="en-GB" dirty="0" err="1"/>
              <a:t>noch</a:t>
            </a:r>
            <a:r>
              <a:rPr lang="en-GB" dirty="0"/>
              <a:t> </a:t>
            </a:r>
            <a:r>
              <a:rPr lang="en-GB" dirty="0" err="1"/>
              <a:t>nicht</a:t>
            </a:r>
            <a:r>
              <a:rPr lang="en-GB" dirty="0"/>
              <a:t> </a:t>
            </a:r>
            <a:r>
              <a:rPr lang="en-GB" dirty="0" err="1"/>
              <a:t>genügen</a:t>
            </a:r>
            <a:r>
              <a:rPr lang="en-GB" dirty="0"/>
              <a:t> </a:t>
            </a:r>
            <a:r>
              <a:rPr lang="en-GB" dirty="0" err="1"/>
              <a:t>Erfahrung</a:t>
            </a:r>
            <a:r>
              <a:rPr lang="en-GB" dirty="0"/>
              <a:t> </a:t>
            </a:r>
            <a:r>
              <a:rPr lang="en-GB" dirty="0" err="1"/>
              <a:t>haben</a:t>
            </a:r>
            <a:r>
              <a:rPr lang="en-GB" dirty="0"/>
              <a:t>. Sie </a:t>
            </a:r>
            <a:r>
              <a:rPr lang="en-GB" dirty="0" err="1"/>
              <a:t>müssen</a:t>
            </a:r>
            <a:r>
              <a:rPr lang="en-GB" dirty="0"/>
              <a:t> immer die </a:t>
            </a:r>
            <a:r>
              <a:rPr lang="en-GB" dirty="0" err="1"/>
              <a:t>Brötchen</a:t>
            </a:r>
            <a:r>
              <a:rPr lang="en-GB" dirty="0"/>
              <a:t> für das </a:t>
            </a:r>
            <a:r>
              <a:rPr lang="en-GB" dirty="0" err="1"/>
              <a:t>Frühstück</a:t>
            </a:r>
            <a:r>
              <a:rPr lang="en-GB" dirty="0"/>
              <a:t> </a:t>
            </a:r>
            <a:r>
              <a:rPr lang="en-GB" dirty="0" err="1"/>
              <a:t>besorgen</a:t>
            </a:r>
            <a:r>
              <a:rPr lang="en-GB" dirty="0"/>
              <a:t>. </a:t>
            </a:r>
          </a:p>
          <a:p>
            <a:r>
              <a:rPr lang="en-GB" dirty="0"/>
              <a:t>Die </a:t>
            </a:r>
            <a:r>
              <a:rPr lang="en-GB" dirty="0" err="1"/>
              <a:t>letzte</a:t>
            </a:r>
            <a:r>
              <a:rPr lang="en-GB" dirty="0"/>
              <a:t> Ebene </a:t>
            </a:r>
            <a:r>
              <a:rPr lang="en-GB" dirty="0" err="1"/>
              <a:t>ist</a:t>
            </a:r>
            <a:r>
              <a:rPr lang="en-GB" dirty="0"/>
              <a:t> die </a:t>
            </a:r>
            <a:r>
              <a:rPr lang="en-GB" dirty="0" err="1"/>
              <a:t>persönliche</a:t>
            </a:r>
            <a:r>
              <a:rPr lang="en-GB" dirty="0"/>
              <a:t> Ebene. Wie </a:t>
            </a:r>
            <a:r>
              <a:rPr lang="en-GB" dirty="0" err="1"/>
              <a:t>sich</a:t>
            </a:r>
            <a:r>
              <a:rPr lang="en-GB" dirty="0"/>
              <a:t> </a:t>
            </a:r>
            <a:r>
              <a:rPr lang="en-GB" dirty="0" err="1"/>
              <a:t>Diskriminierung</a:t>
            </a:r>
            <a:r>
              <a:rPr lang="en-GB" dirty="0"/>
              <a:t> auf </a:t>
            </a:r>
            <a:r>
              <a:rPr lang="en-GB" dirty="0" err="1"/>
              <a:t>dieser</a:t>
            </a:r>
            <a:r>
              <a:rPr lang="en-GB" dirty="0"/>
              <a:t> Ebene </a:t>
            </a:r>
            <a:r>
              <a:rPr lang="en-GB" dirty="0" err="1"/>
              <a:t>ausdrücken</a:t>
            </a:r>
            <a:r>
              <a:rPr lang="en-GB" dirty="0"/>
              <a:t> </a:t>
            </a:r>
            <a:r>
              <a:rPr lang="en-GB" dirty="0" err="1"/>
              <a:t>kann</a:t>
            </a:r>
            <a:r>
              <a:rPr lang="en-GB" dirty="0"/>
              <a:t> </a:t>
            </a:r>
            <a:r>
              <a:rPr lang="en-GB" dirty="0" err="1"/>
              <a:t>habt</a:t>
            </a:r>
            <a:r>
              <a:rPr lang="en-GB" dirty="0"/>
              <a:t> </a:t>
            </a:r>
            <a:r>
              <a:rPr lang="en-GB" dirty="0" err="1"/>
              <a:t>ihr</a:t>
            </a:r>
            <a:r>
              <a:rPr lang="en-GB" dirty="0"/>
              <a:t> </a:t>
            </a:r>
            <a:r>
              <a:rPr lang="en-GB" dirty="0" err="1"/>
              <a:t>im</a:t>
            </a:r>
            <a:r>
              <a:rPr lang="en-GB" dirty="0"/>
              <a:t> </a:t>
            </a:r>
            <a:r>
              <a:rPr lang="en-GB" dirty="0" err="1"/>
              <a:t>direkten</a:t>
            </a:r>
            <a:r>
              <a:rPr lang="en-GB" dirty="0"/>
              <a:t> </a:t>
            </a:r>
            <a:r>
              <a:rPr lang="en-GB" dirty="0" err="1"/>
              <a:t>Kontakt</a:t>
            </a:r>
            <a:r>
              <a:rPr lang="en-GB" dirty="0"/>
              <a:t> von </a:t>
            </a:r>
            <a:r>
              <a:rPr lang="en-GB" dirty="0" err="1"/>
              <a:t>Nawja</a:t>
            </a:r>
            <a:r>
              <a:rPr lang="en-GB" dirty="0"/>
              <a:t> und Alfons Müller </a:t>
            </a:r>
            <a:r>
              <a:rPr lang="en-GB" dirty="0" err="1"/>
              <a:t>bereits</a:t>
            </a:r>
            <a:r>
              <a:rPr lang="en-GB" dirty="0"/>
              <a:t> </a:t>
            </a:r>
            <a:r>
              <a:rPr lang="en-GB" dirty="0" err="1"/>
              <a:t>kennengelernt</a:t>
            </a:r>
            <a:r>
              <a:rPr lang="en-GB" dirty="0"/>
              <a:t>. Der Patient hat </a:t>
            </a:r>
            <a:r>
              <a:rPr lang="en-GB" dirty="0" err="1"/>
              <a:t>aufgrund</a:t>
            </a:r>
            <a:r>
              <a:rPr lang="en-GB" dirty="0"/>
              <a:t> seiner </a:t>
            </a:r>
            <a:r>
              <a:rPr lang="en-GB" dirty="0" err="1"/>
              <a:t>unreflektierten</a:t>
            </a:r>
            <a:r>
              <a:rPr lang="en-GB" dirty="0"/>
              <a:t> </a:t>
            </a:r>
            <a:r>
              <a:rPr lang="en-GB" dirty="0" err="1"/>
              <a:t>Haltung</a:t>
            </a:r>
            <a:r>
              <a:rPr lang="en-GB" dirty="0"/>
              <a:t> </a:t>
            </a:r>
            <a:r>
              <a:rPr lang="en-GB" dirty="0" err="1"/>
              <a:t>einen</a:t>
            </a:r>
            <a:r>
              <a:rPr lang="en-GB" dirty="0"/>
              <a:t> </a:t>
            </a:r>
            <a:r>
              <a:rPr lang="en-GB" dirty="0" err="1"/>
              <a:t>äußerst</a:t>
            </a:r>
            <a:r>
              <a:rPr lang="en-GB" dirty="0"/>
              <a:t> </a:t>
            </a:r>
            <a:r>
              <a:rPr lang="en-GB" dirty="0" err="1"/>
              <a:t>diskriminierenden</a:t>
            </a:r>
            <a:r>
              <a:rPr lang="en-GB" dirty="0"/>
              <a:t> Witz </a:t>
            </a:r>
            <a:r>
              <a:rPr lang="en-GB" dirty="0" err="1"/>
              <a:t>über</a:t>
            </a:r>
            <a:r>
              <a:rPr lang="en-GB" dirty="0"/>
              <a:t> </a:t>
            </a:r>
            <a:r>
              <a:rPr lang="en-GB" dirty="0" err="1"/>
              <a:t>Nawjas</a:t>
            </a:r>
            <a:r>
              <a:rPr lang="en-GB" dirty="0"/>
              <a:t> Haar </a:t>
            </a:r>
            <a:r>
              <a:rPr lang="en-GB" dirty="0" err="1"/>
              <a:t>gemacht</a:t>
            </a:r>
            <a:r>
              <a:rPr lang="en-GB" dirty="0"/>
              <a:t>.</a:t>
            </a:r>
          </a:p>
          <a:p>
            <a:endParaRPr lang="en-GB" dirty="0"/>
          </a:p>
          <a:p>
            <a:endParaRPr lang="en-DE" dirty="0"/>
          </a:p>
          <a:p>
            <a:endParaRPr lang="en-DE" dirty="0"/>
          </a:p>
        </p:txBody>
      </p:sp>
      <p:sp>
        <p:nvSpPr>
          <p:cNvPr id="4" name="Slide Number Placeholder 3">
            <a:extLst>
              <a:ext uri="{FF2B5EF4-FFF2-40B4-BE49-F238E27FC236}">
                <a16:creationId xmlns:a16="http://schemas.microsoft.com/office/drawing/2014/main" id="{C6701E8E-2D5E-02F0-77C8-9CECA65558C7}"/>
              </a:ext>
            </a:extLst>
          </p:cNvPr>
          <p:cNvSpPr>
            <a:spLocks noGrp="1"/>
          </p:cNvSpPr>
          <p:nvPr>
            <p:ph type="sldNum" sz="quarter" idx="5"/>
          </p:nvPr>
        </p:nvSpPr>
        <p:spPr/>
        <p:txBody>
          <a:bodyPr/>
          <a:lstStyle/>
          <a:p>
            <a:fld id="{BB33169F-601F-E543-9913-1F372CFAB27D}" type="slidenum">
              <a:rPr lang="en-DE" smtClean="0"/>
              <a:t>5</a:t>
            </a:fld>
            <a:endParaRPr lang="en-DE"/>
          </a:p>
        </p:txBody>
      </p:sp>
    </p:spTree>
    <p:extLst>
      <p:ext uri="{BB962C8B-B14F-4D97-AF65-F5344CB8AC3E}">
        <p14:creationId xmlns:p14="http://schemas.microsoft.com/office/powerpoint/2010/main" val="924256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45AF6-FB28-7928-0A5F-F544A857AB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6D9A94-663A-1EB9-AFCC-47AFA040EE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9A263-837B-0552-7FB4-1F1443D8F10C}"/>
              </a:ext>
            </a:extLst>
          </p:cNvPr>
          <p:cNvSpPr>
            <a:spLocks noGrp="1"/>
          </p:cNvSpPr>
          <p:nvPr>
            <p:ph type="body" idx="1"/>
          </p:nvPr>
        </p:nvSpPr>
        <p:spPr/>
        <p:txBody>
          <a:bodyPr/>
          <a:lstStyle/>
          <a:p>
            <a:r>
              <a:rPr lang="de-DE" dirty="0"/>
              <a:t>Ein Arbeitgeber, in unserem Fall </a:t>
            </a:r>
            <a:r>
              <a:rPr lang="de-DE" dirty="0" err="1"/>
              <a:t>Nawjas</a:t>
            </a:r>
            <a:r>
              <a:rPr lang="de-DE" dirty="0"/>
              <a:t> Klinik, ist verpflichtet für alle Arbeitnehmenden ein sicheres Umfeld zu schaffen. Im Hinblick auf den Schutz vor Diskriminierung können hierzu Leitlinien entwickelt werden. Diese schaffen Strukturen in denen Handlungsmöglichkeiten in Fällen von Diskriminierung enthalten sind. Einstellungs- und Einarbeitungsprozesse sollten so gestaltet werden, dass es gelingt diversere Teams zu schaffen. Die Personalabteilung sollte Bewerbende dazu einladen Bewerbungen ohne Foto und Altersangabe einzureichen, damit unbewussten Vorurteile im Bewerbungsprozess minimiert werden. </a:t>
            </a:r>
            <a:r>
              <a:rPr lang="de-DE" dirty="0" err="1"/>
              <a:t>Nawja</a:t>
            </a:r>
            <a:r>
              <a:rPr lang="de-DE" dirty="0"/>
              <a:t> würde sich weniger alleingelassen fühlen, wenn es in Ihrer Klinik Community-Netzwerke gäbe. Coaching und Supervision könnten im besten Fall diskriminierendes Verhalten in Teams von vornherein vermeiden und das Team stärken sich mit diskriminierenden Personen adäquat auseinanderzusetzen. Falls es trotz dieser Strukturen zu einem Vorfall kommt braucht es mindestens Beschwerdestellen und die Einbindung des Betriebsrates. Es sollte immer die Möglichkeit geben sich anonym zu beschweren, wenn negativen Konsequenzen befürchtet werden.</a:t>
            </a:r>
          </a:p>
          <a:p>
            <a:endParaRPr lang="de-DE" dirty="0"/>
          </a:p>
        </p:txBody>
      </p:sp>
      <p:sp>
        <p:nvSpPr>
          <p:cNvPr id="4" name="Slide Number Placeholder 3">
            <a:extLst>
              <a:ext uri="{FF2B5EF4-FFF2-40B4-BE49-F238E27FC236}">
                <a16:creationId xmlns:a16="http://schemas.microsoft.com/office/drawing/2014/main" id="{6C57C7BB-990D-6D81-6C32-EAAD8DFC63FC}"/>
              </a:ext>
            </a:extLst>
          </p:cNvPr>
          <p:cNvSpPr>
            <a:spLocks noGrp="1"/>
          </p:cNvSpPr>
          <p:nvPr>
            <p:ph type="sldNum" sz="quarter" idx="5"/>
          </p:nvPr>
        </p:nvSpPr>
        <p:spPr/>
        <p:txBody>
          <a:bodyPr/>
          <a:lstStyle/>
          <a:p>
            <a:fld id="{BB33169F-601F-E543-9913-1F372CFAB27D}" type="slidenum">
              <a:rPr lang="en-DE" smtClean="0"/>
              <a:t>6</a:t>
            </a:fld>
            <a:endParaRPr lang="en-DE"/>
          </a:p>
        </p:txBody>
      </p:sp>
    </p:spTree>
    <p:extLst>
      <p:ext uri="{BB962C8B-B14F-4D97-AF65-F5344CB8AC3E}">
        <p14:creationId xmlns:p14="http://schemas.microsoft.com/office/powerpoint/2010/main" val="490400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Auch die Leitung von </a:t>
            </a:r>
            <a:r>
              <a:rPr lang="de-DE" dirty="0" err="1"/>
              <a:t>Nawja</a:t>
            </a:r>
            <a:r>
              <a:rPr lang="de-DE" dirty="0"/>
              <a:t> kann auf der institutionellen Ebene wirksam werden. Sie sollte zunächst als Vorgesetzte eine klare Haltung gegen Diskriminierung äußern und damit dazu beitragen in der Klinik ein diskriminierungssensibles Umfeld zu schaffen. Sie kann Ihrem Team Fortbildungen im Kontext von Antidiskriminierung und Diversität ermöglichen und diese auch für Ihr Team einfordern. Fortbildungen helfen dabei die Perspektive von marginalisierten Communitys besser nachvollziehen zu können und einen reflektierten Umgang mit den eigenen Vorurteilen gegenüber den betroffenen Menschen zu entwickeln. Der Stationsleitung von </a:t>
            </a:r>
            <a:r>
              <a:rPr lang="de-DE" dirty="0" err="1"/>
              <a:t>Nawja</a:t>
            </a:r>
            <a:r>
              <a:rPr lang="de-DE" dirty="0"/>
              <a:t> wäre es möglich eine Vertrauensperson im Team als Ansprechpartnerin zu finden und zu benennen. Mit einem Schutzraum ist gemeint, dass dem Team ein Raum zu Verfügung steht, in dem in Ruhe schwierige Situationen besprochen werden können. Die Leitung sollte es auch akzeptieren, wenn sich diskriminierte Personen nicht selbst mit dem Täter oder der Täterin auseinandersetzen möchten. Sie kann als Leitung eine Beschwerde aus ihrem Team weitergeben und für die Person einstehen. Wenn alle Möglichkeiten gegenüber der diskriminierenden Person ausgeschöpft sind ist es der Leitung möglich vom Hausrecht gebraucht zu machen. In einigen Kliniken ist das Verbot der Diskriminierung und Beleidung von Personen explizit benannt und kann unter Beachtung der Behandlungsbedürfnisse umgesetzt werden.</a:t>
            </a:r>
          </a:p>
          <a:p>
            <a:endParaRPr lang="de-DE" dirty="0"/>
          </a:p>
        </p:txBody>
      </p:sp>
      <p:sp>
        <p:nvSpPr>
          <p:cNvPr id="4" name="Slide Number Placeholder 3"/>
          <p:cNvSpPr>
            <a:spLocks noGrp="1"/>
          </p:cNvSpPr>
          <p:nvPr>
            <p:ph type="sldNum" sz="quarter" idx="5"/>
          </p:nvPr>
        </p:nvSpPr>
        <p:spPr/>
        <p:txBody>
          <a:bodyPr/>
          <a:lstStyle/>
          <a:p>
            <a:fld id="{BB33169F-601F-E543-9913-1F372CFAB27D}" type="slidenum">
              <a:rPr lang="en-DE" smtClean="0"/>
              <a:t>7</a:t>
            </a:fld>
            <a:endParaRPr lang="en-DE"/>
          </a:p>
        </p:txBody>
      </p:sp>
    </p:spTree>
    <p:extLst>
      <p:ext uri="{BB962C8B-B14F-4D97-AF65-F5344CB8AC3E}">
        <p14:creationId xmlns:p14="http://schemas.microsoft.com/office/powerpoint/2010/main" val="1184297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a:t>Die Kolleg*innen von </a:t>
            </a:r>
            <a:r>
              <a:rPr lang="de-DE" dirty="0" err="1"/>
              <a:t>Nawja</a:t>
            </a:r>
            <a:r>
              <a:rPr lang="de-DE" dirty="0"/>
              <a:t> könnten ebenfalls einiges unternehmen, um sensibler mit dem Thema umzugehen. Ein regelmäßiger Austausch über Diskriminierungserfahrungen auf der Station hilft dabei die Perspektive zu wechseln. Das kann im Rahmen von Teamsitzungen fest etabliert werden und auf der Tagesordnung stehen. Besondere Situationen können in Form einer kollegialen Beratung oder Supervision vertieft und lösungsorientiert besprochen werden. Im Rahmen von Fallbesprechungen können Pflegende auch die anderen Kolleg*innen des interprofessionellen Teams mit einbeziehen. So können alle Berufsgruppen an einem Strang ziehen. Jede einzelne Person in </a:t>
            </a:r>
            <a:r>
              <a:rPr lang="de-DE" dirty="0" err="1"/>
              <a:t>Nawjas</a:t>
            </a:r>
            <a:r>
              <a:rPr lang="de-DE" dirty="0"/>
              <a:t> Team kann persönliche Privilegien reflektieren, um besser zu verstehen, in welchen Bereichen andere Personen Nachteile erfahren, von denen die Person selbst nicht betroffen ist. Die Kolleg*innen sollten </a:t>
            </a:r>
            <a:r>
              <a:rPr lang="de-DE" dirty="0" err="1"/>
              <a:t>Nawjas</a:t>
            </a:r>
            <a:r>
              <a:rPr lang="de-DE" dirty="0"/>
              <a:t> Schilderungen ernst nehmen und fragen, welche Unterstützung für sie hilfreich wäre.</a:t>
            </a:r>
          </a:p>
        </p:txBody>
      </p:sp>
      <p:sp>
        <p:nvSpPr>
          <p:cNvPr id="4" name="Slide Number Placeholder 3"/>
          <p:cNvSpPr>
            <a:spLocks noGrp="1"/>
          </p:cNvSpPr>
          <p:nvPr>
            <p:ph type="sldNum" sz="quarter" idx="5"/>
          </p:nvPr>
        </p:nvSpPr>
        <p:spPr/>
        <p:txBody>
          <a:bodyPr/>
          <a:lstStyle/>
          <a:p>
            <a:fld id="{BB33169F-601F-E543-9913-1F372CFAB27D}" type="slidenum">
              <a:rPr lang="en-DE" smtClean="0"/>
              <a:t>8</a:t>
            </a:fld>
            <a:endParaRPr lang="en-DE"/>
          </a:p>
        </p:txBody>
      </p:sp>
    </p:spTree>
    <p:extLst>
      <p:ext uri="{BB962C8B-B14F-4D97-AF65-F5344CB8AC3E}">
        <p14:creationId xmlns:p14="http://schemas.microsoft.com/office/powerpoint/2010/main" val="4276083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D4A62-D4B5-9163-DA4C-E0C9663273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F0B5E0-8ADA-1267-5007-42B4664022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16A444-3ED2-A2BF-8DA0-80EE3C8F017D}"/>
              </a:ext>
            </a:extLst>
          </p:cNvPr>
          <p:cNvSpPr>
            <a:spLocks noGrp="1"/>
          </p:cNvSpPr>
          <p:nvPr>
            <p:ph type="body" idx="1"/>
          </p:nvPr>
        </p:nvSpPr>
        <p:spPr/>
        <p:txBody>
          <a:bodyPr/>
          <a:lstStyle/>
          <a:p>
            <a:r>
              <a:rPr lang="de-DE" dirty="0"/>
              <a:t>Es ist wichtig, dass sich </a:t>
            </a:r>
            <a:r>
              <a:rPr lang="de-DE" dirty="0" err="1"/>
              <a:t>Nawjas</a:t>
            </a:r>
            <a:r>
              <a:rPr lang="de-DE" dirty="0"/>
              <a:t> Team inklusive der Leitung deutlich hinter sie stellt. Wenn Personen, die sich diskriminierend äußern nicht widersprochen wird entsteht bei diesen der Eindruck, dass es völlig akzeptabel ist Menschen auf diese Weise zu verletzen. Die meisten Menschen in Deutschland möchten, dass sich Unternehmen öffentlich gegen Rassismus stellen. Dabei muss aber verstanden werden, dass es die Menschen sind, die für das Unternehmen arbeiten, die diese Botschaft aussprechen müssen. Ein Krankenhaus kann nicht reden. Die Pflegenden schon.</a:t>
            </a:r>
          </a:p>
          <a:p>
            <a:endParaRPr lang="de-DE" dirty="0"/>
          </a:p>
        </p:txBody>
      </p:sp>
      <p:sp>
        <p:nvSpPr>
          <p:cNvPr id="4" name="Slide Number Placeholder 3">
            <a:extLst>
              <a:ext uri="{FF2B5EF4-FFF2-40B4-BE49-F238E27FC236}">
                <a16:creationId xmlns:a16="http://schemas.microsoft.com/office/drawing/2014/main" id="{6CBF14BA-7FFD-1692-7820-9265CAD876DC}"/>
              </a:ext>
            </a:extLst>
          </p:cNvPr>
          <p:cNvSpPr>
            <a:spLocks noGrp="1"/>
          </p:cNvSpPr>
          <p:nvPr>
            <p:ph type="sldNum" sz="quarter" idx="5"/>
          </p:nvPr>
        </p:nvSpPr>
        <p:spPr/>
        <p:txBody>
          <a:bodyPr/>
          <a:lstStyle/>
          <a:p>
            <a:fld id="{BB33169F-601F-E543-9913-1F372CFAB27D}" type="slidenum">
              <a:rPr lang="en-DE" smtClean="0"/>
              <a:t>9</a:t>
            </a:fld>
            <a:endParaRPr lang="en-DE"/>
          </a:p>
        </p:txBody>
      </p:sp>
    </p:spTree>
    <p:extLst>
      <p:ext uri="{BB962C8B-B14F-4D97-AF65-F5344CB8AC3E}">
        <p14:creationId xmlns:p14="http://schemas.microsoft.com/office/powerpoint/2010/main" val="11633321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5" name="Bild 1">
            <a:extLst>
              <a:ext uri="{FF2B5EF4-FFF2-40B4-BE49-F238E27FC236}">
                <a16:creationId xmlns:a16="http://schemas.microsoft.com/office/drawing/2014/main" id="{1B47F583-6353-406B-8E66-F6AA6235044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 t="43663" r="22873" b="-204"/>
          <a:stretch/>
        </p:blipFill>
        <p:spPr>
          <a:xfrm flipV="1">
            <a:off x="312000" y="1432845"/>
            <a:ext cx="11880000" cy="5425155"/>
          </a:xfrm>
          <a:prstGeom prst="rect">
            <a:avLst/>
          </a:prstGeom>
        </p:spPr>
      </p:pic>
      <p:sp>
        <p:nvSpPr>
          <p:cNvPr id="8" name="Titel 7">
            <a:extLst>
              <a:ext uri="{FF2B5EF4-FFF2-40B4-BE49-F238E27FC236}">
                <a16:creationId xmlns:a16="http://schemas.microsoft.com/office/drawing/2014/main" id="{881349FD-5958-4B5F-BC68-A11C6C90516C}"/>
              </a:ext>
            </a:extLst>
          </p:cNvPr>
          <p:cNvSpPr>
            <a:spLocks noGrp="1"/>
          </p:cNvSpPr>
          <p:nvPr>
            <p:ph type="title"/>
          </p:nvPr>
        </p:nvSpPr>
        <p:spPr>
          <a:xfrm>
            <a:off x="581025" y="430711"/>
            <a:ext cx="11310938" cy="646331"/>
          </a:xfrm>
        </p:spPr>
        <p:txBody>
          <a:bodyPr wrap="square">
            <a:spAutoFit/>
          </a:bodyPr>
          <a:lstStyle>
            <a:lvl1pPr>
              <a:lnSpc>
                <a:spcPct val="100000"/>
              </a:lnSpc>
              <a:defRPr sz="4200">
                <a:solidFill>
                  <a:schemeClr val="tx2"/>
                </a:solidFill>
              </a:defRPr>
            </a:lvl1pPr>
          </a:lstStyle>
          <a:p>
            <a:r>
              <a:rPr lang="de-DE"/>
              <a:t>Mastertitelformat bearbeiten</a:t>
            </a:r>
          </a:p>
        </p:txBody>
      </p:sp>
      <p:sp>
        <p:nvSpPr>
          <p:cNvPr id="10" name="Textplatzhalter 9">
            <a:extLst>
              <a:ext uri="{FF2B5EF4-FFF2-40B4-BE49-F238E27FC236}">
                <a16:creationId xmlns:a16="http://schemas.microsoft.com/office/drawing/2014/main" id="{55A20C81-9A00-4705-82AF-2152D8DC9EB6}"/>
              </a:ext>
            </a:extLst>
          </p:cNvPr>
          <p:cNvSpPr>
            <a:spLocks noGrp="1"/>
          </p:cNvSpPr>
          <p:nvPr>
            <p:ph type="body" sz="quarter" idx="10"/>
          </p:nvPr>
        </p:nvSpPr>
        <p:spPr>
          <a:xfrm>
            <a:off x="581025" y="1389856"/>
            <a:ext cx="5514975" cy="340671"/>
          </a:xfrm>
        </p:spPr>
        <p:txBody>
          <a:bodyPr>
            <a:noAutofit/>
          </a:bodyPr>
          <a:lstStyle>
            <a:lvl1pPr>
              <a:defRPr sz="2700">
                <a:solidFill>
                  <a:schemeClr val="tx2"/>
                </a:solidFill>
              </a:defRPr>
            </a:lvl1pPr>
          </a:lstStyle>
          <a:p>
            <a:pPr lvl="0"/>
            <a:r>
              <a:rPr lang="de-DE"/>
              <a:t>Mastertextformat bearbeiten</a:t>
            </a:r>
          </a:p>
        </p:txBody>
      </p:sp>
      <p:sp>
        <p:nvSpPr>
          <p:cNvPr id="16" name="Textplatzhalter 9">
            <a:extLst>
              <a:ext uri="{FF2B5EF4-FFF2-40B4-BE49-F238E27FC236}">
                <a16:creationId xmlns:a16="http://schemas.microsoft.com/office/drawing/2014/main" id="{54A0F762-0FC7-402E-9A8A-878134B4301A}"/>
              </a:ext>
            </a:extLst>
          </p:cNvPr>
          <p:cNvSpPr>
            <a:spLocks noGrp="1"/>
          </p:cNvSpPr>
          <p:nvPr>
            <p:ph type="body" sz="quarter" idx="11" hasCustomPrompt="1"/>
          </p:nvPr>
        </p:nvSpPr>
        <p:spPr>
          <a:xfrm>
            <a:off x="581025" y="2079413"/>
            <a:ext cx="2752725" cy="340671"/>
          </a:xfrm>
        </p:spPr>
        <p:txBody>
          <a:bodyPr>
            <a:noAutofit/>
          </a:bodyPr>
          <a:lstStyle>
            <a:lvl1pPr>
              <a:defRPr sz="2700">
                <a:solidFill>
                  <a:schemeClr val="tx2"/>
                </a:solidFill>
              </a:defRPr>
            </a:lvl1pPr>
          </a:lstStyle>
          <a:p>
            <a:pPr lvl="0"/>
            <a:r>
              <a:rPr lang="de-DE"/>
              <a:t>Datum</a:t>
            </a:r>
          </a:p>
        </p:txBody>
      </p:sp>
      <p:sp>
        <p:nvSpPr>
          <p:cNvPr id="18" name="Textfeld 17">
            <a:extLst>
              <a:ext uri="{FF2B5EF4-FFF2-40B4-BE49-F238E27FC236}">
                <a16:creationId xmlns:a16="http://schemas.microsoft.com/office/drawing/2014/main" id="{3BB0C9D3-1C0D-475D-956A-C1308DA2E3F1}"/>
              </a:ext>
            </a:extLst>
          </p:cNvPr>
          <p:cNvSpPr txBox="1"/>
          <p:nvPr userDrawn="1"/>
        </p:nvSpPr>
        <p:spPr>
          <a:xfrm>
            <a:off x="6240463" y="6354375"/>
            <a:ext cx="5651499" cy="276999"/>
          </a:xfrm>
          <a:prstGeom prst="rect">
            <a:avLst/>
          </a:prstGeom>
          <a:noFill/>
        </p:spPr>
        <p:txBody>
          <a:bodyPr wrap="square" lIns="0" tIns="0" rIns="0" bIns="0" rtlCol="0">
            <a:spAutoFit/>
          </a:bodyPr>
          <a:lstStyle/>
          <a:p>
            <a:r>
              <a:rPr lang="de-DE" b="1">
                <a:solidFill>
                  <a:schemeClr val="bg1"/>
                </a:solidFill>
                <a:latin typeface="+mn-lt"/>
              </a:rPr>
              <a:t>BBG</a:t>
            </a:r>
            <a:r>
              <a:rPr lang="de-DE">
                <a:solidFill>
                  <a:schemeClr val="bg1"/>
                </a:solidFill>
              </a:rPr>
              <a:t> </a:t>
            </a:r>
            <a:r>
              <a:rPr lang="de-DE">
                <a:solidFill>
                  <a:schemeClr val="bg1"/>
                </a:solidFill>
                <a:latin typeface="Calibri Light" panose="020F0302020204030204" pitchFamily="34" charset="0"/>
                <a:cs typeface="Calibri Light" panose="020F0302020204030204" pitchFamily="34" charset="0"/>
              </a:rPr>
              <a:t>Berliner Bildungscampus für Gesundheitsberufe gGmbH</a:t>
            </a:r>
          </a:p>
        </p:txBody>
      </p:sp>
    </p:spTree>
    <p:extLst>
      <p:ext uri="{BB962C8B-B14F-4D97-AF65-F5344CB8AC3E}">
        <p14:creationId xmlns:p14="http://schemas.microsoft.com/office/powerpoint/2010/main" val="3423756248"/>
      </p:ext>
    </p:extLst>
  </p:cSld>
  <p:clrMapOvr>
    <a:masterClrMapping/>
  </p:clrMapOvr>
  <p:extLst>
    <p:ext uri="{DCECCB84-F9BA-43D5-87BE-67443E8EF086}">
      <p15:sldGuideLst xmlns:p15="http://schemas.microsoft.com/office/powerpoint/2012/main">
        <p15:guide id="1" pos="365">
          <p15:clr>
            <a:srgbClr val="FBAE40"/>
          </p15:clr>
        </p15:guide>
        <p15:guide id="2" orient="horz" pos="270">
          <p15:clr>
            <a:srgbClr val="FBAE40"/>
          </p15:clr>
        </p15:guide>
        <p15:guide id="3" orient="horz" pos="131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x Überschrift + 3 x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7410F5-2CCE-4CCE-9EB3-05F57FCE1BB1}"/>
              </a:ext>
            </a:extLst>
          </p:cNvPr>
          <p:cNvSpPr>
            <a:spLocks noGrp="1"/>
          </p:cNvSpPr>
          <p:nvPr>
            <p:ph type="title"/>
          </p:nvPr>
        </p:nvSpPr>
        <p:spPr>
          <a:xfrm>
            <a:off x="1416049" y="639578"/>
            <a:ext cx="3070227" cy="747897"/>
          </a:xfrm>
        </p:spPr>
        <p:txBody>
          <a:bodyPr/>
          <a:lstStyle>
            <a:lvl1pPr>
              <a:defRPr>
                <a:solidFill>
                  <a:schemeClr val="accent1"/>
                </a:solidFill>
              </a:defRPr>
            </a:lvl1pPr>
          </a:lstStyle>
          <a:p>
            <a:r>
              <a:rPr lang="de-DE"/>
              <a:t>Mastertitelformat bearbeiten</a:t>
            </a:r>
          </a:p>
        </p:txBody>
      </p:sp>
      <p:sp>
        <p:nvSpPr>
          <p:cNvPr id="6" name="Textplatzhalter 5">
            <a:extLst>
              <a:ext uri="{FF2B5EF4-FFF2-40B4-BE49-F238E27FC236}">
                <a16:creationId xmlns:a16="http://schemas.microsoft.com/office/drawing/2014/main" id="{65A87A01-0D8A-4566-8ED2-A008FC84676D}"/>
              </a:ext>
            </a:extLst>
          </p:cNvPr>
          <p:cNvSpPr>
            <a:spLocks noGrp="1"/>
          </p:cNvSpPr>
          <p:nvPr>
            <p:ph type="body" sz="quarter" idx="12"/>
          </p:nvPr>
        </p:nvSpPr>
        <p:spPr>
          <a:xfrm>
            <a:off x="1416049" y="1645443"/>
            <a:ext cx="3070226" cy="4375945"/>
          </a:xfrm>
        </p:spPr>
        <p:txBody>
          <a:bodyPr/>
          <a:lstStyle>
            <a:lvl1pPr>
              <a:defRPr sz="2400"/>
            </a:lvl1pPr>
            <a:lvl2pPr>
              <a:defRPr sz="2400"/>
            </a:lvl2pPr>
            <a:lvl3pPr>
              <a:defRPr sz="2400"/>
            </a:lvl3pPr>
            <a:lvl4pPr>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Textplatzhalter 5">
            <a:extLst>
              <a:ext uri="{FF2B5EF4-FFF2-40B4-BE49-F238E27FC236}">
                <a16:creationId xmlns:a16="http://schemas.microsoft.com/office/drawing/2014/main" id="{D4FC1861-8A60-4E7B-A909-FC616399A808}"/>
              </a:ext>
            </a:extLst>
          </p:cNvPr>
          <p:cNvSpPr>
            <a:spLocks noGrp="1"/>
          </p:cNvSpPr>
          <p:nvPr>
            <p:ph type="body" sz="quarter" idx="13"/>
          </p:nvPr>
        </p:nvSpPr>
        <p:spPr>
          <a:xfrm>
            <a:off x="8004175" y="1645443"/>
            <a:ext cx="3070226" cy="4377600"/>
          </a:xfrm>
        </p:spPr>
        <p:txBody>
          <a:bodyPr/>
          <a:lstStyle>
            <a:lvl1pPr>
              <a:defRPr sz="2400"/>
            </a:lvl1pPr>
            <a:lvl2pPr>
              <a:defRPr sz="2400"/>
            </a:lvl2pPr>
            <a:lvl3pPr>
              <a:defRPr sz="2400"/>
            </a:lvl3pPr>
            <a:lvl4pPr>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1" name="Textplatzhalter 5">
            <a:extLst>
              <a:ext uri="{FF2B5EF4-FFF2-40B4-BE49-F238E27FC236}">
                <a16:creationId xmlns:a16="http://schemas.microsoft.com/office/drawing/2014/main" id="{538552C3-811B-4340-BC72-F2EB63DCB4C9}"/>
              </a:ext>
            </a:extLst>
          </p:cNvPr>
          <p:cNvSpPr>
            <a:spLocks noGrp="1"/>
          </p:cNvSpPr>
          <p:nvPr>
            <p:ph type="body" sz="quarter" idx="15"/>
          </p:nvPr>
        </p:nvSpPr>
        <p:spPr>
          <a:xfrm>
            <a:off x="4710111" y="1645443"/>
            <a:ext cx="3070226" cy="4377600"/>
          </a:xfrm>
        </p:spPr>
        <p:txBody>
          <a:bodyPr/>
          <a:lstStyle>
            <a:lvl1pPr>
              <a:defRPr sz="2400"/>
            </a:lvl1pPr>
            <a:lvl2pPr>
              <a:defRPr sz="2400"/>
            </a:lvl2pPr>
            <a:lvl3pPr>
              <a:defRPr sz="2400"/>
            </a:lvl3pPr>
            <a:lvl4pPr>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Textfeld 12">
            <a:extLst>
              <a:ext uri="{FF2B5EF4-FFF2-40B4-BE49-F238E27FC236}">
                <a16:creationId xmlns:a16="http://schemas.microsoft.com/office/drawing/2014/main" id="{6674D8C5-6721-48F9-A6DD-D810112542AE}"/>
              </a:ext>
            </a:extLst>
          </p:cNvPr>
          <p:cNvSpPr txBox="1"/>
          <p:nvPr userDrawn="1"/>
        </p:nvSpPr>
        <p:spPr>
          <a:xfrm>
            <a:off x="9382897" y="6563806"/>
            <a:ext cx="2508146" cy="123111"/>
          </a:xfrm>
          <a:prstGeom prst="rect">
            <a:avLst/>
          </a:prstGeom>
          <a:noFill/>
        </p:spPr>
        <p:txBody>
          <a:bodyPr wrap="square" lIns="0" tIns="0" rIns="0" bIns="0" rtlCol="0">
            <a:noAutofit/>
          </a:bodyPr>
          <a:lstStyle/>
          <a:p>
            <a:pPr algn="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p:txBody>
      </p:sp>
      <p:sp>
        <p:nvSpPr>
          <p:cNvPr id="14" name="Fußzeilenplatzhalter 15">
            <a:extLst>
              <a:ext uri="{FF2B5EF4-FFF2-40B4-BE49-F238E27FC236}">
                <a16:creationId xmlns:a16="http://schemas.microsoft.com/office/drawing/2014/main" id="{63464ABD-659D-4061-84F3-3A490221AB8F}"/>
              </a:ext>
            </a:extLst>
          </p:cNvPr>
          <p:cNvSpPr>
            <a:spLocks noGrp="1"/>
          </p:cNvSpPr>
          <p:nvPr>
            <p:ph type="ftr" sz="quarter" idx="17"/>
          </p:nvPr>
        </p:nvSpPr>
        <p:spPr>
          <a:xfrm>
            <a:off x="442915" y="6563806"/>
            <a:ext cx="5653086" cy="123111"/>
          </a:xfrm>
        </p:spPr>
        <p:txBody>
          <a:bodyPr/>
          <a:lstStyle>
            <a:lvl1pPr>
              <a:defRPr>
                <a:solidFill>
                  <a:schemeClr val="tx2"/>
                </a:solidFill>
              </a:defRPr>
            </a:lvl1pPr>
          </a:lstStyle>
          <a:p>
            <a:r>
              <a:rPr lang="de-DE"/>
              <a:t>| Titel | Autor</a:t>
            </a:r>
          </a:p>
        </p:txBody>
      </p:sp>
      <p:sp>
        <p:nvSpPr>
          <p:cNvPr id="15" name="Foliennummernplatzhalter 16">
            <a:extLst>
              <a:ext uri="{FF2B5EF4-FFF2-40B4-BE49-F238E27FC236}">
                <a16:creationId xmlns:a16="http://schemas.microsoft.com/office/drawing/2014/main" id="{FF9EB837-3A00-4B0E-8B20-E8AD7CFD8C8F}"/>
              </a:ext>
            </a:extLst>
          </p:cNvPr>
          <p:cNvSpPr>
            <a:spLocks noGrp="1"/>
          </p:cNvSpPr>
          <p:nvPr>
            <p:ph type="sldNum" sz="quarter" idx="18"/>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
        <p:nvSpPr>
          <p:cNvPr id="4" name="Textplatzhalter 3">
            <a:extLst>
              <a:ext uri="{FF2B5EF4-FFF2-40B4-BE49-F238E27FC236}">
                <a16:creationId xmlns:a16="http://schemas.microsoft.com/office/drawing/2014/main" id="{B697255A-92F7-4056-A98F-1F4143E6A5C7}"/>
              </a:ext>
            </a:extLst>
          </p:cNvPr>
          <p:cNvSpPr>
            <a:spLocks noGrp="1"/>
          </p:cNvSpPr>
          <p:nvPr>
            <p:ph type="body" sz="quarter" idx="19" hasCustomPrompt="1"/>
          </p:nvPr>
        </p:nvSpPr>
        <p:spPr>
          <a:xfrm>
            <a:off x="4710111" y="639763"/>
            <a:ext cx="3070800" cy="748800"/>
          </a:xfrm>
        </p:spPr>
        <p:txBody>
          <a:bodyPr/>
          <a:lstStyle>
            <a:lvl1pPr>
              <a:lnSpc>
                <a:spcPts val="2700"/>
              </a:lnSpc>
              <a:spcAft>
                <a:spcPts val="0"/>
              </a:spcAft>
              <a:defRPr sz="2700">
                <a:solidFill>
                  <a:schemeClr val="accent4">
                    <a:lumMod val="75000"/>
                  </a:schemeClr>
                </a:solidFill>
              </a:defRPr>
            </a:lvl1pPr>
          </a:lstStyle>
          <a:p>
            <a:pPr lvl="0"/>
            <a:r>
              <a:rPr lang="de-DE"/>
              <a:t>Mastertitelformat </a:t>
            </a:r>
            <a:br>
              <a:rPr lang="de-DE"/>
            </a:br>
            <a:r>
              <a:rPr lang="de-DE"/>
              <a:t>bearbeiten</a:t>
            </a:r>
          </a:p>
        </p:txBody>
      </p:sp>
      <p:sp>
        <p:nvSpPr>
          <p:cNvPr id="18" name="Textplatzhalter 3">
            <a:extLst>
              <a:ext uri="{FF2B5EF4-FFF2-40B4-BE49-F238E27FC236}">
                <a16:creationId xmlns:a16="http://schemas.microsoft.com/office/drawing/2014/main" id="{9E519593-F23C-4071-85BE-B3D219B281F4}"/>
              </a:ext>
            </a:extLst>
          </p:cNvPr>
          <p:cNvSpPr>
            <a:spLocks noGrp="1"/>
          </p:cNvSpPr>
          <p:nvPr>
            <p:ph type="body" sz="quarter" idx="20" hasCustomPrompt="1"/>
          </p:nvPr>
        </p:nvSpPr>
        <p:spPr>
          <a:xfrm>
            <a:off x="8004175" y="639763"/>
            <a:ext cx="3070800" cy="748800"/>
          </a:xfrm>
        </p:spPr>
        <p:txBody>
          <a:bodyPr/>
          <a:lstStyle>
            <a:lvl1pPr>
              <a:lnSpc>
                <a:spcPts val="2700"/>
              </a:lnSpc>
              <a:spcAft>
                <a:spcPts val="0"/>
              </a:spcAft>
              <a:defRPr sz="2700">
                <a:solidFill>
                  <a:schemeClr val="accent3"/>
                </a:solidFill>
              </a:defRPr>
            </a:lvl1pPr>
          </a:lstStyle>
          <a:p>
            <a:pPr lvl="0"/>
            <a:r>
              <a:rPr lang="de-DE"/>
              <a:t>Mastertitelformat </a:t>
            </a:r>
            <a:br>
              <a:rPr lang="de-DE"/>
            </a:br>
            <a:r>
              <a:rPr lang="de-DE"/>
              <a:t>bearbeiten</a:t>
            </a:r>
          </a:p>
        </p:txBody>
      </p:sp>
    </p:spTree>
    <p:extLst>
      <p:ext uri="{BB962C8B-B14F-4D97-AF65-F5344CB8AC3E}">
        <p14:creationId xmlns:p14="http://schemas.microsoft.com/office/powerpoint/2010/main" val="2113768154"/>
      </p:ext>
    </p:extLst>
  </p:cSld>
  <p:clrMapOvr>
    <a:masterClrMapping/>
  </p:clrMapOvr>
  <p:extLst>
    <p:ext uri="{DCECCB84-F9BA-43D5-87BE-67443E8EF086}">
      <p15:sldGuideLst xmlns:p15="http://schemas.microsoft.com/office/powerpoint/2012/main">
        <p15:guide id="1" pos="2955">
          <p15:clr>
            <a:srgbClr val="FBAE40"/>
          </p15:clr>
        </p15:guide>
        <p15:guide id="2" pos="5042">
          <p15:clr>
            <a:srgbClr val="FBAE40"/>
          </p15:clr>
        </p15:guide>
        <p15:guide id="3" orient="horz" pos="103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Überschrift + Aufzähl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7410F5-2CCE-4CCE-9EB3-05F57FCE1BB1}"/>
              </a:ext>
            </a:extLst>
          </p:cNvPr>
          <p:cNvSpPr>
            <a:spLocks noGrp="1"/>
          </p:cNvSpPr>
          <p:nvPr>
            <p:ph type="title" hasCustomPrompt="1"/>
          </p:nvPr>
        </p:nvSpPr>
        <p:spPr>
          <a:xfrm>
            <a:off x="1416049" y="640800"/>
            <a:ext cx="9359903" cy="747897"/>
          </a:xfrm>
        </p:spPr>
        <p:txBody>
          <a:bodyPr/>
          <a:lstStyle>
            <a:lvl1pPr>
              <a:defRPr>
                <a:solidFill>
                  <a:schemeClr val="accent1"/>
                </a:solidFill>
              </a:defRPr>
            </a:lvl1pPr>
          </a:lstStyle>
          <a:p>
            <a:r>
              <a:rPr lang="de-DE"/>
              <a:t>Mastertitelformat </a:t>
            </a:r>
            <a:br>
              <a:rPr lang="de-DE"/>
            </a:br>
            <a:r>
              <a:rPr lang="de-DE"/>
              <a:t>bearbeiten</a:t>
            </a:r>
          </a:p>
        </p:txBody>
      </p:sp>
      <p:sp>
        <p:nvSpPr>
          <p:cNvPr id="6" name="Textplatzhalter 5">
            <a:extLst>
              <a:ext uri="{FF2B5EF4-FFF2-40B4-BE49-F238E27FC236}">
                <a16:creationId xmlns:a16="http://schemas.microsoft.com/office/drawing/2014/main" id="{65A87A01-0D8A-4566-8ED2-A008FC84676D}"/>
              </a:ext>
            </a:extLst>
          </p:cNvPr>
          <p:cNvSpPr>
            <a:spLocks noGrp="1"/>
          </p:cNvSpPr>
          <p:nvPr>
            <p:ph type="body" sz="quarter" idx="12"/>
          </p:nvPr>
        </p:nvSpPr>
        <p:spPr>
          <a:xfrm>
            <a:off x="1416049" y="1645443"/>
            <a:ext cx="9359901" cy="4375945"/>
          </a:xfrm>
        </p:spPr>
        <p:txBody>
          <a:bodyPr/>
          <a:lstStyle>
            <a:lvl1pPr>
              <a:defRPr sz="2400"/>
            </a:lvl1pPr>
            <a:lvl2pPr>
              <a:defRPr sz="2400"/>
            </a:lvl2pPr>
            <a:lvl3pPr>
              <a:defRPr sz="2400"/>
            </a:lvl3pPr>
            <a:lvl4pPr>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Textfeld 6">
            <a:extLst>
              <a:ext uri="{FF2B5EF4-FFF2-40B4-BE49-F238E27FC236}">
                <a16:creationId xmlns:a16="http://schemas.microsoft.com/office/drawing/2014/main" id="{717670AF-F6D4-4C9C-90F5-1EA843D19150}"/>
              </a:ext>
            </a:extLst>
          </p:cNvPr>
          <p:cNvSpPr txBox="1"/>
          <p:nvPr userDrawn="1"/>
        </p:nvSpPr>
        <p:spPr>
          <a:xfrm>
            <a:off x="9399373" y="6563806"/>
            <a:ext cx="2491670" cy="123111"/>
          </a:xfrm>
          <a:prstGeom prst="rect">
            <a:avLst/>
          </a:prstGeom>
          <a:noFill/>
        </p:spPr>
        <p:txBody>
          <a:bodyPr wrap="square" lIns="0" tIns="0" rIns="0" bIns="0" rtlCol="0">
            <a:noAutofit/>
          </a:bodyPr>
          <a:lstStyle/>
          <a:p>
            <a:pPr algn="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p:txBody>
      </p:sp>
      <p:sp>
        <p:nvSpPr>
          <p:cNvPr id="8" name="Fußzeilenplatzhalter 15">
            <a:extLst>
              <a:ext uri="{FF2B5EF4-FFF2-40B4-BE49-F238E27FC236}">
                <a16:creationId xmlns:a16="http://schemas.microsoft.com/office/drawing/2014/main" id="{DADE768E-168F-470A-B0BB-2C3F4B55E3AD}"/>
              </a:ext>
            </a:extLst>
          </p:cNvPr>
          <p:cNvSpPr>
            <a:spLocks noGrp="1"/>
          </p:cNvSpPr>
          <p:nvPr>
            <p:ph type="ftr" sz="quarter" idx="13"/>
          </p:nvPr>
        </p:nvSpPr>
        <p:spPr>
          <a:xfrm>
            <a:off x="442915" y="6563806"/>
            <a:ext cx="5653086" cy="123111"/>
          </a:xfrm>
        </p:spPr>
        <p:txBody>
          <a:bodyPr/>
          <a:lstStyle>
            <a:lvl1pPr>
              <a:defRPr>
                <a:solidFill>
                  <a:schemeClr val="tx2"/>
                </a:solidFill>
              </a:defRPr>
            </a:lvl1pPr>
          </a:lstStyle>
          <a:p>
            <a:r>
              <a:rPr lang="de-DE"/>
              <a:t>| Titel | Autor</a:t>
            </a:r>
          </a:p>
        </p:txBody>
      </p:sp>
      <p:sp>
        <p:nvSpPr>
          <p:cNvPr id="9" name="Foliennummernplatzhalter 16">
            <a:extLst>
              <a:ext uri="{FF2B5EF4-FFF2-40B4-BE49-F238E27FC236}">
                <a16:creationId xmlns:a16="http://schemas.microsoft.com/office/drawing/2014/main" id="{87FAE806-4516-4225-8F8F-CC79FA51C789}"/>
              </a:ext>
            </a:extLst>
          </p:cNvPr>
          <p:cNvSpPr>
            <a:spLocks noGrp="1"/>
          </p:cNvSpPr>
          <p:nvPr>
            <p:ph type="sldNum" sz="quarter" idx="14"/>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515605464"/>
      </p:ext>
    </p:extLst>
  </p:cSld>
  <p:clrMapOvr>
    <a:masterClrMapping/>
  </p:clrMapOvr>
  <p:extLst>
    <p:ext uri="{DCECCB84-F9BA-43D5-87BE-67443E8EF086}">
      <p15:sldGuideLst xmlns:p15="http://schemas.microsoft.com/office/powerpoint/2012/main">
        <p15:guide id="1" orient="horz" pos="103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ollflächig">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4CEAEA49-0CC0-4253-B4DE-E28F50AD1D7C}"/>
              </a:ext>
            </a:extLst>
          </p:cNvPr>
          <p:cNvSpPr>
            <a:spLocks noGrp="1"/>
          </p:cNvSpPr>
          <p:nvPr>
            <p:ph type="pic" sz="quarter" idx="12" hasCustomPrompt="1"/>
          </p:nvPr>
        </p:nvSpPr>
        <p:spPr>
          <a:xfrm>
            <a:off x="0" y="842423"/>
            <a:ext cx="12192000" cy="5574252"/>
          </a:xfrm>
          <a:custGeom>
            <a:avLst/>
            <a:gdLst>
              <a:gd name="connsiteX0" fmla="*/ 5095078 w 12192000"/>
              <a:gd name="connsiteY0" fmla="*/ 815 h 5574252"/>
              <a:gd name="connsiteX1" fmla="*/ 9509235 w 12192000"/>
              <a:gd name="connsiteY1" fmla="*/ 272199 h 5574252"/>
              <a:gd name="connsiteX2" fmla="*/ 12165194 w 12192000"/>
              <a:gd name="connsiteY2" fmla="*/ 307684 h 5574252"/>
              <a:gd name="connsiteX3" fmla="*/ 12180254 w 12192000"/>
              <a:gd name="connsiteY3" fmla="*/ 291486 h 5574252"/>
              <a:gd name="connsiteX4" fmla="*/ 12182121 w 12192000"/>
              <a:gd name="connsiteY4" fmla="*/ 290239 h 5574252"/>
              <a:gd name="connsiteX5" fmla="*/ 12192000 w 12192000"/>
              <a:gd name="connsiteY5" fmla="*/ 279689 h 5574252"/>
              <a:gd name="connsiteX6" fmla="*/ 12192000 w 12192000"/>
              <a:gd name="connsiteY6" fmla="*/ 5574252 h 5574252"/>
              <a:gd name="connsiteX7" fmla="*/ 0 w 12192000"/>
              <a:gd name="connsiteY7" fmla="*/ 5574252 h 5574252"/>
              <a:gd name="connsiteX8" fmla="*/ 0 w 12192000"/>
              <a:gd name="connsiteY8" fmla="*/ 272199 h 5574252"/>
              <a:gd name="connsiteX9" fmla="*/ 5095078 w 12192000"/>
              <a:gd name="connsiteY9" fmla="*/ 815 h 557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5574252">
                <a:moveTo>
                  <a:pt x="5095078" y="815"/>
                </a:moveTo>
                <a:cubicBezTo>
                  <a:pt x="6438882" y="9039"/>
                  <a:pt x="7951623" y="80810"/>
                  <a:pt x="9509235" y="272199"/>
                </a:cubicBezTo>
                <a:cubicBezTo>
                  <a:pt x="11602484" y="608646"/>
                  <a:pt x="12065248" y="398367"/>
                  <a:pt x="12165194" y="307684"/>
                </a:cubicBezTo>
                <a:lnTo>
                  <a:pt x="12180254" y="291486"/>
                </a:lnTo>
                <a:lnTo>
                  <a:pt x="12182121" y="290239"/>
                </a:lnTo>
                <a:lnTo>
                  <a:pt x="12192000" y="279689"/>
                </a:lnTo>
                <a:lnTo>
                  <a:pt x="12192000" y="5574252"/>
                </a:lnTo>
                <a:lnTo>
                  <a:pt x="0" y="5574252"/>
                </a:lnTo>
                <a:lnTo>
                  <a:pt x="0" y="272199"/>
                </a:lnTo>
                <a:cubicBezTo>
                  <a:pt x="0" y="272199"/>
                  <a:pt x="2138711" y="-17277"/>
                  <a:pt x="5095078" y="815"/>
                </a:cubicBezTo>
                <a:close/>
              </a:path>
            </a:pathLst>
          </a:custGeom>
        </p:spPr>
        <p:txBody>
          <a:bodyPr wrap="square">
            <a:noAutofit/>
          </a:bodyPr>
          <a:lstStyle/>
          <a:p>
            <a:r>
              <a:rPr lang="de-DE"/>
              <a:t> </a:t>
            </a:r>
          </a:p>
        </p:txBody>
      </p:sp>
      <p:sp>
        <p:nvSpPr>
          <p:cNvPr id="6" name="Textfeld 5">
            <a:extLst>
              <a:ext uri="{FF2B5EF4-FFF2-40B4-BE49-F238E27FC236}">
                <a16:creationId xmlns:a16="http://schemas.microsoft.com/office/drawing/2014/main" id="{16C3D8E4-DE94-4A38-8748-AA1E9EE19979}"/>
              </a:ext>
            </a:extLst>
          </p:cNvPr>
          <p:cNvSpPr txBox="1"/>
          <p:nvPr userDrawn="1"/>
        </p:nvSpPr>
        <p:spPr>
          <a:xfrm>
            <a:off x="9284043" y="6563806"/>
            <a:ext cx="2607000" cy="123111"/>
          </a:xfrm>
          <a:prstGeom prst="rect">
            <a:avLst/>
          </a:prstGeom>
          <a:noFill/>
        </p:spPr>
        <p:txBody>
          <a:bodyPr wrap="square" lIns="0" tIns="0" rIns="0" bIns="0" rtlCol="0">
            <a:noAutofit/>
          </a:bodyPr>
          <a:lstStyle/>
          <a:p>
            <a:pPr algn="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p:txBody>
      </p:sp>
      <p:sp>
        <p:nvSpPr>
          <p:cNvPr id="7" name="Fußzeilenplatzhalter 15">
            <a:extLst>
              <a:ext uri="{FF2B5EF4-FFF2-40B4-BE49-F238E27FC236}">
                <a16:creationId xmlns:a16="http://schemas.microsoft.com/office/drawing/2014/main" id="{48DC86F6-561D-4D6C-9C20-D94E60CC93DA}"/>
              </a:ext>
            </a:extLst>
          </p:cNvPr>
          <p:cNvSpPr>
            <a:spLocks noGrp="1"/>
          </p:cNvSpPr>
          <p:nvPr>
            <p:ph type="ftr" sz="quarter" idx="13"/>
          </p:nvPr>
        </p:nvSpPr>
        <p:spPr>
          <a:xfrm>
            <a:off x="442915" y="6563806"/>
            <a:ext cx="5653086" cy="123111"/>
          </a:xfrm>
        </p:spPr>
        <p:txBody>
          <a:bodyPr/>
          <a:lstStyle>
            <a:lvl1pPr>
              <a:defRPr>
                <a:solidFill>
                  <a:schemeClr val="tx2"/>
                </a:solidFill>
              </a:defRPr>
            </a:lvl1pPr>
          </a:lstStyle>
          <a:p>
            <a:r>
              <a:rPr lang="de-DE"/>
              <a:t>| Titel | Autor</a:t>
            </a:r>
          </a:p>
        </p:txBody>
      </p:sp>
      <p:sp>
        <p:nvSpPr>
          <p:cNvPr id="8" name="Foliennummernplatzhalter 16">
            <a:extLst>
              <a:ext uri="{FF2B5EF4-FFF2-40B4-BE49-F238E27FC236}">
                <a16:creationId xmlns:a16="http://schemas.microsoft.com/office/drawing/2014/main" id="{3EBC6D12-6669-462F-99B5-372C3CAB66D2}"/>
              </a:ext>
            </a:extLst>
          </p:cNvPr>
          <p:cNvSpPr>
            <a:spLocks noGrp="1"/>
          </p:cNvSpPr>
          <p:nvPr>
            <p:ph type="sldNum" sz="quarter" idx="14"/>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3105974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Überschrift + Inhalt + Diagramm">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7410F5-2CCE-4CCE-9EB3-05F57FCE1BB1}"/>
              </a:ext>
            </a:extLst>
          </p:cNvPr>
          <p:cNvSpPr>
            <a:spLocks noGrp="1"/>
          </p:cNvSpPr>
          <p:nvPr>
            <p:ph type="title" hasCustomPrompt="1"/>
          </p:nvPr>
        </p:nvSpPr>
        <p:spPr>
          <a:xfrm>
            <a:off x="1416050" y="1391602"/>
            <a:ext cx="4535488" cy="747897"/>
          </a:xfrm>
        </p:spPr>
        <p:txBody>
          <a:bodyPr/>
          <a:lstStyle>
            <a:lvl1pPr>
              <a:defRPr>
                <a:solidFill>
                  <a:schemeClr val="accent1"/>
                </a:solidFill>
              </a:defRPr>
            </a:lvl1pPr>
          </a:lstStyle>
          <a:p>
            <a:r>
              <a:rPr lang="de-DE"/>
              <a:t>Mastertitelformat </a:t>
            </a:r>
            <a:br>
              <a:rPr lang="de-DE"/>
            </a:br>
            <a:r>
              <a:rPr lang="de-DE"/>
              <a:t>bearbeiten</a:t>
            </a:r>
          </a:p>
        </p:txBody>
      </p:sp>
      <p:sp>
        <p:nvSpPr>
          <p:cNvPr id="6" name="Textplatzhalter 5">
            <a:extLst>
              <a:ext uri="{FF2B5EF4-FFF2-40B4-BE49-F238E27FC236}">
                <a16:creationId xmlns:a16="http://schemas.microsoft.com/office/drawing/2014/main" id="{65A87A01-0D8A-4566-8ED2-A008FC84676D}"/>
              </a:ext>
            </a:extLst>
          </p:cNvPr>
          <p:cNvSpPr>
            <a:spLocks noGrp="1"/>
          </p:cNvSpPr>
          <p:nvPr>
            <p:ph type="body" sz="quarter" idx="12"/>
          </p:nvPr>
        </p:nvSpPr>
        <p:spPr>
          <a:xfrm>
            <a:off x="1416049" y="2393950"/>
            <a:ext cx="4535487" cy="3627437"/>
          </a:xfrm>
        </p:spPr>
        <p:txBody>
          <a:bodyPr/>
          <a:lstStyle>
            <a:lvl1pPr>
              <a:defRPr sz="2400"/>
            </a:lvl1pPr>
            <a:lvl2pPr>
              <a:defRPr sz="2400"/>
            </a:lvl2pPr>
            <a:lvl3pPr>
              <a:defRPr sz="2400"/>
            </a:lvl3pPr>
            <a:lvl4pPr>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Inhaltsplatzhalter 7">
            <a:extLst>
              <a:ext uri="{FF2B5EF4-FFF2-40B4-BE49-F238E27FC236}">
                <a16:creationId xmlns:a16="http://schemas.microsoft.com/office/drawing/2014/main" id="{CFDCFCB9-51E0-459A-B53C-5DBA0C47AC03}"/>
              </a:ext>
            </a:extLst>
          </p:cNvPr>
          <p:cNvSpPr>
            <a:spLocks noGrp="1"/>
          </p:cNvSpPr>
          <p:nvPr>
            <p:ph sz="quarter" idx="14" hasCustomPrompt="1"/>
          </p:nvPr>
        </p:nvSpPr>
        <p:spPr>
          <a:xfrm>
            <a:off x="6240466" y="1989138"/>
            <a:ext cx="4535484" cy="4032249"/>
          </a:xfrm>
        </p:spPr>
        <p:txBody>
          <a:bodyPr/>
          <a:lstStyle>
            <a:lvl1pPr>
              <a:defRPr/>
            </a:lvl1pPr>
          </a:lstStyle>
          <a:p>
            <a:pPr lvl="0"/>
            <a:r>
              <a:rPr lang="de-DE"/>
              <a:t> </a:t>
            </a:r>
          </a:p>
        </p:txBody>
      </p:sp>
      <p:sp>
        <p:nvSpPr>
          <p:cNvPr id="9" name="Textfeld 8">
            <a:extLst>
              <a:ext uri="{FF2B5EF4-FFF2-40B4-BE49-F238E27FC236}">
                <a16:creationId xmlns:a16="http://schemas.microsoft.com/office/drawing/2014/main" id="{53E5CF59-0934-4B0D-9404-DBCD9AB96F98}"/>
              </a:ext>
            </a:extLst>
          </p:cNvPr>
          <p:cNvSpPr txBox="1"/>
          <p:nvPr userDrawn="1"/>
        </p:nvSpPr>
        <p:spPr>
          <a:xfrm>
            <a:off x="9358184" y="6563806"/>
            <a:ext cx="2532859" cy="123111"/>
          </a:xfrm>
          <a:prstGeom prst="rect">
            <a:avLst/>
          </a:prstGeom>
          <a:noFill/>
        </p:spPr>
        <p:txBody>
          <a:bodyPr wrap="square" lIns="0" tIns="0" rIns="0" bIns="0" rtlCol="0">
            <a:noAutofit/>
          </a:bodyPr>
          <a:lstStyle/>
          <a:p>
            <a:pPr algn="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p:txBody>
      </p:sp>
      <p:sp>
        <p:nvSpPr>
          <p:cNvPr id="11" name="Fußzeilenplatzhalter 15">
            <a:extLst>
              <a:ext uri="{FF2B5EF4-FFF2-40B4-BE49-F238E27FC236}">
                <a16:creationId xmlns:a16="http://schemas.microsoft.com/office/drawing/2014/main" id="{65C304DA-746C-4689-A198-C4C690553D67}"/>
              </a:ext>
            </a:extLst>
          </p:cNvPr>
          <p:cNvSpPr>
            <a:spLocks noGrp="1"/>
          </p:cNvSpPr>
          <p:nvPr>
            <p:ph type="ftr" sz="quarter" idx="13"/>
          </p:nvPr>
        </p:nvSpPr>
        <p:spPr>
          <a:xfrm>
            <a:off x="442915" y="6563806"/>
            <a:ext cx="5653086" cy="123111"/>
          </a:xfrm>
        </p:spPr>
        <p:txBody>
          <a:bodyPr/>
          <a:lstStyle>
            <a:lvl1pPr>
              <a:defRPr>
                <a:solidFill>
                  <a:schemeClr val="tx2"/>
                </a:solidFill>
              </a:defRPr>
            </a:lvl1pPr>
          </a:lstStyle>
          <a:p>
            <a:r>
              <a:rPr lang="de-DE"/>
              <a:t>| Titel | Autor</a:t>
            </a:r>
          </a:p>
        </p:txBody>
      </p:sp>
      <p:sp>
        <p:nvSpPr>
          <p:cNvPr id="12" name="Foliennummernplatzhalter 16">
            <a:extLst>
              <a:ext uri="{FF2B5EF4-FFF2-40B4-BE49-F238E27FC236}">
                <a16:creationId xmlns:a16="http://schemas.microsoft.com/office/drawing/2014/main" id="{0B7A3AC7-EAF0-4E14-AD1C-D236A1A22E67}"/>
              </a:ext>
            </a:extLst>
          </p:cNvPr>
          <p:cNvSpPr>
            <a:spLocks noGrp="1"/>
          </p:cNvSpPr>
          <p:nvPr>
            <p:ph type="sldNum" sz="quarter" idx="15"/>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660611215"/>
      </p:ext>
    </p:extLst>
  </p:cSld>
  <p:clrMapOvr>
    <a:masterClrMapping/>
  </p:clrMapOvr>
  <p:extLst>
    <p:ext uri="{DCECCB84-F9BA-43D5-87BE-67443E8EF086}">
      <p15:sldGuideLst xmlns:p15="http://schemas.microsoft.com/office/powerpoint/2012/main">
        <p15:guide id="1" orient="horz" pos="125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Überschrift + Inhalt + Bild links + Bildunt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524B3B-C7AD-4449-A6C9-D428479C3FC9}"/>
              </a:ext>
            </a:extLst>
          </p:cNvPr>
          <p:cNvSpPr>
            <a:spLocks noGrp="1"/>
          </p:cNvSpPr>
          <p:nvPr>
            <p:ph type="title" hasCustomPrompt="1"/>
          </p:nvPr>
        </p:nvSpPr>
        <p:spPr>
          <a:xfrm>
            <a:off x="6240462" y="1391602"/>
            <a:ext cx="4535487" cy="747897"/>
          </a:xfrm>
        </p:spPr>
        <p:txBody>
          <a:bodyPr/>
          <a:lstStyle>
            <a:lvl1pPr>
              <a:defRPr>
                <a:solidFill>
                  <a:schemeClr val="accent1"/>
                </a:solidFill>
              </a:defRPr>
            </a:lvl1pPr>
          </a:lstStyle>
          <a:p>
            <a:r>
              <a:rPr lang="de-DE"/>
              <a:t>Mastertitelformat </a:t>
            </a:r>
            <a:br>
              <a:rPr lang="de-DE"/>
            </a:br>
            <a:r>
              <a:rPr lang="de-DE"/>
              <a:t>bearbeiten</a:t>
            </a:r>
          </a:p>
        </p:txBody>
      </p:sp>
      <p:sp>
        <p:nvSpPr>
          <p:cNvPr id="7" name="Textplatzhalter 5">
            <a:extLst>
              <a:ext uri="{FF2B5EF4-FFF2-40B4-BE49-F238E27FC236}">
                <a16:creationId xmlns:a16="http://schemas.microsoft.com/office/drawing/2014/main" id="{DBA6B3A0-79B8-4A77-95F0-EB6EBE838240}"/>
              </a:ext>
            </a:extLst>
          </p:cNvPr>
          <p:cNvSpPr>
            <a:spLocks noGrp="1"/>
          </p:cNvSpPr>
          <p:nvPr>
            <p:ph type="body" sz="quarter" idx="13"/>
          </p:nvPr>
        </p:nvSpPr>
        <p:spPr>
          <a:xfrm>
            <a:off x="6240466" y="2393950"/>
            <a:ext cx="4535487" cy="3627437"/>
          </a:xfrm>
        </p:spPr>
        <p:txBody>
          <a:bodyPr/>
          <a:lstStyle>
            <a:lvl1pPr>
              <a:defRPr sz="2400"/>
            </a:lvl1pPr>
            <a:lvl2pPr>
              <a:defRPr sz="2400"/>
            </a:lvl2pPr>
            <a:lvl3pPr>
              <a:defRPr sz="2400"/>
            </a:lvl3pPr>
            <a:lvl4pPr>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Textplatzhalter 9">
            <a:extLst>
              <a:ext uri="{FF2B5EF4-FFF2-40B4-BE49-F238E27FC236}">
                <a16:creationId xmlns:a16="http://schemas.microsoft.com/office/drawing/2014/main" id="{18171F45-3B95-482F-B6DD-01E8F7DF864C}"/>
              </a:ext>
            </a:extLst>
          </p:cNvPr>
          <p:cNvSpPr>
            <a:spLocks noGrp="1"/>
          </p:cNvSpPr>
          <p:nvPr>
            <p:ph type="body" sz="quarter" idx="14"/>
          </p:nvPr>
        </p:nvSpPr>
        <p:spPr>
          <a:xfrm>
            <a:off x="1416050" y="5874545"/>
            <a:ext cx="4535488" cy="180049"/>
          </a:xfrm>
        </p:spPr>
        <p:txBody>
          <a:bodyPr>
            <a:noAutofit/>
          </a:bodyPr>
          <a:lstStyle>
            <a:lvl1pPr>
              <a:defRPr sz="1300"/>
            </a:lvl1pPr>
          </a:lstStyle>
          <a:p>
            <a:pPr lvl="0"/>
            <a:r>
              <a:rPr lang="de-DE"/>
              <a:t>Mastertextformat bearbeiten</a:t>
            </a:r>
          </a:p>
        </p:txBody>
      </p:sp>
      <p:sp>
        <p:nvSpPr>
          <p:cNvPr id="12" name="Bildplatzhalter 11">
            <a:extLst>
              <a:ext uri="{FF2B5EF4-FFF2-40B4-BE49-F238E27FC236}">
                <a16:creationId xmlns:a16="http://schemas.microsoft.com/office/drawing/2014/main" id="{2957F98C-993D-4CEA-9C1D-6BA1601EA69B}"/>
              </a:ext>
            </a:extLst>
          </p:cNvPr>
          <p:cNvSpPr>
            <a:spLocks noGrp="1"/>
          </p:cNvSpPr>
          <p:nvPr>
            <p:ph type="pic" sz="quarter" idx="15" hasCustomPrompt="1"/>
          </p:nvPr>
        </p:nvSpPr>
        <p:spPr>
          <a:xfrm>
            <a:off x="1416049" y="1391601"/>
            <a:ext cx="4535485" cy="4377373"/>
          </a:xfrm>
        </p:spPr>
        <p:txBody>
          <a:bodyPr/>
          <a:lstStyle/>
          <a:p>
            <a:r>
              <a:rPr lang="de-DE"/>
              <a:t> </a:t>
            </a:r>
          </a:p>
        </p:txBody>
      </p:sp>
      <p:sp>
        <p:nvSpPr>
          <p:cNvPr id="9" name="Textfeld 8">
            <a:extLst>
              <a:ext uri="{FF2B5EF4-FFF2-40B4-BE49-F238E27FC236}">
                <a16:creationId xmlns:a16="http://schemas.microsoft.com/office/drawing/2014/main" id="{F91C0D65-5F96-4EBE-B517-58527E461376}"/>
              </a:ext>
            </a:extLst>
          </p:cNvPr>
          <p:cNvSpPr txBox="1"/>
          <p:nvPr userDrawn="1"/>
        </p:nvSpPr>
        <p:spPr>
          <a:xfrm>
            <a:off x="9366422" y="6563806"/>
            <a:ext cx="2524621" cy="123111"/>
          </a:xfrm>
          <a:prstGeom prst="rect">
            <a:avLst/>
          </a:prstGeom>
          <a:noFill/>
        </p:spPr>
        <p:txBody>
          <a:bodyPr wrap="square" lIns="0" tIns="0" rIns="0" bIns="0" rtlCol="0">
            <a:noAutofit/>
          </a:bodyPr>
          <a:lstStyle/>
          <a:p>
            <a:pPr algn="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p:txBody>
      </p:sp>
      <p:sp>
        <p:nvSpPr>
          <p:cNvPr id="11" name="Fußzeilenplatzhalter 15">
            <a:extLst>
              <a:ext uri="{FF2B5EF4-FFF2-40B4-BE49-F238E27FC236}">
                <a16:creationId xmlns:a16="http://schemas.microsoft.com/office/drawing/2014/main" id="{3EE6ADAB-66AD-4499-8E2C-08D1386DBF53}"/>
              </a:ext>
            </a:extLst>
          </p:cNvPr>
          <p:cNvSpPr>
            <a:spLocks noGrp="1"/>
          </p:cNvSpPr>
          <p:nvPr>
            <p:ph type="ftr" sz="quarter" idx="16"/>
          </p:nvPr>
        </p:nvSpPr>
        <p:spPr>
          <a:xfrm>
            <a:off x="442915" y="6563806"/>
            <a:ext cx="5653086" cy="123111"/>
          </a:xfrm>
        </p:spPr>
        <p:txBody>
          <a:bodyPr/>
          <a:lstStyle>
            <a:lvl1pPr>
              <a:defRPr>
                <a:solidFill>
                  <a:schemeClr val="tx2"/>
                </a:solidFill>
              </a:defRPr>
            </a:lvl1pPr>
          </a:lstStyle>
          <a:p>
            <a:r>
              <a:rPr lang="de-DE"/>
              <a:t>| Titel | Autor</a:t>
            </a:r>
          </a:p>
        </p:txBody>
      </p:sp>
      <p:sp>
        <p:nvSpPr>
          <p:cNvPr id="14" name="Foliennummernplatzhalter 16">
            <a:extLst>
              <a:ext uri="{FF2B5EF4-FFF2-40B4-BE49-F238E27FC236}">
                <a16:creationId xmlns:a16="http://schemas.microsoft.com/office/drawing/2014/main" id="{ECE1A78A-F1AE-4224-AEE0-BF2994C1C96B}"/>
              </a:ext>
            </a:extLst>
          </p:cNvPr>
          <p:cNvSpPr>
            <a:spLocks noGrp="1"/>
          </p:cNvSpPr>
          <p:nvPr>
            <p:ph type="sldNum" sz="quarter" idx="17"/>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1472164124"/>
      </p:ext>
    </p:extLst>
  </p:cSld>
  <p:clrMapOvr>
    <a:masterClrMapping/>
  </p:clrMapOvr>
  <p:extLst>
    <p:ext uri="{DCECCB84-F9BA-43D5-87BE-67443E8EF086}">
      <p15:sldGuideLst xmlns:p15="http://schemas.microsoft.com/office/powerpoint/2012/main">
        <p15:guide id="1" orient="horz" pos="363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Überschrift + Inhalt + Bild rechts + Bildunt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524B3B-C7AD-4449-A6C9-D428479C3FC9}"/>
              </a:ext>
            </a:extLst>
          </p:cNvPr>
          <p:cNvSpPr>
            <a:spLocks noGrp="1"/>
          </p:cNvSpPr>
          <p:nvPr>
            <p:ph type="title" hasCustomPrompt="1"/>
          </p:nvPr>
        </p:nvSpPr>
        <p:spPr>
          <a:xfrm>
            <a:off x="1416049" y="1391602"/>
            <a:ext cx="4535487" cy="747897"/>
          </a:xfrm>
        </p:spPr>
        <p:txBody>
          <a:bodyPr/>
          <a:lstStyle>
            <a:lvl1pPr>
              <a:defRPr>
                <a:solidFill>
                  <a:schemeClr val="accent1"/>
                </a:solidFill>
              </a:defRPr>
            </a:lvl1pPr>
          </a:lstStyle>
          <a:p>
            <a:r>
              <a:rPr lang="de-DE"/>
              <a:t>Mastertitelformat </a:t>
            </a:r>
            <a:br>
              <a:rPr lang="de-DE"/>
            </a:br>
            <a:r>
              <a:rPr lang="de-DE"/>
              <a:t>bearbeiten</a:t>
            </a:r>
          </a:p>
        </p:txBody>
      </p:sp>
      <p:sp>
        <p:nvSpPr>
          <p:cNvPr id="7" name="Textplatzhalter 5">
            <a:extLst>
              <a:ext uri="{FF2B5EF4-FFF2-40B4-BE49-F238E27FC236}">
                <a16:creationId xmlns:a16="http://schemas.microsoft.com/office/drawing/2014/main" id="{DBA6B3A0-79B8-4A77-95F0-EB6EBE838240}"/>
              </a:ext>
            </a:extLst>
          </p:cNvPr>
          <p:cNvSpPr>
            <a:spLocks noGrp="1"/>
          </p:cNvSpPr>
          <p:nvPr>
            <p:ph type="body" sz="quarter" idx="13"/>
          </p:nvPr>
        </p:nvSpPr>
        <p:spPr>
          <a:xfrm>
            <a:off x="1416049" y="2393950"/>
            <a:ext cx="4535487" cy="3627437"/>
          </a:xfrm>
        </p:spPr>
        <p:txBody>
          <a:bodyPr/>
          <a:lstStyle>
            <a:lvl1pPr>
              <a:defRPr sz="2400"/>
            </a:lvl1pPr>
            <a:lvl2pPr>
              <a:defRPr sz="2400"/>
            </a:lvl2pPr>
            <a:lvl3pPr>
              <a:defRPr sz="2400"/>
            </a:lvl3pPr>
            <a:lvl4pPr>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Textplatzhalter 9">
            <a:extLst>
              <a:ext uri="{FF2B5EF4-FFF2-40B4-BE49-F238E27FC236}">
                <a16:creationId xmlns:a16="http://schemas.microsoft.com/office/drawing/2014/main" id="{18171F45-3B95-482F-B6DD-01E8F7DF864C}"/>
              </a:ext>
            </a:extLst>
          </p:cNvPr>
          <p:cNvSpPr>
            <a:spLocks noGrp="1"/>
          </p:cNvSpPr>
          <p:nvPr>
            <p:ph type="body" sz="quarter" idx="14"/>
          </p:nvPr>
        </p:nvSpPr>
        <p:spPr>
          <a:xfrm>
            <a:off x="6240467" y="5874545"/>
            <a:ext cx="4535488" cy="180049"/>
          </a:xfrm>
        </p:spPr>
        <p:txBody>
          <a:bodyPr>
            <a:noAutofit/>
          </a:bodyPr>
          <a:lstStyle>
            <a:lvl1pPr algn="r">
              <a:defRPr sz="1300"/>
            </a:lvl1pPr>
          </a:lstStyle>
          <a:p>
            <a:pPr lvl="0"/>
            <a:r>
              <a:rPr lang="de-DE"/>
              <a:t>Mastertextformat bearbeiten</a:t>
            </a:r>
          </a:p>
        </p:txBody>
      </p:sp>
      <p:sp>
        <p:nvSpPr>
          <p:cNvPr id="12" name="Bildplatzhalter 11">
            <a:extLst>
              <a:ext uri="{FF2B5EF4-FFF2-40B4-BE49-F238E27FC236}">
                <a16:creationId xmlns:a16="http://schemas.microsoft.com/office/drawing/2014/main" id="{2957F98C-993D-4CEA-9C1D-6BA1601EA69B}"/>
              </a:ext>
            </a:extLst>
          </p:cNvPr>
          <p:cNvSpPr>
            <a:spLocks noGrp="1"/>
          </p:cNvSpPr>
          <p:nvPr>
            <p:ph type="pic" sz="quarter" idx="15" hasCustomPrompt="1"/>
          </p:nvPr>
        </p:nvSpPr>
        <p:spPr>
          <a:xfrm>
            <a:off x="6240466" y="1391601"/>
            <a:ext cx="4535485" cy="4377373"/>
          </a:xfrm>
        </p:spPr>
        <p:txBody>
          <a:bodyPr/>
          <a:lstStyle/>
          <a:p>
            <a:r>
              <a:rPr lang="de-DE"/>
              <a:t> </a:t>
            </a:r>
          </a:p>
        </p:txBody>
      </p:sp>
      <p:sp>
        <p:nvSpPr>
          <p:cNvPr id="9" name="Textfeld 8">
            <a:extLst>
              <a:ext uri="{FF2B5EF4-FFF2-40B4-BE49-F238E27FC236}">
                <a16:creationId xmlns:a16="http://schemas.microsoft.com/office/drawing/2014/main" id="{5EB468EE-1B79-4218-9308-60409A79EB12}"/>
              </a:ext>
            </a:extLst>
          </p:cNvPr>
          <p:cNvSpPr txBox="1"/>
          <p:nvPr userDrawn="1"/>
        </p:nvSpPr>
        <p:spPr>
          <a:xfrm>
            <a:off x="9308757" y="6563806"/>
            <a:ext cx="2582286" cy="123111"/>
          </a:xfrm>
          <a:prstGeom prst="rect">
            <a:avLst/>
          </a:prstGeom>
          <a:noFill/>
        </p:spPr>
        <p:txBody>
          <a:bodyPr wrap="square" lIns="0" tIns="0" rIns="0" bIns="0" rtlCol="0">
            <a:noAutofit/>
          </a:bodyPr>
          <a:lstStyle/>
          <a:p>
            <a:pPr algn="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p:txBody>
      </p:sp>
      <p:sp>
        <p:nvSpPr>
          <p:cNvPr id="11" name="Fußzeilenplatzhalter 15">
            <a:extLst>
              <a:ext uri="{FF2B5EF4-FFF2-40B4-BE49-F238E27FC236}">
                <a16:creationId xmlns:a16="http://schemas.microsoft.com/office/drawing/2014/main" id="{FAF15725-49DD-4EE4-A3BA-E7263759AE68}"/>
              </a:ext>
            </a:extLst>
          </p:cNvPr>
          <p:cNvSpPr>
            <a:spLocks noGrp="1"/>
          </p:cNvSpPr>
          <p:nvPr>
            <p:ph type="ftr" sz="quarter" idx="16"/>
          </p:nvPr>
        </p:nvSpPr>
        <p:spPr>
          <a:xfrm>
            <a:off x="442915" y="6563806"/>
            <a:ext cx="5653086" cy="123111"/>
          </a:xfrm>
        </p:spPr>
        <p:txBody>
          <a:bodyPr/>
          <a:lstStyle>
            <a:lvl1pPr>
              <a:defRPr>
                <a:solidFill>
                  <a:schemeClr val="tx2"/>
                </a:solidFill>
              </a:defRPr>
            </a:lvl1pPr>
          </a:lstStyle>
          <a:p>
            <a:r>
              <a:rPr lang="de-DE"/>
              <a:t>| Titel | Autor</a:t>
            </a:r>
          </a:p>
        </p:txBody>
      </p:sp>
      <p:sp>
        <p:nvSpPr>
          <p:cNvPr id="13" name="Foliennummernplatzhalter 16">
            <a:extLst>
              <a:ext uri="{FF2B5EF4-FFF2-40B4-BE49-F238E27FC236}">
                <a16:creationId xmlns:a16="http://schemas.microsoft.com/office/drawing/2014/main" id="{7ACD01A0-BC72-4CEE-9E11-EBBE80DCE026}"/>
              </a:ext>
            </a:extLst>
          </p:cNvPr>
          <p:cNvSpPr>
            <a:spLocks noGrp="1"/>
          </p:cNvSpPr>
          <p:nvPr>
            <p:ph type="sldNum" sz="quarter" idx="17"/>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2656925615"/>
      </p:ext>
    </p:extLst>
  </p:cSld>
  <p:clrMapOvr>
    <a:masterClrMapping/>
  </p:clrMapOvr>
  <p:extLst>
    <p:ext uri="{DCECCB84-F9BA-43D5-87BE-67443E8EF086}">
      <p15:sldGuideLst xmlns:p15="http://schemas.microsoft.com/office/powerpoint/2012/main">
        <p15:guide id="1" orient="horz" pos="363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Überschrift + Bild + Bildunt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524B3B-C7AD-4449-A6C9-D428479C3FC9}"/>
              </a:ext>
            </a:extLst>
          </p:cNvPr>
          <p:cNvSpPr>
            <a:spLocks noGrp="1"/>
          </p:cNvSpPr>
          <p:nvPr>
            <p:ph type="title"/>
          </p:nvPr>
        </p:nvSpPr>
        <p:spPr>
          <a:xfrm>
            <a:off x="1416049" y="1391602"/>
            <a:ext cx="9359902" cy="351058"/>
          </a:xfrm>
        </p:spPr>
        <p:txBody>
          <a:bodyPr>
            <a:noAutofit/>
          </a:bodyPr>
          <a:lstStyle>
            <a:lvl1pPr algn="l">
              <a:defRPr>
                <a:solidFill>
                  <a:schemeClr val="accent1"/>
                </a:solidFill>
              </a:defRPr>
            </a:lvl1pPr>
          </a:lstStyle>
          <a:p>
            <a:r>
              <a:rPr lang="de-DE"/>
              <a:t>Mastertitelformat bearbeiten</a:t>
            </a:r>
          </a:p>
        </p:txBody>
      </p:sp>
      <p:sp>
        <p:nvSpPr>
          <p:cNvPr id="10" name="Textplatzhalter 9">
            <a:extLst>
              <a:ext uri="{FF2B5EF4-FFF2-40B4-BE49-F238E27FC236}">
                <a16:creationId xmlns:a16="http://schemas.microsoft.com/office/drawing/2014/main" id="{18171F45-3B95-482F-B6DD-01E8F7DF864C}"/>
              </a:ext>
            </a:extLst>
          </p:cNvPr>
          <p:cNvSpPr>
            <a:spLocks noGrp="1"/>
          </p:cNvSpPr>
          <p:nvPr>
            <p:ph type="body" sz="quarter" idx="14"/>
          </p:nvPr>
        </p:nvSpPr>
        <p:spPr>
          <a:xfrm>
            <a:off x="1416049" y="5874545"/>
            <a:ext cx="4535488" cy="180049"/>
          </a:xfrm>
        </p:spPr>
        <p:txBody>
          <a:bodyPr>
            <a:noAutofit/>
          </a:bodyPr>
          <a:lstStyle>
            <a:lvl1pPr algn="l">
              <a:defRPr sz="1300"/>
            </a:lvl1pPr>
          </a:lstStyle>
          <a:p>
            <a:pPr lvl="0"/>
            <a:r>
              <a:rPr lang="de-DE"/>
              <a:t>Mastertextformat bearbeiten</a:t>
            </a:r>
          </a:p>
        </p:txBody>
      </p:sp>
      <p:sp>
        <p:nvSpPr>
          <p:cNvPr id="12" name="Bildplatzhalter 11">
            <a:extLst>
              <a:ext uri="{FF2B5EF4-FFF2-40B4-BE49-F238E27FC236}">
                <a16:creationId xmlns:a16="http://schemas.microsoft.com/office/drawing/2014/main" id="{2957F98C-993D-4CEA-9C1D-6BA1601EA69B}"/>
              </a:ext>
            </a:extLst>
          </p:cNvPr>
          <p:cNvSpPr>
            <a:spLocks noGrp="1"/>
          </p:cNvSpPr>
          <p:nvPr>
            <p:ph type="pic" sz="quarter" idx="15" hasCustomPrompt="1"/>
          </p:nvPr>
        </p:nvSpPr>
        <p:spPr>
          <a:xfrm>
            <a:off x="1416050" y="1989138"/>
            <a:ext cx="9359901" cy="3779836"/>
          </a:xfrm>
        </p:spPr>
        <p:txBody>
          <a:bodyPr/>
          <a:lstStyle/>
          <a:p>
            <a:r>
              <a:rPr lang="de-DE"/>
              <a:t> </a:t>
            </a:r>
          </a:p>
        </p:txBody>
      </p:sp>
      <p:sp>
        <p:nvSpPr>
          <p:cNvPr id="8" name="Textfeld 7">
            <a:extLst>
              <a:ext uri="{FF2B5EF4-FFF2-40B4-BE49-F238E27FC236}">
                <a16:creationId xmlns:a16="http://schemas.microsoft.com/office/drawing/2014/main" id="{71BF02ED-43B4-45F2-B0D4-7FDA65E772F7}"/>
              </a:ext>
            </a:extLst>
          </p:cNvPr>
          <p:cNvSpPr txBox="1"/>
          <p:nvPr userDrawn="1"/>
        </p:nvSpPr>
        <p:spPr>
          <a:xfrm>
            <a:off x="9316995" y="6563806"/>
            <a:ext cx="2574048" cy="123111"/>
          </a:xfrm>
          <a:prstGeom prst="rect">
            <a:avLst/>
          </a:prstGeom>
          <a:noFill/>
        </p:spPr>
        <p:txBody>
          <a:bodyPr wrap="square" lIns="0" tIns="0" rIns="0" bIns="0" rtlCol="0">
            <a:noAutofit/>
          </a:bodyPr>
          <a:lstStyle/>
          <a:p>
            <a:pPr algn="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p:txBody>
      </p:sp>
      <p:sp>
        <p:nvSpPr>
          <p:cNvPr id="9" name="Fußzeilenplatzhalter 15">
            <a:extLst>
              <a:ext uri="{FF2B5EF4-FFF2-40B4-BE49-F238E27FC236}">
                <a16:creationId xmlns:a16="http://schemas.microsoft.com/office/drawing/2014/main" id="{3E108D65-A3E6-4961-B7B7-E1C8D33E57C6}"/>
              </a:ext>
            </a:extLst>
          </p:cNvPr>
          <p:cNvSpPr>
            <a:spLocks noGrp="1"/>
          </p:cNvSpPr>
          <p:nvPr>
            <p:ph type="ftr" sz="quarter" idx="13"/>
          </p:nvPr>
        </p:nvSpPr>
        <p:spPr>
          <a:xfrm>
            <a:off x="442915" y="6563806"/>
            <a:ext cx="5653086" cy="123111"/>
          </a:xfrm>
        </p:spPr>
        <p:txBody>
          <a:bodyPr/>
          <a:lstStyle>
            <a:lvl1pPr>
              <a:defRPr>
                <a:solidFill>
                  <a:schemeClr val="tx2"/>
                </a:solidFill>
              </a:defRPr>
            </a:lvl1pPr>
          </a:lstStyle>
          <a:p>
            <a:r>
              <a:rPr lang="de-DE"/>
              <a:t>| Titel | Autor</a:t>
            </a:r>
          </a:p>
        </p:txBody>
      </p:sp>
      <p:sp>
        <p:nvSpPr>
          <p:cNvPr id="13" name="Foliennummernplatzhalter 16">
            <a:extLst>
              <a:ext uri="{FF2B5EF4-FFF2-40B4-BE49-F238E27FC236}">
                <a16:creationId xmlns:a16="http://schemas.microsoft.com/office/drawing/2014/main" id="{C90DC592-127B-4861-93A0-80F74442D975}"/>
              </a:ext>
            </a:extLst>
          </p:cNvPr>
          <p:cNvSpPr>
            <a:spLocks noGrp="1"/>
          </p:cNvSpPr>
          <p:nvPr>
            <p:ph type="sldNum" sz="quarter" idx="16"/>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3504039652"/>
      </p:ext>
    </p:extLst>
  </p:cSld>
  <p:clrMapOvr>
    <a:masterClrMapping/>
  </p:clrMapOvr>
  <p:extLst>
    <p:ext uri="{DCECCB84-F9BA-43D5-87BE-67443E8EF086}">
      <p15:sldGuideLst xmlns:p15="http://schemas.microsoft.com/office/powerpoint/2012/main">
        <p15:guide id="1" orient="horz" pos="3634">
          <p15:clr>
            <a:srgbClr val="FBAE40"/>
          </p15:clr>
        </p15:guide>
        <p15:guide id="2" orient="horz" pos="125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ere Folie mit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694263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pic>
        <p:nvPicPr>
          <p:cNvPr id="6" name="Bild 2">
            <a:extLst>
              <a:ext uri="{FF2B5EF4-FFF2-40B4-BE49-F238E27FC236}">
                <a16:creationId xmlns:a16="http://schemas.microsoft.com/office/drawing/2014/main" id="{A86C1328-0580-4483-B99B-F6B79B7593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867" t="35515" r="7305" b="-1734"/>
          <a:stretch/>
        </p:blipFill>
        <p:spPr>
          <a:xfrm flipV="1">
            <a:off x="-6000" y="0"/>
            <a:ext cx="12204000" cy="6858000"/>
          </a:xfrm>
          <a:prstGeom prst="rect">
            <a:avLst/>
          </a:prstGeom>
        </p:spPr>
      </p:pic>
      <p:sp>
        <p:nvSpPr>
          <p:cNvPr id="5" name="Textfeld 4">
            <a:extLst>
              <a:ext uri="{FF2B5EF4-FFF2-40B4-BE49-F238E27FC236}">
                <a16:creationId xmlns:a16="http://schemas.microsoft.com/office/drawing/2014/main" id="{8ECEE2A0-F5F3-403E-B7B4-FE3BE6C61F6A}"/>
              </a:ext>
            </a:extLst>
          </p:cNvPr>
          <p:cNvSpPr txBox="1"/>
          <p:nvPr userDrawn="1"/>
        </p:nvSpPr>
        <p:spPr>
          <a:xfrm>
            <a:off x="300037" y="6563806"/>
            <a:ext cx="2643187" cy="123111"/>
          </a:xfrm>
          <a:prstGeom prst="rect">
            <a:avLst/>
          </a:prstGeom>
          <a:noFill/>
        </p:spPr>
        <p:txBody>
          <a:bodyPr wrap="square" lIns="0" tIns="0" rIns="0" bIns="0" rtlCol="0">
            <a:noAutofit/>
          </a:bodyPr>
          <a:lstStyle/>
          <a:p>
            <a:pPr algn="l"/>
            <a:r>
              <a:rPr lang="de-DE" sz="800" b="1">
                <a:solidFill>
                  <a:schemeClr val="bg1"/>
                </a:solidFill>
                <a:latin typeface="+mn-lt"/>
              </a:rPr>
              <a:t>© BBG</a:t>
            </a:r>
            <a:r>
              <a:rPr lang="de-DE" sz="800">
                <a:solidFill>
                  <a:schemeClr val="bg1"/>
                </a:solidFill>
              </a:rPr>
              <a:t> </a:t>
            </a:r>
            <a:r>
              <a:rPr lang="de-DE" sz="800">
                <a:solidFill>
                  <a:schemeClr val="bg1"/>
                </a:solidFill>
                <a:latin typeface="Calibri Light" panose="020F0302020204030204" pitchFamily="34" charset="0"/>
                <a:cs typeface="Calibri Light" panose="020F0302020204030204" pitchFamily="34" charset="0"/>
              </a:rPr>
              <a:t>Berliner Bildungscampus für Gesundheitsberufe gGmbH</a:t>
            </a:r>
          </a:p>
        </p:txBody>
      </p:sp>
      <p:sp>
        <p:nvSpPr>
          <p:cNvPr id="9" name="Textfeld 8">
            <a:extLst>
              <a:ext uri="{FF2B5EF4-FFF2-40B4-BE49-F238E27FC236}">
                <a16:creationId xmlns:a16="http://schemas.microsoft.com/office/drawing/2014/main" id="{242014CA-ED00-4EFE-8B3B-97104B3B749C}"/>
              </a:ext>
            </a:extLst>
          </p:cNvPr>
          <p:cNvSpPr txBox="1"/>
          <p:nvPr userDrawn="1"/>
        </p:nvSpPr>
        <p:spPr>
          <a:xfrm>
            <a:off x="1416050" y="2669381"/>
            <a:ext cx="9359900" cy="1047338"/>
          </a:xfrm>
          <a:prstGeom prst="rect">
            <a:avLst/>
          </a:prstGeom>
          <a:noFill/>
        </p:spPr>
        <p:txBody>
          <a:bodyPr wrap="square" lIns="0" tIns="0" rIns="0" bIns="0" rtlCol="0">
            <a:spAutoFit/>
          </a:bodyPr>
          <a:lstStyle/>
          <a:p>
            <a:pPr marL="0" marR="0" indent="0" algn="ctr" defTabSz="914400" rtl="0" eaLnBrk="1" fontAlgn="auto" latinLnBrk="0" hangingPunct="1">
              <a:lnSpc>
                <a:spcPct val="80000"/>
              </a:lnSpc>
              <a:spcBef>
                <a:spcPts val="1000"/>
              </a:spcBef>
              <a:spcAft>
                <a:spcPts val="0"/>
              </a:spcAft>
              <a:buClrTx/>
              <a:buSzTx/>
              <a:buFont typeface="Arial" panose="020B0604020202020204" pitchFamily="34" charset="0"/>
              <a:buNone/>
              <a:tabLst/>
            </a:pPr>
            <a:r>
              <a:rPr kumimoji="0" lang="de-DE" sz="8300" b="1" i="0" u="none" strike="noStrike" kern="1200" cap="none" spc="0" normalizeH="0" baseline="0" noProof="0">
                <a:ln>
                  <a:noFill/>
                </a:ln>
                <a:solidFill>
                  <a:schemeClr val="bg1"/>
                </a:solidFill>
                <a:effectLst/>
                <a:uLnTx/>
                <a:uFillTx/>
                <a:latin typeface="+mn-lt"/>
                <a:ea typeface="+mn-ea"/>
                <a:cs typeface="+mn-cs"/>
              </a:rPr>
              <a:t>Vielen Dank!</a:t>
            </a:r>
          </a:p>
        </p:txBody>
      </p:sp>
    </p:spTree>
    <p:extLst>
      <p:ext uri="{BB962C8B-B14F-4D97-AF65-F5344CB8AC3E}">
        <p14:creationId xmlns:p14="http://schemas.microsoft.com/office/powerpoint/2010/main" val="26299290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97FFE8-1580-214A-77E2-737A1C60A172}"/>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4FC10B0D-1414-9E34-F8EB-E1B348FCC519}"/>
              </a:ext>
            </a:extLst>
          </p:cNvPr>
          <p:cNvSpPr>
            <a:spLocks noGrp="1"/>
          </p:cNvSpPr>
          <p:nvPr>
            <p:ph type="dt" sz="half" idx="10"/>
          </p:nvPr>
        </p:nvSpPr>
        <p:spPr/>
        <p:txBody>
          <a:bodyPr/>
          <a:lstStyle/>
          <a:p>
            <a:fld id="{F3747E08-EA33-41AB-923A-90A3DEABBEEF}" type="datetimeFigureOut">
              <a:rPr lang="de-DE" smtClean="0"/>
              <a:t>30.09.2025</a:t>
            </a:fld>
            <a:endParaRPr lang="de-DE"/>
          </a:p>
        </p:txBody>
      </p:sp>
      <p:sp>
        <p:nvSpPr>
          <p:cNvPr id="4" name="Fußzeilenplatzhalter 3">
            <a:extLst>
              <a:ext uri="{FF2B5EF4-FFF2-40B4-BE49-F238E27FC236}">
                <a16:creationId xmlns:a16="http://schemas.microsoft.com/office/drawing/2014/main" id="{34642946-955F-6DDD-B1D2-7F716011479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83520B54-2F96-4299-D02C-3F5FC3CE0FF7}"/>
              </a:ext>
            </a:extLst>
          </p:cNvPr>
          <p:cNvSpPr>
            <a:spLocks noGrp="1"/>
          </p:cNvSpPr>
          <p:nvPr>
            <p:ph type="sldNum" sz="quarter" idx="12"/>
          </p:nvPr>
        </p:nvSpPr>
        <p:spPr/>
        <p:txBody>
          <a:bodyPr/>
          <a:lstStyle/>
          <a:p>
            <a:fld id="{303A18C0-ACD1-48DB-8A71-4C890B8242CB}" type="slidenum">
              <a:rPr lang="de-DE" smtClean="0"/>
              <a:t>‹Nr.›</a:t>
            </a:fld>
            <a:endParaRPr lang="de-DE"/>
          </a:p>
        </p:txBody>
      </p:sp>
    </p:spTree>
    <p:extLst>
      <p:ext uri="{BB962C8B-B14F-4D97-AF65-F5344CB8AC3E}">
        <p14:creationId xmlns:p14="http://schemas.microsoft.com/office/powerpoint/2010/main" val="3985126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folie blau">
    <p:spTree>
      <p:nvGrpSpPr>
        <p:cNvPr id="1" name=""/>
        <p:cNvGrpSpPr/>
        <p:nvPr/>
      </p:nvGrpSpPr>
      <p:grpSpPr>
        <a:xfrm>
          <a:off x="0" y="0"/>
          <a:ext cx="0" cy="0"/>
          <a:chOff x="0" y="0"/>
          <a:chExt cx="0" cy="0"/>
        </a:xfrm>
      </p:grpSpPr>
      <p:sp>
        <p:nvSpPr>
          <p:cNvPr id="12" name="Freihandform: Form 11">
            <a:extLst>
              <a:ext uri="{FF2B5EF4-FFF2-40B4-BE49-F238E27FC236}">
                <a16:creationId xmlns:a16="http://schemas.microsoft.com/office/drawing/2014/main" id="{505A903B-B24E-4764-8653-90CD1A309639}"/>
              </a:ext>
            </a:extLst>
          </p:cNvPr>
          <p:cNvSpPr/>
          <p:nvPr userDrawn="1"/>
        </p:nvSpPr>
        <p:spPr>
          <a:xfrm>
            <a:off x="0" y="0"/>
            <a:ext cx="12192001" cy="1298661"/>
          </a:xfrm>
          <a:custGeom>
            <a:avLst/>
            <a:gdLst>
              <a:gd name="connsiteX0" fmla="*/ 0 w 12192001"/>
              <a:gd name="connsiteY0" fmla="*/ 0 h 1298661"/>
              <a:gd name="connsiteX1" fmla="*/ 12192001 w 12192001"/>
              <a:gd name="connsiteY1" fmla="*/ 0 h 1298661"/>
              <a:gd name="connsiteX2" fmla="*/ 12192001 w 12192001"/>
              <a:gd name="connsiteY2" fmla="*/ 1114622 h 1298661"/>
              <a:gd name="connsiteX3" fmla="*/ 9509235 w 12192001"/>
              <a:gd name="connsiteY3" fmla="*/ 1114622 h 1298661"/>
              <a:gd name="connsiteX4" fmla="*/ 0 w 12192001"/>
              <a:gd name="connsiteY4" fmla="*/ 1114622 h 1298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1" h="1298661">
                <a:moveTo>
                  <a:pt x="0" y="0"/>
                </a:moveTo>
                <a:lnTo>
                  <a:pt x="12192001" y="0"/>
                </a:lnTo>
                <a:lnTo>
                  <a:pt x="12192001" y="1114622"/>
                </a:lnTo>
                <a:cubicBezTo>
                  <a:pt x="12192001" y="1114622"/>
                  <a:pt x="12085542" y="1528711"/>
                  <a:pt x="9509235" y="1114622"/>
                </a:cubicBezTo>
                <a:cubicBezTo>
                  <a:pt x="4524875" y="502177"/>
                  <a:pt x="0" y="1114622"/>
                  <a:pt x="0" y="1114622"/>
                </a:cubicBezTo>
                <a:close/>
              </a:path>
            </a:pathLst>
          </a:custGeom>
          <a:solidFill>
            <a:srgbClr val="FFFFFF"/>
          </a:solidFill>
          <a:ln w="9525" cap="flat">
            <a:noFill/>
            <a:prstDash val="solid"/>
            <a:miter/>
          </a:ln>
        </p:spPr>
        <p:txBody>
          <a:bodyPr rtlCol="0" anchor="ctr"/>
          <a:lstStyle/>
          <a:p>
            <a:endParaRPr lang="de-DE"/>
          </a:p>
        </p:txBody>
      </p:sp>
      <p:sp>
        <p:nvSpPr>
          <p:cNvPr id="6" name="Rechteck 5">
            <a:extLst>
              <a:ext uri="{FF2B5EF4-FFF2-40B4-BE49-F238E27FC236}">
                <a16:creationId xmlns:a16="http://schemas.microsoft.com/office/drawing/2014/main" id="{950D0D5F-F34A-4C98-A4C9-26967735EF7B}"/>
              </a:ext>
            </a:extLst>
          </p:cNvPr>
          <p:cNvSpPr/>
          <p:nvPr userDrawn="1"/>
        </p:nvSpPr>
        <p:spPr>
          <a:xfrm>
            <a:off x="0" y="6416675"/>
            <a:ext cx="12192000" cy="4413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E60AC7F8-927B-45B3-AB6E-0F5E24CCA70C}"/>
              </a:ext>
            </a:extLst>
          </p:cNvPr>
          <p:cNvSpPr>
            <a:spLocks noGrp="1"/>
          </p:cNvSpPr>
          <p:nvPr>
            <p:ph type="title"/>
          </p:nvPr>
        </p:nvSpPr>
        <p:spPr>
          <a:xfrm>
            <a:off x="1416050" y="1490663"/>
            <a:ext cx="9359900" cy="648836"/>
          </a:xfrm>
        </p:spPr>
        <p:txBody>
          <a:bodyPr/>
          <a:lstStyle>
            <a:lvl1pPr>
              <a:lnSpc>
                <a:spcPct val="100000"/>
              </a:lnSpc>
              <a:defRPr sz="4200">
                <a:solidFill>
                  <a:schemeClr val="accent4">
                    <a:lumMod val="60000"/>
                    <a:lumOff val="40000"/>
                  </a:schemeClr>
                </a:solidFill>
              </a:defRPr>
            </a:lvl1pPr>
          </a:lstStyle>
          <a:p>
            <a:r>
              <a:rPr lang="de-DE"/>
              <a:t>Mastertitelformat bearbeiten</a:t>
            </a:r>
          </a:p>
        </p:txBody>
      </p:sp>
      <p:pic>
        <p:nvPicPr>
          <p:cNvPr id="10" name="Bild 2">
            <a:extLst>
              <a:ext uri="{FF2B5EF4-FFF2-40B4-BE49-F238E27FC236}">
                <a16:creationId xmlns:a16="http://schemas.microsoft.com/office/drawing/2014/main" id="{E6E8B339-3CD8-4491-87B4-A4A47F2D170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945"/>
          <a:stretch/>
        </p:blipFill>
        <p:spPr>
          <a:xfrm>
            <a:off x="10775950" y="299910"/>
            <a:ext cx="1115093" cy="853029"/>
          </a:xfrm>
          <a:prstGeom prst="rect">
            <a:avLst/>
          </a:prstGeom>
        </p:spPr>
      </p:pic>
      <p:sp>
        <p:nvSpPr>
          <p:cNvPr id="11" name="Textfeld 10">
            <a:extLst>
              <a:ext uri="{FF2B5EF4-FFF2-40B4-BE49-F238E27FC236}">
                <a16:creationId xmlns:a16="http://schemas.microsoft.com/office/drawing/2014/main" id="{BAEACC13-5EF5-4ECD-AB80-A74361C59A37}"/>
              </a:ext>
            </a:extLst>
          </p:cNvPr>
          <p:cNvSpPr txBox="1"/>
          <p:nvPr userDrawn="1"/>
        </p:nvSpPr>
        <p:spPr>
          <a:xfrm>
            <a:off x="9358184" y="6563806"/>
            <a:ext cx="2532859" cy="123111"/>
          </a:xfrm>
          <a:prstGeom prst="rect">
            <a:avLst/>
          </a:prstGeom>
          <a:noFill/>
        </p:spPr>
        <p:txBody>
          <a:bodyPr wrap="square" lIns="0" tIns="0" rIns="0" bIns="0" rtlCol="0">
            <a:noAutofit/>
          </a:bodyPr>
          <a:lstStyle/>
          <a:p>
            <a:pPr algn="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p:txBody>
      </p:sp>
      <p:sp>
        <p:nvSpPr>
          <p:cNvPr id="15" name="Textplatzhalter 14">
            <a:extLst>
              <a:ext uri="{FF2B5EF4-FFF2-40B4-BE49-F238E27FC236}">
                <a16:creationId xmlns:a16="http://schemas.microsoft.com/office/drawing/2014/main" id="{11080DD8-799D-4FF0-A5FD-12DC007DC4DA}"/>
              </a:ext>
            </a:extLst>
          </p:cNvPr>
          <p:cNvSpPr>
            <a:spLocks noGrp="1"/>
          </p:cNvSpPr>
          <p:nvPr>
            <p:ph type="body" sz="quarter" idx="12"/>
          </p:nvPr>
        </p:nvSpPr>
        <p:spPr>
          <a:xfrm>
            <a:off x="1416049" y="2393950"/>
            <a:ext cx="9359899" cy="3627438"/>
          </a:xfrm>
        </p:spPr>
        <p:txBody>
          <a:bodyPr/>
          <a:lstStyle>
            <a:lvl1pPr>
              <a:defRPr sz="2400">
                <a:solidFill>
                  <a:schemeClr val="bg1"/>
                </a:solidFill>
              </a:defRPr>
            </a:lvl1pPr>
            <a:lvl2pPr>
              <a:buClr>
                <a:schemeClr val="bg1"/>
              </a:buClr>
              <a:defRPr sz="2400">
                <a:solidFill>
                  <a:schemeClr val="bg1"/>
                </a:solidFill>
              </a:defRPr>
            </a:lvl2pPr>
            <a:lvl3pPr>
              <a:buClr>
                <a:schemeClr val="bg1"/>
              </a:buClr>
              <a:defRPr sz="2400">
                <a:solidFill>
                  <a:schemeClr val="bg1"/>
                </a:solidFill>
              </a:defRPr>
            </a:lvl3pPr>
            <a:lvl4pPr>
              <a:buClr>
                <a:schemeClr val="bg1"/>
              </a:buClr>
              <a:defRPr sz="2400">
                <a:solidFill>
                  <a:schemeClr val="bg1"/>
                </a:solidFill>
              </a:defRPr>
            </a:lvl4pPr>
            <a:lvl5pPr>
              <a:buClr>
                <a:schemeClr val="bg1"/>
              </a:buClr>
              <a:defRPr sz="240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6" name="Fußzeilenplatzhalter 15">
            <a:extLst>
              <a:ext uri="{FF2B5EF4-FFF2-40B4-BE49-F238E27FC236}">
                <a16:creationId xmlns:a16="http://schemas.microsoft.com/office/drawing/2014/main" id="{53441994-1BE5-491B-8177-6928E3D554AB}"/>
              </a:ext>
            </a:extLst>
          </p:cNvPr>
          <p:cNvSpPr>
            <a:spLocks noGrp="1"/>
          </p:cNvSpPr>
          <p:nvPr>
            <p:ph type="ftr" sz="quarter" idx="13"/>
          </p:nvPr>
        </p:nvSpPr>
        <p:spPr/>
        <p:txBody>
          <a:bodyPr/>
          <a:lstStyle>
            <a:lvl1pPr>
              <a:defRPr>
                <a:solidFill>
                  <a:schemeClr val="tx2"/>
                </a:solidFill>
              </a:defRPr>
            </a:lvl1pPr>
          </a:lstStyle>
          <a:p>
            <a:r>
              <a:rPr lang="de-DE"/>
              <a:t>| Titel | Autor</a:t>
            </a:r>
          </a:p>
        </p:txBody>
      </p:sp>
      <p:sp>
        <p:nvSpPr>
          <p:cNvPr id="17" name="Foliennummernplatzhalter 16">
            <a:extLst>
              <a:ext uri="{FF2B5EF4-FFF2-40B4-BE49-F238E27FC236}">
                <a16:creationId xmlns:a16="http://schemas.microsoft.com/office/drawing/2014/main" id="{443F68BD-7CBA-4039-BAF5-C2BA6AB9D36F}"/>
              </a:ext>
            </a:extLst>
          </p:cNvPr>
          <p:cNvSpPr>
            <a:spLocks noGrp="1"/>
          </p:cNvSpPr>
          <p:nvPr>
            <p:ph type="sldNum" sz="quarter" idx="14"/>
          </p:nvPr>
        </p:nvSpPr>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706508776"/>
      </p:ext>
    </p:extLst>
  </p:cSld>
  <p:clrMapOvr>
    <a:masterClrMapping/>
  </p:clrMapOvr>
  <p:extLst>
    <p:ext uri="{DCECCB84-F9BA-43D5-87BE-67443E8EF086}">
      <p15:sldGuideLst xmlns:p15="http://schemas.microsoft.com/office/powerpoint/2012/main">
        <p15:guide id="1" orient="horz" pos="93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5D428-44D7-4703-3C85-B2644B6CEED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DE"/>
          </a:p>
        </p:txBody>
      </p:sp>
      <p:sp>
        <p:nvSpPr>
          <p:cNvPr id="3" name="Subtitle 2">
            <a:extLst>
              <a:ext uri="{FF2B5EF4-FFF2-40B4-BE49-F238E27FC236}">
                <a16:creationId xmlns:a16="http://schemas.microsoft.com/office/drawing/2014/main" id="{6586AB99-C2E8-9C3E-2D7A-ACEA54C5E4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E"/>
          </a:p>
        </p:txBody>
      </p:sp>
      <p:sp>
        <p:nvSpPr>
          <p:cNvPr id="4" name="Date Placeholder 3">
            <a:extLst>
              <a:ext uri="{FF2B5EF4-FFF2-40B4-BE49-F238E27FC236}">
                <a16:creationId xmlns:a16="http://schemas.microsoft.com/office/drawing/2014/main" id="{CCEB5720-FF21-22A7-65FB-3C1D95A703DE}"/>
              </a:ext>
            </a:extLst>
          </p:cNvPr>
          <p:cNvSpPr>
            <a:spLocks noGrp="1"/>
          </p:cNvSpPr>
          <p:nvPr>
            <p:ph type="dt" sz="half" idx="10"/>
          </p:nvPr>
        </p:nvSpPr>
        <p:spPr/>
        <p:txBody>
          <a:bodyPr/>
          <a:lstStyle/>
          <a:p>
            <a:fld id="{3CB4D0C1-55E3-9147-8CC1-603028965CAE}" type="datetimeFigureOut">
              <a:rPr lang="en-DE" smtClean="0"/>
              <a:t>09/30/2025</a:t>
            </a:fld>
            <a:endParaRPr lang="en-DE"/>
          </a:p>
        </p:txBody>
      </p:sp>
      <p:sp>
        <p:nvSpPr>
          <p:cNvPr id="5" name="Footer Placeholder 4">
            <a:extLst>
              <a:ext uri="{FF2B5EF4-FFF2-40B4-BE49-F238E27FC236}">
                <a16:creationId xmlns:a16="http://schemas.microsoft.com/office/drawing/2014/main" id="{EFA5992E-1035-6617-A1BF-A2384DFDBAA4}"/>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D9E4C371-362D-D0AE-BA39-8160C2E412A9}"/>
              </a:ext>
            </a:extLst>
          </p:cNvPr>
          <p:cNvSpPr>
            <a:spLocks noGrp="1"/>
          </p:cNvSpPr>
          <p:nvPr>
            <p:ph type="sldNum" sz="quarter" idx="12"/>
          </p:nvPr>
        </p:nvSpPr>
        <p:spPr/>
        <p:txBody>
          <a:bodyPr/>
          <a:lstStyle/>
          <a:p>
            <a:fld id="{B48C8924-8719-8841-A806-CEE481572821}" type="slidenum">
              <a:rPr lang="en-DE" smtClean="0"/>
              <a:t>‹Nr.›</a:t>
            </a:fld>
            <a:endParaRPr lang="en-DE"/>
          </a:p>
        </p:txBody>
      </p:sp>
    </p:spTree>
    <p:extLst>
      <p:ext uri="{BB962C8B-B14F-4D97-AF65-F5344CB8AC3E}">
        <p14:creationId xmlns:p14="http://schemas.microsoft.com/office/powerpoint/2010/main" val="2772016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folie gelb">
    <p:spTree>
      <p:nvGrpSpPr>
        <p:cNvPr id="1" name=""/>
        <p:cNvGrpSpPr/>
        <p:nvPr/>
      </p:nvGrpSpPr>
      <p:grpSpPr>
        <a:xfrm>
          <a:off x="0" y="0"/>
          <a:ext cx="0" cy="0"/>
          <a:chOff x="0" y="0"/>
          <a:chExt cx="0" cy="0"/>
        </a:xfrm>
      </p:grpSpPr>
      <p:sp>
        <p:nvSpPr>
          <p:cNvPr id="11" name="Freihandform: Form 10">
            <a:extLst>
              <a:ext uri="{FF2B5EF4-FFF2-40B4-BE49-F238E27FC236}">
                <a16:creationId xmlns:a16="http://schemas.microsoft.com/office/drawing/2014/main" id="{27DFDA82-F238-47D9-8ADA-13151358E867}"/>
              </a:ext>
            </a:extLst>
          </p:cNvPr>
          <p:cNvSpPr/>
          <p:nvPr userDrawn="1"/>
        </p:nvSpPr>
        <p:spPr>
          <a:xfrm>
            <a:off x="0" y="0"/>
            <a:ext cx="12192001" cy="1298661"/>
          </a:xfrm>
          <a:custGeom>
            <a:avLst/>
            <a:gdLst>
              <a:gd name="connsiteX0" fmla="*/ 0 w 12192001"/>
              <a:gd name="connsiteY0" fmla="*/ 0 h 1298661"/>
              <a:gd name="connsiteX1" fmla="*/ 12192001 w 12192001"/>
              <a:gd name="connsiteY1" fmla="*/ 0 h 1298661"/>
              <a:gd name="connsiteX2" fmla="*/ 12192001 w 12192001"/>
              <a:gd name="connsiteY2" fmla="*/ 1114622 h 1298661"/>
              <a:gd name="connsiteX3" fmla="*/ 9509235 w 12192001"/>
              <a:gd name="connsiteY3" fmla="*/ 1114622 h 1298661"/>
              <a:gd name="connsiteX4" fmla="*/ 0 w 12192001"/>
              <a:gd name="connsiteY4" fmla="*/ 1114622 h 1298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1" h="1298661">
                <a:moveTo>
                  <a:pt x="0" y="0"/>
                </a:moveTo>
                <a:lnTo>
                  <a:pt x="12192001" y="0"/>
                </a:lnTo>
                <a:lnTo>
                  <a:pt x="12192001" y="1114622"/>
                </a:lnTo>
                <a:cubicBezTo>
                  <a:pt x="12192001" y="1114622"/>
                  <a:pt x="12085542" y="1528711"/>
                  <a:pt x="9509235" y="1114622"/>
                </a:cubicBezTo>
                <a:cubicBezTo>
                  <a:pt x="4524875" y="502177"/>
                  <a:pt x="0" y="1114622"/>
                  <a:pt x="0" y="1114622"/>
                </a:cubicBezTo>
                <a:close/>
              </a:path>
            </a:pathLst>
          </a:custGeom>
          <a:solidFill>
            <a:srgbClr val="FFFFFF"/>
          </a:solidFill>
          <a:ln w="9525" cap="flat">
            <a:noFill/>
            <a:prstDash val="solid"/>
            <a:miter/>
          </a:ln>
        </p:spPr>
        <p:txBody>
          <a:bodyPr rtlCol="0" anchor="ctr"/>
          <a:lstStyle/>
          <a:p>
            <a:endParaRPr lang="de-DE"/>
          </a:p>
        </p:txBody>
      </p:sp>
      <p:sp>
        <p:nvSpPr>
          <p:cNvPr id="2" name="Titel 1">
            <a:extLst>
              <a:ext uri="{FF2B5EF4-FFF2-40B4-BE49-F238E27FC236}">
                <a16:creationId xmlns:a16="http://schemas.microsoft.com/office/drawing/2014/main" id="{E60AC7F8-927B-45B3-AB6E-0F5E24CCA70C}"/>
              </a:ext>
            </a:extLst>
          </p:cNvPr>
          <p:cNvSpPr>
            <a:spLocks noGrp="1"/>
          </p:cNvSpPr>
          <p:nvPr>
            <p:ph type="title"/>
          </p:nvPr>
        </p:nvSpPr>
        <p:spPr>
          <a:xfrm>
            <a:off x="1416050" y="1490663"/>
            <a:ext cx="9359900" cy="648836"/>
          </a:xfrm>
        </p:spPr>
        <p:txBody>
          <a:bodyPr/>
          <a:lstStyle>
            <a:lvl1pPr>
              <a:lnSpc>
                <a:spcPct val="100000"/>
              </a:lnSpc>
              <a:defRPr sz="4200">
                <a:solidFill>
                  <a:schemeClr val="accent1"/>
                </a:solidFill>
              </a:defRPr>
            </a:lvl1pPr>
          </a:lstStyle>
          <a:p>
            <a:r>
              <a:rPr lang="de-DE"/>
              <a:t>Mastertitelformat bearbeiten</a:t>
            </a:r>
          </a:p>
        </p:txBody>
      </p:sp>
      <p:pic>
        <p:nvPicPr>
          <p:cNvPr id="10" name="Bild 2">
            <a:extLst>
              <a:ext uri="{FF2B5EF4-FFF2-40B4-BE49-F238E27FC236}">
                <a16:creationId xmlns:a16="http://schemas.microsoft.com/office/drawing/2014/main" id="{E6E8B339-3CD8-4491-87B4-A4A47F2D170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945"/>
          <a:stretch/>
        </p:blipFill>
        <p:spPr>
          <a:xfrm>
            <a:off x="10775950" y="299910"/>
            <a:ext cx="1115093" cy="853029"/>
          </a:xfrm>
          <a:prstGeom prst="rect">
            <a:avLst/>
          </a:prstGeom>
        </p:spPr>
      </p:pic>
      <p:sp>
        <p:nvSpPr>
          <p:cNvPr id="15" name="Textplatzhalter 14">
            <a:extLst>
              <a:ext uri="{FF2B5EF4-FFF2-40B4-BE49-F238E27FC236}">
                <a16:creationId xmlns:a16="http://schemas.microsoft.com/office/drawing/2014/main" id="{11080DD8-799D-4FF0-A5FD-12DC007DC4DA}"/>
              </a:ext>
            </a:extLst>
          </p:cNvPr>
          <p:cNvSpPr>
            <a:spLocks noGrp="1"/>
          </p:cNvSpPr>
          <p:nvPr>
            <p:ph type="body" sz="quarter" idx="12"/>
          </p:nvPr>
        </p:nvSpPr>
        <p:spPr>
          <a:xfrm>
            <a:off x="1416049" y="2393950"/>
            <a:ext cx="9359899" cy="3627438"/>
          </a:xfrm>
        </p:spPr>
        <p:txBody>
          <a:bodyPr/>
          <a:lstStyle>
            <a:lvl1pPr>
              <a:defRPr sz="2400">
                <a:solidFill>
                  <a:schemeClr val="bg1"/>
                </a:solidFill>
              </a:defRPr>
            </a:lvl1pPr>
            <a:lvl2pPr>
              <a:buClr>
                <a:schemeClr val="bg1"/>
              </a:buClr>
              <a:defRPr sz="2400">
                <a:solidFill>
                  <a:schemeClr val="bg1"/>
                </a:solidFill>
              </a:defRPr>
            </a:lvl2pPr>
            <a:lvl3pPr>
              <a:buClr>
                <a:schemeClr val="bg1"/>
              </a:buClr>
              <a:defRPr sz="2400">
                <a:solidFill>
                  <a:schemeClr val="bg1"/>
                </a:solidFill>
              </a:defRPr>
            </a:lvl3pPr>
            <a:lvl4pPr>
              <a:buClr>
                <a:schemeClr val="bg1"/>
              </a:buClr>
              <a:defRPr sz="2400">
                <a:solidFill>
                  <a:schemeClr val="bg1"/>
                </a:solidFill>
              </a:defRPr>
            </a:lvl4pPr>
            <a:lvl5pPr>
              <a:buClr>
                <a:schemeClr val="bg1"/>
              </a:buClr>
              <a:defRPr sz="240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Rechteck 11">
            <a:extLst>
              <a:ext uri="{FF2B5EF4-FFF2-40B4-BE49-F238E27FC236}">
                <a16:creationId xmlns:a16="http://schemas.microsoft.com/office/drawing/2014/main" id="{8C9E5C47-5607-4F08-AC81-288A61B9E4C4}"/>
              </a:ext>
            </a:extLst>
          </p:cNvPr>
          <p:cNvSpPr/>
          <p:nvPr userDrawn="1"/>
        </p:nvSpPr>
        <p:spPr>
          <a:xfrm>
            <a:off x="0" y="6416675"/>
            <a:ext cx="12192000" cy="4413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5430C74B-66F8-4A6E-A9F3-1A7746A1394F}"/>
              </a:ext>
            </a:extLst>
          </p:cNvPr>
          <p:cNvSpPr txBox="1"/>
          <p:nvPr userDrawn="1"/>
        </p:nvSpPr>
        <p:spPr>
          <a:xfrm>
            <a:off x="9382897" y="6563806"/>
            <a:ext cx="2508146" cy="123111"/>
          </a:xfrm>
          <a:prstGeom prst="rect">
            <a:avLst/>
          </a:prstGeom>
          <a:noFill/>
        </p:spPr>
        <p:txBody>
          <a:bodyPr wrap="square" lIns="0" tIns="0" rIns="0" bIns="0" rtlCol="0">
            <a:noAutofit/>
          </a:bodyPr>
          <a:lstStyle/>
          <a:p>
            <a:pPr algn="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p:txBody>
      </p:sp>
      <p:sp>
        <p:nvSpPr>
          <p:cNvPr id="14" name="Fußzeilenplatzhalter 15">
            <a:extLst>
              <a:ext uri="{FF2B5EF4-FFF2-40B4-BE49-F238E27FC236}">
                <a16:creationId xmlns:a16="http://schemas.microsoft.com/office/drawing/2014/main" id="{0BB46AC0-74A1-4E62-8626-3F4EE541246E}"/>
              </a:ext>
            </a:extLst>
          </p:cNvPr>
          <p:cNvSpPr>
            <a:spLocks noGrp="1"/>
          </p:cNvSpPr>
          <p:nvPr>
            <p:ph type="ftr" sz="quarter" idx="13"/>
          </p:nvPr>
        </p:nvSpPr>
        <p:spPr>
          <a:xfrm>
            <a:off x="442915" y="6563806"/>
            <a:ext cx="5653086" cy="123111"/>
          </a:xfrm>
        </p:spPr>
        <p:txBody>
          <a:bodyPr/>
          <a:lstStyle>
            <a:lvl1pPr>
              <a:defRPr>
                <a:solidFill>
                  <a:schemeClr val="tx2"/>
                </a:solidFill>
              </a:defRPr>
            </a:lvl1pPr>
          </a:lstStyle>
          <a:p>
            <a:r>
              <a:rPr lang="de-DE"/>
              <a:t>| Titel | Autor</a:t>
            </a:r>
          </a:p>
        </p:txBody>
      </p:sp>
      <p:sp>
        <p:nvSpPr>
          <p:cNvPr id="16" name="Foliennummernplatzhalter 16">
            <a:extLst>
              <a:ext uri="{FF2B5EF4-FFF2-40B4-BE49-F238E27FC236}">
                <a16:creationId xmlns:a16="http://schemas.microsoft.com/office/drawing/2014/main" id="{97D37366-CB32-4C4B-8616-0F3A16BF9BD3}"/>
              </a:ext>
            </a:extLst>
          </p:cNvPr>
          <p:cNvSpPr>
            <a:spLocks noGrp="1"/>
          </p:cNvSpPr>
          <p:nvPr>
            <p:ph type="sldNum" sz="quarter" idx="14"/>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1278645643"/>
      </p:ext>
    </p:extLst>
  </p:cSld>
  <p:clrMapOvr>
    <a:masterClrMapping/>
  </p:clrMapOvr>
  <p:extLst>
    <p:ext uri="{DCECCB84-F9BA-43D5-87BE-67443E8EF086}">
      <p15:sldGuideLst xmlns:p15="http://schemas.microsoft.com/office/powerpoint/2012/main">
        <p15:guide id="1" orient="horz" pos="93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folie petrol">
    <p:spTree>
      <p:nvGrpSpPr>
        <p:cNvPr id="1" name=""/>
        <p:cNvGrpSpPr/>
        <p:nvPr/>
      </p:nvGrpSpPr>
      <p:grpSpPr>
        <a:xfrm>
          <a:off x="0" y="0"/>
          <a:ext cx="0" cy="0"/>
          <a:chOff x="0" y="0"/>
          <a:chExt cx="0" cy="0"/>
        </a:xfrm>
      </p:grpSpPr>
      <p:sp>
        <p:nvSpPr>
          <p:cNvPr id="11" name="Freihandform: Form 10">
            <a:extLst>
              <a:ext uri="{FF2B5EF4-FFF2-40B4-BE49-F238E27FC236}">
                <a16:creationId xmlns:a16="http://schemas.microsoft.com/office/drawing/2014/main" id="{C0655219-ADF6-4530-B774-877294621AAF}"/>
              </a:ext>
            </a:extLst>
          </p:cNvPr>
          <p:cNvSpPr/>
          <p:nvPr userDrawn="1"/>
        </p:nvSpPr>
        <p:spPr>
          <a:xfrm>
            <a:off x="0" y="0"/>
            <a:ext cx="12192001" cy="1298661"/>
          </a:xfrm>
          <a:custGeom>
            <a:avLst/>
            <a:gdLst>
              <a:gd name="connsiteX0" fmla="*/ 0 w 12192001"/>
              <a:gd name="connsiteY0" fmla="*/ 0 h 1298661"/>
              <a:gd name="connsiteX1" fmla="*/ 12192001 w 12192001"/>
              <a:gd name="connsiteY1" fmla="*/ 0 h 1298661"/>
              <a:gd name="connsiteX2" fmla="*/ 12192001 w 12192001"/>
              <a:gd name="connsiteY2" fmla="*/ 1114622 h 1298661"/>
              <a:gd name="connsiteX3" fmla="*/ 9509235 w 12192001"/>
              <a:gd name="connsiteY3" fmla="*/ 1114622 h 1298661"/>
              <a:gd name="connsiteX4" fmla="*/ 0 w 12192001"/>
              <a:gd name="connsiteY4" fmla="*/ 1114622 h 1298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1" h="1298661">
                <a:moveTo>
                  <a:pt x="0" y="0"/>
                </a:moveTo>
                <a:lnTo>
                  <a:pt x="12192001" y="0"/>
                </a:lnTo>
                <a:lnTo>
                  <a:pt x="12192001" y="1114622"/>
                </a:lnTo>
                <a:cubicBezTo>
                  <a:pt x="12192001" y="1114622"/>
                  <a:pt x="12085542" y="1528711"/>
                  <a:pt x="9509235" y="1114622"/>
                </a:cubicBezTo>
                <a:cubicBezTo>
                  <a:pt x="4524875" y="502177"/>
                  <a:pt x="0" y="1114622"/>
                  <a:pt x="0" y="1114622"/>
                </a:cubicBezTo>
                <a:close/>
              </a:path>
            </a:pathLst>
          </a:custGeom>
          <a:solidFill>
            <a:srgbClr val="FFFFFF"/>
          </a:solidFill>
          <a:ln w="9525" cap="flat">
            <a:noFill/>
            <a:prstDash val="solid"/>
            <a:miter/>
          </a:ln>
        </p:spPr>
        <p:txBody>
          <a:bodyPr rtlCol="0" anchor="ctr"/>
          <a:lstStyle/>
          <a:p>
            <a:endParaRPr lang="de-DE"/>
          </a:p>
        </p:txBody>
      </p:sp>
      <p:sp>
        <p:nvSpPr>
          <p:cNvPr id="2" name="Titel 1">
            <a:extLst>
              <a:ext uri="{FF2B5EF4-FFF2-40B4-BE49-F238E27FC236}">
                <a16:creationId xmlns:a16="http://schemas.microsoft.com/office/drawing/2014/main" id="{E60AC7F8-927B-45B3-AB6E-0F5E24CCA70C}"/>
              </a:ext>
            </a:extLst>
          </p:cNvPr>
          <p:cNvSpPr>
            <a:spLocks noGrp="1"/>
          </p:cNvSpPr>
          <p:nvPr>
            <p:ph type="title"/>
          </p:nvPr>
        </p:nvSpPr>
        <p:spPr>
          <a:xfrm>
            <a:off x="1416050" y="1490663"/>
            <a:ext cx="9359900" cy="648836"/>
          </a:xfrm>
        </p:spPr>
        <p:txBody>
          <a:bodyPr/>
          <a:lstStyle>
            <a:lvl1pPr>
              <a:lnSpc>
                <a:spcPct val="100000"/>
              </a:lnSpc>
              <a:defRPr sz="4200">
                <a:solidFill>
                  <a:schemeClr val="accent4">
                    <a:lumMod val="60000"/>
                    <a:lumOff val="40000"/>
                  </a:schemeClr>
                </a:solidFill>
              </a:defRPr>
            </a:lvl1pPr>
          </a:lstStyle>
          <a:p>
            <a:r>
              <a:rPr lang="de-DE"/>
              <a:t>Mastertitelformat bearbeiten</a:t>
            </a:r>
          </a:p>
        </p:txBody>
      </p:sp>
      <p:pic>
        <p:nvPicPr>
          <p:cNvPr id="10" name="Bild 2">
            <a:extLst>
              <a:ext uri="{FF2B5EF4-FFF2-40B4-BE49-F238E27FC236}">
                <a16:creationId xmlns:a16="http://schemas.microsoft.com/office/drawing/2014/main" id="{E6E8B339-3CD8-4491-87B4-A4A47F2D170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945"/>
          <a:stretch/>
        </p:blipFill>
        <p:spPr>
          <a:xfrm>
            <a:off x="10775950" y="299910"/>
            <a:ext cx="1115093" cy="853029"/>
          </a:xfrm>
          <a:prstGeom prst="rect">
            <a:avLst/>
          </a:prstGeom>
        </p:spPr>
      </p:pic>
      <p:sp>
        <p:nvSpPr>
          <p:cNvPr id="15" name="Textplatzhalter 14">
            <a:extLst>
              <a:ext uri="{FF2B5EF4-FFF2-40B4-BE49-F238E27FC236}">
                <a16:creationId xmlns:a16="http://schemas.microsoft.com/office/drawing/2014/main" id="{11080DD8-799D-4FF0-A5FD-12DC007DC4DA}"/>
              </a:ext>
            </a:extLst>
          </p:cNvPr>
          <p:cNvSpPr>
            <a:spLocks noGrp="1"/>
          </p:cNvSpPr>
          <p:nvPr>
            <p:ph type="body" sz="quarter" idx="12"/>
          </p:nvPr>
        </p:nvSpPr>
        <p:spPr>
          <a:xfrm>
            <a:off x="1416049" y="2393950"/>
            <a:ext cx="9359899" cy="3627438"/>
          </a:xfrm>
        </p:spPr>
        <p:txBody>
          <a:bodyPr/>
          <a:lstStyle>
            <a:lvl1pPr>
              <a:defRPr sz="2400">
                <a:solidFill>
                  <a:schemeClr val="bg1"/>
                </a:solidFill>
              </a:defRPr>
            </a:lvl1pPr>
            <a:lvl2pPr>
              <a:buClr>
                <a:schemeClr val="bg1"/>
              </a:buClr>
              <a:defRPr sz="2400">
                <a:solidFill>
                  <a:schemeClr val="bg1"/>
                </a:solidFill>
              </a:defRPr>
            </a:lvl2pPr>
            <a:lvl3pPr>
              <a:buClr>
                <a:schemeClr val="bg1"/>
              </a:buClr>
              <a:defRPr sz="2400">
                <a:solidFill>
                  <a:schemeClr val="bg1"/>
                </a:solidFill>
              </a:defRPr>
            </a:lvl3pPr>
            <a:lvl4pPr>
              <a:buClr>
                <a:schemeClr val="bg1"/>
              </a:buClr>
              <a:defRPr sz="2400">
                <a:solidFill>
                  <a:schemeClr val="bg1"/>
                </a:solidFill>
              </a:defRPr>
            </a:lvl4pPr>
            <a:lvl5pPr>
              <a:buClr>
                <a:schemeClr val="bg1"/>
              </a:buClr>
              <a:defRPr sz="240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Rechteck 11">
            <a:extLst>
              <a:ext uri="{FF2B5EF4-FFF2-40B4-BE49-F238E27FC236}">
                <a16:creationId xmlns:a16="http://schemas.microsoft.com/office/drawing/2014/main" id="{52719C86-1373-4F78-9813-C3A32EE108F4}"/>
              </a:ext>
            </a:extLst>
          </p:cNvPr>
          <p:cNvSpPr/>
          <p:nvPr userDrawn="1"/>
        </p:nvSpPr>
        <p:spPr>
          <a:xfrm>
            <a:off x="0" y="6416675"/>
            <a:ext cx="12192000" cy="4413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AF4A0F73-9551-4FDA-91B3-3C2593EE0824}"/>
              </a:ext>
            </a:extLst>
          </p:cNvPr>
          <p:cNvSpPr txBox="1"/>
          <p:nvPr userDrawn="1"/>
        </p:nvSpPr>
        <p:spPr>
          <a:xfrm>
            <a:off x="9358184" y="6563806"/>
            <a:ext cx="2532859" cy="123111"/>
          </a:xfrm>
          <a:prstGeom prst="rect">
            <a:avLst/>
          </a:prstGeom>
          <a:noFill/>
        </p:spPr>
        <p:txBody>
          <a:bodyPr wrap="squar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a:p>
            <a:pPr algn="r"/>
            <a:endParaRPr lang="de-DE" sz="800">
              <a:solidFill>
                <a:schemeClr val="tx2"/>
              </a:solidFill>
              <a:latin typeface="Calibri Light" panose="020F0302020204030204" pitchFamily="34" charset="0"/>
              <a:cs typeface="Calibri Light" panose="020F0302020204030204" pitchFamily="34" charset="0"/>
            </a:endParaRPr>
          </a:p>
        </p:txBody>
      </p:sp>
      <p:sp>
        <p:nvSpPr>
          <p:cNvPr id="14" name="Fußzeilenplatzhalter 15">
            <a:extLst>
              <a:ext uri="{FF2B5EF4-FFF2-40B4-BE49-F238E27FC236}">
                <a16:creationId xmlns:a16="http://schemas.microsoft.com/office/drawing/2014/main" id="{8CD55CD3-3E6A-498F-A959-26661BD71257}"/>
              </a:ext>
            </a:extLst>
          </p:cNvPr>
          <p:cNvSpPr>
            <a:spLocks noGrp="1"/>
          </p:cNvSpPr>
          <p:nvPr>
            <p:ph type="ftr" sz="quarter" idx="13"/>
          </p:nvPr>
        </p:nvSpPr>
        <p:spPr>
          <a:xfrm>
            <a:off x="442915" y="6563806"/>
            <a:ext cx="5653086" cy="123111"/>
          </a:xfrm>
        </p:spPr>
        <p:txBody>
          <a:bodyPr/>
          <a:lstStyle>
            <a:lvl1pPr>
              <a:defRPr>
                <a:solidFill>
                  <a:schemeClr val="tx2"/>
                </a:solidFill>
              </a:defRPr>
            </a:lvl1pPr>
          </a:lstStyle>
          <a:p>
            <a:r>
              <a:rPr lang="de-DE"/>
              <a:t>| Titel | Autor</a:t>
            </a:r>
          </a:p>
        </p:txBody>
      </p:sp>
      <p:sp>
        <p:nvSpPr>
          <p:cNvPr id="16" name="Foliennummernplatzhalter 16">
            <a:extLst>
              <a:ext uri="{FF2B5EF4-FFF2-40B4-BE49-F238E27FC236}">
                <a16:creationId xmlns:a16="http://schemas.microsoft.com/office/drawing/2014/main" id="{7E2C14D0-F712-454B-AA83-795ADE9774C3}"/>
              </a:ext>
            </a:extLst>
          </p:cNvPr>
          <p:cNvSpPr>
            <a:spLocks noGrp="1"/>
          </p:cNvSpPr>
          <p:nvPr>
            <p:ph type="sldNum" sz="quarter" idx="14"/>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1618122082"/>
      </p:ext>
    </p:extLst>
  </p:cSld>
  <p:clrMapOvr>
    <a:masterClrMapping/>
  </p:clrMapOvr>
  <p:extLst>
    <p:ext uri="{DCECCB84-F9BA-43D5-87BE-67443E8EF086}">
      <p15:sldGuideLst xmlns:p15="http://schemas.microsoft.com/office/powerpoint/2012/main">
        <p15:guide id="1" orient="horz" pos="93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Kapitelfolie blau + Bild">
    <p:spTree>
      <p:nvGrpSpPr>
        <p:cNvPr id="1" name=""/>
        <p:cNvGrpSpPr/>
        <p:nvPr/>
      </p:nvGrpSpPr>
      <p:grpSpPr>
        <a:xfrm>
          <a:off x="0" y="0"/>
          <a:ext cx="0" cy="0"/>
          <a:chOff x="0" y="0"/>
          <a:chExt cx="0" cy="0"/>
        </a:xfrm>
      </p:grpSpPr>
      <p:sp>
        <p:nvSpPr>
          <p:cNvPr id="20" name="Freihandform: Form 19">
            <a:extLst>
              <a:ext uri="{FF2B5EF4-FFF2-40B4-BE49-F238E27FC236}">
                <a16:creationId xmlns:a16="http://schemas.microsoft.com/office/drawing/2014/main" id="{F3167D3F-ACC8-40EA-B437-AC77AD68AF8C}"/>
              </a:ext>
            </a:extLst>
          </p:cNvPr>
          <p:cNvSpPr/>
          <p:nvPr userDrawn="1"/>
        </p:nvSpPr>
        <p:spPr>
          <a:xfrm>
            <a:off x="0" y="0"/>
            <a:ext cx="12192001" cy="1298661"/>
          </a:xfrm>
          <a:custGeom>
            <a:avLst/>
            <a:gdLst>
              <a:gd name="connsiteX0" fmla="*/ 0 w 12192001"/>
              <a:gd name="connsiteY0" fmla="*/ 0 h 1298661"/>
              <a:gd name="connsiteX1" fmla="*/ 12192001 w 12192001"/>
              <a:gd name="connsiteY1" fmla="*/ 0 h 1298661"/>
              <a:gd name="connsiteX2" fmla="*/ 12192001 w 12192001"/>
              <a:gd name="connsiteY2" fmla="*/ 1114622 h 1298661"/>
              <a:gd name="connsiteX3" fmla="*/ 9509235 w 12192001"/>
              <a:gd name="connsiteY3" fmla="*/ 1114622 h 1298661"/>
              <a:gd name="connsiteX4" fmla="*/ 0 w 12192001"/>
              <a:gd name="connsiteY4" fmla="*/ 1114622 h 1298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1" h="1298661">
                <a:moveTo>
                  <a:pt x="0" y="0"/>
                </a:moveTo>
                <a:lnTo>
                  <a:pt x="12192001" y="0"/>
                </a:lnTo>
                <a:lnTo>
                  <a:pt x="12192001" y="1114622"/>
                </a:lnTo>
                <a:cubicBezTo>
                  <a:pt x="12192001" y="1114622"/>
                  <a:pt x="12085542" y="1528711"/>
                  <a:pt x="9509235" y="1114622"/>
                </a:cubicBezTo>
                <a:cubicBezTo>
                  <a:pt x="4524875" y="502177"/>
                  <a:pt x="0" y="1114622"/>
                  <a:pt x="0" y="1114622"/>
                </a:cubicBezTo>
                <a:close/>
              </a:path>
            </a:pathLst>
          </a:custGeom>
          <a:solidFill>
            <a:srgbClr val="FFFFFF"/>
          </a:solidFill>
          <a:ln w="9525" cap="flat">
            <a:noFill/>
            <a:prstDash val="solid"/>
            <a:miter/>
          </a:ln>
        </p:spPr>
        <p:txBody>
          <a:bodyPr rtlCol="0" anchor="ctr"/>
          <a:lstStyle/>
          <a:p>
            <a:endParaRPr lang="de-DE"/>
          </a:p>
        </p:txBody>
      </p:sp>
      <p:sp>
        <p:nvSpPr>
          <p:cNvPr id="2" name="Titel 1">
            <a:extLst>
              <a:ext uri="{FF2B5EF4-FFF2-40B4-BE49-F238E27FC236}">
                <a16:creationId xmlns:a16="http://schemas.microsoft.com/office/drawing/2014/main" id="{E60AC7F8-927B-45B3-AB6E-0F5E24CCA70C}"/>
              </a:ext>
            </a:extLst>
          </p:cNvPr>
          <p:cNvSpPr>
            <a:spLocks noGrp="1"/>
          </p:cNvSpPr>
          <p:nvPr>
            <p:ph type="title" hasCustomPrompt="1"/>
          </p:nvPr>
        </p:nvSpPr>
        <p:spPr>
          <a:xfrm>
            <a:off x="1416050" y="1387475"/>
            <a:ext cx="2520950" cy="752024"/>
          </a:xfrm>
        </p:spPr>
        <p:txBody>
          <a:bodyPr/>
          <a:lstStyle>
            <a:lvl1pPr>
              <a:lnSpc>
                <a:spcPts val="2700"/>
              </a:lnSpc>
              <a:defRPr sz="2700">
                <a:solidFill>
                  <a:schemeClr val="accent4">
                    <a:lumMod val="60000"/>
                    <a:lumOff val="40000"/>
                  </a:schemeClr>
                </a:solidFill>
              </a:defRPr>
            </a:lvl1pPr>
          </a:lstStyle>
          <a:p>
            <a:r>
              <a:rPr lang="de-DE"/>
              <a:t>Mastertitelformat </a:t>
            </a:r>
            <a:br>
              <a:rPr lang="de-DE"/>
            </a:br>
            <a:r>
              <a:rPr lang="de-DE"/>
              <a:t>bearbeiten</a:t>
            </a:r>
          </a:p>
        </p:txBody>
      </p:sp>
      <p:pic>
        <p:nvPicPr>
          <p:cNvPr id="10" name="Bild 2">
            <a:extLst>
              <a:ext uri="{FF2B5EF4-FFF2-40B4-BE49-F238E27FC236}">
                <a16:creationId xmlns:a16="http://schemas.microsoft.com/office/drawing/2014/main" id="{E6E8B339-3CD8-4491-87B4-A4A47F2D170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945"/>
          <a:stretch/>
        </p:blipFill>
        <p:spPr>
          <a:xfrm>
            <a:off x="10775950" y="299910"/>
            <a:ext cx="1115093" cy="853029"/>
          </a:xfrm>
          <a:prstGeom prst="rect">
            <a:avLst/>
          </a:prstGeom>
        </p:spPr>
      </p:pic>
      <p:sp>
        <p:nvSpPr>
          <p:cNvPr id="15" name="Textplatzhalter 14">
            <a:extLst>
              <a:ext uri="{FF2B5EF4-FFF2-40B4-BE49-F238E27FC236}">
                <a16:creationId xmlns:a16="http://schemas.microsoft.com/office/drawing/2014/main" id="{11080DD8-799D-4FF0-A5FD-12DC007DC4DA}"/>
              </a:ext>
            </a:extLst>
          </p:cNvPr>
          <p:cNvSpPr>
            <a:spLocks noGrp="1"/>
          </p:cNvSpPr>
          <p:nvPr>
            <p:ph type="body" sz="quarter" idx="12"/>
          </p:nvPr>
        </p:nvSpPr>
        <p:spPr>
          <a:xfrm>
            <a:off x="1416049" y="2393950"/>
            <a:ext cx="2520951" cy="3627438"/>
          </a:xfrm>
        </p:spPr>
        <p:txBody>
          <a:bodyPr/>
          <a:lstStyle>
            <a:lvl1pPr>
              <a:defRPr sz="2400">
                <a:solidFill>
                  <a:schemeClr val="bg1"/>
                </a:solidFill>
              </a:defRPr>
            </a:lvl1pPr>
            <a:lvl2pPr>
              <a:buClr>
                <a:schemeClr val="bg1"/>
              </a:buClr>
              <a:defRPr sz="2400">
                <a:solidFill>
                  <a:schemeClr val="bg1"/>
                </a:solidFill>
              </a:defRPr>
            </a:lvl2pPr>
            <a:lvl3pPr>
              <a:buClr>
                <a:schemeClr val="bg1"/>
              </a:buClr>
              <a:defRPr sz="2400">
                <a:solidFill>
                  <a:schemeClr val="bg1"/>
                </a:solidFill>
              </a:defRPr>
            </a:lvl3pPr>
            <a:lvl4pPr>
              <a:buClr>
                <a:schemeClr val="bg1"/>
              </a:buClr>
              <a:defRPr sz="2400">
                <a:solidFill>
                  <a:schemeClr val="bg1"/>
                </a:solidFill>
              </a:defRPr>
            </a:lvl4pPr>
            <a:lvl5pPr>
              <a:buClr>
                <a:schemeClr val="bg1"/>
              </a:buClr>
              <a:defRPr sz="240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8" name="Bildplatzhalter 17">
            <a:extLst>
              <a:ext uri="{FF2B5EF4-FFF2-40B4-BE49-F238E27FC236}">
                <a16:creationId xmlns:a16="http://schemas.microsoft.com/office/drawing/2014/main" id="{BF0A9289-D177-4480-9360-1455A4D9CD86}"/>
              </a:ext>
            </a:extLst>
          </p:cNvPr>
          <p:cNvSpPr>
            <a:spLocks noGrp="1"/>
          </p:cNvSpPr>
          <p:nvPr>
            <p:ph type="pic" sz="quarter" idx="13" hasCustomPrompt="1"/>
          </p:nvPr>
        </p:nvSpPr>
        <p:spPr>
          <a:xfrm>
            <a:off x="4103335" y="842425"/>
            <a:ext cx="8088665" cy="5575813"/>
          </a:xfrm>
          <a:custGeom>
            <a:avLst/>
            <a:gdLst>
              <a:gd name="connsiteX0" fmla="*/ 593794 w 8088665"/>
              <a:gd name="connsiteY0" fmla="*/ 198 h 5575813"/>
              <a:gd name="connsiteX1" fmla="*/ 5405900 w 8088665"/>
              <a:gd name="connsiteY1" fmla="*/ 272198 h 5575813"/>
              <a:gd name="connsiteX2" fmla="*/ 8086841 w 8088665"/>
              <a:gd name="connsiteY2" fmla="*/ 276747 h 5575813"/>
              <a:gd name="connsiteX3" fmla="*/ 8088665 w 8088665"/>
              <a:gd name="connsiteY3" fmla="*/ 272201 h 5575813"/>
              <a:gd name="connsiteX4" fmla="*/ 8088665 w 8088665"/>
              <a:gd name="connsiteY4" fmla="*/ 5575813 h 5575813"/>
              <a:gd name="connsiteX5" fmla="*/ 2169482 w 8088665"/>
              <a:gd name="connsiteY5" fmla="*/ 5575813 h 5575813"/>
              <a:gd name="connsiteX6" fmla="*/ 2053808 w 8088665"/>
              <a:gd name="connsiteY6" fmla="*/ 5362186 h 5575813"/>
              <a:gd name="connsiteX7" fmla="*/ 672720 w 8088665"/>
              <a:gd name="connsiteY7" fmla="*/ 3630757 h 5575813"/>
              <a:gd name="connsiteX8" fmla="*/ 63046 w 8088665"/>
              <a:gd name="connsiteY8" fmla="*/ 15110 h 5575813"/>
              <a:gd name="connsiteX9" fmla="*/ 62419 w 8088665"/>
              <a:gd name="connsiteY9" fmla="*/ 5363 h 5575813"/>
              <a:gd name="connsiteX10" fmla="*/ 206726 w 8088665"/>
              <a:gd name="connsiteY10" fmla="*/ 3057 h 5575813"/>
              <a:gd name="connsiteX11" fmla="*/ 593794 w 8088665"/>
              <a:gd name="connsiteY11" fmla="*/ 198 h 557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88665" h="5575813">
                <a:moveTo>
                  <a:pt x="593794" y="198"/>
                </a:moveTo>
                <a:cubicBezTo>
                  <a:pt x="2033447" y="-4120"/>
                  <a:pt x="3692526" y="61670"/>
                  <a:pt x="5405900" y="272198"/>
                </a:cubicBezTo>
                <a:cubicBezTo>
                  <a:pt x="7821188" y="660406"/>
                  <a:pt x="8065711" y="320724"/>
                  <a:pt x="8086841" y="276747"/>
                </a:cubicBezTo>
                <a:lnTo>
                  <a:pt x="8088665" y="272201"/>
                </a:lnTo>
                <a:lnTo>
                  <a:pt x="8088665" y="5575813"/>
                </a:lnTo>
                <a:lnTo>
                  <a:pt x="2169482" y="5575813"/>
                </a:lnTo>
                <a:lnTo>
                  <a:pt x="2053808" y="5362186"/>
                </a:lnTo>
                <a:cubicBezTo>
                  <a:pt x="1716648" y="4770351"/>
                  <a:pt x="1243390" y="4173323"/>
                  <a:pt x="672720" y="3630757"/>
                </a:cubicBezTo>
                <a:cubicBezTo>
                  <a:pt x="-342809" y="2665626"/>
                  <a:pt x="104735" y="1115391"/>
                  <a:pt x="63046" y="15110"/>
                </a:cubicBezTo>
                <a:lnTo>
                  <a:pt x="62419" y="5363"/>
                </a:lnTo>
                <a:lnTo>
                  <a:pt x="206726" y="3057"/>
                </a:lnTo>
                <a:cubicBezTo>
                  <a:pt x="333853" y="1562"/>
                  <a:pt x="462917" y="590"/>
                  <a:pt x="593794" y="198"/>
                </a:cubicBezTo>
                <a:close/>
              </a:path>
            </a:pathLst>
          </a:custGeom>
          <a:noFill/>
        </p:spPr>
        <p:txBody>
          <a:bodyPr wrap="square">
            <a:noAutofit/>
          </a:bodyPr>
          <a:lstStyle/>
          <a:p>
            <a:r>
              <a:rPr lang="de-DE"/>
              <a:t> </a:t>
            </a:r>
          </a:p>
        </p:txBody>
      </p:sp>
      <p:sp>
        <p:nvSpPr>
          <p:cNvPr id="12" name="Rechteck 11">
            <a:extLst>
              <a:ext uri="{FF2B5EF4-FFF2-40B4-BE49-F238E27FC236}">
                <a16:creationId xmlns:a16="http://schemas.microsoft.com/office/drawing/2014/main" id="{4D9E40DB-79B4-406D-9AA5-7C43FAC7ECC7}"/>
              </a:ext>
            </a:extLst>
          </p:cNvPr>
          <p:cNvSpPr/>
          <p:nvPr userDrawn="1"/>
        </p:nvSpPr>
        <p:spPr>
          <a:xfrm>
            <a:off x="0" y="6416675"/>
            <a:ext cx="12192000" cy="4413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1A9093C3-2C10-4D04-99DA-B54D11475E81}"/>
              </a:ext>
            </a:extLst>
          </p:cNvPr>
          <p:cNvSpPr txBox="1"/>
          <p:nvPr userDrawn="1"/>
        </p:nvSpPr>
        <p:spPr>
          <a:xfrm>
            <a:off x="9349946" y="6563806"/>
            <a:ext cx="2541097" cy="123111"/>
          </a:xfrm>
          <a:prstGeom prst="rect">
            <a:avLst/>
          </a:prstGeom>
          <a:noFill/>
        </p:spPr>
        <p:txBody>
          <a:bodyPr wrap="squar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a:p>
            <a:pPr algn="r"/>
            <a:endParaRPr lang="de-DE" sz="800">
              <a:solidFill>
                <a:schemeClr val="tx2"/>
              </a:solidFill>
              <a:latin typeface="Calibri Light" panose="020F0302020204030204" pitchFamily="34" charset="0"/>
              <a:cs typeface="Calibri Light" panose="020F0302020204030204" pitchFamily="34" charset="0"/>
            </a:endParaRPr>
          </a:p>
        </p:txBody>
      </p:sp>
      <p:sp>
        <p:nvSpPr>
          <p:cNvPr id="14" name="Fußzeilenplatzhalter 15">
            <a:extLst>
              <a:ext uri="{FF2B5EF4-FFF2-40B4-BE49-F238E27FC236}">
                <a16:creationId xmlns:a16="http://schemas.microsoft.com/office/drawing/2014/main" id="{83A677B4-966E-4CD2-849A-866DD89B0833}"/>
              </a:ext>
            </a:extLst>
          </p:cNvPr>
          <p:cNvSpPr>
            <a:spLocks noGrp="1"/>
          </p:cNvSpPr>
          <p:nvPr>
            <p:ph type="ftr" sz="quarter" idx="14"/>
          </p:nvPr>
        </p:nvSpPr>
        <p:spPr>
          <a:xfrm>
            <a:off x="442915" y="6563806"/>
            <a:ext cx="5653086" cy="123111"/>
          </a:xfrm>
        </p:spPr>
        <p:txBody>
          <a:bodyPr/>
          <a:lstStyle>
            <a:lvl1pPr>
              <a:defRPr>
                <a:solidFill>
                  <a:schemeClr val="tx2"/>
                </a:solidFill>
              </a:defRPr>
            </a:lvl1pPr>
          </a:lstStyle>
          <a:p>
            <a:r>
              <a:rPr lang="de-DE"/>
              <a:t>| Titel | Autor</a:t>
            </a:r>
          </a:p>
        </p:txBody>
      </p:sp>
      <p:sp>
        <p:nvSpPr>
          <p:cNvPr id="16" name="Foliennummernplatzhalter 16">
            <a:extLst>
              <a:ext uri="{FF2B5EF4-FFF2-40B4-BE49-F238E27FC236}">
                <a16:creationId xmlns:a16="http://schemas.microsoft.com/office/drawing/2014/main" id="{56569F45-5FD6-4647-9A03-E46C5E024F13}"/>
              </a:ext>
            </a:extLst>
          </p:cNvPr>
          <p:cNvSpPr>
            <a:spLocks noGrp="1"/>
          </p:cNvSpPr>
          <p:nvPr>
            <p:ph type="sldNum" sz="quarter" idx="15"/>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3985866906"/>
      </p:ext>
    </p:extLst>
  </p:cSld>
  <p:clrMapOvr>
    <a:masterClrMapping/>
  </p:clrMapOvr>
  <p:extLst>
    <p:ext uri="{DCECCB84-F9BA-43D5-87BE-67443E8EF086}">
      <p15:sldGuideLst xmlns:p15="http://schemas.microsoft.com/office/powerpoint/2012/main">
        <p15:guide id="1" orient="horz" pos="93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folie gelb + Bild">
    <p:spTree>
      <p:nvGrpSpPr>
        <p:cNvPr id="1" name=""/>
        <p:cNvGrpSpPr/>
        <p:nvPr/>
      </p:nvGrpSpPr>
      <p:grpSpPr>
        <a:xfrm>
          <a:off x="0" y="0"/>
          <a:ext cx="0" cy="0"/>
          <a:chOff x="0" y="0"/>
          <a:chExt cx="0" cy="0"/>
        </a:xfrm>
      </p:grpSpPr>
      <p:sp>
        <p:nvSpPr>
          <p:cNvPr id="11" name="Freihandform: Form 10">
            <a:extLst>
              <a:ext uri="{FF2B5EF4-FFF2-40B4-BE49-F238E27FC236}">
                <a16:creationId xmlns:a16="http://schemas.microsoft.com/office/drawing/2014/main" id="{AC5C1746-88D4-46D7-BB8A-0B30A0CCA330}"/>
              </a:ext>
            </a:extLst>
          </p:cNvPr>
          <p:cNvSpPr/>
          <p:nvPr userDrawn="1"/>
        </p:nvSpPr>
        <p:spPr>
          <a:xfrm>
            <a:off x="0" y="0"/>
            <a:ext cx="12192001" cy="1298661"/>
          </a:xfrm>
          <a:custGeom>
            <a:avLst/>
            <a:gdLst>
              <a:gd name="connsiteX0" fmla="*/ 0 w 12192001"/>
              <a:gd name="connsiteY0" fmla="*/ 0 h 1298661"/>
              <a:gd name="connsiteX1" fmla="*/ 12192001 w 12192001"/>
              <a:gd name="connsiteY1" fmla="*/ 0 h 1298661"/>
              <a:gd name="connsiteX2" fmla="*/ 12192001 w 12192001"/>
              <a:gd name="connsiteY2" fmla="*/ 1114622 h 1298661"/>
              <a:gd name="connsiteX3" fmla="*/ 9509235 w 12192001"/>
              <a:gd name="connsiteY3" fmla="*/ 1114622 h 1298661"/>
              <a:gd name="connsiteX4" fmla="*/ 0 w 12192001"/>
              <a:gd name="connsiteY4" fmla="*/ 1114622 h 1298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1" h="1298661">
                <a:moveTo>
                  <a:pt x="0" y="0"/>
                </a:moveTo>
                <a:lnTo>
                  <a:pt x="12192001" y="0"/>
                </a:lnTo>
                <a:lnTo>
                  <a:pt x="12192001" y="1114622"/>
                </a:lnTo>
                <a:cubicBezTo>
                  <a:pt x="12192001" y="1114622"/>
                  <a:pt x="12085542" y="1528711"/>
                  <a:pt x="9509235" y="1114622"/>
                </a:cubicBezTo>
                <a:cubicBezTo>
                  <a:pt x="4524875" y="502177"/>
                  <a:pt x="0" y="1114622"/>
                  <a:pt x="0" y="1114622"/>
                </a:cubicBezTo>
                <a:close/>
              </a:path>
            </a:pathLst>
          </a:custGeom>
          <a:solidFill>
            <a:srgbClr val="FFFFFF"/>
          </a:solidFill>
          <a:ln w="9525" cap="flat">
            <a:noFill/>
            <a:prstDash val="solid"/>
            <a:miter/>
          </a:ln>
        </p:spPr>
        <p:txBody>
          <a:bodyPr rtlCol="0" anchor="ctr"/>
          <a:lstStyle/>
          <a:p>
            <a:endParaRPr lang="de-DE"/>
          </a:p>
        </p:txBody>
      </p:sp>
      <p:sp>
        <p:nvSpPr>
          <p:cNvPr id="17" name="Bildplatzhalter 16">
            <a:extLst>
              <a:ext uri="{FF2B5EF4-FFF2-40B4-BE49-F238E27FC236}">
                <a16:creationId xmlns:a16="http://schemas.microsoft.com/office/drawing/2014/main" id="{0B4A2F93-6F60-4599-8C76-3A8BD33D67F4}"/>
              </a:ext>
            </a:extLst>
          </p:cNvPr>
          <p:cNvSpPr>
            <a:spLocks noGrp="1"/>
          </p:cNvSpPr>
          <p:nvPr>
            <p:ph type="pic" sz="quarter" idx="13" hasCustomPrompt="1"/>
          </p:nvPr>
        </p:nvSpPr>
        <p:spPr>
          <a:xfrm>
            <a:off x="4103335" y="842425"/>
            <a:ext cx="8088665" cy="5575813"/>
          </a:xfrm>
          <a:custGeom>
            <a:avLst/>
            <a:gdLst>
              <a:gd name="connsiteX0" fmla="*/ 593794 w 8088665"/>
              <a:gd name="connsiteY0" fmla="*/ 198 h 5575813"/>
              <a:gd name="connsiteX1" fmla="*/ 5405900 w 8088665"/>
              <a:gd name="connsiteY1" fmla="*/ 272198 h 5575813"/>
              <a:gd name="connsiteX2" fmla="*/ 8086841 w 8088665"/>
              <a:gd name="connsiteY2" fmla="*/ 276747 h 5575813"/>
              <a:gd name="connsiteX3" fmla="*/ 8088665 w 8088665"/>
              <a:gd name="connsiteY3" fmla="*/ 272201 h 5575813"/>
              <a:gd name="connsiteX4" fmla="*/ 8088665 w 8088665"/>
              <a:gd name="connsiteY4" fmla="*/ 5575813 h 5575813"/>
              <a:gd name="connsiteX5" fmla="*/ 2169482 w 8088665"/>
              <a:gd name="connsiteY5" fmla="*/ 5575813 h 5575813"/>
              <a:gd name="connsiteX6" fmla="*/ 2053808 w 8088665"/>
              <a:gd name="connsiteY6" fmla="*/ 5362186 h 5575813"/>
              <a:gd name="connsiteX7" fmla="*/ 672720 w 8088665"/>
              <a:gd name="connsiteY7" fmla="*/ 3630757 h 5575813"/>
              <a:gd name="connsiteX8" fmla="*/ 63046 w 8088665"/>
              <a:gd name="connsiteY8" fmla="*/ 15110 h 5575813"/>
              <a:gd name="connsiteX9" fmla="*/ 62419 w 8088665"/>
              <a:gd name="connsiteY9" fmla="*/ 5363 h 5575813"/>
              <a:gd name="connsiteX10" fmla="*/ 206726 w 8088665"/>
              <a:gd name="connsiteY10" fmla="*/ 3057 h 5575813"/>
              <a:gd name="connsiteX11" fmla="*/ 593794 w 8088665"/>
              <a:gd name="connsiteY11" fmla="*/ 198 h 557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88665" h="5575813">
                <a:moveTo>
                  <a:pt x="593794" y="198"/>
                </a:moveTo>
                <a:cubicBezTo>
                  <a:pt x="2033447" y="-4120"/>
                  <a:pt x="3692526" y="61670"/>
                  <a:pt x="5405900" y="272198"/>
                </a:cubicBezTo>
                <a:cubicBezTo>
                  <a:pt x="7821188" y="660406"/>
                  <a:pt x="8065711" y="320724"/>
                  <a:pt x="8086841" y="276747"/>
                </a:cubicBezTo>
                <a:lnTo>
                  <a:pt x="8088665" y="272201"/>
                </a:lnTo>
                <a:lnTo>
                  <a:pt x="8088665" y="5575813"/>
                </a:lnTo>
                <a:lnTo>
                  <a:pt x="2169482" y="5575813"/>
                </a:lnTo>
                <a:lnTo>
                  <a:pt x="2053808" y="5362186"/>
                </a:lnTo>
                <a:cubicBezTo>
                  <a:pt x="1716648" y="4770351"/>
                  <a:pt x="1243390" y="4173323"/>
                  <a:pt x="672720" y="3630757"/>
                </a:cubicBezTo>
                <a:cubicBezTo>
                  <a:pt x="-342809" y="2665626"/>
                  <a:pt x="104735" y="1115391"/>
                  <a:pt x="63046" y="15110"/>
                </a:cubicBezTo>
                <a:lnTo>
                  <a:pt x="62419" y="5363"/>
                </a:lnTo>
                <a:lnTo>
                  <a:pt x="206726" y="3057"/>
                </a:lnTo>
                <a:cubicBezTo>
                  <a:pt x="333853" y="1562"/>
                  <a:pt x="462917" y="590"/>
                  <a:pt x="593794" y="198"/>
                </a:cubicBezTo>
                <a:close/>
              </a:path>
            </a:pathLst>
          </a:custGeom>
          <a:noFill/>
        </p:spPr>
        <p:txBody>
          <a:bodyPr wrap="square">
            <a:noAutofit/>
          </a:bodyPr>
          <a:lstStyle/>
          <a:p>
            <a:r>
              <a:rPr lang="de-DE"/>
              <a:t> </a:t>
            </a:r>
          </a:p>
        </p:txBody>
      </p:sp>
      <p:sp>
        <p:nvSpPr>
          <p:cNvPr id="2" name="Titel 1">
            <a:extLst>
              <a:ext uri="{FF2B5EF4-FFF2-40B4-BE49-F238E27FC236}">
                <a16:creationId xmlns:a16="http://schemas.microsoft.com/office/drawing/2014/main" id="{E60AC7F8-927B-45B3-AB6E-0F5E24CCA70C}"/>
              </a:ext>
            </a:extLst>
          </p:cNvPr>
          <p:cNvSpPr>
            <a:spLocks noGrp="1"/>
          </p:cNvSpPr>
          <p:nvPr>
            <p:ph type="title" hasCustomPrompt="1"/>
          </p:nvPr>
        </p:nvSpPr>
        <p:spPr>
          <a:xfrm>
            <a:off x="1416050" y="1387475"/>
            <a:ext cx="2520951" cy="752024"/>
          </a:xfrm>
        </p:spPr>
        <p:txBody>
          <a:bodyPr/>
          <a:lstStyle>
            <a:lvl1pPr>
              <a:lnSpc>
                <a:spcPts val="2700"/>
              </a:lnSpc>
              <a:defRPr sz="2700">
                <a:solidFill>
                  <a:schemeClr val="accent1"/>
                </a:solidFill>
              </a:defRPr>
            </a:lvl1pPr>
          </a:lstStyle>
          <a:p>
            <a:r>
              <a:rPr lang="de-DE"/>
              <a:t>Mastertitelformat </a:t>
            </a:r>
            <a:br>
              <a:rPr lang="de-DE"/>
            </a:br>
            <a:r>
              <a:rPr lang="de-DE"/>
              <a:t>bearbeiten</a:t>
            </a:r>
          </a:p>
        </p:txBody>
      </p:sp>
      <p:pic>
        <p:nvPicPr>
          <p:cNvPr id="10" name="Bild 2">
            <a:extLst>
              <a:ext uri="{FF2B5EF4-FFF2-40B4-BE49-F238E27FC236}">
                <a16:creationId xmlns:a16="http://schemas.microsoft.com/office/drawing/2014/main" id="{E6E8B339-3CD8-4491-87B4-A4A47F2D170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945"/>
          <a:stretch/>
        </p:blipFill>
        <p:spPr>
          <a:xfrm>
            <a:off x="10775950" y="299910"/>
            <a:ext cx="1115093" cy="853029"/>
          </a:xfrm>
          <a:prstGeom prst="rect">
            <a:avLst/>
          </a:prstGeom>
        </p:spPr>
      </p:pic>
      <p:sp>
        <p:nvSpPr>
          <p:cNvPr id="15" name="Textplatzhalter 14">
            <a:extLst>
              <a:ext uri="{FF2B5EF4-FFF2-40B4-BE49-F238E27FC236}">
                <a16:creationId xmlns:a16="http://schemas.microsoft.com/office/drawing/2014/main" id="{11080DD8-799D-4FF0-A5FD-12DC007DC4DA}"/>
              </a:ext>
            </a:extLst>
          </p:cNvPr>
          <p:cNvSpPr>
            <a:spLocks noGrp="1"/>
          </p:cNvSpPr>
          <p:nvPr>
            <p:ph type="body" sz="quarter" idx="12"/>
          </p:nvPr>
        </p:nvSpPr>
        <p:spPr>
          <a:xfrm>
            <a:off x="1416050" y="2393950"/>
            <a:ext cx="2520952" cy="3627438"/>
          </a:xfrm>
        </p:spPr>
        <p:txBody>
          <a:bodyPr/>
          <a:lstStyle>
            <a:lvl1pPr>
              <a:defRPr sz="2400">
                <a:solidFill>
                  <a:schemeClr val="bg1"/>
                </a:solidFill>
              </a:defRPr>
            </a:lvl1pPr>
            <a:lvl2pPr>
              <a:buClr>
                <a:schemeClr val="bg1"/>
              </a:buClr>
              <a:defRPr sz="2400">
                <a:solidFill>
                  <a:schemeClr val="bg1"/>
                </a:solidFill>
              </a:defRPr>
            </a:lvl2pPr>
            <a:lvl3pPr>
              <a:buClr>
                <a:schemeClr val="bg1"/>
              </a:buClr>
              <a:defRPr sz="2400">
                <a:solidFill>
                  <a:schemeClr val="bg1"/>
                </a:solidFill>
              </a:defRPr>
            </a:lvl3pPr>
            <a:lvl4pPr>
              <a:buClr>
                <a:schemeClr val="bg1"/>
              </a:buClr>
              <a:defRPr sz="2400">
                <a:solidFill>
                  <a:schemeClr val="bg1"/>
                </a:solidFill>
              </a:defRPr>
            </a:lvl4pPr>
            <a:lvl5pPr>
              <a:buClr>
                <a:schemeClr val="bg1"/>
              </a:buClr>
              <a:defRPr sz="240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Rechteck 11">
            <a:extLst>
              <a:ext uri="{FF2B5EF4-FFF2-40B4-BE49-F238E27FC236}">
                <a16:creationId xmlns:a16="http://schemas.microsoft.com/office/drawing/2014/main" id="{F4E11129-D59A-4C7C-A33E-B5675F67430D}"/>
              </a:ext>
            </a:extLst>
          </p:cNvPr>
          <p:cNvSpPr/>
          <p:nvPr userDrawn="1"/>
        </p:nvSpPr>
        <p:spPr>
          <a:xfrm>
            <a:off x="0" y="6416675"/>
            <a:ext cx="12192000" cy="4413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3445FD12-A946-43C7-AF0E-F96E1DD0A560}"/>
              </a:ext>
            </a:extLst>
          </p:cNvPr>
          <p:cNvSpPr txBox="1"/>
          <p:nvPr userDrawn="1"/>
        </p:nvSpPr>
        <p:spPr>
          <a:xfrm>
            <a:off x="9316995" y="6563806"/>
            <a:ext cx="2574048" cy="123111"/>
          </a:xfrm>
          <a:prstGeom prst="rect">
            <a:avLst/>
          </a:prstGeom>
          <a:noFill/>
        </p:spPr>
        <p:txBody>
          <a:bodyPr wrap="square" lIns="0" tIns="0" rIns="0" bIns="0" rtlCol="0">
            <a:noAutofit/>
          </a:bodyPr>
          <a:lstStyle/>
          <a:p>
            <a:pPr algn="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p:txBody>
      </p:sp>
      <p:sp>
        <p:nvSpPr>
          <p:cNvPr id="14" name="Fußzeilenplatzhalter 15">
            <a:extLst>
              <a:ext uri="{FF2B5EF4-FFF2-40B4-BE49-F238E27FC236}">
                <a16:creationId xmlns:a16="http://schemas.microsoft.com/office/drawing/2014/main" id="{C9A378ED-44B9-4840-9A4D-60816999914A}"/>
              </a:ext>
            </a:extLst>
          </p:cNvPr>
          <p:cNvSpPr>
            <a:spLocks noGrp="1"/>
          </p:cNvSpPr>
          <p:nvPr>
            <p:ph type="ftr" sz="quarter" idx="14"/>
          </p:nvPr>
        </p:nvSpPr>
        <p:spPr>
          <a:xfrm>
            <a:off x="442915" y="6563806"/>
            <a:ext cx="5653086" cy="123111"/>
          </a:xfrm>
        </p:spPr>
        <p:txBody>
          <a:bodyPr/>
          <a:lstStyle>
            <a:lvl1pPr>
              <a:defRPr>
                <a:solidFill>
                  <a:schemeClr val="tx2"/>
                </a:solidFill>
              </a:defRPr>
            </a:lvl1pPr>
          </a:lstStyle>
          <a:p>
            <a:r>
              <a:rPr lang="de-DE"/>
              <a:t>| Titel | Autor</a:t>
            </a:r>
          </a:p>
        </p:txBody>
      </p:sp>
      <p:sp>
        <p:nvSpPr>
          <p:cNvPr id="16" name="Foliennummernplatzhalter 16">
            <a:extLst>
              <a:ext uri="{FF2B5EF4-FFF2-40B4-BE49-F238E27FC236}">
                <a16:creationId xmlns:a16="http://schemas.microsoft.com/office/drawing/2014/main" id="{659C5829-E1B4-4A93-A251-22317DA948F3}"/>
              </a:ext>
            </a:extLst>
          </p:cNvPr>
          <p:cNvSpPr>
            <a:spLocks noGrp="1"/>
          </p:cNvSpPr>
          <p:nvPr>
            <p:ph type="sldNum" sz="quarter" idx="15"/>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1888093064"/>
      </p:ext>
    </p:extLst>
  </p:cSld>
  <p:clrMapOvr>
    <a:masterClrMapping/>
  </p:clrMapOvr>
  <p:extLst>
    <p:ext uri="{DCECCB84-F9BA-43D5-87BE-67443E8EF086}">
      <p15:sldGuideLst xmlns:p15="http://schemas.microsoft.com/office/powerpoint/2012/main">
        <p15:guide id="1" orient="horz" pos="93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pitelfolie petrol + Bild">
    <p:spTree>
      <p:nvGrpSpPr>
        <p:cNvPr id="1" name=""/>
        <p:cNvGrpSpPr/>
        <p:nvPr/>
      </p:nvGrpSpPr>
      <p:grpSpPr>
        <a:xfrm>
          <a:off x="0" y="0"/>
          <a:ext cx="0" cy="0"/>
          <a:chOff x="0" y="0"/>
          <a:chExt cx="0" cy="0"/>
        </a:xfrm>
      </p:grpSpPr>
      <p:sp>
        <p:nvSpPr>
          <p:cNvPr id="11" name="Freihandform: Form 10">
            <a:extLst>
              <a:ext uri="{FF2B5EF4-FFF2-40B4-BE49-F238E27FC236}">
                <a16:creationId xmlns:a16="http://schemas.microsoft.com/office/drawing/2014/main" id="{D7AD0AEA-A7FC-46DB-A106-C16D0FE81220}"/>
              </a:ext>
            </a:extLst>
          </p:cNvPr>
          <p:cNvSpPr/>
          <p:nvPr userDrawn="1"/>
        </p:nvSpPr>
        <p:spPr>
          <a:xfrm>
            <a:off x="0" y="0"/>
            <a:ext cx="12192001" cy="1298661"/>
          </a:xfrm>
          <a:custGeom>
            <a:avLst/>
            <a:gdLst>
              <a:gd name="connsiteX0" fmla="*/ 0 w 12192001"/>
              <a:gd name="connsiteY0" fmla="*/ 0 h 1298661"/>
              <a:gd name="connsiteX1" fmla="*/ 12192001 w 12192001"/>
              <a:gd name="connsiteY1" fmla="*/ 0 h 1298661"/>
              <a:gd name="connsiteX2" fmla="*/ 12192001 w 12192001"/>
              <a:gd name="connsiteY2" fmla="*/ 1114622 h 1298661"/>
              <a:gd name="connsiteX3" fmla="*/ 9509235 w 12192001"/>
              <a:gd name="connsiteY3" fmla="*/ 1114622 h 1298661"/>
              <a:gd name="connsiteX4" fmla="*/ 0 w 12192001"/>
              <a:gd name="connsiteY4" fmla="*/ 1114622 h 1298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1" h="1298661">
                <a:moveTo>
                  <a:pt x="0" y="0"/>
                </a:moveTo>
                <a:lnTo>
                  <a:pt x="12192001" y="0"/>
                </a:lnTo>
                <a:lnTo>
                  <a:pt x="12192001" y="1114622"/>
                </a:lnTo>
                <a:cubicBezTo>
                  <a:pt x="12192001" y="1114622"/>
                  <a:pt x="12085542" y="1528711"/>
                  <a:pt x="9509235" y="1114622"/>
                </a:cubicBezTo>
                <a:cubicBezTo>
                  <a:pt x="4524875" y="502177"/>
                  <a:pt x="0" y="1114622"/>
                  <a:pt x="0" y="1114622"/>
                </a:cubicBezTo>
                <a:close/>
              </a:path>
            </a:pathLst>
          </a:custGeom>
          <a:solidFill>
            <a:srgbClr val="FFFFFF"/>
          </a:solidFill>
          <a:ln w="9525" cap="flat">
            <a:noFill/>
            <a:prstDash val="solid"/>
            <a:miter/>
          </a:ln>
        </p:spPr>
        <p:txBody>
          <a:bodyPr rtlCol="0" anchor="ctr"/>
          <a:lstStyle/>
          <a:p>
            <a:endParaRPr lang="de-DE"/>
          </a:p>
        </p:txBody>
      </p:sp>
      <p:sp>
        <p:nvSpPr>
          <p:cNvPr id="17" name="Bildplatzhalter 16">
            <a:extLst>
              <a:ext uri="{FF2B5EF4-FFF2-40B4-BE49-F238E27FC236}">
                <a16:creationId xmlns:a16="http://schemas.microsoft.com/office/drawing/2014/main" id="{CC2A1ED7-BA47-4A86-9F55-210B697B7829}"/>
              </a:ext>
            </a:extLst>
          </p:cNvPr>
          <p:cNvSpPr>
            <a:spLocks noGrp="1"/>
          </p:cNvSpPr>
          <p:nvPr>
            <p:ph type="pic" sz="quarter" idx="13" hasCustomPrompt="1"/>
          </p:nvPr>
        </p:nvSpPr>
        <p:spPr>
          <a:xfrm>
            <a:off x="4103335" y="842425"/>
            <a:ext cx="8088665" cy="5575813"/>
          </a:xfrm>
          <a:custGeom>
            <a:avLst/>
            <a:gdLst>
              <a:gd name="connsiteX0" fmla="*/ 593794 w 8088665"/>
              <a:gd name="connsiteY0" fmla="*/ 198 h 5575813"/>
              <a:gd name="connsiteX1" fmla="*/ 5405900 w 8088665"/>
              <a:gd name="connsiteY1" fmla="*/ 272198 h 5575813"/>
              <a:gd name="connsiteX2" fmla="*/ 8086841 w 8088665"/>
              <a:gd name="connsiteY2" fmla="*/ 276747 h 5575813"/>
              <a:gd name="connsiteX3" fmla="*/ 8088665 w 8088665"/>
              <a:gd name="connsiteY3" fmla="*/ 272201 h 5575813"/>
              <a:gd name="connsiteX4" fmla="*/ 8088665 w 8088665"/>
              <a:gd name="connsiteY4" fmla="*/ 5575813 h 5575813"/>
              <a:gd name="connsiteX5" fmla="*/ 2169482 w 8088665"/>
              <a:gd name="connsiteY5" fmla="*/ 5575813 h 5575813"/>
              <a:gd name="connsiteX6" fmla="*/ 2053808 w 8088665"/>
              <a:gd name="connsiteY6" fmla="*/ 5362186 h 5575813"/>
              <a:gd name="connsiteX7" fmla="*/ 672720 w 8088665"/>
              <a:gd name="connsiteY7" fmla="*/ 3630757 h 5575813"/>
              <a:gd name="connsiteX8" fmla="*/ 63046 w 8088665"/>
              <a:gd name="connsiteY8" fmla="*/ 15110 h 5575813"/>
              <a:gd name="connsiteX9" fmla="*/ 62419 w 8088665"/>
              <a:gd name="connsiteY9" fmla="*/ 5363 h 5575813"/>
              <a:gd name="connsiteX10" fmla="*/ 206726 w 8088665"/>
              <a:gd name="connsiteY10" fmla="*/ 3057 h 5575813"/>
              <a:gd name="connsiteX11" fmla="*/ 593794 w 8088665"/>
              <a:gd name="connsiteY11" fmla="*/ 198 h 5575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88665" h="5575813">
                <a:moveTo>
                  <a:pt x="593794" y="198"/>
                </a:moveTo>
                <a:cubicBezTo>
                  <a:pt x="2033447" y="-4120"/>
                  <a:pt x="3692526" y="61670"/>
                  <a:pt x="5405900" y="272198"/>
                </a:cubicBezTo>
                <a:cubicBezTo>
                  <a:pt x="7821188" y="660406"/>
                  <a:pt x="8065711" y="320724"/>
                  <a:pt x="8086841" y="276747"/>
                </a:cubicBezTo>
                <a:lnTo>
                  <a:pt x="8088665" y="272201"/>
                </a:lnTo>
                <a:lnTo>
                  <a:pt x="8088665" y="5575813"/>
                </a:lnTo>
                <a:lnTo>
                  <a:pt x="2169482" y="5575813"/>
                </a:lnTo>
                <a:lnTo>
                  <a:pt x="2053808" y="5362186"/>
                </a:lnTo>
                <a:cubicBezTo>
                  <a:pt x="1716648" y="4770351"/>
                  <a:pt x="1243390" y="4173323"/>
                  <a:pt x="672720" y="3630757"/>
                </a:cubicBezTo>
                <a:cubicBezTo>
                  <a:pt x="-342809" y="2665626"/>
                  <a:pt x="104735" y="1115391"/>
                  <a:pt x="63046" y="15110"/>
                </a:cubicBezTo>
                <a:lnTo>
                  <a:pt x="62419" y="5363"/>
                </a:lnTo>
                <a:lnTo>
                  <a:pt x="206726" y="3057"/>
                </a:lnTo>
                <a:cubicBezTo>
                  <a:pt x="333853" y="1562"/>
                  <a:pt x="462917" y="590"/>
                  <a:pt x="593794" y="198"/>
                </a:cubicBezTo>
                <a:close/>
              </a:path>
            </a:pathLst>
          </a:custGeom>
          <a:noFill/>
        </p:spPr>
        <p:txBody>
          <a:bodyPr wrap="square">
            <a:noAutofit/>
          </a:bodyPr>
          <a:lstStyle/>
          <a:p>
            <a:r>
              <a:rPr lang="de-DE"/>
              <a:t> </a:t>
            </a:r>
          </a:p>
        </p:txBody>
      </p:sp>
      <p:sp>
        <p:nvSpPr>
          <p:cNvPr id="2" name="Titel 1">
            <a:extLst>
              <a:ext uri="{FF2B5EF4-FFF2-40B4-BE49-F238E27FC236}">
                <a16:creationId xmlns:a16="http://schemas.microsoft.com/office/drawing/2014/main" id="{E60AC7F8-927B-45B3-AB6E-0F5E24CCA70C}"/>
              </a:ext>
            </a:extLst>
          </p:cNvPr>
          <p:cNvSpPr>
            <a:spLocks noGrp="1"/>
          </p:cNvSpPr>
          <p:nvPr>
            <p:ph type="title" hasCustomPrompt="1"/>
          </p:nvPr>
        </p:nvSpPr>
        <p:spPr>
          <a:xfrm>
            <a:off x="1416050" y="1387475"/>
            <a:ext cx="2520951" cy="752024"/>
          </a:xfrm>
        </p:spPr>
        <p:txBody>
          <a:bodyPr/>
          <a:lstStyle>
            <a:lvl1pPr>
              <a:lnSpc>
                <a:spcPts val="2700"/>
              </a:lnSpc>
              <a:defRPr sz="2700">
                <a:solidFill>
                  <a:schemeClr val="accent4">
                    <a:lumMod val="60000"/>
                    <a:lumOff val="40000"/>
                  </a:schemeClr>
                </a:solidFill>
              </a:defRPr>
            </a:lvl1pPr>
          </a:lstStyle>
          <a:p>
            <a:r>
              <a:rPr lang="de-DE"/>
              <a:t>Mastertitelformat </a:t>
            </a:r>
            <a:br>
              <a:rPr lang="de-DE"/>
            </a:br>
            <a:r>
              <a:rPr lang="de-DE"/>
              <a:t>bearbeiten</a:t>
            </a:r>
          </a:p>
        </p:txBody>
      </p:sp>
      <p:pic>
        <p:nvPicPr>
          <p:cNvPr id="10" name="Bild 2">
            <a:extLst>
              <a:ext uri="{FF2B5EF4-FFF2-40B4-BE49-F238E27FC236}">
                <a16:creationId xmlns:a16="http://schemas.microsoft.com/office/drawing/2014/main" id="{E6E8B339-3CD8-4491-87B4-A4A47F2D170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6945"/>
          <a:stretch/>
        </p:blipFill>
        <p:spPr>
          <a:xfrm>
            <a:off x="10775950" y="299910"/>
            <a:ext cx="1115093" cy="853029"/>
          </a:xfrm>
          <a:prstGeom prst="rect">
            <a:avLst/>
          </a:prstGeom>
        </p:spPr>
      </p:pic>
      <p:sp>
        <p:nvSpPr>
          <p:cNvPr id="15" name="Textplatzhalter 14">
            <a:extLst>
              <a:ext uri="{FF2B5EF4-FFF2-40B4-BE49-F238E27FC236}">
                <a16:creationId xmlns:a16="http://schemas.microsoft.com/office/drawing/2014/main" id="{11080DD8-799D-4FF0-A5FD-12DC007DC4DA}"/>
              </a:ext>
            </a:extLst>
          </p:cNvPr>
          <p:cNvSpPr>
            <a:spLocks noGrp="1"/>
          </p:cNvSpPr>
          <p:nvPr>
            <p:ph type="body" sz="quarter" idx="12"/>
          </p:nvPr>
        </p:nvSpPr>
        <p:spPr>
          <a:xfrm>
            <a:off x="1416050" y="2393950"/>
            <a:ext cx="2520952" cy="3627438"/>
          </a:xfrm>
        </p:spPr>
        <p:txBody>
          <a:bodyPr/>
          <a:lstStyle>
            <a:lvl1pPr>
              <a:defRPr sz="2400">
                <a:solidFill>
                  <a:schemeClr val="bg1"/>
                </a:solidFill>
              </a:defRPr>
            </a:lvl1pPr>
            <a:lvl2pPr>
              <a:buClr>
                <a:schemeClr val="bg1"/>
              </a:buClr>
              <a:defRPr sz="2400">
                <a:solidFill>
                  <a:schemeClr val="bg1"/>
                </a:solidFill>
              </a:defRPr>
            </a:lvl2pPr>
            <a:lvl3pPr>
              <a:buClr>
                <a:schemeClr val="bg1"/>
              </a:buClr>
              <a:defRPr sz="2400">
                <a:solidFill>
                  <a:schemeClr val="bg1"/>
                </a:solidFill>
              </a:defRPr>
            </a:lvl3pPr>
            <a:lvl4pPr>
              <a:buClr>
                <a:schemeClr val="bg1"/>
              </a:buClr>
              <a:defRPr sz="2400">
                <a:solidFill>
                  <a:schemeClr val="bg1"/>
                </a:solidFill>
              </a:defRPr>
            </a:lvl4pPr>
            <a:lvl5pPr>
              <a:buClr>
                <a:schemeClr val="bg1"/>
              </a:buClr>
              <a:defRPr sz="240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Rechteck 11">
            <a:extLst>
              <a:ext uri="{FF2B5EF4-FFF2-40B4-BE49-F238E27FC236}">
                <a16:creationId xmlns:a16="http://schemas.microsoft.com/office/drawing/2014/main" id="{7216F79F-8C0F-4467-9B17-C586D616B4AF}"/>
              </a:ext>
            </a:extLst>
          </p:cNvPr>
          <p:cNvSpPr/>
          <p:nvPr userDrawn="1"/>
        </p:nvSpPr>
        <p:spPr>
          <a:xfrm>
            <a:off x="0" y="6416675"/>
            <a:ext cx="12192000" cy="4413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94E48B5E-72EA-43CF-9927-197FD45757EE}"/>
              </a:ext>
            </a:extLst>
          </p:cNvPr>
          <p:cNvSpPr txBox="1"/>
          <p:nvPr userDrawn="1"/>
        </p:nvSpPr>
        <p:spPr>
          <a:xfrm>
            <a:off x="9407611" y="6563806"/>
            <a:ext cx="2483432" cy="125318"/>
          </a:xfrm>
          <a:prstGeom prst="rect">
            <a:avLst/>
          </a:prstGeom>
          <a:noFill/>
        </p:spPr>
        <p:txBody>
          <a:bodyPr wrap="square" lIns="0" tIns="0" rIns="0" bIns="0" rtlCol="0">
            <a:noAutofit/>
          </a:bodyPr>
          <a:lstStyle/>
          <a:p>
            <a:pPr algn="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p:txBody>
      </p:sp>
      <p:sp>
        <p:nvSpPr>
          <p:cNvPr id="14" name="Fußzeilenplatzhalter 15">
            <a:extLst>
              <a:ext uri="{FF2B5EF4-FFF2-40B4-BE49-F238E27FC236}">
                <a16:creationId xmlns:a16="http://schemas.microsoft.com/office/drawing/2014/main" id="{066E2976-5F56-4B5D-BCB1-E05B18DBDAB1}"/>
              </a:ext>
            </a:extLst>
          </p:cNvPr>
          <p:cNvSpPr>
            <a:spLocks noGrp="1"/>
          </p:cNvSpPr>
          <p:nvPr>
            <p:ph type="ftr" sz="quarter" idx="14"/>
          </p:nvPr>
        </p:nvSpPr>
        <p:spPr>
          <a:xfrm>
            <a:off x="442915" y="6563806"/>
            <a:ext cx="5653086" cy="123111"/>
          </a:xfrm>
        </p:spPr>
        <p:txBody>
          <a:bodyPr/>
          <a:lstStyle>
            <a:lvl1pPr>
              <a:defRPr>
                <a:solidFill>
                  <a:schemeClr val="tx2"/>
                </a:solidFill>
              </a:defRPr>
            </a:lvl1pPr>
          </a:lstStyle>
          <a:p>
            <a:r>
              <a:rPr lang="de-DE"/>
              <a:t>| Titel | Autor</a:t>
            </a:r>
          </a:p>
        </p:txBody>
      </p:sp>
      <p:sp>
        <p:nvSpPr>
          <p:cNvPr id="16" name="Foliennummernplatzhalter 16">
            <a:extLst>
              <a:ext uri="{FF2B5EF4-FFF2-40B4-BE49-F238E27FC236}">
                <a16:creationId xmlns:a16="http://schemas.microsoft.com/office/drawing/2014/main" id="{74CA9BA9-A7D8-4284-B980-87A83C3E9627}"/>
              </a:ext>
            </a:extLst>
          </p:cNvPr>
          <p:cNvSpPr>
            <a:spLocks noGrp="1"/>
          </p:cNvSpPr>
          <p:nvPr>
            <p:ph type="sldNum" sz="quarter" idx="15"/>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2092776883"/>
      </p:ext>
    </p:extLst>
  </p:cSld>
  <p:clrMapOvr>
    <a:masterClrMapping/>
  </p:clrMapOvr>
  <p:extLst>
    <p:ext uri="{DCECCB84-F9BA-43D5-87BE-67443E8EF086}">
      <p15:sldGuideLst xmlns:p15="http://schemas.microsoft.com/office/powerpoint/2012/main">
        <p15:guide id="1" orient="horz" pos="93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erschrift + 1 x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D388A6-189F-499C-8AC5-F0D99630138A}"/>
              </a:ext>
            </a:extLst>
          </p:cNvPr>
          <p:cNvSpPr>
            <a:spLocks noGrp="1"/>
          </p:cNvSpPr>
          <p:nvPr>
            <p:ph type="title"/>
          </p:nvPr>
        </p:nvSpPr>
        <p:spPr>
          <a:xfrm>
            <a:off x="1416050" y="639578"/>
            <a:ext cx="9359900" cy="747897"/>
          </a:xfrm>
        </p:spPr>
        <p:txBody>
          <a:bodyPr/>
          <a:lstStyle>
            <a:lvl1pPr>
              <a:lnSpc>
                <a:spcPct val="100000"/>
              </a:lnSpc>
              <a:defRPr sz="4200">
                <a:solidFill>
                  <a:schemeClr val="accent1"/>
                </a:solidFill>
              </a:defRPr>
            </a:lvl1pPr>
          </a:lstStyle>
          <a:p>
            <a:r>
              <a:rPr lang="de-DE"/>
              <a:t>Mastertitelformat bearbeiten</a:t>
            </a:r>
          </a:p>
        </p:txBody>
      </p:sp>
      <p:sp>
        <p:nvSpPr>
          <p:cNvPr id="8" name="Textplatzhalter 7">
            <a:extLst>
              <a:ext uri="{FF2B5EF4-FFF2-40B4-BE49-F238E27FC236}">
                <a16:creationId xmlns:a16="http://schemas.microsoft.com/office/drawing/2014/main" id="{FE8123DE-D7C1-487C-9F61-5E628A90CD16}"/>
              </a:ext>
            </a:extLst>
          </p:cNvPr>
          <p:cNvSpPr>
            <a:spLocks noGrp="1"/>
          </p:cNvSpPr>
          <p:nvPr>
            <p:ph type="body" sz="quarter" idx="12"/>
          </p:nvPr>
        </p:nvSpPr>
        <p:spPr>
          <a:xfrm>
            <a:off x="1416050" y="1545430"/>
            <a:ext cx="9359900" cy="4475957"/>
          </a:xfrm>
        </p:spPr>
        <p:txBody>
          <a:bodyPr/>
          <a:lstStyle>
            <a:lvl1pPr>
              <a:defRPr sz="2400"/>
            </a:lvl1pPr>
            <a:lvl2pPr>
              <a:defRPr sz="2400"/>
            </a:lvl2pPr>
            <a:lvl3pPr>
              <a:defRPr sz="2400"/>
            </a:lvl3pPr>
            <a:lvl4pPr>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4" name="Textfeld 13">
            <a:extLst>
              <a:ext uri="{FF2B5EF4-FFF2-40B4-BE49-F238E27FC236}">
                <a16:creationId xmlns:a16="http://schemas.microsoft.com/office/drawing/2014/main" id="{3222FAFE-BE73-4C5A-AD5F-FDBD482B58AF}"/>
              </a:ext>
            </a:extLst>
          </p:cNvPr>
          <p:cNvSpPr txBox="1"/>
          <p:nvPr userDrawn="1"/>
        </p:nvSpPr>
        <p:spPr>
          <a:xfrm>
            <a:off x="9374659" y="6563806"/>
            <a:ext cx="2516384" cy="123111"/>
          </a:xfrm>
          <a:prstGeom prst="rect">
            <a:avLst/>
          </a:prstGeom>
          <a:noFill/>
        </p:spPr>
        <p:txBody>
          <a:bodyPr wrap="square" lIns="0" tIns="0" rIns="0" bIns="0" rtlCol="0">
            <a:noAutofit/>
          </a:bodyPr>
          <a:lstStyle/>
          <a:p>
            <a:pPr algn="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p:txBody>
      </p:sp>
      <p:sp>
        <p:nvSpPr>
          <p:cNvPr id="15" name="Fußzeilenplatzhalter 15">
            <a:extLst>
              <a:ext uri="{FF2B5EF4-FFF2-40B4-BE49-F238E27FC236}">
                <a16:creationId xmlns:a16="http://schemas.microsoft.com/office/drawing/2014/main" id="{627184EF-241C-4DEB-B7DC-1F47543764F2}"/>
              </a:ext>
            </a:extLst>
          </p:cNvPr>
          <p:cNvSpPr>
            <a:spLocks noGrp="1"/>
          </p:cNvSpPr>
          <p:nvPr>
            <p:ph type="ftr" sz="quarter" idx="13"/>
          </p:nvPr>
        </p:nvSpPr>
        <p:spPr>
          <a:xfrm>
            <a:off x="442915" y="6563806"/>
            <a:ext cx="5653086" cy="123111"/>
          </a:xfrm>
        </p:spPr>
        <p:txBody>
          <a:bodyPr/>
          <a:lstStyle>
            <a:lvl1pPr>
              <a:defRPr>
                <a:solidFill>
                  <a:schemeClr val="tx2"/>
                </a:solidFill>
              </a:defRPr>
            </a:lvl1pPr>
          </a:lstStyle>
          <a:p>
            <a:r>
              <a:rPr lang="de-DE"/>
              <a:t>| Titel | Autor</a:t>
            </a:r>
          </a:p>
        </p:txBody>
      </p:sp>
      <p:sp>
        <p:nvSpPr>
          <p:cNvPr id="16" name="Foliennummernplatzhalter 16">
            <a:extLst>
              <a:ext uri="{FF2B5EF4-FFF2-40B4-BE49-F238E27FC236}">
                <a16:creationId xmlns:a16="http://schemas.microsoft.com/office/drawing/2014/main" id="{289EFEDB-49BB-4526-B210-24CDD6E7A1B7}"/>
              </a:ext>
            </a:extLst>
          </p:cNvPr>
          <p:cNvSpPr>
            <a:spLocks noGrp="1"/>
          </p:cNvSpPr>
          <p:nvPr>
            <p:ph type="sldNum" sz="quarter" idx="14"/>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563077948"/>
      </p:ext>
    </p:extLst>
  </p:cSld>
  <p:clrMapOvr>
    <a:masterClrMapping/>
  </p:clrMapOvr>
  <p:extLst>
    <p:ext uri="{DCECCB84-F9BA-43D5-87BE-67443E8EF086}">
      <p15:sldGuideLst xmlns:p15="http://schemas.microsoft.com/office/powerpoint/2012/main">
        <p15:guide id="1" orient="horz" pos="97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x Überschrift + 2 x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7410F5-2CCE-4CCE-9EB3-05F57FCE1BB1}"/>
              </a:ext>
            </a:extLst>
          </p:cNvPr>
          <p:cNvSpPr>
            <a:spLocks noGrp="1"/>
          </p:cNvSpPr>
          <p:nvPr>
            <p:ph type="title" hasCustomPrompt="1"/>
          </p:nvPr>
        </p:nvSpPr>
        <p:spPr>
          <a:xfrm>
            <a:off x="1416050" y="639578"/>
            <a:ext cx="4535488" cy="747897"/>
          </a:xfrm>
        </p:spPr>
        <p:txBody>
          <a:bodyPr/>
          <a:lstStyle>
            <a:lvl1pPr>
              <a:defRPr>
                <a:solidFill>
                  <a:schemeClr val="accent1"/>
                </a:solidFill>
              </a:defRPr>
            </a:lvl1pPr>
          </a:lstStyle>
          <a:p>
            <a:r>
              <a:rPr lang="de-DE"/>
              <a:t>Mastertitelformat </a:t>
            </a:r>
            <a:br>
              <a:rPr lang="de-DE"/>
            </a:br>
            <a:r>
              <a:rPr lang="de-DE"/>
              <a:t>bearbeiten</a:t>
            </a:r>
          </a:p>
        </p:txBody>
      </p:sp>
      <p:sp>
        <p:nvSpPr>
          <p:cNvPr id="6" name="Textplatzhalter 5">
            <a:extLst>
              <a:ext uri="{FF2B5EF4-FFF2-40B4-BE49-F238E27FC236}">
                <a16:creationId xmlns:a16="http://schemas.microsoft.com/office/drawing/2014/main" id="{65A87A01-0D8A-4566-8ED2-A008FC84676D}"/>
              </a:ext>
            </a:extLst>
          </p:cNvPr>
          <p:cNvSpPr>
            <a:spLocks noGrp="1"/>
          </p:cNvSpPr>
          <p:nvPr>
            <p:ph type="body" sz="quarter" idx="12"/>
          </p:nvPr>
        </p:nvSpPr>
        <p:spPr>
          <a:xfrm>
            <a:off x="1416049" y="1645443"/>
            <a:ext cx="4535487" cy="4375945"/>
          </a:xfrm>
        </p:spPr>
        <p:txBody>
          <a:bodyPr/>
          <a:lstStyle>
            <a:lvl1pPr>
              <a:defRPr sz="2400"/>
            </a:lvl1pPr>
            <a:lvl2pPr>
              <a:defRPr sz="2400"/>
            </a:lvl2pPr>
            <a:lvl3pPr>
              <a:defRPr sz="2400"/>
            </a:lvl3pPr>
            <a:lvl4pPr>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Textplatzhalter 5">
            <a:extLst>
              <a:ext uri="{FF2B5EF4-FFF2-40B4-BE49-F238E27FC236}">
                <a16:creationId xmlns:a16="http://schemas.microsoft.com/office/drawing/2014/main" id="{D4FC1861-8A60-4E7B-A909-FC616399A808}"/>
              </a:ext>
            </a:extLst>
          </p:cNvPr>
          <p:cNvSpPr>
            <a:spLocks noGrp="1"/>
          </p:cNvSpPr>
          <p:nvPr>
            <p:ph type="body" sz="quarter" idx="13"/>
          </p:nvPr>
        </p:nvSpPr>
        <p:spPr>
          <a:xfrm>
            <a:off x="6240466" y="1645442"/>
            <a:ext cx="4535487" cy="4377600"/>
          </a:xfrm>
        </p:spPr>
        <p:txBody>
          <a:bodyPr/>
          <a:lstStyle>
            <a:lvl1pPr>
              <a:defRPr sz="2400"/>
            </a:lvl1pPr>
            <a:lvl2pPr>
              <a:defRPr sz="2400"/>
            </a:lvl2pPr>
            <a:lvl3pPr>
              <a:defRPr sz="2400"/>
            </a:lvl3pPr>
            <a:lvl4pPr>
              <a:defRPr sz="2400"/>
            </a:lvl4pPr>
            <a:lvl5pPr>
              <a:defRPr sz="2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Textplatzhalter 8">
            <a:extLst>
              <a:ext uri="{FF2B5EF4-FFF2-40B4-BE49-F238E27FC236}">
                <a16:creationId xmlns:a16="http://schemas.microsoft.com/office/drawing/2014/main" id="{5DF26F08-9CD5-4877-A8C1-1CA517356590}"/>
              </a:ext>
            </a:extLst>
          </p:cNvPr>
          <p:cNvSpPr>
            <a:spLocks noGrp="1"/>
          </p:cNvSpPr>
          <p:nvPr>
            <p:ph type="body" sz="quarter" idx="14" hasCustomPrompt="1"/>
          </p:nvPr>
        </p:nvSpPr>
        <p:spPr>
          <a:xfrm>
            <a:off x="6240466" y="639577"/>
            <a:ext cx="4535484" cy="747897"/>
          </a:xfrm>
        </p:spPr>
        <p:txBody>
          <a:bodyPr vert="horz" lIns="0" tIns="0" rIns="0" bIns="0" rtlCol="0" anchor="t" anchorCtr="0">
            <a:noAutofit/>
          </a:bodyPr>
          <a:lstStyle>
            <a:lvl1pPr>
              <a:defRPr lang="de-DE" sz="2700" dirty="0" smtClean="0">
                <a:solidFill>
                  <a:schemeClr val="accent1"/>
                </a:solidFill>
                <a:latin typeface="+mj-lt"/>
                <a:ea typeface="+mj-ea"/>
                <a:cs typeface="+mj-cs"/>
              </a:defRPr>
            </a:lvl1pPr>
          </a:lstStyle>
          <a:p>
            <a:pPr lvl="0">
              <a:lnSpc>
                <a:spcPts val="2700"/>
              </a:lnSpc>
              <a:spcBef>
                <a:spcPct val="0"/>
              </a:spcBef>
            </a:pPr>
            <a:r>
              <a:rPr lang="de-DE"/>
              <a:t>Mastertextformat </a:t>
            </a:r>
            <a:br>
              <a:rPr lang="de-DE"/>
            </a:br>
            <a:r>
              <a:rPr lang="de-DE"/>
              <a:t>bearbeiten</a:t>
            </a:r>
          </a:p>
        </p:txBody>
      </p:sp>
      <p:sp>
        <p:nvSpPr>
          <p:cNvPr id="11" name="Textfeld 10">
            <a:extLst>
              <a:ext uri="{FF2B5EF4-FFF2-40B4-BE49-F238E27FC236}">
                <a16:creationId xmlns:a16="http://schemas.microsoft.com/office/drawing/2014/main" id="{27C54B3A-D4B7-4137-8D7E-10523F8E957A}"/>
              </a:ext>
            </a:extLst>
          </p:cNvPr>
          <p:cNvSpPr txBox="1"/>
          <p:nvPr userDrawn="1"/>
        </p:nvSpPr>
        <p:spPr>
          <a:xfrm>
            <a:off x="9341708" y="6563806"/>
            <a:ext cx="2549335" cy="123111"/>
          </a:xfrm>
          <a:prstGeom prst="rect">
            <a:avLst/>
          </a:prstGeom>
          <a:noFill/>
        </p:spPr>
        <p:txBody>
          <a:bodyPr wrap="square" lIns="0" tIns="0" rIns="0" bIns="0" rtlCol="0">
            <a:noAutofit/>
          </a:bodyPr>
          <a:lstStyle/>
          <a:p>
            <a:pPr algn="r"/>
            <a:r>
              <a:rPr lang="de-DE" sz="800" b="1">
                <a:solidFill>
                  <a:schemeClr val="tx2"/>
                </a:solidFill>
                <a:latin typeface="+mn-lt"/>
              </a:rPr>
              <a:t>BBG</a:t>
            </a:r>
            <a:r>
              <a:rPr lang="de-DE" sz="800">
                <a:solidFill>
                  <a:schemeClr val="tx2"/>
                </a:solidFill>
              </a:rPr>
              <a:t> </a:t>
            </a:r>
            <a:r>
              <a:rPr lang="de-DE" sz="800">
                <a:solidFill>
                  <a:schemeClr val="tx2"/>
                </a:solidFill>
                <a:latin typeface="Calibri Light" panose="020F0302020204030204" pitchFamily="34" charset="0"/>
                <a:cs typeface="Calibri Light" panose="020F0302020204030204" pitchFamily="34" charset="0"/>
              </a:rPr>
              <a:t>Berliner Bildungscampus für Gesundheitsberufe gGmbH</a:t>
            </a:r>
          </a:p>
        </p:txBody>
      </p:sp>
      <p:sp>
        <p:nvSpPr>
          <p:cNvPr id="12" name="Fußzeilenplatzhalter 15">
            <a:extLst>
              <a:ext uri="{FF2B5EF4-FFF2-40B4-BE49-F238E27FC236}">
                <a16:creationId xmlns:a16="http://schemas.microsoft.com/office/drawing/2014/main" id="{1D918A79-056A-4B8A-870D-9692077B41F0}"/>
              </a:ext>
            </a:extLst>
          </p:cNvPr>
          <p:cNvSpPr>
            <a:spLocks noGrp="1"/>
          </p:cNvSpPr>
          <p:nvPr>
            <p:ph type="ftr" sz="quarter" idx="15"/>
          </p:nvPr>
        </p:nvSpPr>
        <p:spPr>
          <a:xfrm>
            <a:off x="442915" y="6563806"/>
            <a:ext cx="5653086" cy="123111"/>
          </a:xfrm>
        </p:spPr>
        <p:txBody>
          <a:bodyPr/>
          <a:lstStyle>
            <a:lvl1pPr>
              <a:defRPr>
                <a:solidFill>
                  <a:schemeClr val="tx2"/>
                </a:solidFill>
              </a:defRPr>
            </a:lvl1pPr>
          </a:lstStyle>
          <a:p>
            <a:r>
              <a:rPr lang="de-DE"/>
              <a:t>| Titel | Autor</a:t>
            </a:r>
          </a:p>
        </p:txBody>
      </p:sp>
      <p:sp>
        <p:nvSpPr>
          <p:cNvPr id="13" name="Foliennummernplatzhalter 16">
            <a:extLst>
              <a:ext uri="{FF2B5EF4-FFF2-40B4-BE49-F238E27FC236}">
                <a16:creationId xmlns:a16="http://schemas.microsoft.com/office/drawing/2014/main" id="{DCE702F0-8995-44AF-B84C-E1C5864AD2BD}"/>
              </a:ext>
            </a:extLst>
          </p:cNvPr>
          <p:cNvSpPr>
            <a:spLocks noGrp="1"/>
          </p:cNvSpPr>
          <p:nvPr>
            <p:ph type="sldNum" sz="quarter" idx="16"/>
          </p:nvPr>
        </p:nvSpPr>
        <p:spPr>
          <a:xfrm>
            <a:off x="302420" y="6563806"/>
            <a:ext cx="140494" cy="123111"/>
          </a:xfrm>
        </p:spPr>
        <p:txBody>
          <a:bodyPr/>
          <a:lstStyle>
            <a:lvl1pPr>
              <a:defRPr>
                <a:solidFill>
                  <a:schemeClr val="tx2"/>
                </a:solidFill>
              </a:defRPr>
            </a:lvl1pPr>
          </a:lstStyle>
          <a:p>
            <a:fld id="{9AFABD84-7FF2-4ED4-996F-6CE3D31463F8}" type="slidenum">
              <a:rPr lang="de-DE" smtClean="0"/>
              <a:pPr/>
              <a:t>‹Nr.›</a:t>
            </a:fld>
            <a:endParaRPr lang="de-DE"/>
          </a:p>
        </p:txBody>
      </p:sp>
    </p:spTree>
    <p:extLst>
      <p:ext uri="{BB962C8B-B14F-4D97-AF65-F5344CB8AC3E}">
        <p14:creationId xmlns:p14="http://schemas.microsoft.com/office/powerpoint/2010/main" val="3412109124"/>
      </p:ext>
    </p:extLst>
  </p:cSld>
  <p:clrMapOvr>
    <a:masterClrMapping/>
  </p:clrMapOvr>
  <p:extLst>
    <p:ext uri="{DCECCB84-F9BA-43D5-87BE-67443E8EF086}">
      <p15:sldGuideLst xmlns:p15="http://schemas.microsoft.com/office/powerpoint/2012/main">
        <p15:guide id="1" orient="horz" pos="1035">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F58CBA9-F715-4B2C-9CB2-B8A2AB012E54}"/>
              </a:ext>
            </a:extLst>
          </p:cNvPr>
          <p:cNvSpPr>
            <a:spLocks noGrp="1"/>
          </p:cNvSpPr>
          <p:nvPr>
            <p:ph type="title"/>
          </p:nvPr>
        </p:nvSpPr>
        <p:spPr>
          <a:xfrm>
            <a:off x="1416050" y="1391602"/>
            <a:ext cx="9359900" cy="747897"/>
          </a:xfrm>
          <a:prstGeom prst="rect">
            <a:avLst/>
          </a:prstGeom>
        </p:spPr>
        <p:txBody>
          <a:bodyPr vert="horz" lIns="0" tIns="0" rIns="0" bIns="0" rtlCol="0" anchor="t" anchorCtr="0">
            <a:noAutofit/>
          </a:bodyPr>
          <a:lstStyle/>
          <a:p>
            <a:r>
              <a:rPr lang="de-DE"/>
              <a:t>Mastertitelformat </a:t>
            </a:r>
            <a:br>
              <a:rPr lang="de-DE"/>
            </a:br>
            <a:r>
              <a:rPr lang="de-DE"/>
              <a:t>bearbeiten</a:t>
            </a:r>
          </a:p>
        </p:txBody>
      </p:sp>
      <p:sp>
        <p:nvSpPr>
          <p:cNvPr id="3" name="Textplatzhalter 2">
            <a:extLst>
              <a:ext uri="{FF2B5EF4-FFF2-40B4-BE49-F238E27FC236}">
                <a16:creationId xmlns:a16="http://schemas.microsoft.com/office/drawing/2014/main" id="{EF64A289-312D-4389-98C8-6350CCEC6AAD}"/>
              </a:ext>
            </a:extLst>
          </p:cNvPr>
          <p:cNvSpPr>
            <a:spLocks noGrp="1"/>
          </p:cNvSpPr>
          <p:nvPr>
            <p:ph type="body" idx="1"/>
          </p:nvPr>
        </p:nvSpPr>
        <p:spPr>
          <a:xfrm>
            <a:off x="1416049" y="2395539"/>
            <a:ext cx="9359902" cy="3625850"/>
          </a:xfrm>
          <a:prstGeom prst="rect">
            <a:avLst/>
          </a:prstGeom>
        </p:spPr>
        <p:txBody>
          <a:bodyPr vert="horz" lIns="0" tIns="0" rIns="0" bIns="0" rtlCol="0" anchor="t" anchorCtr="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5" name="Fußzeilenplatzhalter 4">
            <a:extLst>
              <a:ext uri="{FF2B5EF4-FFF2-40B4-BE49-F238E27FC236}">
                <a16:creationId xmlns:a16="http://schemas.microsoft.com/office/drawing/2014/main" id="{12AC9B5C-3DF8-4C2E-BA8B-826883550F71}"/>
              </a:ext>
            </a:extLst>
          </p:cNvPr>
          <p:cNvSpPr>
            <a:spLocks noGrp="1"/>
          </p:cNvSpPr>
          <p:nvPr>
            <p:ph type="ftr" sz="quarter" idx="3"/>
          </p:nvPr>
        </p:nvSpPr>
        <p:spPr>
          <a:xfrm>
            <a:off x="442915" y="6563806"/>
            <a:ext cx="5653086" cy="123111"/>
          </a:xfrm>
          <a:prstGeom prst="rect">
            <a:avLst/>
          </a:prstGeom>
        </p:spPr>
        <p:txBody>
          <a:bodyPr vert="horz" wrap="none" lIns="0" tIns="0" rIns="0" bIns="0" rtlCol="0" anchor="t" anchorCtr="0">
            <a:noAutofit/>
          </a:bodyPr>
          <a:lstStyle>
            <a:lvl1pPr algn="l">
              <a:defRPr sz="800">
                <a:solidFill>
                  <a:schemeClr val="bg2"/>
                </a:solidFill>
              </a:defRPr>
            </a:lvl1pPr>
          </a:lstStyle>
          <a:p>
            <a:r>
              <a:rPr lang="de-DE"/>
              <a:t>| Titel | Autor</a:t>
            </a:r>
          </a:p>
        </p:txBody>
      </p:sp>
      <p:sp>
        <p:nvSpPr>
          <p:cNvPr id="6" name="Foliennummernplatzhalter 5">
            <a:extLst>
              <a:ext uri="{FF2B5EF4-FFF2-40B4-BE49-F238E27FC236}">
                <a16:creationId xmlns:a16="http://schemas.microsoft.com/office/drawing/2014/main" id="{AAEA0DEF-C223-40F5-9CCB-2A57ECA9C6C5}"/>
              </a:ext>
            </a:extLst>
          </p:cNvPr>
          <p:cNvSpPr>
            <a:spLocks noGrp="1"/>
          </p:cNvSpPr>
          <p:nvPr>
            <p:ph type="sldNum" sz="quarter" idx="4"/>
          </p:nvPr>
        </p:nvSpPr>
        <p:spPr>
          <a:xfrm>
            <a:off x="302420" y="6563806"/>
            <a:ext cx="140494" cy="123111"/>
          </a:xfrm>
          <a:prstGeom prst="rect">
            <a:avLst/>
          </a:prstGeom>
        </p:spPr>
        <p:txBody>
          <a:bodyPr vert="horz" wrap="none" lIns="0" tIns="0" rIns="0" bIns="0" rtlCol="0" anchor="t" anchorCtr="0">
            <a:noAutofit/>
          </a:bodyPr>
          <a:lstStyle>
            <a:lvl1pPr algn="l">
              <a:defRPr sz="800">
                <a:solidFill>
                  <a:schemeClr val="bg2"/>
                </a:solidFill>
              </a:defRPr>
            </a:lvl1pPr>
          </a:lstStyle>
          <a:p>
            <a:fld id="{9AFABD84-7FF2-4ED4-996F-6CE3D31463F8}" type="slidenum">
              <a:rPr lang="de-DE" smtClean="0"/>
              <a:pPr/>
              <a:t>‹Nr.›</a:t>
            </a:fld>
            <a:endParaRPr lang="de-DE"/>
          </a:p>
        </p:txBody>
      </p:sp>
      <p:pic>
        <p:nvPicPr>
          <p:cNvPr id="7" name="Bild 2">
            <a:extLst>
              <a:ext uri="{FF2B5EF4-FFF2-40B4-BE49-F238E27FC236}">
                <a16:creationId xmlns:a16="http://schemas.microsoft.com/office/drawing/2014/main" id="{81F9B213-4898-4042-8365-738747A554BE}"/>
              </a:ext>
            </a:extLst>
          </p:cNvPr>
          <p:cNvPicPr>
            <a:picLocks noChangeAspect="1"/>
          </p:cNvPicPr>
          <p:nvPr userDrawn="1"/>
        </p:nvPicPr>
        <p:blipFill rotWithShape="1">
          <a:blip r:embed="rId22">
            <a:extLst>
              <a:ext uri="{28A0092B-C50C-407E-A947-70E740481C1C}">
                <a14:useLocalDpi xmlns:a14="http://schemas.microsoft.com/office/drawing/2010/main" val="0"/>
              </a:ext>
            </a:extLst>
          </a:blip>
          <a:srcRect b="16945"/>
          <a:stretch/>
        </p:blipFill>
        <p:spPr>
          <a:xfrm>
            <a:off x="10775950" y="299910"/>
            <a:ext cx="1115093" cy="853029"/>
          </a:xfrm>
          <a:prstGeom prst="rect">
            <a:avLst/>
          </a:prstGeom>
        </p:spPr>
      </p:pic>
    </p:spTree>
    <p:extLst>
      <p:ext uri="{BB962C8B-B14F-4D97-AF65-F5344CB8AC3E}">
        <p14:creationId xmlns:p14="http://schemas.microsoft.com/office/powerpoint/2010/main" val="16666137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Lst>
  <p:hf hdr="0" dt="0"/>
  <p:txStyles>
    <p:titleStyle>
      <a:lvl1pPr algn="l" defTabSz="914400" rtl="0" eaLnBrk="1" latinLnBrk="0" hangingPunct="1">
        <a:lnSpc>
          <a:spcPts val="2700"/>
        </a:lnSpc>
        <a:spcBef>
          <a:spcPct val="0"/>
        </a:spcBef>
        <a:buNone/>
        <a:defRPr sz="2700" kern="1200">
          <a:solidFill>
            <a:schemeClr val="tx2"/>
          </a:solidFill>
          <a:latin typeface="+mj-lt"/>
          <a:ea typeface="+mj-ea"/>
          <a:cs typeface="+mj-cs"/>
        </a:defRPr>
      </a:lvl1pPr>
    </p:titleStyle>
    <p:bodyStyle>
      <a:lvl1pPr marL="0" indent="0" algn="l" defTabSz="914400" rtl="0" eaLnBrk="1" latinLnBrk="0" hangingPunct="1">
        <a:lnSpc>
          <a:spcPct val="90000"/>
        </a:lnSpc>
        <a:spcBef>
          <a:spcPts val="0"/>
        </a:spcBef>
        <a:spcAft>
          <a:spcPts val="200"/>
        </a:spcAft>
        <a:buFont typeface="Arial" panose="020B0604020202020204" pitchFamily="34" charset="0"/>
        <a:buNone/>
        <a:defRPr sz="2000" kern="1200">
          <a:solidFill>
            <a:schemeClr val="tx1"/>
          </a:solidFill>
          <a:latin typeface="+mn-lt"/>
          <a:ea typeface="+mn-ea"/>
          <a:cs typeface="+mn-cs"/>
        </a:defRPr>
      </a:lvl1pPr>
      <a:lvl2pPr marL="216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2pPr>
      <a:lvl3pPr marL="432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3pPr>
      <a:lvl4pPr marL="432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4pPr>
      <a:lvl5pPr marL="648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5pPr>
      <a:lvl6pPr marL="648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6pPr>
      <a:lvl7pPr marL="864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7pPr>
      <a:lvl8pPr marL="864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8pPr>
      <a:lvl9pPr marL="864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187">
          <p15:clr>
            <a:srgbClr val="F26B43"/>
          </p15:clr>
        </p15:guide>
        <p15:guide id="4" orient="horz" pos="4133">
          <p15:clr>
            <a:srgbClr val="F26B43"/>
          </p15:clr>
        </p15:guide>
        <p15:guide id="5" pos="189">
          <p15:clr>
            <a:srgbClr val="F26B43"/>
          </p15:clr>
        </p15:guide>
        <p15:guide id="6" pos="7491">
          <p15:clr>
            <a:srgbClr val="F26B43"/>
          </p15:clr>
        </p15:guide>
        <p15:guide id="7" pos="892">
          <p15:clr>
            <a:srgbClr val="F26B43"/>
          </p15:clr>
        </p15:guide>
        <p15:guide id="8" orient="horz" pos="4042">
          <p15:clr>
            <a:srgbClr val="F26B43"/>
          </p15:clr>
        </p15:guide>
        <p15:guide id="9" orient="horz" pos="3793">
          <p15:clr>
            <a:srgbClr val="F26B43"/>
          </p15:clr>
        </p15:guide>
        <p15:guide id="10" pos="6788">
          <p15:clr>
            <a:srgbClr val="F26B43"/>
          </p15:clr>
        </p15:guide>
        <p15:guide id="11" pos="3931">
          <p15:clr>
            <a:srgbClr val="F26B43"/>
          </p15:clr>
        </p15:guide>
        <p15:guide id="12" pos="3749">
          <p15:clr>
            <a:srgbClr val="F26B43"/>
          </p15:clr>
        </p15:guide>
        <p15:guide id="13" orient="horz" pos="874">
          <p15:clr>
            <a:srgbClr val="F26B43"/>
          </p15:clr>
        </p15:guide>
        <p15:guide id="14" orient="horz" pos="150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8.xml"/><Relationship Id="rId7" Type="http://schemas.openxmlformats.org/officeDocument/2006/relationships/image" Target="../media/image23.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6.png"/><Relationship Id="rId4" Type="http://schemas.openxmlformats.org/officeDocument/2006/relationships/notesSlide" Target="../notesSlides/notesSlide10.xml"/><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notesSlide" Target="../notesSlides/notesSlide11.xml"/><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34.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8.xml"/><Relationship Id="rId7" Type="http://schemas.openxmlformats.org/officeDocument/2006/relationships/image" Target="../media/image23.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6.png"/><Relationship Id="rId4" Type="http://schemas.openxmlformats.org/officeDocument/2006/relationships/notesSlide" Target="../notesSlides/notesSlide13.xml"/><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8.xml"/><Relationship Id="rId7" Type="http://schemas.openxmlformats.org/officeDocument/2006/relationships/image" Target="../media/image23.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6.png"/><Relationship Id="rId4" Type="http://schemas.openxmlformats.org/officeDocument/2006/relationships/notesSlide" Target="../notesSlides/notesSlide14.xml"/><Relationship Id="rId9"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34.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hyperlink" Target="https://www.antidiskriminierungsstelle.de/SharedDocs/downloads/DE/publikationen/Jahresberichte/2023.pdf?__blob=publicationFile&amp;v=3" TargetMode="External"/><Relationship Id="rId3" Type="http://schemas.openxmlformats.org/officeDocument/2006/relationships/slideLayout" Target="../slideLayouts/slideLayout2.xml"/><Relationship Id="rId7" Type="http://schemas.openxmlformats.org/officeDocument/2006/relationships/image" Target="../media/image33.sv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2.png"/><Relationship Id="rId5" Type="http://schemas.openxmlformats.org/officeDocument/2006/relationships/hyperlink" Target="https://www.antidiskriminierungsstelle.de/SharedDocs/aktuelles/DE/2023/20230627_Jahresbericht_2022.html#:~:text=Mit%20einem%20Anteil%20von%2043%2czu%20Diskriminierungen%20wegen%20des%20Geschlechts." TargetMode="External"/><Relationship Id="rId10" Type="http://schemas.openxmlformats.org/officeDocument/2006/relationships/image" Target="../media/image6.png"/><Relationship Id="rId4" Type="http://schemas.openxmlformats.org/officeDocument/2006/relationships/notesSlide" Target="../notesSlides/notesSlide16.xml"/><Relationship Id="rId9"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8.xml"/><Relationship Id="rId7" Type="http://schemas.openxmlformats.org/officeDocument/2006/relationships/hyperlink" Target="https://www.dezim-institut.de/fileadmin/user_upload/fis/publikation_pdf/FA-5267.pdf"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37.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hyperlink" Target="https://www.dezim-institut.de/fileadmin/user_upload/fis/publikation_pdf/FA-5267.pdf" TargetMode="External"/><Relationship Id="rId3" Type="http://schemas.openxmlformats.org/officeDocument/2006/relationships/slideLayout" Target="../slideLayouts/slideLayout8.xml"/><Relationship Id="rId7" Type="http://schemas.openxmlformats.org/officeDocument/2006/relationships/image" Target="../media/image19.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notesSlide" Target="../notesSlides/notesSlide20.xml"/><Relationship Id="rId9"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3.sv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20.xml"/><Relationship Id="rId6" Type="http://schemas.openxmlformats.org/officeDocument/2006/relationships/image" Target="../media/image43.emf"/><Relationship Id="rId5" Type="http://schemas.openxmlformats.org/officeDocument/2006/relationships/image" Target="../media/image42.png"/><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8.xml"/><Relationship Id="rId7" Type="http://schemas.openxmlformats.org/officeDocument/2006/relationships/hyperlink" Target="https://www.bpb.de/themen/rechtsextremismus/dossier-rechtsextremismus/213673/rassen-gibt-s-doch-gar-nicht/?utm_source=chatgpt.com"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20.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2.xml"/><Relationship Id="rId7" Type="http://schemas.openxmlformats.org/officeDocument/2006/relationships/image" Target="../media/image23.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notesSlide" Target="../notesSlides/notesSlide8.xml"/><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slideLayout" Target="../slideLayouts/slideLayout2.xml"/><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2.svg"/><Relationship Id="rId11" Type="http://schemas.openxmlformats.org/officeDocument/2006/relationships/image" Target="../media/image29.png"/><Relationship Id="rId5" Type="http://schemas.openxmlformats.org/officeDocument/2006/relationships/image" Target="../media/image21.png"/><Relationship Id="rId15" Type="http://schemas.openxmlformats.org/officeDocument/2006/relationships/image" Target="../media/image6.png"/><Relationship Id="rId10" Type="http://schemas.openxmlformats.org/officeDocument/2006/relationships/image" Target="../media/image28.png"/><Relationship Id="rId4" Type="http://schemas.openxmlformats.org/officeDocument/2006/relationships/notesSlide" Target="../notesSlides/notesSlide9.xml"/><Relationship Id="rId9" Type="http://schemas.openxmlformats.org/officeDocument/2006/relationships/image" Target="../media/image27.png"/><Relationship Id="rId14" Type="http://schemas.openxmlformats.org/officeDocument/2006/relationships/hyperlink" Target="https://www.integrationsbeauftragte.de/resource/blob/1864320/2157012/77c8d1dddeea760bc13dbd87ee9a415f/lagebericht-rassismus-komplett-data.pdf?download=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BA945-2C84-1514-84B5-079B07B5120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52F41C1-A396-4CF4-A2E1-CF5986673BAA}"/>
              </a:ext>
            </a:extLst>
          </p:cNvPr>
          <p:cNvSpPr txBox="1"/>
          <p:nvPr/>
        </p:nvSpPr>
        <p:spPr>
          <a:xfrm>
            <a:off x="2558077" y="1732848"/>
            <a:ext cx="7075848" cy="2970044"/>
          </a:xfrm>
          <a:prstGeom prst="rect">
            <a:avLst/>
          </a:prstGeom>
          <a:noFill/>
        </p:spPr>
        <p:txBody>
          <a:bodyPr wrap="none" lIns="91440" tIns="45720" rIns="91440" bIns="45720" rtlCol="0" anchor="t">
            <a:spAutoFit/>
          </a:bodyPr>
          <a:lstStyle/>
          <a:p>
            <a:pPr algn="ctr"/>
            <a:endParaRPr lang="en-DE" sz="3600"/>
          </a:p>
          <a:p>
            <a:pPr algn="ctr"/>
            <a:r>
              <a:rPr lang="en-DE" sz="3600" err="1"/>
              <a:t>Zwischen</a:t>
            </a:r>
            <a:r>
              <a:rPr lang="en-DE" sz="3600"/>
              <a:t> Motivation und Frustration</a:t>
            </a:r>
            <a:endParaRPr lang="en-DE" sz="3600">
              <a:ea typeface="Calibri"/>
              <a:cs typeface="Calibri"/>
            </a:endParaRPr>
          </a:p>
          <a:p>
            <a:pPr algn="ctr"/>
            <a:r>
              <a:rPr lang="en-DE" err="1"/>
              <a:t>Umgang</a:t>
            </a:r>
            <a:r>
              <a:rPr lang="en-DE"/>
              <a:t> </a:t>
            </a:r>
            <a:r>
              <a:rPr lang="en-DE" err="1"/>
              <a:t>mit</a:t>
            </a:r>
            <a:r>
              <a:rPr lang="en-DE"/>
              <a:t> </a:t>
            </a:r>
            <a:r>
              <a:rPr lang="en-DE" err="1"/>
              <a:t>rassistischen</a:t>
            </a:r>
            <a:r>
              <a:rPr lang="en-DE"/>
              <a:t> Patient*</a:t>
            </a:r>
            <a:r>
              <a:rPr lang="en-DE" err="1"/>
              <a:t>innen</a:t>
            </a:r>
            <a:r>
              <a:rPr lang="en-DE"/>
              <a:t> und die Rolle des Teams</a:t>
            </a:r>
            <a:endParaRPr lang="en-DE">
              <a:ea typeface="Calibri"/>
              <a:cs typeface="Calibri"/>
            </a:endParaRPr>
          </a:p>
          <a:p>
            <a:pPr algn="ctr"/>
            <a:endParaRPr lang="en-DE"/>
          </a:p>
          <a:p>
            <a:pPr algn="ctr"/>
            <a:r>
              <a:rPr lang="en-DE"/>
              <a:t>Ein hybrides M</a:t>
            </a:r>
            <a:r>
              <a:rPr lang="en-GB"/>
              <a:t>o</a:t>
            </a:r>
            <a:r>
              <a:rPr lang="en-DE"/>
              <a:t>dul zum Umgang mit Ausgrenzungen</a:t>
            </a:r>
            <a:endParaRPr lang="en-DE">
              <a:ea typeface="Calibri"/>
              <a:cs typeface="Calibri"/>
            </a:endParaRPr>
          </a:p>
          <a:p>
            <a:pPr algn="ctr"/>
            <a:endParaRPr lang="en-DE"/>
          </a:p>
          <a:p>
            <a:pPr algn="ctr"/>
            <a:r>
              <a:rPr lang="en-DE" sz="2500"/>
              <a:t>Screencast: Die Werkzeuge</a:t>
            </a:r>
            <a:endParaRPr lang="en-DE" sz="2500">
              <a:ea typeface="Calibri"/>
              <a:cs typeface="Calibri"/>
            </a:endParaRPr>
          </a:p>
          <a:p>
            <a:pPr algn="ctr"/>
            <a:endParaRPr lang="en-DE"/>
          </a:p>
        </p:txBody>
      </p:sp>
      <p:pic>
        <p:nvPicPr>
          <p:cNvPr id="10" name="Picture 9" descr="A group of people in a circle&#10;&#10;AI-generated content may be incorrect.">
            <a:extLst>
              <a:ext uri="{FF2B5EF4-FFF2-40B4-BE49-F238E27FC236}">
                <a16:creationId xmlns:a16="http://schemas.microsoft.com/office/drawing/2014/main" id="{CBB3498B-39CF-6E6C-E415-21BBD909625D}"/>
              </a:ext>
            </a:extLst>
          </p:cNvPr>
          <p:cNvPicPr>
            <a:picLocks noChangeAspect="1"/>
          </p:cNvPicPr>
          <p:nvPr/>
        </p:nvPicPr>
        <p:blipFill>
          <a:blip r:embed="rId5"/>
          <a:stretch>
            <a:fillRect/>
          </a:stretch>
        </p:blipFill>
        <p:spPr>
          <a:xfrm>
            <a:off x="9325787" y="130663"/>
            <a:ext cx="1307416" cy="1307416"/>
          </a:xfrm>
          <a:prstGeom prst="rect">
            <a:avLst/>
          </a:prstGeom>
        </p:spPr>
      </p:pic>
      <p:pic>
        <p:nvPicPr>
          <p:cNvPr id="3" name="Grafik 2" descr="Ein Bild, das Cartoon, Kleidung enthält.&#10;&#10;KI-generierte Inhalte können fehlerhaft sein.">
            <a:extLst>
              <a:ext uri="{FF2B5EF4-FFF2-40B4-BE49-F238E27FC236}">
                <a16:creationId xmlns:a16="http://schemas.microsoft.com/office/drawing/2014/main" id="{661EA554-34FD-AD2E-8D3F-0725467BFDA0}"/>
              </a:ext>
            </a:extLst>
          </p:cNvPr>
          <p:cNvPicPr>
            <a:picLocks noChangeAspect="1"/>
          </p:cNvPicPr>
          <p:nvPr/>
        </p:nvPicPr>
        <p:blipFill rotWithShape="1">
          <a:blip r:embed="rId6"/>
          <a:srcRect b="59770"/>
          <a:stretch/>
        </p:blipFill>
        <p:spPr>
          <a:xfrm>
            <a:off x="5443825" y="4463845"/>
            <a:ext cx="1304349" cy="1823914"/>
          </a:xfrm>
          <a:prstGeom prst="rect">
            <a:avLst/>
          </a:prstGeom>
        </p:spPr>
      </p:pic>
      <p:pic>
        <p:nvPicPr>
          <p:cNvPr id="2" name="01">
            <a:hlinkClick r:id="" action="ppaction://media"/>
            <a:extLst>
              <a:ext uri="{FF2B5EF4-FFF2-40B4-BE49-F238E27FC236}">
                <a16:creationId xmlns:a16="http://schemas.microsoft.com/office/drawing/2014/main" id="{5761D054-DA23-E5C0-9882-7658B49A89C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836650" y="2709863"/>
            <a:ext cx="609600" cy="609600"/>
          </a:xfrm>
          <a:prstGeom prst="rect">
            <a:avLst/>
          </a:prstGeom>
        </p:spPr>
      </p:pic>
    </p:spTree>
    <p:extLst>
      <p:ext uri="{BB962C8B-B14F-4D97-AF65-F5344CB8AC3E}">
        <p14:creationId xmlns:p14="http://schemas.microsoft.com/office/powerpoint/2010/main" val="245347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500"/>
                                  </p:stCondLst>
                                  <p:childTnLst>
                                    <p:cmd type="call" cmd="playFrom(0.0)">
                                      <p:cBhvr>
                                        <p:cTn id="6" dur="246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FB075-2A1C-ED94-2957-67C4B0D39E39}"/>
            </a:ext>
          </a:extLst>
        </p:cNvPr>
        <p:cNvGrpSpPr/>
        <p:nvPr/>
      </p:nvGrpSpPr>
      <p:grpSpPr>
        <a:xfrm>
          <a:off x="0" y="0"/>
          <a:ext cx="0" cy="0"/>
          <a:chOff x="0" y="0"/>
          <a:chExt cx="0" cy="0"/>
        </a:xfrm>
      </p:grpSpPr>
      <p:sp>
        <p:nvSpPr>
          <p:cNvPr id="10" name="Rechteck 5">
            <a:extLst>
              <a:ext uri="{FF2B5EF4-FFF2-40B4-BE49-F238E27FC236}">
                <a16:creationId xmlns:a16="http://schemas.microsoft.com/office/drawing/2014/main" id="{89C25ABA-012B-5CD8-5B3C-12773EB4C799}"/>
              </a:ext>
            </a:extLst>
          </p:cNvPr>
          <p:cNvSpPr/>
          <p:nvPr/>
        </p:nvSpPr>
        <p:spPr>
          <a:xfrm>
            <a:off x="1709925" y="1871955"/>
            <a:ext cx="8453406" cy="398158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riangle 11">
            <a:extLst>
              <a:ext uri="{FF2B5EF4-FFF2-40B4-BE49-F238E27FC236}">
                <a16:creationId xmlns:a16="http://schemas.microsoft.com/office/drawing/2014/main" id="{E0FAEBBE-60AE-192F-7646-BFE5F58F9166}"/>
              </a:ext>
            </a:extLst>
          </p:cNvPr>
          <p:cNvSpPr/>
          <p:nvPr/>
        </p:nvSpPr>
        <p:spPr>
          <a:xfrm flipV="1">
            <a:off x="5634945" y="2131450"/>
            <a:ext cx="839449" cy="868982"/>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5" name="Foliennummernplatzhalter 4">
            <a:extLst>
              <a:ext uri="{FF2B5EF4-FFF2-40B4-BE49-F238E27FC236}">
                <a16:creationId xmlns:a16="http://schemas.microsoft.com/office/drawing/2014/main" id="{D0F36722-4DF1-6645-4C09-1835BA59EC3D}"/>
              </a:ext>
            </a:extLst>
          </p:cNvPr>
          <p:cNvSpPr>
            <a:spLocks noGrp="1"/>
          </p:cNvSpPr>
          <p:nvPr>
            <p:ph type="sldNum" sz="quarter" idx="14"/>
          </p:nvPr>
        </p:nvSpPr>
        <p:spPr/>
        <p:txBody>
          <a:bodyPr/>
          <a:lstStyle/>
          <a:p>
            <a:fld id="{9AFABD84-7FF2-4ED4-996F-6CE3D31463F8}" type="slidenum">
              <a:rPr lang="de-DE" smtClean="0"/>
              <a:pPr/>
              <a:t>10</a:t>
            </a:fld>
            <a:endParaRPr lang="de-DE"/>
          </a:p>
        </p:txBody>
      </p:sp>
      <p:sp>
        <p:nvSpPr>
          <p:cNvPr id="6" name="Title 1">
            <a:extLst>
              <a:ext uri="{FF2B5EF4-FFF2-40B4-BE49-F238E27FC236}">
                <a16:creationId xmlns:a16="http://schemas.microsoft.com/office/drawing/2014/main" id="{C1C7084E-74F5-316C-1F21-8C1BF8498D64}"/>
              </a:ext>
            </a:extLst>
          </p:cNvPr>
          <p:cNvSpPr txBox="1">
            <a:spLocks/>
          </p:cNvSpPr>
          <p:nvPr/>
        </p:nvSpPr>
        <p:spPr>
          <a:xfrm>
            <a:off x="1349115" y="253437"/>
            <a:ext cx="9132960" cy="64883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200" kern="1200">
                <a:solidFill>
                  <a:schemeClr val="accent4">
                    <a:lumMod val="60000"/>
                    <a:lumOff val="40000"/>
                  </a:schemeClr>
                </a:solidFill>
                <a:latin typeface="+mj-lt"/>
                <a:ea typeface="+mj-ea"/>
                <a:cs typeface="+mj-cs"/>
              </a:defRPr>
            </a:lvl1pPr>
          </a:lstStyle>
          <a:p>
            <a:r>
              <a:rPr lang="en-GB" sz="4400" err="1">
                <a:solidFill>
                  <a:schemeClr val="accent3"/>
                </a:solidFill>
              </a:rPr>
              <a:t>Persönliche</a:t>
            </a:r>
            <a:r>
              <a:rPr lang="en-GB" sz="4400">
                <a:solidFill>
                  <a:schemeClr val="accent3"/>
                </a:solidFill>
              </a:rPr>
              <a:t> Ebene</a:t>
            </a:r>
            <a:br>
              <a:rPr lang="en-US"/>
            </a:br>
            <a:r>
              <a:rPr lang="de-DE" sz="2800">
                <a:solidFill>
                  <a:schemeClr val="bg1">
                    <a:lumMod val="50000"/>
                  </a:schemeClr>
                </a:solidFill>
              </a:rPr>
              <a:t>Wie kann ich diskriminierende Äußerungen ansprechen?</a:t>
            </a:r>
            <a:br>
              <a:rPr lang="en-GB" sz="2800">
                <a:solidFill>
                  <a:schemeClr val="accent3"/>
                </a:solidFill>
              </a:rPr>
            </a:br>
            <a:endParaRPr lang="en-GB">
              <a:solidFill>
                <a:schemeClr val="accent3"/>
              </a:solidFill>
              <a:ea typeface="Calibri"/>
              <a:cs typeface="Calibri"/>
            </a:endParaRPr>
          </a:p>
        </p:txBody>
      </p:sp>
      <p:pic>
        <p:nvPicPr>
          <p:cNvPr id="9" name="Graphic 8" descr="Speech with solid fill">
            <a:extLst>
              <a:ext uri="{FF2B5EF4-FFF2-40B4-BE49-F238E27FC236}">
                <a16:creationId xmlns:a16="http://schemas.microsoft.com/office/drawing/2014/main" id="{4B9F601A-918C-494B-01D4-51A2A31AF25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420" y="324640"/>
            <a:ext cx="914400" cy="914400"/>
          </a:xfrm>
          <a:prstGeom prst="rect">
            <a:avLst/>
          </a:prstGeom>
        </p:spPr>
      </p:pic>
      <p:sp>
        <p:nvSpPr>
          <p:cNvPr id="16" name="Rectangular Callout 15">
            <a:extLst>
              <a:ext uri="{FF2B5EF4-FFF2-40B4-BE49-F238E27FC236}">
                <a16:creationId xmlns:a16="http://schemas.microsoft.com/office/drawing/2014/main" id="{ED7702CD-5567-0260-836E-A7FAB1520CA0}"/>
              </a:ext>
            </a:extLst>
          </p:cNvPr>
          <p:cNvSpPr/>
          <p:nvPr/>
        </p:nvSpPr>
        <p:spPr>
          <a:xfrm>
            <a:off x="302420" y="1951236"/>
            <a:ext cx="3903067" cy="1225446"/>
          </a:xfrm>
          <a:prstGeom prst="wedgeRectCallout">
            <a:avLst>
              <a:gd name="adj1" fmla="val 78179"/>
              <a:gd name="adj2" fmla="val 9308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a:solidFill>
                  <a:schemeClr val="bg2"/>
                </a:solidFill>
              </a:rPr>
              <a:t>Will ich diskutieren, oder den Standpunkt klar machen?</a:t>
            </a:r>
            <a:endParaRPr lang="de-DE" sz="2400">
              <a:solidFill>
                <a:schemeClr val="bg2"/>
              </a:solidFill>
              <a:ea typeface="Calibri"/>
              <a:cs typeface="Calibri"/>
            </a:endParaRPr>
          </a:p>
        </p:txBody>
      </p:sp>
      <p:sp>
        <p:nvSpPr>
          <p:cNvPr id="17" name="Rectangular Callout 16">
            <a:extLst>
              <a:ext uri="{FF2B5EF4-FFF2-40B4-BE49-F238E27FC236}">
                <a16:creationId xmlns:a16="http://schemas.microsoft.com/office/drawing/2014/main" id="{7F1A30E6-F772-3CBB-1C5D-FDB361B76840}"/>
              </a:ext>
            </a:extLst>
          </p:cNvPr>
          <p:cNvSpPr/>
          <p:nvPr/>
        </p:nvSpPr>
        <p:spPr>
          <a:xfrm>
            <a:off x="7711511" y="1951236"/>
            <a:ext cx="4178068" cy="1225446"/>
          </a:xfrm>
          <a:prstGeom prst="wedgeRectCallout">
            <a:avLst>
              <a:gd name="adj1" fmla="val -65740"/>
              <a:gd name="adj2" fmla="val 8084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a:solidFill>
                  <a:schemeClr val="bg1"/>
                </a:solidFill>
              </a:rPr>
              <a:t>Bin ich in einer öffentlichen, einer beruflichen oder einer privaten Situation?</a:t>
            </a:r>
            <a:endParaRPr lang="de-DE" sz="2400">
              <a:solidFill>
                <a:schemeClr val="bg1"/>
              </a:solidFill>
              <a:ea typeface="Calibri"/>
              <a:cs typeface="Calibri"/>
            </a:endParaRPr>
          </a:p>
        </p:txBody>
      </p:sp>
      <p:sp>
        <p:nvSpPr>
          <p:cNvPr id="18" name="Rectangular Callout 17">
            <a:extLst>
              <a:ext uri="{FF2B5EF4-FFF2-40B4-BE49-F238E27FC236}">
                <a16:creationId xmlns:a16="http://schemas.microsoft.com/office/drawing/2014/main" id="{1E430824-40B5-80A2-6654-7A949DB6DB50}"/>
              </a:ext>
            </a:extLst>
          </p:cNvPr>
          <p:cNvSpPr/>
          <p:nvPr/>
        </p:nvSpPr>
        <p:spPr>
          <a:xfrm>
            <a:off x="302421" y="3996335"/>
            <a:ext cx="3963270" cy="1225446"/>
          </a:xfrm>
          <a:prstGeom prst="wedgeRectCallout">
            <a:avLst>
              <a:gd name="adj1" fmla="val 71686"/>
              <a:gd name="adj2" fmla="val -5737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a:solidFill>
                  <a:schemeClr val="bg1"/>
                </a:solidFill>
              </a:rPr>
              <a:t>Wie kann ich mich und Andere in dieser Situation schützen?</a:t>
            </a:r>
            <a:endParaRPr lang="de-DE" sz="2400">
              <a:solidFill>
                <a:schemeClr val="bg1"/>
              </a:solidFill>
              <a:ea typeface="Calibri"/>
              <a:cs typeface="Calibri"/>
            </a:endParaRPr>
          </a:p>
        </p:txBody>
      </p:sp>
      <p:sp>
        <p:nvSpPr>
          <p:cNvPr id="19" name="Rectangular Callout 18">
            <a:extLst>
              <a:ext uri="{FF2B5EF4-FFF2-40B4-BE49-F238E27FC236}">
                <a16:creationId xmlns:a16="http://schemas.microsoft.com/office/drawing/2014/main" id="{04102156-5F4E-19E2-FFE3-48C2C9997B76}"/>
              </a:ext>
            </a:extLst>
          </p:cNvPr>
          <p:cNvSpPr/>
          <p:nvPr/>
        </p:nvSpPr>
        <p:spPr>
          <a:xfrm>
            <a:off x="7711511" y="3996335"/>
            <a:ext cx="4178068" cy="1225446"/>
          </a:xfrm>
          <a:prstGeom prst="wedgeRectCallout">
            <a:avLst>
              <a:gd name="adj1" fmla="val -64407"/>
              <a:gd name="adj2" fmla="val -5248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a:solidFill>
                  <a:schemeClr val="bg1"/>
                </a:solidFill>
              </a:rPr>
              <a:t>Sind weitere Personen anwesend?</a:t>
            </a:r>
          </a:p>
        </p:txBody>
      </p:sp>
      <p:sp>
        <p:nvSpPr>
          <p:cNvPr id="3" name="TextBox 2">
            <a:extLst>
              <a:ext uri="{FF2B5EF4-FFF2-40B4-BE49-F238E27FC236}">
                <a16:creationId xmlns:a16="http://schemas.microsoft.com/office/drawing/2014/main" id="{C922D4BB-164C-AB6E-0A30-8E7EF1407FE2}"/>
              </a:ext>
            </a:extLst>
          </p:cNvPr>
          <p:cNvSpPr txBox="1"/>
          <p:nvPr/>
        </p:nvSpPr>
        <p:spPr>
          <a:xfrm>
            <a:off x="302420" y="5949743"/>
            <a:ext cx="11587159" cy="523220"/>
          </a:xfrm>
          <a:prstGeom prst="rect">
            <a:avLst/>
          </a:prstGeom>
          <a:noFill/>
        </p:spPr>
        <p:txBody>
          <a:bodyPr wrap="square">
            <a:spAutoFit/>
          </a:bodyPr>
          <a:lstStyle/>
          <a:p>
            <a:pPr algn="ctr"/>
            <a:r>
              <a:rPr lang="de-DE" sz="2800" b="1">
                <a:solidFill>
                  <a:schemeClr val="accent3"/>
                </a:solidFill>
              </a:rPr>
              <a:t>Wichtig ist zunächst einmal zu überlegen, wie sich die Situation darstellt.</a:t>
            </a:r>
          </a:p>
        </p:txBody>
      </p:sp>
      <p:sp>
        <p:nvSpPr>
          <p:cNvPr id="11" name="Rectangular Callout 10">
            <a:extLst>
              <a:ext uri="{FF2B5EF4-FFF2-40B4-BE49-F238E27FC236}">
                <a16:creationId xmlns:a16="http://schemas.microsoft.com/office/drawing/2014/main" id="{D957A403-6F7F-F1B8-28EE-A1DB8EAAB681}"/>
              </a:ext>
            </a:extLst>
          </p:cNvPr>
          <p:cNvSpPr/>
          <p:nvPr/>
        </p:nvSpPr>
        <p:spPr>
          <a:xfrm>
            <a:off x="4346069" y="1679662"/>
            <a:ext cx="3228623" cy="922757"/>
          </a:xfrm>
          <a:prstGeom prst="wedgeRectCallout">
            <a:avLst>
              <a:gd name="adj1" fmla="val -10613"/>
              <a:gd name="adj2" fmla="val 3683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a:solidFill>
                  <a:schemeClr val="bg1"/>
                </a:solidFill>
              </a:rPr>
              <a:t>Wie geht es mir gerade in der Situation?</a:t>
            </a:r>
          </a:p>
        </p:txBody>
      </p:sp>
      <p:pic>
        <p:nvPicPr>
          <p:cNvPr id="2" name="Picture 1" descr="A person wearing a blue scrubs and a badge&#10;&#10;AI-generated content may be incorrect.">
            <a:extLst>
              <a:ext uri="{FF2B5EF4-FFF2-40B4-BE49-F238E27FC236}">
                <a16:creationId xmlns:a16="http://schemas.microsoft.com/office/drawing/2014/main" id="{AF0086C6-BDD9-C404-DCEB-74C2EFC25BF2}"/>
              </a:ext>
            </a:extLst>
          </p:cNvPr>
          <p:cNvPicPr>
            <a:picLocks noChangeAspect="1"/>
          </p:cNvPicPr>
          <p:nvPr/>
        </p:nvPicPr>
        <p:blipFill>
          <a:blip r:embed="rId7"/>
          <a:stretch>
            <a:fillRect/>
          </a:stretch>
        </p:blipFill>
        <p:spPr>
          <a:xfrm>
            <a:off x="5655588" y="2942946"/>
            <a:ext cx="874467" cy="2383626"/>
          </a:xfrm>
          <a:prstGeom prst="rect">
            <a:avLst/>
          </a:prstGeom>
        </p:spPr>
      </p:pic>
      <p:pic>
        <p:nvPicPr>
          <p:cNvPr id="7" name="Picture 6" descr="A cartoon of a nurse&#10;&#10;AI-generated content may be incorrect.">
            <a:extLst>
              <a:ext uri="{FF2B5EF4-FFF2-40B4-BE49-F238E27FC236}">
                <a16:creationId xmlns:a16="http://schemas.microsoft.com/office/drawing/2014/main" id="{E9A15E50-923C-8035-1FFA-A83A1EFE1DBB}"/>
              </a:ext>
            </a:extLst>
          </p:cNvPr>
          <p:cNvPicPr>
            <a:picLocks noChangeAspect="1"/>
          </p:cNvPicPr>
          <p:nvPr/>
        </p:nvPicPr>
        <p:blipFill>
          <a:blip r:embed="rId8"/>
          <a:stretch>
            <a:fillRect/>
          </a:stretch>
        </p:blipFill>
        <p:spPr>
          <a:xfrm>
            <a:off x="4813796" y="3192725"/>
            <a:ext cx="1327425" cy="2640951"/>
          </a:xfrm>
          <a:prstGeom prst="rect">
            <a:avLst/>
          </a:prstGeom>
        </p:spPr>
      </p:pic>
      <p:pic>
        <p:nvPicPr>
          <p:cNvPr id="13" name="Picture 12" descr="A person wearing a scarf&#10;&#10;AI-generated content may be incorrect.">
            <a:extLst>
              <a:ext uri="{FF2B5EF4-FFF2-40B4-BE49-F238E27FC236}">
                <a16:creationId xmlns:a16="http://schemas.microsoft.com/office/drawing/2014/main" id="{F7F86AAA-7159-9D80-475E-B6BFA358AAC3}"/>
              </a:ext>
            </a:extLst>
          </p:cNvPr>
          <p:cNvPicPr>
            <a:picLocks noChangeAspect="1"/>
          </p:cNvPicPr>
          <p:nvPr/>
        </p:nvPicPr>
        <p:blipFill>
          <a:blip r:embed="rId9"/>
          <a:stretch>
            <a:fillRect/>
          </a:stretch>
        </p:blipFill>
        <p:spPr>
          <a:xfrm>
            <a:off x="6302813" y="3250031"/>
            <a:ext cx="957519" cy="2523462"/>
          </a:xfrm>
          <a:prstGeom prst="rect">
            <a:avLst/>
          </a:prstGeom>
        </p:spPr>
      </p:pic>
      <p:sp>
        <p:nvSpPr>
          <p:cNvPr id="21" name="Fußzeilenplatzhalter 3">
            <a:extLst>
              <a:ext uri="{FF2B5EF4-FFF2-40B4-BE49-F238E27FC236}">
                <a16:creationId xmlns:a16="http://schemas.microsoft.com/office/drawing/2014/main" id="{717191E0-5636-7120-DEAA-56D62EF69B67}"/>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4" name="10">
            <a:hlinkClick r:id="" action="ppaction://media"/>
            <a:extLst>
              <a:ext uri="{FF2B5EF4-FFF2-40B4-BE49-F238E27FC236}">
                <a16:creationId xmlns:a16="http://schemas.microsoft.com/office/drawing/2014/main" id="{89435CAF-D338-3FA0-F276-AE1920AC0D3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549313" y="3590925"/>
            <a:ext cx="609600" cy="609600"/>
          </a:xfrm>
          <a:prstGeom prst="rect">
            <a:avLst/>
          </a:prstGeom>
        </p:spPr>
      </p:pic>
    </p:spTree>
    <p:extLst>
      <p:ext uri="{BB962C8B-B14F-4D97-AF65-F5344CB8AC3E}">
        <p14:creationId xmlns:p14="http://schemas.microsoft.com/office/powerpoint/2010/main" val="233957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43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5">
            <a:extLst>
              <a:ext uri="{FF2B5EF4-FFF2-40B4-BE49-F238E27FC236}">
                <a16:creationId xmlns:a16="http://schemas.microsoft.com/office/drawing/2014/main" id="{845BD902-C45C-AF61-5879-18BE89CE867A}"/>
              </a:ext>
            </a:extLst>
          </p:cNvPr>
          <p:cNvSpPr/>
          <p:nvPr/>
        </p:nvSpPr>
        <p:spPr>
          <a:xfrm>
            <a:off x="517572" y="1848360"/>
            <a:ext cx="10319204" cy="405357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platzhalter 2">
            <a:extLst>
              <a:ext uri="{FF2B5EF4-FFF2-40B4-BE49-F238E27FC236}">
                <a16:creationId xmlns:a16="http://schemas.microsoft.com/office/drawing/2014/main" id="{2184E770-5EED-7A52-6951-E6BFFA0E513F}"/>
              </a:ext>
            </a:extLst>
          </p:cNvPr>
          <p:cNvSpPr>
            <a:spLocks noGrp="1"/>
          </p:cNvSpPr>
          <p:nvPr>
            <p:ph type="body" sz="quarter" idx="12"/>
          </p:nvPr>
        </p:nvSpPr>
        <p:spPr>
          <a:xfrm>
            <a:off x="708726" y="1704925"/>
            <a:ext cx="10128050" cy="3627438"/>
          </a:xfrm>
        </p:spPr>
        <p:txBody>
          <a:bodyPr/>
          <a:lstStyle/>
          <a:p>
            <a:pPr marL="342900" indent="-342900">
              <a:buFont typeface="Wingdings" pitchFamily="2" charset="2"/>
              <a:buChar char="ü"/>
            </a:pPr>
            <a:endParaRPr lang="de-DE">
              <a:solidFill>
                <a:schemeClr val="tx1"/>
              </a:solidFill>
            </a:endParaRPr>
          </a:p>
          <a:p>
            <a:pPr marL="342900" indent="-342900">
              <a:lnSpc>
                <a:spcPct val="100000"/>
              </a:lnSpc>
              <a:spcAft>
                <a:spcPts val="2400"/>
              </a:spcAft>
              <a:buFont typeface="Wingdings" pitchFamily="2" charset="2"/>
              <a:buChar char="ü"/>
            </a:pPr>
            <a:r>
              <a:rPr lang="de-DE" sz="2800">
                <a:solidFill>
                  <a:schemeClr val="tx1"/>
                </a:solidFill>
              </a:rPr>
              <a:t>Anwendung von </a:t>
            </a:r>
            <a:r>
              <a:rPr lang="de-DE" sz="2800" b="1">
                <a:solidFill>
                  <a:schemeClr val="tx2"/>
                </a:solidFill>
              </a:rPr>
              <a:t>Gesprächstechniken</a:t>
            </a:r>
            <a:r>
              <a:rPr lang="de-DE" sz="2800">
                <a:solidFill>
                  <a:schemeClr val="tx1"/>
                </a:solidFill>
              </a:rPr>
              <a:t> wie „Ich-Botschaften“, „aktives Zuhören", etc.</a:t>
            </a:r>
          </a:p>
          <a:p>
            <a:pPr marL="342900" indent="-342900">
              <a:lnSpc>
                <a:spcPct val="100000"/>
              </a:lnSpc>
              <a:spcAft>
                <a:spcPts val="2400"/>
              </a:spcAft>
              <a:buFont typeface="Wingdings" pitchFamily="2" charset="2"/>
              <a:buChar char="ü"/>
            </a:pPr>
            <a:r>
              <a:rPr lang="de-DE" sz="2800">
                <a:solidFill>
                  <a:schemeClr val="tx1"/>
                </a:solidFill>
              </a:rPr>
              <a:t>Orientierung an den Gesprächshaltungen nach </a:t>
            </a:r>
            <a:r>
              <a:rPr lang="de-DE" sz="2800" b="1">
                <a:solidFill>
                  <a:schemeClr val="tx2"/>
                </a:solidFill>
              </a:rPr>
              <a:t>Carl Rogers klientenzentrierter Interaktion</a:t>
            </a:r>
            <a:r>
              <a:rPr lang="de-DE" sz="2800">
                <a:solidFill>
                  <a:schemeClr val="tx1"/>
                </a:solidFill>
              </a:rPr>
              <a:t>: Empathie, Kongruenz und Akzeptanz</a:t>
            </a:r>
          </a:p>
          <a:p>
            <a:pPr marL="342900" indent="-342900">
              <a:lnSpc>
                <a:spcPct val="100000"/>
              </a:lnSpc>
              <a:spcAft>
                <a:spcPts val="2400"/>
              </a:spcAft>
              <a:buFont typeface="Wingdings" pitchFamily="2" charset="2"/>
              <a:buChar char="ü"/>
            </a:pPr>
            <a:r>
              <a:rPr lang="de-DE" sz="2800">
                <a:solidFill>
                  <a:schemeClr val="tx1"/>
                </a:solidFill>
              </a:rPr>
              <a:t>Beherzigen des Kommunikationsmodells der </a:t>
            </a:r>
            <a:r>
              <a:rPr lang="de-DE" sz="2800" b="1">
                <a:solidFill>
                  <a:schemeClr val="tx2"/>
                </a:solidFill>
              </a:rPr>
              <a:t>gewaltfreien Kommunikation nach Marshall B. Rosenberg</a:t>
            </a:r>
          </a:p>
          <a:p>
            <a:pPr marL="342900" indent="-342900">
              <a:buFont typeface="Arial" panose="020B0604020202020204" pitchFamily="34" charset="0"/>
              <a:buChar char="•"/>
            </a:pPr>
            <a:endParaRPr lang="de-DE">
              <a:solidFill>
                <a:schemeClr val="tx1"/>
              </a:solidFill>
            </a:endParaRPr>
          </a:p>
        </p:txBody>
      </p:sp>
      <p:sp>
        <p:nvSpPr>
          <p:cNvPr id="5" name="Foliennummernplatzhalter 4">
            <a:extLst>
              <a:ext uri="{FF2B5EF4-FFF2-40B4-BE49-F238E27FC236}">
                <a16:creationId xmlns:a16="http://schemas.microsoft.com/office/drawing/2014/main" id="{C26BAE2A-A863-BFD4-A51B-9278AF2A7EFD}"/>
              </a:ext>
            </a:extLst>
          </p:cNvPr>
          <p:cNvSpPr>
            <a:spLocks noGrp="1"/>
          </p:cNvSpPr>
          <p:nvPr>
            <p:ph type="sldNum" sz="quarter" idx="14"/>
          </p:nvPr>
        </p:nvSpPr>
        <p:spPr/>
        <p:txBody>
          <a:bodyPr/>
          <a:lstStyle/>
          <a:p>
            <a:fld id="{9AFABD84-7FF2-4ED4-996F-6CE3D31463F8}" type="slidenum">
              <a:rPr lang="de-DE" smtClean="0"/>
              <a:pPr/>
              <a:t>11</a:t>
            </a:fld>
            <a:endParaRPr lang="de-DE"/>
          </a:p>
        </p:txBody>
      </p:sp>
      <p:sp>
        <p:nvSpPr>
          <p:cNvPr id="8" name="Title 1">
            <a:extLst>
              <a:ext uri="{FF2B5EF4-FFF2-40B4-BE49-F238E27FC236}">
                <a16:creationId xmlns:a16="http://schemas.microsoft.com/office/drawing/2014/main" id="{9AEC54DB-C14E-47E0-CD50-DD4470CA2E91}"/>
              </a:ext>
            </a:extLst>
          </p:cNvPr>
          <p:cNvSpPr txBox="1">
            <a:spLocks/>
          </p:cNvSpPr>
          <p:nvPr/>
        </p:nvSpPr>
        <p:spPr>
          <a:xfrm>
            <a:off x="1349115" y="253437"/>
            <a:ext cx="9132960" cy="64883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200" kern="1200">
                <a:solidFill>
                  <a:schemeClr val="accent4">
                    <a:lumMod val="60000"/>
                    <a:lumOff val="40000"/>
                  </a:schemeClr>
                </a:solidFill>
                <a:latin typeface="+mj-lt"/>
                <a:ea typeface="+mj-ea"/>
                <a:cs typeface="+mj-cs"/>
              </a:defRPr>
            </a:lvl1pPr>
          </a:lstStyle>
          <a:p>
            <a:r>
              <a:rPr lang="en-GB" sz="4400" err="1">
                <a:solidFill>
                  <a:schemeClr val="accent3"/>
                </a:solidFill>
              </a:rPr>
              <a:t>Persönliche</a:t>
            </a:r>
            <a:r>
              <a:rPr lang="en-GB" sz="4400">
                <a:solidFill>
                  <a:schemeClr val="accent3"/>
                </a:solidFill>
              </a:rPr>
              <a:t> Ebene</a:t>
            </a:r>
            <a:br>
              <a:rPr lang="en-US"/>
            </a:br>
            <a:r>
              <a:rPr lang="de-DE" sz="2800">
                <a:solidFill>
                  <a:schemeClr val="bg1">
                    <a:lumMod val="50000"/>
                  </a:schemeClr>
                </a:solidFill>
              </a:rPr>
              <a:t>Strategien für Freund*innen, Kolleg*innen etc.</a:t>
            </a:r>
          </a:p>
        </p:txBody>
      </p:sp>
      <p:pic>
        <p:nvPicPr>
          <p:cNvPr id="9" name="Graphic 8" descr="Speech with solid fill">
            <a:extLst>
              <a:ext uri="{FF2B5EF4-FFF2-40B4-BE49-F238E27FC236}">
                <a16:creationId xmlns:a16="http://schemas.microsoft.com/office/drawing/2014/main" id="{0CC7BFDB-FEE0-C45B-0604-2F71E87ACF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420" y="399590"/>
            <a:ext cx="914400" cy="914400"/>
          </a:xfrm>
          <a:prstGeom prst="rect">
            <a:avLst/>
          </a:prstGeom>
        </p:spPr>
      </p:pic>
      <p:sp>
        <p:nvSpPr>
          <p:cNvPr id="2" name="Fußzeilenplatzhalter 3">
            <a:extLst>
              <a:ext uri="{FF2B5EF4-FFF2-40B4-BE49-F238E27FC236}">
                <a16:creationId xmlns:a16="http://schemas.microsoft.com/office/drawing/2014/main" id="{B75B2767-1594-0D3C-CD29-06BFDDDAEA17}"/>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7" name="Picture 6" descr="A cartoon of a nurse&#10;&#10;AI-generated content may be incorrect.">
            <a:extLst>
              <a:ext uri="{FF2B5EF4-FFF2-40B4-BE49-F238E27FC236}">
                <a16:creationId xmlns:a16="http://schemas.microsoft.com/office/drawing/2014/main" id="{7846F0A1-A902-9C97-F83B-76519E57301D}"/>
              </a:ext>
            </a:extLst>
          </p:cNvPr>
          <p:cNvPicPr>
            <a:picLocks noChangeAspect="1"/>
          </p:cNvPicPr>
          <p:nvPr/>
        </p:nvPicPr>
        <p:blipFill>
          <a:blip r:embed="rId7"/>
          <a:srcRect b="-1082"/>
          <a:stretch>
            <a:fillRect/>
          </a:stretch>
        </p:blipFill>
        <p:spPr>
          <a:xfrm>
            <a:off x="10301652" y="2522284"/>
            <a:ext cx="1712593" cy="3444089"/>
          </a:xfrm>
          <a:prstGeom prst="rect">
            <a:avLst/>
          </a:prstGeom>
        </p:spPr>
      </p:pic>
      <p:pic>
        <p:nvPicPr>
          <p:cNvPr id="6" name="Picture 5" descr="A person wearing a blue scrubs and a badge&#10;&#10;AI-generated content may be incorrect.">
            <a:extLst>
              <a:ext uri="{FF2B5EF4-FFF2-40B4-BE49-F238E27FC236}">
                <a16:creationId xmlns:a16="http://schemas.microsoft.com/office/drawing/2014/main" id="{AEF22F3C-8779-624A-4ADC-59CCAAD32107}"/>
              </a:ext>
            </a:extLst>
          </p:cNvPr>
          <p:cNvPicPr>
            <a:picLocks noChangeAspect="1"/>
          </p:cNvPicPr>
          <p:nvPr/>
        </p:nvPicPr>
        <p:blipFill>
          <a:blip r:embed="rId8"/>
          <a:srcRect b="34220"/>
          <a:stretch>
            <a:fillRect/>
          </a:stretch>
        </p:blipFill>
        <p:spPr>
          <a:xfrm>
            <a:off x="9728104" y="3150667"/>
            <a:ext cx="1669992" cy="2994343"/>
          </a:xfrm>
          <a:prstGeom prst="rect">
            <a:avLst/>
          </a:prstGeom>
        </p:spPr>
      </p:pic>
      <p:pic>
        <p:nvPicPr>
          <p:cNvPr id="4" name="11">
            <a:hlinkClick r:id="" action="ppaction://media"/>
            <a:extLst>
              <a:ext uri="{FF2B5EF4-FFF2-40B4-BE49-F238E27FC236}">
                <a16:creationId xmlns:a16="http://schemas.microsoft.com/office/drawing/2014/main" id="{EE01DA95-68F8-2740-4EE5-13509FD9114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682663" y="3844925"/>
            <a:ext cx="609600" cy="609600"/>
          </a:xfrm>
          <a:prstGeom prst="rect">
            <a:avLst/>
          </a:prstGeom>
        </p:spPr>
      </p:pic>
    </p:spTree>
    <p:extLst>
      <p:ext uri="{BB962C8B-B14F-4D97-AF65-F5344CB8AC3E}">
        <p14:creationId xmlns:p14="http://schemas.microsoft.com/office/powerpoint/2010/main" val="1257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27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30839-2D42-17A6-A11E-6C88B9675CCC}"/>
            </a:ext>
          </a:extLst>
        </p:cNvPr>
        <p:cNvGrpSpPr/>
        <p:nvPr/>
      </p:nvGrpSpPr>
      <p:grpSpPr>
        <a:xfrm>
          <a:off x="0" y="0"/>
          <a:ext cx="0" cy="0"/>
          <a:chOff x="0" y="0"/>
          <a:chExt cx="0" cy="0"/>
        </a:xfrm>
      </p:grpSpPr>
      <p:sp>
        <p:nvSpPr>
          <p:cNvPr id="8" name="Rechteck 5">
            <a:extLst>
              <a:ext uri="{FF2B5EF4-FFF2-40B4-BE49-F238E27FC236}">
                <a16:creationId xmlns:a16="http://schemas.microsoft.com/office/drawing/2014/main" id="{F415E2C4-21C9-75C7-1682-4B30E76882EC}"/>
              </a:ext>
            </a:extLst>
          </p:cNvPr>
          <p:cNvSpPr/>
          <p:nvPr/>
        </p:nvSpPr>
        <p:spPr>
          <a:xfrm>
            <a:off x="302420" y="1615280"/>
            <a:ext cx="10831745" cy="45632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platzhalter 2">
            <a:extLst>
              <a:ext uri="{FF2B5EF4-FFF2-40B4-BE49-F238E27FC236}">
                <a16:creationId xmlns:a16="http://schemas.microsoft.com/office/drawing/2014/main" id="{CDE91768-B9BF-4EEB-C3D0-840B27B03927}"/>
              </a:ext>
            </a:extLst>
          </p:cNvPr>
          <p:cNvSpPr>
            <a:spLocks noGrp="1"/>
          </p:cNvSpPr>
          <p:nvPr>
            <p:ph type="body" sz="quarter" idx="12"/>
          </p:nvPr>
        </p:nvSpPr>
        <p:spPr>
          <a:xfrm>
            <a:off x="636561" y="1615279"/>
            <a:ext cx="9708710" cy="4563247"/>
          </a:xfrm>
        </p:spPr>
        <p:txBody>
          <a:bodyPr/>
          <a:lstStyle/>
          <a:p>
            <a:endParaRPr lang="de-DE">
              <a:solidFill>
                <a:schemeClr val="tx1"/>
              </a:solidFill>
            </a:endParaRPr>
          </a:p>
          <a:p>
            <a:pPr marL="342900" indent="-342900">
              <a:buFont typeface="Wingdings" pitchFamily="2" charset="2"/>
              <a:buChar char="ü"/>
            </a:pPr>
            <a:r>
              <a:rPr lang="de-DE">
                <a:solidFill>
                  <a:schemeClr val="tx1"/>
                </a:solidFill>
              </a:rPr>
              <a:t>Falls Andere betroffen und anwesend sind: Stelle dich </a:t>
            </a:r>
            <a:r>
              <a:rPr lang="de-DE" b="1">
                <a:solidFill>
                  <a:schemeClr val="tx2"/>
                </a:solidFill>
              </a:rPr>
              <a:t>zwischen das Opfer und den/die Täter*in</a:t>
            </a:r>
            <a:r>
              <a:rPr lang="de-DE">
                <a:solidFill>
                  <a:schemeClr val="tx2"/>
                </a:solidFill>
              </a:rPr>
              <a:t> </a:t>
            </a:r>
            <a:r>
              <a:rPr lang="de-DE">
                <a:solidFill>
                  <a:schemeClr val="tx1"/>
                </a:solidFill>
              </a:rPr>
              <a:t>(Eigenschutz!) oder </a:t>
            </a:r>
            <a:r>
              <a:rPr lang="de-DE" b="1">
                <a:solidFill>
                  <a:schemeClr val="tx2"/>
                </a:solidFill>
              </a:rPr>
              <a:t>verlasst gemeinsam die Situation</a:t>
            </a:r>
            <a:r>
              <a:rPr lang="de-DE">
                <a:solidFill>
                  <a:schemeClr val="tx1"/>
                </a:solidFill>
              </a:rPr>
              <a:t>. Du kannst ggf. auch erst einmal die Zimmertüre öffnen.</a:t>
            </a:r>
          </a:p>
          <a:p>
            <a:pPr marL="342900" indent="-342900">
              <a:buFont typeface="Wingdings" pitchFamily="2" charset="2"/>
              <a:buChar char="ü"/>
            </a:pPr>
            <a:endParaRPr lang="de-DE">
              <a:solidFill>
                <a:schemeClr val="tx1"/>
              </a:solidFill>
            </a:endParaRPr>
          </a:p>
          <a:p>
            <a:pPr marL="342900" indent="-342900">
              <a:buFont typeface="Wingdings" pitchFamily="2" charset="2"/>
              <a:buChar char="ü"/>
            </a:pPr>
            <a:r>
              <a:rPr lang="de-DE">
                <a:solidFill>
                  <a:schemeClr val="tx1"/>
                </a:solidFill>
              </a:rPr>
              <a:t>Duze die andere Person keinesfalls, bleib </a:t>
            </a:r>
            <a:r>
              <a:rPr lang="de-DE" b="1">
                <a:solidFill>
                  <a:schemeClr val="tx2"/>
                </a:solidFill>
              </a:rPr>
              <a:t>konsequent beim „Sie“</a:t>
            </a:r>
          </a:p>
          <a:p>
            <a:pPr marL="342900" indent="-342900">
              <a:buFont typeface="Wingdings" pitchFamily="2" charset="2"/>
              <a:buChar char="ü"/>
            </a:pPr>
            <a:endParaRPr lang="de-DE">
              <a:solidFill>
                <a:schemeClr val="tx2"/>
              </a:solidFill>
            </a:endParaRPr>
          </a:p>
          <a:p>
            <a:pPr marL="342900" indent="-342900">
              <a:buFont typeface="Wingdings" pitchFamily="2" charset="2"/>
              <a:buChar char="ü"/>
            </a:pPr>
            <a:r>
              <a:rPr lang="de-DE" b="1">
                <a:solidFill>
                  <a:schemeClr val="tx2"/>
                </a:solidFill>
              </a:rPr>
              <a:t>Sachlich bleiben:</a:t>
            </a:r>
            <a:r>
              <a:rPr lang="de-DE">
                <a:solidFill>
                  <a:schemeClr val="tx2"/>
                </a:solidFill>
              </a:rPr>
              <a:t> </a:t>
            </a:r>
            <a:r>
              <a:rPr lang="de-DE">
                <a:solidFill>
                  <a:schemeClr val="tx1"/>
                </a:solidFill>
              </a:rPr>
              <a:t>Wenn du merkst, dass dies nicht mehr gelingt verlasse die Situation.</a:t>
            </a:r>
          </a:p>
          <a:p>
            <a:pPr marL="342900" indent="-342900">
              <a:buFont typeface="Wingdings" pitchFamily="2" charset="2"/>
              <a:buChar char="ü"/>
            </a:pPr>
            <a:endParaRPr lang="de-DE">
              <a:solidFill>
                <a:schemeClr val="tx1"/>
              </a:solidFill>
            </a:endParaRPr>
          </a:p>
          <a:p>
            <a:pPr marL="342900" indent="-342900">
              <a:buFont typeface="Wingdings" pitchFamily="2" charset="2"/>
              <a:buChar char="ü"/>
            </a:pPr>
            <a:r>
              <a:rPr lang="de-DE">
                <a:solidFill>
                  <a:schemeClr val="tx1"/>
                </a:solidFill>
              </a:rPr>
              <a:t>Es geht </a:t>
            </a:r>
            <a:r>
              <a:rPr lang="de-DE" b="1">
                <a:solidFill>
                  <a:schemeClr val="tx2"/>
                </a:solidFill>
              </a:rPr>
              <a:t>nicht</a:t>
            </a:r>
            <a:r>
              <a:rPr lang="de-DE">
                <a:solidFill>
                  <a:schemeClr val="tx1"/>
                </a:solidFill>
              </a:rPr>
              <a:t> darum jemanden </a:t>
            </a:r>
            <a:r>
              <a:rPr lang="de-DE" b="1">
                <a:solidFill>
                  <a:schemeClr val="tx2"/>
                </a:solidFill>
              </a:rPr>
              <a:t>Überzeugen</a:t>
            </a:r>
            <a:r>
              <a:rPr lang="de-DE">
                <a:solidFill>
                  <a:schemeClr val="tx1"/>
                </a:solidFill>
              </a:rPr>
              <a:t> zu wollen, es geht darum </a:t>
            </a:r>
            <a:r>
              <a:rPr lang="de-DE" b="1">
                <a:solidFill>
                  <a:schemeClr val="tx2"/>
                </a:solidFill>
              </a:rPr>
              <a:t>klare Grenzen </a:t>
            </a:r>
            <a:r>
              <a:rPr lang="de-DE">
                <a:solidFill>
                  <a:schemeClr val="tx1"/>
                </a:solidFill>
              </a:rPr>
              <a:t>zu setzen und sich </a:t>
            </a:r>
            <a:r>
              <a:rPr lang="de-DE" b="1">
                <a:solidFill>
                  <a:schemeClr val="tx2"/>
                </a:solidFill>
              </a:rPr>
              <a:t>zu positionieren</a:t>
            </a:r>
            <a:r>
              <a:rPr lang="de-DE">
                <a:solidFill>
                  <a:schemeClr val="tx1"/>
                </a:solidFill>
              </a:rPr>
              <a:t>.</a:t>
            </a:r>
          </a:p>
          <a:p>
            <a:endParaRPr lang="de-DE">
              <a:solidFill>
                <a:schemeClr val="tx1"/>
              </a:solidFill>
            </a:endParaRPr>
          </a:p>
          <a:p>
            <a:pPr marL="342900" indent="-342900">
              <a:buFont typeface="Arial" panose="020B0604020202020204" pitchFamily="34" charset="0"/>
              <a:buChar char="•"/>
            </a:pPr>
            <a:endParaRPr lang="de-DE">
              <a:solidFill>
                <a:schemeClr val="tx1"/>
              </a:solidFill>
            </a:endParaRPr>
          </a:p>
          <a:p>
            <a:pPr marL="342900" indent="-342900">
              <a:buFont typeface="Arial" panose="020B0604020202020204" pitchFamily="34" charset="0"/>
              <a:buChar char="•"/>
            </a:pPr>
            <a:endParaRPr lang="de-DE">
              <a:solidFill>
                <a:schemeClr val="tx1"/>
              </a:solidFill>
            </a:endParaRPr>
          </a:p>
        </p:txBody>
      </p:sp>
      <p:sp>
        <p:nvSpPr>
          <p:cNvPr id="5" name="Foliennummernplatzhalter 4">
            <a:extLst>
              <a:ext uri="{FF2B5EF4-FFF2-40B4-BE49-F238E27FC236}">
                <a16:creationId xmlns:a16="http://schemas.microsoft.com/office/drawing/2014/main" id="{39D2154B-5E0D-A07B-C614-E57C34A6389A}"/>
              </a:ext>
            </a:extLst>
          </p:cNvPr>
          <p:cNvSpPr>
            <a:spLocks noGrp="1"/>
          </p:cNvSpPr>
          <p:nvPr>
            <p:ph type="sldNum" sz="quarter" idx="14"/>
          </p:nvPr>
        </p:nvSpPr>
        <p:spPr/>
        <p:txBody>
          <a:bodyPr/>
          <a:lstStyle/>
          <a:p>
            <a:fld id="{9AFABD84-7FF2-4ED4-996F-6CE3D31463F8}" type="slidenum">
              <a:rPr lang="de-DE" smtClean="0"/>
              <a:pPr/>
              <a:t>12</a:t>
            </a:fld>
            <a:endParaRPr lang="de-DE"/>
          </a:p>
        </p:txBody>
      </p:sp>
      <p:sp>
        <p:nvSpPr>
          <p:cNvPr id="6" name="Title 1">
            <a:extLst>
              <a:ext uri="{FF2B5EF4-FFF2-40B4-BE49-F238E27FC236}">
                <a16:creationId xmlns:a16="http://schemas.microsoft.com/office/drawing/2014/main" id="{7F03C8BA-A124-1EA4-E2EA-B50419CBF1A8}"/>
              </a:ext>
            </a:extLst>
          </p:cNvPr>
          <p:cNvSpPr txBox="1">
            <a:spLocks/>
          </p:cNvSpPr>
          <p:nvPr/>
        </p:nvSpPr>
        <p:spPr>
          <a:xfrm>
            <a:off x="1349115" y="253437"/>
            <a:ext cx="9132960" cy="64883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200" kern="1200">
                <a:solidFill>
                  <a:schemeClr val="accent4">
                    <a:lumMod val="60000"/>
                    <a:lumOff val="40000"/>
                  </a:schemeClr>
                </a:solidFill>
                <a:latin typeface="+mj-lt"/>
                <a:ea typeface="+mj-ea"/>
                <a:cs typeface="+mj-cs"/>
              </a:defRPr>
            </a:lvl1pPr>
          </a:lstStyle>
          <a:p>
            <a:r>
              <a:rPr lang="en-GB" sz="4400" err="1">
                <a:solidFill>
                  <a:schemeClr val="accent3"/>
                </a:solidFill>
              </a:rPr>
              <a:t>Persönliche</a:t>
            </a:r>
            <a:r>
              <a:rPr lang="en-GB" sz="4400">
                <a:solidFill>
                  <a:schemeClr val="accent3"/>
                </a:solidFill>
              </a:rPr>
              <a:t> Ebene</a:t>
            </a:r>
            <a:br>
              <a:rPr lang="en-US"/>
            </a:br>
            <a:r>
              <a:rPr lang="de-DE" sz="2800">
                <a:solidFill>
                  <a:schemeClr val="bg1">
                    <a:lumMod val="50000"/>
                  </a:schemeClr>
                </a:solidFill>
              </a:rPr>
              <a:t>Strategien im Umgang mit Patient*innen</a:t>
            </a:r>
            <a:endParaRPr lang="en-GB">
              <a:solidFill>
                <a:schemeClr val="accent3"/>
              </a:solidFill>
              <a:ea typeface="Calibri"/>
              <a:cs typeface="Calibri"/>
            </a:endParaRPr>
          </a:p>
        </p:txBody>
      </p:sp>
      <p:pic>
        <p:nvPicPr>
          <p:cNvPr id="7" name="Graphic 6" descr="Speech with solid fill">
            <a:extLst>
              <a:ext uri="{FF2B5EF4-FFF2-40B4-BE49-F238E27FC236}">
                <a16:creationId xmlns:a16="http://schemas.microsoft.com/office/drawing/2014/main" id="{47531AB0-C5E5-855C-2752-C2E2F0E51D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420" y="324640"/>
            <a:ext cx="914400" cy="914400"/>
          </a:xfrm>
          <a:prstGeom prst="rect">
            <a:avLst/>
          </a:prstGeom>
        </p:spPr>
      </p:pic>
      <p:sp>
        <p:nvSpPr>
          <p:cNvPr id="2" name="Fußzeilenplatzhalter 3">
            <a:extLst>
              <a:ext uri="{FF2B5EF4-FFF2-40B4-BE49-F238E27FC236}">
                <a16:creationId xmlns:a16="http://schemas.microsoft.com/office/drawing/2014/main" id="{6F814EDD-E519-177F-3C44-CAE50C761C93}"/>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9" name="Picture 8" descr="A cartoon of a person wearing a striped shirt and blue pants&#10;&#10;AI-generated content may be incorrect.">
            <a:extLst>
              <a:ext uri="{FF2B5EF4-FFF2-40B4-BE49-F238E27FC236}">
                <a16:creationId xmlns:a16="http://schemas.microsoft.com/office/drawing/2014/main" id="{2FADE8AF-06D3-F8BD-46CE-74DC292C715F}"/>
              </a:ext>
            </a:extLst>
          </p:cNvPr>
          <p:cNvPicPr>
            <a:picLocks noChangeAspect="1"/>
          </p:cNvPicPr>
          <p:nvPr/>
        </p:nvPicPr>
        <p:blipFill>
          <a:blip r:embed="rId7"/>
          <a:srcRect b="40567"/>
          <a:stretch>
            <a:fillRect/>
          </a:stretch>
        </p:blipFill>
        <p:spPr>
          <a:xfrm>
            <a:off x="10183309" y="3137645"/>
            <a:ext cx="1881271" cy="3040881"/>
          </a:xfrm>
          <a:prstGeom prst="rect">
            <a:avLst/>
          </a:prstGeom>
        </p:spPr>
      </p:pic>
      <p:pic>
        <p:nvPicPr>
          <p:cNvPr id="4" name="12">
            <a:hlinkClick r:id="" action="ppaction://media"/>
            <a:extLst>
              <a:ext uri="{FF2B5EF4-FFF2-40B4-BE49-F238E27FC236}">
                <a16:creationId xmlns:a16="http://schemas.microsoft.com/office/drawing/2014/main" id="{558E904B-DDC6-A8B4-5E6F-CB885684BA8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549313" y="3040063"/>
            <a:ext cx="609600" cy="609600"/>
          </a:xfrm>
          <a:prstGeom prst="rect">
            <a:avLst/>
          </a:prstGeom>
        </p:spPr>
      </p:pic>
    </p:spTree>
    <p:extLst>
      <p:ext uri="{BB962C8B-B14F-4D97-AF65-F5344CB8AC3E}">
        <p14:creationId xmlns:p14="http://schemas.microsoft.com/office/powerpoint/2010/main" val="183556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99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ABE97-D2C2-B089-F7F3-D9B475EB82F9}"/>
            </a:ext>
          </a:extLst>
        </p:cNvPr>
        <p:cNvGrpSpPr/>
        <p:nvPr/>
      </p:nvGrpSpPr>
      <p:grpSpPr>
        <a:xfrm>
          <a:off x="0" y="0"/>
          <a:ext cx="0" cy="0"/>
          <a:chOff x="0" y="0"/>
          <a:chExt cx="0" cy="0"/>
        </a:xfrm>
      </p:grpSpPr>
      <p:sp>
        <p:nvSpPr>
          <p:cNvPr id="10" name="Rechteck 5">
            <a:extLst>
              <a:ext uri="{FF2B5EF4-FFF2-40B4-BE49-F238E27FC236}">
                <a16:creationId xmlns:a16="http://schemas.microsoft.com/office/drawing/2014/main" id="{89E64EBC-EDDC-795A-93B7-F93F37B9B2CF}"/>
              </a:ext>
            </a:extLst>
          </p:cNvPr>
          <p:cNvSpPr/>
          <p:nvPr/>
        </p:nvSpPr>
        <p:spPr>
          <a:xfrm>
            <a:off x="1709925" y="1476535"/>
            <a:ext cx="8453406" cy="398158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Foliennummernplatzhalter 4">
            <a:extLst>
              <a:ext uri="{FF2B5EF4-FFF2-40B4-BE49-F238E27FC236}">
                <a16:creationId xmlns:a16="http://schemas.microsoft.com/office/drawing/2014/main" id="{0743E779-2511-E884-2322-A18E9F3112B7}"/>
              </a:ext>
            </a:extLst>
          </p:cNvPr>
          <p:cNvSpPr>
            <a:spLocks noGrp="1"/>
          </p:cNvSpPr>
          <p:nvPr>
            <p:ph type="sldNum" sz="quarter" idx="14"/>
          </p:nvPr>
        </p:nvSpPr>
        <p:spPr/>
        <p:txBody>
          <a:bodyPr/>
          <a:lstStyle/>
          <a:p>
            <a:fld id="{9AFABD84-7FF2-4ED4-996F-6CE3D31463F8}" type="slidenum">
              <a:rPr lang="de-DE" smtClean="0"/>
              <a:pPr/>
              <a:t>13</a:t>
            </a:fld>
            <a:endParaRPr lang="de-DE"/>
          </a:p>
        </p:txBody>
      </p:sp>
      <p:sp>
        <p:nvSpPr>
          <p:cNvPr id="6" name="Title 1">
            <a:extLst>
              <a:ext uri="{FF2B5EF4-FFF2-40B4-BE49-F238E27FC236}">
                <a16:creationId xmlns:a16="http://schemas.microsoft.com/office/drawing/2014/main" id="{B78D1447-51DD-9F28-007B-9FD0CE0E46A4}"/>
              </a:ext>
            </a:extLst>
          </p:cNvPr>
          <p:cNvSpPr txBox="1">
            <a:spLocks/>
          </p:cNvSpPr>
          <p:nvPr/>
        </p:nvSpPr>
        <p:spPr>
          <a:xfrm>
            <a:off x="1349115" y="253437"/>
            <a:ext cx="9132960" cy="64883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200" kern="1200">
                <a:solidFill>
                  <a:schemeClr val="accent4">
                    <a:lumMod val="60000"/>
                    <a:lumOff val="40000"/>
                  </a:schemeClr>
                </a:solidFill>
                <a:latin typeface="+mj-lt"/>
                <a:ea typeface="+mj-ea"/>
                <a:cs typeface="+mj-cs"/>
              </a:defRPr>
            </a:lvl1pPr>
          </a:lstStyle>
          <a:p>
            <a:r>
              <a:rPr lang="en-GB" sz="4400" err="1">
                <a:solidFill>
                  <a:schemeClr val="accent3"/>
                </a:solidFill>
              </a:rPr>
              <a:t>Persönliche</a:t>
            </a:r>
            <a:r>
              <a:rPr lang="en-GB" sz="4400">
                <a:solidFill>
                  <a:schemeClr val="accent3"/>
                </a:solidFill>
              </a:rPr>
              <a:t> Ebene</a:t>
            </a:r>
            <a:br>
              <a:rPr lang="en-US"/>
            </a:br>
            <a:r>
              <a:rPr lang="de-DE" sz="2800">
                <a:solidFill>
                  <a:schemeClr val="bg1">
                    <a:lumMod val="50000"/>
                  </a:schemeClr>
                </a:solidFill>
              </a:rPr>
              <a:t>Grenzen setzen</a:t>
            </a:r>
            <a:endParaRPr lang="en-GB">
              <a:solidFill>
                <a:schemeClr val="accent3"/>
              </a:solidFill>
              <a:ea typeface="Calibri"/>
              <a:cs typeface="Calibri"/>
            </a:endParaRPr>
          </a:p>
        </p:txBody>
      </p:sp>
      <p:pic>
        <p:nvPicPr>
          <p:cNvPr id="9" name="Graphic 8" descr="Speech with solid fill">
            <a:extLst>
              <a:ext uri="{FF2B5EF4-FFF2-40B4-BE49-F238E27FC236}">
                <a16:creationId xmlns:a16="http://schemas.microsoft.com/office/drawing/2014/main" id="{8C6F0594-14AB-3341-7E9F-ED3D44E3D2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420" y="324640"/>
            <a:ext cx="914400" cy="914400"/>
          </a:xfrm>
          <a:prstGeom prst="rect">
            <a:avLst/>
          </a:prstGeom>
        </p:spPr>
      </p:pic>
      <p:sp>
        <p:nvSpPr>
          <p:cNvPr id="16" name="Rectangular Callout 15">
            <a:extLst>
              <a:ext uri="{FF2B5EF4-FFF2-40B4-BE49-F238E27FC236}">
                <a16:creationId xmlns:a16="http://schemas.microsoft.com/office/drawing/2014/main" id="{B1538FDE-31DB-49D5-C477-7C0ED06F8676}"/>
              </a:ext>
            </a:extLst>
          </p:cNvPr>
          <p:cNvSpPr/>
          <p:nvPr/>
        </p:nvSpPr>
        <p:spPr>
          <a:xfrm>
            <a:off x="1434923" y="1901808"/>
            <a:ext cx="2770564" cy="1225446"/>
          </a:xfrm>
          <a:prstGeom prst="wedgeRectCallout">
            <a:avLst>
              <a:gd name="adj1" fmla="val 78179"/>
              <a:gd name="adj2" fmla="val 9308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2400"/>
              <a:t>Hören Sie auf damit.</a:t>
            </a:r>
          </a:p>
        </p:txBody>
      </p:sp>
      <p:sp>
        <p:nvSpPr>
          <p:cNvPr id="17" name="Rectangular Callout 16">
            <a:extLst>
              <a:ext uri="{FF2B5EF4-FFF2-40B4-BE49-F238E27FC236}">
                <a16:creationId xmlns:a16="http://schemas.microsoft.com/office/drawing/2014/main" id="{C107412C-090A-4A0A-B9B1-EA5F40DEC8E5}"/>
              </a:ext>
            </a:extLst>
          </p:cNvPr>
          <p:cNvSpPr/>
          <p:nvPr/>
        </p:nvSpPr>
        <p:spPr>
          <a:xfrm>
            <a:off x="7711511" y="1901808"/>
            <a:ext cx="2770564" cy="1225446"/>
          </a:xfrm>
          <a:prstGeom prst="wedgeRectCallout">
            <a:avLst>
              <a:gd name="adj1" fmla="val -65740"/>
              <a:gd name="adj2" fmla="val 8084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2400"/>
              <a:t>Unterlassen Sie da</a:t>
            </a:r>
            <a:r>
              <a:rPr lang="de-DE" sz="2400"/>
              <a:t>s</a:t>
            </a:r>
            <a:r>
              <a:rPr lang="en-DE" sz="2400"/>
              <a:t>.</a:t>
            </a:r>
          </a:p>
        </p:txBody>
      </p:sp>
      <p:sp>
        <p:nvSpPr>
          <p:cNvPr id="18" name="Rectangular Callout 17">
            <a:extLst>
              <a:ext uri="{FF2B5EF4-FFF2-40B4-BE49-F238E27FC236}">
                <a16:creationId xmlns:a16="http://schemas.microsoft.com/office/drawing/2014/main" id="{2957EA8C-B2FE-379D-D906-DC925B2D2AE8}"/>
              </a:ext>
            </a:extLst>
          </p:cNvPr>
          <p:cNvSpPr/>
          <p:nvPr/>
        </p:nvSpPr>
        <p:spPr>
          <a:xfrm>
            <a:off x="1434923" y="3946907"/>
            <a:ext cx="2830767" cy="1225446"/>
          </a:xfrm>
          <a:prstGeom prst="wedgeRectCallout">
            <a:avLst>
              <a:gd name="adj1" fmla="val 71686"/>
              <a:gd name="adj2" fmla="val -5737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2400"/>
              <a:t>Stopp. Das hat jetzt ein Ende.</a:t>
            </a:r>
          </a:p>
        </p:txBody>
      </p:sp>
      <p:sp>
        <p:nvSpPr>
          <p:cNvPr id="19" name="Rectangular Callout 18">
            <a:extLst>
              <a:ext uri="{FF2B5EF4-FFF2-40B4-BE49-F238E27FC236}">
                <a16:creationId xmlns:a16="http://schemas.microsoft.com/office/drawing/2014/main" id="{014B4552-BBC0-275C-6B7C-146DF150A799}"/>
              </a:ext>
            </a:extLst>
          </p:cNvPr>
          <p:cNvSpPr/>
          <p:nvPr/>
        </p:nvSpPr>
        <p:spPr>
          <a:xfrm>
            <a:off x="7711511" y="3946907"/>
            <a:ext cx="2830767" cy="1225446"/>
          </a:xfrm>
          <a:prstGeom prst="wedgeRectCallout">
            <a:avLst>
              <a:gd name="adj1" fmla="val -64407"/>
              <a:gd name="adj2" fmla="val -5248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2400"/>
              <a:t>Ihre Aussagen sind inakzeptabel.</a:t>
            </a:r>
          </a:p>
        </p:txBody>
      </p:sp>
      <p:sp>
        <p:nvSpPr>
          <p:cNvPr id="22" name="Rectangular Callout 21">
            <a:extLst>
              <a:ext uri="{FF2B5EF4-FFF2-40B4-BE49-F238E27FC236}">
                <a16:creationId xmlns:a16="http://schemas.microsoft.com/office/drawing/2014/main" id="{6316FC04-70DF-CDAA-ADC5-13449D855D9B}"/>
              </a:ext>
            </a:extLst>
          </p:cNvPr>
          <p:cNvSpPr/>
          <p:nvPr/>
        </p:nvSpPr>
        <p:spPr>
          <a:xfrm>
            <a:off x="3271796" y="5587073"/>
            <a:ext cx="5581529" cy="611434"/>
          </a:xfrm>
          <a:prstGeom prst="wedgeRectCallout">
            <a:avLst>
              <a:gd name="adj1" fmla="val -3206"/>
              <a:gd name="adj2" fmla="val -16816"/>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a:solidFill>
                  <a:schemeClr val="tx1"/>
                </a:solidFill>
              </a:rPr>
              <a:t>Fallen euch noch weitere Beispiele ein?</a:t>
            </a:r>
            <a:endParaRPr lang="de-DE" sz="2400" b="1">
              <a:solidFill>
                <a:schemeClr val="tx1"/>
              </a:solidFill>
              <a:ea typeface="Calibri"/>
              <a:cs typeface="Calibri"/>
            </a:endParaRPr>
          </a:p>
        </p:txBody>
      </p:sp>
      <p:sp>
        <p:nvSpPr>
          <p:cNvPr id="23" name="Triangle 22">
            <a:extLst>
              <a:ext uri="{FF2B5EF4-FFF2-40B4-BE49-F238E27FC236}">
                <a16:creationId xmlns:a16="http://schemas.microsoft.com/office/drawing/2014/main" id="{99C63913-EF40-62BB-445F-0A2AB2DE2CEC}"/>
              </a:ext>
            </a:extLst>
          </p:cNvPr>
          <p:cNvSpPr/>
          <p:nvPr/>
        </p:nvSpPr>
        <p:spPr>
          <a:xfrm>
            <a:off x="5636302" y="4817608"/>
            <a:ext cx="839449" cy="781188"/>
          </a:xfrm>
          <a:prstGeom prs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pic>
        <p:nvPicPr>
          <p:cNvPr id="2" name="Picture 1" descr="A person wearing a blue scrubs and a badge&#10;&#10;AI-generated content may be incorrect.">
            <a:extLst>
              <a:ext uri="{FF2B5EF4-FFF2-40B4-BE49-F238E27FC236}">
                <a16:creationId xmlns:a16="http://schemas.microsoft.com/office/drawing/2014/main" id="{17E6E133-1AE6-B98C-8C33-9DA89CD1A5F5}"/>
              </a:ext>
            </a:extLst>
          </p:cNvPr>
          <p:cNvPicPr>
            <a:picLocks noChangeAspect="1"/>
          </p:cNvPicPr>
          <p:nvPr/>
        </p:nvPicPr>
        <p:blipFill>
          <a:blip r:embed="rId7"/>
          <a:stretch>
            <a:fillRect/>
          </a:stretch>
        </p:blipFill>
        <p:spPr>
          <a:xfrm>
            <a:off x="5577023" y="2213583"/>
            <a:ext cx="874467" cy="2383626"/>
          </a:xfrm>
          <a:prstGeom prst="rect">
            <a:avLst/>
          </a:prstGeom>
        </p:spPr>
      </p:pic>
      <p:pic>
        <p:nvPicPr>
          <p:cNvPr id="3" name="Picture 2" descr="A cartoon of a nurse&#10;&#10;AI-generated content may be incorrect.">
            <a:extLst>
              <a:ext uri="{FF2B5EF4-FFF2-40B4-BE49-F238E27FC236}">
                <a16:creationId xmlns:a16="http://schemas.microsoft.com/office/drawing/2014/main" id="{A9CE10BF-2A4B-F467-511F-27759D68C0C5}"/>
              </a:ext>
            </a:extLst>
          </p:cNvPr>
          <p:cNvPicPr>
            <a:picLocks noChangeAspect="1"/>
          </p:cNvPicPr>
          <p:nvPr/>
        </p:nvPicPr>
        <p:blipFill>
          <a:blip r:embed="rId8"/>
          <a:stretch>
            <a:fillRect/>
          </a:stretch>
        </p:blipFill>
        <p:spPr>
          <a:xfrm>
            <a:off x="4735231" y="2463362"/>
            <a:ext cx="1327425" cy="2640951"/>
          </a:xfrm>
          <a:prstGeom prst="rect">
            <a:avLst/>
          </a:prstGeom>
        </p:spPr>
      </p:pic>
      <p:pic>
        <p:nvPicPr>
          <p:cNvPr id="7" name="Picture 6" descr="A person wearing a scarf&#10;&#10;AI-generated content may be incorrect.">
            <a:extLst>
              <a:ext uri="{FF2B5EF4-FFF2-40B4-BE49-F238E27FC236}">
                <a16:creationId xmlns:a16="http://schemas.microsoft.com/office/drawing/2014/main" id="{9714FF11-5E4A-2250-7BE0-4DD04385EF46}"/>
              </a:ext>
            </a:extLst>
          </p:cNvPr>
          <p:cNvPicPr>
            <a:picLocks noChangeAspect="1"/>
          </p:cNvPicPr>
          <p:nvPr/>
        </p:nvPicPr>
        <p:blipFill>
          <a:blip r:embed="rId9"/>
          <a:stretch>
            <a:fillRect/>
          </a:stretch>
        </p:blipFill>
        <p:spPr>
          <a:xfrm>
            <a:off x="6224248" y="2520668"/>
            <a:ext cx="957519" cy="2523462"/>
          </a:xfrm>
          <a:prstGeom prst="rect">
            <a:avLst/>
          </a:prstGeom>
        </p:spPr>
      </p:pic>
      <p:sp>
        <p:nvSpPr>
          <p:cNvPr id="8" name="Fußzeilenplatzhalter 3">
            <a:extLst>
              <a:ext uri="{FF2B5EF4-FFF2-40B4-BE49-F238E27FC236}">
                <a16:creationId xmlns:a16="http://schemas.microsoft.com/office/drawing/2014/main" id="{A82A0197-5E8D-7095-2150-31E19DDD0E7F}"/>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4" name="13">
            <a:hlinkClick r:id="" action="ppaction://media"/>
            <a:extLst>
              <a:ext uri="{FF2B5EF4-FFF2-40B4-BE49-F238E27FC236}">
                <a16:creationId xmlns:a16="http://schemas.microsoft.com/office/drawing/2014/main" id="{746FE3B7-81BC-3A53-A8BC-3081D628E15C}"/>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693775" y="4021138"/>
            <a:ext cx="609600" cy="609600"/>
          </a:xfrm>
          <a:prstGeom prst="rect">
            <a:avLst/>
          </a:prstGeom>
        </p:spPr>
      </p:pic>
    </p:spTree>
    <p:extLst>
      <p:ext uri="{BB962C8B-B14F-4D97-AF65-F5344CB8AC3E}">
        <p14:creationId xmlns:p14="http://schemas.microsoft.com/office/powerpoint/2010/main" val="293122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8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87913-4CC6-191A-B31F-923BCE4639C1}"/>
            </a:ext>
          </a:extLst>
        </p:cNvPr>
        <p:cNvGrpSpPr/>
        <p:nvPr/>
      </p:nvGrpSpPr>
      <p:grpSpPr>
        <a:xfrm>
          <a:off x="0" y="0"/>
          <a:ext cx="0" cy="0"/>
          <a:chOff x="0" y="0"/>
          <a:chExt cx="0" cy="0"/>
        </a:xfrm>
      </p:grpSpPr>
      <p:sp>
        <p:nvSpPr>
          <p:cNvPr id="11" name="Rechteck 5">
            <a:extLst>
              <a:ext uri="{FF2B5EF4-FFF2-40B4-BE49-F238E27FC236}">
                <a16:creationId xmlns:a16="http://schemas.microsoft.com/office/drawing/2014/main" id="{83327402-B8E7-5F15-EEA4-2069B9E0847F}"/>
              </a:ext>
            </a:extLst>
          </p:cNvPr>
          <p:cNvSpPr/>
          <p:nvPr/>
        </p:nvSpPr>
        <p:spPr>
          <a:xfrm>
            <a:off x="1709925" y="1671405"/>
            <a:ext cx="8453406" cy="398158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Triangle 20">
            <a:extLst>
              <a:ext uri="{FF2B5EF4-FFF2-40B4-BE49-F238E27FC236}">
                <a16:creationId xmlns:a16="http://schemas.microsoft.com/office/drawing/2014/main" id="{975C3849-1231-061E-AC7A-E25FFCB201DB}"/>
              </a:ext>
            </a:extLst>
          </p:cNvPr>
          <p:cNvSpPr/>
          <p:nvPr/>
        </p:nvSpPr>
        <p:spPr>
          <a:xfrm flipV="1">
            <a:off x="5634945" y="2145120"/>
            <a:ext cx="839449" cy="546389"/>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5" name="Foliennummernplatzhalter 4">
            <a:extLst>
              <a:ext uri="{FF2B5EF4-FFF2-40B4-BE49-F238E27FC236}">
                <a16:creationId xmlns:a16="http://schemas.microsoft.com/office/drawing/2014/main" id="{E50CB007-5393-37B7-DAC7-DE013DE31119}"/>
              </a:ext>
            </a:extLst>
          </p:cNvPr>
          <p:cNvSpPr>
            <a:spLocks noGrp="1"/>
          </p:cNvSpPr>
          <p:nvPr>
            <p:ph type="sldNum" sz="quarter" idx="14"/>
          </p:nvPr>
        </p:nvSpPr>
        <p:spPr/>
        <p:txBody>
          <a:bodyPr/>
          <a:lstStyle/>
          <a:p>
            <a:fld id="{9AFABD84-7FF2-4ED4-996F-6CE3D31463F8}" type="slidenum">
              <a:rPr lang="de-DE" smtClean="0"/>
              <a:pPr/>
              <a:t>14</a:t>
            </a:fld>
            <a:endParaRPr lang="de-DE"/>
          </a:p>
        </p:txBody>
      </p:sp>
      <p:sp>
        <p:nvSpPr>
          <p:cNvPr id="3" name="Title 1">
            <a:extLst>
              <a:ext uri="{FF2B5EF4-FFF2-40B4-BE49-F238E27FC236}">
                <a16:creationId xmlns:a16="http://schemas.microsoft.com/office/drawing/2014/main" id="{A13A2A7C-3A0E-D854-4772-6DCFE33988D2}"/>
              </a:ext>
            </a:extLst>
          </p:cNvPr>
          <p:cNvSpPr txBox="1">
            <a:spLocks/>
          </p:cNvSpPr>
          <p:nvPr/>
        </p:nvSpPr>
        <p:spPr>
          <a:xfrm>
            <a:off x="1349115" y="253437"/>
            <a:ext cx="9132960" cy="64883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200" kern="1200">
                <a:solidFill>
                  <a:schemeClr val="accent4">
                    <a:lumMod val="60000"/>
                    <a:lumOff val="40000"/>
                  </a:schemeClr>
                </a:solidFill>
                <a:latin typeface="+mj-lt"/>
                <a:ea typeface="+mj-ea"/>
                <a:cs typeface="+mj-cs"/>
              </a:defRPr>
            </a:lvl1pPr>
          </a:lstStyle>
          <a:p>
            <a:r>
              <a:rPr lang="en-GB" sz="4400" err="1">
                <a:solidFill>
                  <a:schemeClr val="accent3"/>
                </a:solidFill>
              </a:rPr>
              <a:t>Persönliche</a:t>
            </a:r>
            <a:r>
              <a:rPr lang="en-GB" sz="4400">
                <a:solidFill>
                  <a:schemeClr val="accent3"/>
                </a:solidFill>
              </a:rPr>
              <a:t> Ebene</a:t>
            </a:r>
            <a:br>
              <a:rPr lang="en-US"/>
            </a:br>
            <a:r>
              <a:rPr lang="de-DE" sz="2800">
                <a:solidFill>
                  <a:schemeClr val="bg1">
                    <a:lumMod val="50000"/>
                  </a:schemeClr>
                </a:solidFill>
              </a:rPr>
              <a:t>Positionierung</a:t>
            </a:r>
            <a:endParaRPr lang="en-GB">
              <a:solidFill>
                <a:schemeClr val="accent3"/>
              </a:solidFill>
              <a:ea typeface="Calibri"/>
              <a:cs typeface="Calibri"/>
            </a:endParaRPr>
          </a:p>
        </p:txBody>
      </p:sp>
      <p:pic>
        <p:nvPicPr>
          <p:cNvPr id="9" name="Graphic 8" descr="Speech with solid fill">
            <a:extLst>
              <a:ext uri="{FF2B5EF4-FFF2-40B4-BE49-F238E27FC236}">
                <a16:creationId xmlns:a16="http://schemas.microsoft.com/office/drawing/2014/main" id="{BC745253-B36A-0C21-12B4-E94AE2750E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420" y="324640"/>
            <a:ext cx="914400" cy="914400"/>
          </a:xfrm>
          <a:prstGeom prst="rect">
            <a:avLst/>
          </a:prstGeom>
        </p:spPr>
      </p:pic>
      <p:sp>
        <p:nvSpPr>
          <p:cNvPr id="14" name="Rectangular Callout 13">
            <a:extLst>
              <a:ext uri="{FF2B5EF4-FFF2-40B4-BE49-F238E27FC236}">
                <a16:creationId xmlns:a16="http://schemas.microsoft.com/office/drawing/2014/main" id="{8EBA0D75-D51B-E0C7-7B19-DF284250F3C7}"/>
              </a:ext>
            </a:extLst>
          </p:cNvPr>
          <p:cNvSpPr/>
          <p:nvPr/>
        </p:nvSpPr>
        <p:spPr>
          <a:xfrm>
            <a:off x="442914" y="2579564"/>
            <a:ext cx="3822777" cy="1225446"/>
          </a:xfrm>
          <a:prstGeom prst="wedgeRectCallout">
            <a:avLst>
              <a:gd name="adj1" fmla="val 67592"/>
              <a:gd name="adj2" fmla="val 2213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a:ea typeface="Calibri"/>
                <a:cs typeface="Calibri"/>
              </a:rPr>
              <a:t>Frau Hamdi ist eine professionelle Pflegekraft. </a:t>
            </a:r>
            <a:r>
              <a:rPr lang="de-DE" sz="2400" dirty="0">
                <a:ea typeface="Calibri"/>
                <a:cs typeface="Calibri"/>
              </a:rPr>
              <a:t>Bitte zeigen Sie Respekt.“</a:t>
            </a:r>
            <a:endParaRPr lang="en-US" sz="2400" dirty="0">
              <a:ea typeface="Calibri"/>
              <a:cs typeface="Calibri"/>
            </a:endParaRPr>
          </a:p>
        </p:txBody>
      </p:sp>
      <p:sp>
        <p:nvSpPr>
          <p:cNvPr id="15" name="Rectangular Callout 14">
            <a:extLst>
              <a:ext uri="{FF2B5EF4-FFF2-40B4-BE49-F238E27FC236}">
                <a16:creationId xmlns:a16="http://schemas.microsoft.com/office/drawing/2014/main" id="{CB8445E0-2B39-2A5E-3BAF-4AD97FF28377}"/>
              </a:ext>
            </a:extLst>
          </p:cNvPr>
          <p:cNvSpPr/>
          <p:nvPr/>
        </p:nvSpPr>
        <p:spPr>
          <a:xfrm>
            <a:off x="7711510" y="2579564"/>
            <a:ext cx="4108661" cy="1225446"/>
          </a:xfrm>
          <a:prstGeom prst="wedgeRectCallout">
            <a:avLst>
              <a:gd name="adj1" fmla="val -63551"/>
              <a:gd name="adj2" fmla="val 2213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a:ea typeface="Calibri"/>
                <a:cs typeface="Calibri"/>
              </a:rPr>
              <a:t>Diskriminierendes Verhalten tolerieren wir hier nicht – auch nicht von Patient*innen.</a:t>
            </a:r>
          </a:p>
        </p:txBody>
      </p:sp>
      <p:sp>
        <p:nvSpPr>
          <p:cNvPr id="16" name="Rectangular Callout 15">
            <a:extLst>
              <a:ext uri="{FF2B5EF4-FFF2-40B4-BE49-F238E27FC236}">
                <a16:creationId xmlns:a16="http://schemas.microsoft.com/office/drawing/2014/main" id="{07834AAC-6922-6E42-BEE4-5C7D876F5F14}"/>
              </a:ext>
            </a:extLst>
          </p:cNvPr>
          <p:cNvSpPr/>
          <p:nvPr/>
        </p:nvSpPr>
        <p:spPr>
          <a:xfrm>
            <a:off x="442915" y="4141777"/>
            <a:ext cx="3822776" cy="1225446"/>
          </a:xfrm>
          <a:prstGeom prst="wedgeRectCallout">
            <a:avLst>
              <a:gd name="adj1" fmla="val 71686"/>
              <a:gd name="adj2" fmla="val -57378"/>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2400">
                <a:ea typeface="Calibri"/>
                <a:cs typeface="Calibri"/>
              </a:rPr>
              <a:t>Es irritiert mich, was Sie da sagen/tun.</a:t>
            </a:r>
            <a:endParaRPr lang="en-DE" sz="2400"/>
          </a:p>
        </p:txBody>
      </p:sp>
      <p:sp>
        <p:nvSpPr>
          <p:cNvPr id="17" name="Rectangular Callout 16">
            <a:extLst>
              <a:ext uri="{FF2B5EF4-FFF2-40B4-BE49-F238E27FC236}">
                <a16:creationId xmlns:a16="http://schemas.microsoft.com/office/drawing/2014/main" id="{DA540CED-CAF9-AF28-2CA3-F7C7CDD25ADC}"/>
              </a:ext>
            </a:extLst>
          </p:cNvPr>
          <p:cNvSpPr/>
          <p:nvPr/>
        </p:nvSpPr>
        <p:spPr>
          <a:xfrm>
            <a:off x="7711511" y="4141777"/>
            <a:ext cx="4108660" cy="1225446"/>
          </a:xfrm>
          <a:prstGeom prst="wedgeRectCallout">
            <a:avLst>
              <a:gd name="adj1" fmla="val -64407"/>
              <a:gd name="adj2" fmla="val -5248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a:ea typeface="Calibri"/>
                <a:cs typeface="Calibri"/>
              </a:rPr>
              <a:t>Ich möchte nicht, dass meine Kollegin so angesprochen wird.</a:t>
            </a:r>
            <a:endParaRPr lang="en-DE" sz="2400"/>
          </a:p>
        </p:txBody>
      </p:sp>
      <p:sp>
        <p:nvSpPr>
          <p:cNvPr id="18" name="Rectangular Callout 17">
            <a:extLst>
              <a:ext uri="{FF2B5EF4-FFF2-40B4-BE49-F238E27FC236}">
                <a16:creationId xmlns:a16="http://schemas.microsoft.com/office/drawing/2014/main" id="{BF362931-9DF1-B2B4-51C1-3406EAE69AC7}"/>
              </a:ext>
            </a:extLst>
          </p:cNvPr>
          <p:cNvSpPr/>
          <p:nvPr/>
        </p:nvSpPr>
        <p:spPr>
          <a:xfrm>
            <a:off x="3312827" y="5774807"/>
            <a:ext cx="5546360" cy="622991"/>
          </a:xfrm>
          <a:prstGeom prst="wedgeRectCallout">
            <a:avLst>
              <a:gd name="adj1" fmla="val -3206"/>
              <a:gd name="adj2" fmla="val -16816"/>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a:solidFill>
                  <a:schemeClr val="tx1"/>
                </a:solidFill>
              </a:rPr>
              <a:t>Fallen euch noch weitere Beispiele ein?</a:t>
            </a:r>
            <a:endParaRPr lang="de-DE" sz="2400" b="1">
              <a:solidFill>
                <a:schemeClr val="tx1"/>
              </a:solidFill>
              <a:ea typeface="Calibri"/>
              <a:cs typeface="Calibri"/>
            </a:endParaRPr>
          </a:p>
        </p:txBody>
      </p:sp>
      <p:sp>
        <p:nvSpPr>
          <p:cNvPr id="19" name="Triangle 18">
            <a:extLst>
              <a:ext uri="{FF2B5EF4-FFF2-40B4-BE49-F238E27FC236}">
                <a16:creationId xmlns:a16="http://schemas.microsoft.com/office/drawing/2014/main" id="{5949EB6A-AAC2-66C0-1201-24E35D5E0B23}"/>
              </a:ext>
            </a:extLst>
          </p:cNvPr>
          <p:cNvSpPr/>
          <p:nvPr/>
        </p:nvSpPr>
        <p:spPr>
          <a:xfrm>
            <a:off x="5634945" y="5066383"/>
            <a:ext cx="839449" cy="781188"/>
          </a:xfrm>
          <a:prstGeom prs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20" name="Rectangular Callout 19">
            <a:extLst>
              <a:ext uri="{FF2B5EF4-FFF2-40B4-BE49-F238E27FC236}">
                <a16:creationId xmlns:a16="http://schemas.microsoft.com/office/drawing/2014/main" id="{C0454503-A7BA-8880-2AA7-BF581097D3F7}"/>
              </a:ext>
            </a:extLst>
          </p:cNvPr>
          <p:cNvSpPr/>
          <p:nvPr/>
        </p:nvSpPr>
        <p:spPr>
          <a:xfrm>
            <a:off x="3526626" y="1828433"/>
            <a:ext cx="4820003" cy="546387"/>
          </a:xfrm>
          <a:prstGeom prst="wedgeRectCallout">
            <a:avLst>
              <a:gd name="adj1" fmla="val 20929"/>
              <a:gd name="adj2" fmla="val 34365"/>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de-DE" sz="2400">
                <a:ea typeface="Calibri"/>
                <a:cs typeface="Calibri"/>
              </a:rPr>
              <a:t>Da bin ich nicht Ihrer Meinung.</a:t>
            </a:r>
            <a:endParaRPr lang="en-US" sz="2400">
              <a:ea typeface="Calibri"/>
              <a:cs typeface="Calibri"/>
            </a:endParaRPr>
          </a:p>
        </p:txBody>
      </p:sp>
      <p:pic>
        <p:nvPicPr>
          <p:cNvPr id="2" name="Picture 1" descr="A person wearing a blue scrubs and a badge&#10;&#10;AI-generated content may be incorrect.">
            <a:extLst>
              <a:ext uri="{FF2B5EF4-FFF2-40B4-BE49-F238E27FC236}">
                <a16:creationId xmlns:a16="http://schemas.microsoft.com/office/drawing/2014/main" id="{4FAF6334-2A5F-58DD-FCA6-FB209C2DEFED}"/>
              </a:ext>
            </a:extLst>
          </p:cNvPr>
          <p:cNvPicPr>
            <a:picLocks noChangeAspect="1"/>
          </p:cNvPicPr>
          <p:nvPr/>
        </p:nvPicPr>
        <p:blipFill>
          <a:blip r:embed="rId7"/>
          <a:stretch>
            <a:fillRect/>
          </a:stretch>
        </p:blipFill>
        <p:spPr>
          <a:xfrm>
            <a:off x="5610367" y="2698279"/>
            <a:ext cx="874467" cy="2383626"/>
          </a:xfrm>
          <a:prstGeom prst="rect">
            <a:avLst/>
          </a:prstGeom>
        </p:spPr>
      </p:pic>
      <p:pic>
        <p:nvPicPr>
          <p:cNvPr id="6" name="Picture 5" descr="A cartoon of a nurse&#10;&#10;AI-generated content may be incorrect.">
            <a:extLst>
              <a:ext uri="{FF2B5EF4-FFF2-40B4-BE49-F238E27FC236}">
                <a16:creationId xmlns:a16="http://schemas.microsoft.com/office/drawing/2014/main" id="{7FFC4906-2FB7-177C-1BB2-A2A84E946168}"/>
              </a:ext>
            </a:extLst>
          </p:cNvPr>
          <p:cNvPicPr>
            <a:picLocks noChangeAspect="1"/>
          </p:cNvPicPr>
          <p:nvPr/>
        </p:nvPicPr>
        <p:blipFill>
          <a:blip r:embed="rId8"/>
          <a:stretch>
            <a:fillRect/>
          </a:stretch>
        </p:blipFill>
        <p:spPr>
          <a:xfrm>
            <a:off x="4768575" y="2948058"/>
            <a:ext cx="1327425" cy="2640951"/>
          </a:xfrm>
          <a:prstGeom prst="rect">
            <a:avLst/>
          </a:prstGeom>
        </p:spPr>
      </p:pic>
      <p:pic>
        <p:nvPicPr>
          <p:cNvPr id="7" name="Picture 6" descr="A person wearing a scarf&#10;&#10;AI-generated content may be incorrect.">
            <a:extLst>
              <a:ext uri="{FF2B5EF4-FFF2-40B4-BE49-F238E27FC236}">
                <a16:creationId xmlns:a16="http://schemas.microsoft.com/office/drawing/2014/main" id="{2441000E-C6EC-D942-786C-01AC455C2E7A}"/>
              </a:ext>
            </a:extLst>
          </p:cNvPr>
          <p:cNvPicPr>
            <a:picLocks noChangeAspect="1"/>
          </p:cNvPicPr>
          <p:nvPr/>
        </p:nvPicPr>
        <p:blipFill>
          <a:blip r:embed="rId9"/>
          <a:stretch>
            <a:fillRect/>
          </a:stretch>
        </p:blipFill>
        <p:spPr>
          <a:xfrm>
            <a:off x="6257592" y="3005364"/>
            <a:ext cx="957519" cy="2523462"/>
          </a:xfrm>
          <a:prstGeom prst="rect">
            <a:avLst/>
          </a:prstGeom>
        </p:spPr>
      </p:pic>
      <p:sp>
        <p:nvSpPr>
          <p:cNvPr id="10" name="Fußzeilenplatzhalter 3">
            <a:extLst>
              <a:ext uri="{FF2B5EF4-FFF2-40B4-BE49-F238E27FC236}">
                <a16:creationId xmlns:a16="http://schemas.microsoft.com/office/drawing/2014/main" id="{494A6047-EFD3-5B58-B0D0-855A63BB1019}"/>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4" name="14">
            <a:hlinkClick r:id="" action="ppaction://media"/>
            <a:extLst>
              <a:ext uri="{FF2B5EF4-FFF2-40B4-BE49-F238E27FC236}">
                <a16:creationId xmlns:a16="http://schemas.microsoft.com/office/drawing/2014/main" id="{0715AA3C-AC0D-A272-252B-C9EAE1000DC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682663" y="4240213"/>
            <a:ext cx="609600" cy="609600"/>
          </a:xfrm>
          <a:prstGeom prst="rect">
            <a:avLst/>
          </a:prstGeom>
        </p:spPr>
      </p:pic>
    </p:spTree>
    <p:extLst>
      <p:ext uri="{BB962C8B-B14F-4D97-AF65-F5344CB8AC3E}">
        <p14:creationId xmlns:p14="http://schemas.microsoft.com/office/powerpoint/2010/main" val="314121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3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6AB75-F022-42A5-606E-45BD0ED8A862}"/>
            </a:ext>
          </a:extLst>
        </p:cNvPr>
        <p:cNvGrpSpPr/>
        <p:nvPr/>
      </p:nvGrpSpPr>
      <p:grpSpPr>
        <a:xfrm>
          <a:off x="0" y="0"/>
          <a:ext cx="0" cy="0"/>
          <a:chOff x="0" y="0"/>
          <a:chExt cx="0" cy="0"/>
        </a:xfrm>
      </p:grpSpPr>
      <p:sp>
        <p:nvSpPr>
          <p:cNvPr id="6" name="Rechteck 5">
            <a:extLst>
              <a:ext uri="{FF2B5EF4-FFF2-40B4-BE49-F238E27FC236}">
                <a16:creationId xmlns:a16="http://schemas.microsoft.com/office/drawing/2014/main" id="{B1013BE7-D212-8EFA-3A58-740A91199E21}"/>
              </a:ext>
            </a:extLst>
          </p:cNvPr>
          <p:cNvSpPr/>
          <p:nvPr/>
        </p:nvSpPr>
        <p:spPr>
          <a:xfrm>
            <a:off x="302421" y="1558977"/>
            <a:ext cx="10655390" cy="461955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 Placeholder 2">
            <a:extLst>
              <a:ext uri="{FF2B5EF4-FFF2-40B4-BE49-F238E27FC236}">
                <a16:creationId xmlns:a16="http://schemas.microsoft.com/office/drawing/2014/main" id="{7D3BA55C-C7A0-853B-B4B3-300F975B2AFB}"/>
              </a:ext>
            </a:extLst>
          </p:cNvPr>
          <p:cNvSpPr>
            <a:spLocks noGrp="1"/>
          </p:cNvSpPr>
          <p:nvPr>
            <p:ph type="body" sz="quarter" idx="12"/>
          </p:nvPr>
        </p:nvSpPr>
        <p:spPr>
          <a:xfrm>
            <a:off x="490310" y="1671585"/>
            <a:ext cx="11394619" cy="3627438"/>
          </a:xfrm>
        </p:spPr>
        <p:txBody>
          <a:bodyPr/>
          <a:lstStyle/>
          <a:p>
            <a:pPr marL="457200" indent="-457200">
              <a:lnSpc>
                <a:spcPct val="200000"/>
              </a:lnSpc>
              <a:buFont typeface="Wingdings" pitchFamily="2" charset="2"/>
              <a:buChar char="ü"/>
            </a:pPr>
            <a:r>
              <a:rPr lang="en-GB" sz="2800" err="1">
                <a:solidFill>
                  <a:schemeClr val="tx1"/>
                </a:solidFill>
              </a:rPr>
              <a:t>Selbstreflektion</a:t>
            </a:r>
            <a:r>
              <a:rPr lang="en-GB" sz="2800">
                <a:solidFill>
                  <a:schemeClr val="tx1"/>
                </a:solidFill>
              </a:rPr>
              <a:t> </a:t>
            </a:r>
            <a:r>
              <a:rPr lang="en-GB" sz="2000">
                <a:solidFill>
                  <a:schemeClr val="tx1"/>
                </a:solidFill>
              </a:rPr>
              <a:t>(Was </a:t>
            </a:r>
            <a:r>
              <a:rPr lang="en-GB" sz="2000" err="1">
                <a:solidFill>
                  <a:schemeClr val="tx1"/>
                </a:solidFill>
              </a:rPr>
              <a:t>habe</a:t>
            </a:r>
            <a:r>
              <a:rPr lang="en-GB" sz="2000">
                <a:solidFill>
                  <a:schemeClr val="tx1"/>
                </a:solidFill>
              </a:rPr>
              <a:t> ich </a:t>
            </a:r>
            <a:r>
              <a:rPr lang="en-GB" sz="2000" err="1">
                <a:solidFill>
                  <a:schemeClr val="tx1"/>
                </a:solidFill>
              </a:rPr>
              <a:t>unbewusst</a:t>
            </a:r>
            <a:r>
              <a:rPr lang="en-GB" sz="2000">
                <a:solidFill>
                  <a:schemeClr val="tx1"/>
                </a:solidFill>
              </a:rPr>
              <a:t> </a:t>
            </a:r>
            <a:r>
              <a:rPr lang="en-GB" sz="2000" err="1">
                <a:solidFill>
                  <a:schemeClr val="tx1"/>
                </a:solidFill>
              </a:rPr>
              <a:t>verinnerlicht</a:t>
            </a:r>
            <a:r>
              <a:rPr lang="en-GB" sz="2000">
                <a:solidFill>
                  <a:schemeClr val="tx1"/>
                </a:solidFill>
              </a:rPr>
              <a:t>?)</a:t>
            </a:r>
          </a:p>
          <a:p>
            <a:pPr marL="457200" indent="-457200">
              <a:lnSpc>
                <a:spcPct val="200000"/>
              </a:lnSpc>
              <a:buFont typeface="Wingdings" pitchFamily="2" charset="2"/>
              <a:buChar char="ü"/>
            </a:pPr>
            <a:r>
              <a:rPr lang="en-GB" sz="2800">
                <a:solidFill>
                  <a:schemeClr val="tx1"/>
                </a:solidFill>
              </a:rPr>
              <a:t>Wissen </a:t>
            </a:r>
            <a:r>
              <a:rPr lang="en-GB" sz="2800" err="1">
                <a:solidFill>
                  <a:schemeClr val="tx1"/>
                </a:solidFill>
              </a:rPr>
              <a:t>aneignen</a:t>
            </a:r>
            <a:r>
              <a:rPr lang="en-GB" sz="2800">
                <a:solidFill>
                  <a:schemeClr val="tx1"/>
                </a:solidFill>
              </a:rPr>
              <a:t> </a:t>
            </a:r>
            <a:r>
              <a:rPr lang="en-GB" sz="2000">
                <a:solidFill>
                  <a:schemeClr val="tx1"/>
                </a:solidFill>
              </a:rPr>
              <a:t>(</a:t>
            </a:r>
            <a:r>
              <a:rPr lang="en-GB" sz="2000" err="1">
                <a:solidFill>
                  <a:schemeClr val="tx1"/>
                </a:solidFill>
              </a:rPr>
              <a:t>Bücher</a:t>
            </a:r>
            <a:r>
              <a:rPr lang="en-GB" sz="2000">
                <a:solidFill>
                  <a:schemeClr val="tx1"/>
                </a:solidFill>
              </a:rPr>
              <a:t>, </a:t>
            </a:r>
            <a:r>
              <a:rPr lang="en-GB" sz="2000" err="1">
                <a:solidFill>
                  <a:schemeClr val="tx1"/>
                </a:solidFill>
              </a:rPr>
              <a:t>Veranstaltungen</a:t>
            </a:r>
            <a:r>
              <a:rPr lang="en-GB" sz="2000">
                <a:solidFill>
                  <a:schemeClr val="tx1"/>
                </a:solidFill>
              </a:rPr>
              <a:t> </a:t>
            </a:r>
            <a:r>
              <a:rPr lang="en-GB" sz="2000" err="1">
                <a:solidFill>
                  <a:schemeClr val="tx1"/>
                </a:solidFill>
              </a:rPr>
              <a:t>usw</a:t>
            </a:r>
            <a:r>
              <a:rPr lang="en-GB" sz="2000">
                <a:solidFill>
                  <a:schemeClr val="tx1"/>
                </a:solidFill>
              </a:rPr>
              <a:t>. </a:t>
            </a:r>
            <a:r>
              <a:rPr lang="en-GB" sz="2000" err="1">
                <a:solidFill>
                  <a:schemeClr val="tx1"/>
                </a:solidFill>
              </a:rPr>
              <a:t>helfen</a:t>
            </a:r>
            <a:r>
              <a:rPr lang="en-GB" sz="2000">
                <a:solidFill>
                  <a:schemeClr val="tx1"/>
                </a:solidFill>
              </a:rPr>
              <a:t>)</a:t>
            </a:r>
          </a:p>
          <a:p>
            <a:pPr marL="457200" indent="-457200">
              <a:lnSpc>
                <a:spcPct val="200000"/>
              </a:lnSpc>
              <a:buFont typeface="Wingdings" pitchFamily="2" charset="2"/>
              <a:buChar char="ü"/>
            </a:pPr>
            <a:r>
              <a:rPr lang="en-GB" sz="2800" err="1">
                <a:solidFill>
                  <a:schemeClr val="tx1"/>
                </a:solidFill>
              </a:rPr>
              <a:t>Zuhören</a:t>
            </a:r>
            <a:r>
              <a:rPr lang="en-GB" sz="2800">
                <a:solidFill>
                  <a:schemeClr val="tx1"/>
                </a:solidFill>
              </a:rPr>
              <a:t> </a:t>
            </a:r>
            <a:r>
              <a:rPr lang="en-GB" sz="2800" err="1">
                <a:solidFill>
                  <a:schemeClr val="tx1"/>
                </a:solidFill>
              </a:rPr>
              <a:t>lernen</a:t>
            </a:r>
            <a:r>
              <a:rPr lang="en-GB" sz="2800">
                <a:solidFill>
                  <a:schemeClr val="tx1"/>
                </a:solidFill>
              </a:rPr>
              <a:t> </a:t>
            </a:r>
            <a:r>
              <a:rPr lang="en-GB" sz="2000">
                <a:solidFill>
                  <a:schemeClr val="tx1"/>
                </a:solidFill>
              </a:rPr>
              <a:t>(</a:t>
            </a:r>
            <a:r>
              <a:rPr lang="en-GB" sz="2000" err="1">
                <a:solidFill>
                  <a:schemeClr val="tx1"/>
                </a:solidFill>
              </a:rPr>
              <a:t>v.a.</a:t>
            </a:r>
            <a:r>
              <a:rPr lang="en-GB" sz="2000">
                <a:solidFill>
                  <a:schemeClr val="tx1"/>
                </a:solidFill>
              </a:rPr>
              <a:t> Menschen </a:t>
            </a:r>
            <a:r>
              <a:rPr lang="en-GB" sz="2000" err="1">
                <a:solidFill>
                  <a:schemeClr val="tx1"/>
                </a:solidFill>
              </a:rPr>
              <a:t>mit</a:t>
            </a:r>
            <a:r>
              <a:rPr lang="en-GB" sz="2000">
                <a:solidFill>
                  <a:schemeClr val="tx1"/>
                </a:solidFill>
              </a:rPr>
              <a:t> </a:t>
            </a:r>
            <a:r>
              <a:rPr lang="en-GB" sz="2000" err="1">
                <a:solidFill>
                  <a:schemeClr val="tx1"/>
                </a:solidFill>
              </a:rPr>
              <a:t>Diskriminierungserfahrung</a:t>
            </a:r>
            <a:r>
              <a:rPr lang="en-GB" sz="2000">
                <a:solidFill>
                  <a:schemeClr val="tx1"/>
                </a:solidFill>
              </a:rPr>
              <a:t>)</a:t>
            </a:r>
          </a:p>
          <a:p>
            <a:pPr marL="457200" indent="-457200">
              <a:lnSpc>
                <a:spcPct val="200000"/>
              </a:lnSpc>
              <a:buFont typeface="Wingdings" pitchFamily="2" charset="2"/>
              <a:buChar char="ü"/>
            </a:pPr>
            <a:r>
              <a:rPr lang="en-GB" sz="2800" err="1">
                <a:solidFill>
                  <a:schemeClr val="tx1"/>
                </a:solidFill>
              </a:rPr>
              <a:t>Begegnungen</a:t>
            </a:r>
            <a:r>
              <a:rPr lang="en-GB" sz="2800">
                <a:solidFill>
                  <a:schemeClr val="tx1"/>
                </a:solidFill>
              </a:rPr>
              <a:t> </a:t>
            </a:r>
            <a:r>
              <a:rPr lang="en-GB" sz="2800" err="1">
                <a:solidFill>
                  <a:schemeClr val="tx1"/>
                </a:solidFill>
              </a:rPr>
              <a:t>mit</a:t>
            </a:r>
            <a:r>
              <a:rPr lang="en-GB" sz="2800">
                <a:solidFill>
                  <a:schemeClr val="tx1"/>
                </a:solidFill>
              </a:rPr>
              <a:t> </a:t>
            </a:r>
            <a:r>
              <a:rPr lang="en-GB" sz="2800" err="1">
                <a:solidFill>
                  <a:schemeClr val="tx1"/>
                </a:solidFill>
              </a:rPr>
              <a:t>unterschiedlichen</a:t>
            </a:r>
            <a:r>
              <a:rPr lang="en-GB" sz="2800">
                <a:solidFill>
                  <a:schemeClr val="tx1"/>
                </a:solidFill>
              </a:rPr>
              <a:t> Menschen </a:t>
            </a:r>
            <a:r>
              <a:rPr lang="en-GB" sz="2800" err="1">
                <a:solidFill>
                  <a:schemeClr val="tx1"/>
                </a:solidFill>
              </a:rPr>
              <a:t>suchen</a:t>
            </a:r>
            <a:endParaRPr lang="en-GB" sz="2800">
              <a:solidFill>
                <a:schemeClr val="tx1"/>
              </a:solidFill>
            </a:endParaRPr>
          </a:p>
          <a:p>
            <a:pPr marL="457200" indent="-457200">
              <a:lnSpc>
                <a:spcPct val="200000"/>
              </a:lnSpc>
              <a:buFont typeface="Wingdings" pitchFamily="2" charset="2"/>
              <a:buChar char="ü"/>
            </a:pPr>
            <a:r>
              <a:rPr lang="en-GB" sz="2800" err="1">
                <a:solidFill>
                  <a:schemeClr val="tx1"/>
                </a:solidFill>
              </a:rPr>
              <a:t>Verantwortung</a:t>
            </a:r>
            <a:r>
              <a:rPr lang="en-GB" sz="2800">
                <a:solidFill>
                  <a:schemeClr val="tx1"/>
                </a:solidFill>
              </a:rPr>
              <a:t> </a:t>
            </a:r>
            <a:r>
              <a:rPr lang="en-GB" sz="2800" err="1">
                <a:solidFill>
                  <a:schemeClr val="tx1"/>
                </a:solidFill>
              </a:rPr>
              <a:t>übernehmen</a:t>
            </a:r>
            <a:endParaRPr lang="en-GB" sz="2800" err="1">
              <a:solidFill>
                <a:schemeClr val="tx1"/>
              </a:solidFill>
              <a:ea typeface="Calibri"/>
              <a:cs typeface="Calibri"/>
            </a:endParaRPr>
          </a:p>
          <a:p>
            <a:endParaRPr lang="en-DE">
              <a:solidFill>
                <a:srgbClr val="FFFFFF"/>
              </a:solidFill>
              <a:ea typeface="Calibri"/>
              <a:cs typeface="Calibri"/>
            </a:endParaRPr>
          </a:p>
        </p:txBody>
      </p:sp>
      <p:sp>
        <p:nvSpPr>
          <p:cNvPr id="5" name="Slide Number Placeholder 4">
            <a:extLst>
              <a:ext uri="{FF2B5EF4-FFF2-40B4-BE49-F238E27FC236}">
                <a16:creationId xmlns:a16="http://schemas.microsoft.com/office/drawing/2014/main" id="{FC7F51E5-6D36-CDD2-F7A2-ECD0EE8C6964}"/>
              </a:ext>
            </a:extLst>
          </p:cNvPr>
          <p:cNvSpPr>
            <a:spLocks noGrp="1"/>
          </p:cNvSpPr>
          <p:nvPr>
            <p:ph type="sldNum" sz="quarter" idx="14"/>
          </p:nvPr>
        </p:nvSpPr>
        <p:spPr/>
        <p:txBody>
          <a:bodyPr/>
          <a:lstStyle/>
          <a:p>
            <a:fld id="{9AFABD84-7FF2-4ED4-996F-6CE3D31463F8}" type="slidenum">
              <a:rPr lang="de-DE" smtClean="0"/>
              <a:pPr/>
              <a:t>15</a:t>
            </a:fld>
            <a:endParaRPr lang="de-DE"/>
          </a:p>
        </p:txBody>
      </p:sp>
      <p:sp>
        <p:nvSpPr>
          <p:cNvPr id="11" name="Title 1">
            <a:extLst>
              <a:ext uri="{FF2B5EF4-FFF2-40B4-BE49-F238E27FC236}">
                <a16:creationId xmlns:a16="http://schemas.microsoft.com/office/drawing/2014/main" id="{B0E92C77-3382-1C35-A646-183F033CBB04}"/>
              </a:ext>
            </a:extLst>
          </p:cNvPr>
          <p:cNvSpPr txBox="1">
            <a:spLocks/>
          </p:cNvSpPr>
          <p:nvPr/>
        </p:nvSpPr>
        <p:spPr>
          <a:xfrm>
            <a:off x="1349115" y="253437"/>
            <a:ext cx="9132960" cy="64883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200" kern="1200">
                <a:solidFill>
                  <a:schemeClr val="accent4">
                    <a:lumMod val="60000"/>
                    <a:lumOff val="40000"/>
                  </a:schemeClr>
                </a:solidFill>
                <a:latin typeface="+mj-lt"/>
                <a:ea typeface="+mj-ea"/>
                <a:cs typeface="+mj-cs"/>
              </a:defRPr>
            </a:lvl1pPr>
          </a:lstStyle>
          <a:p>
            <a:r>
              <a:rPr lang="en-GB" sz="4400" err="1">
                <a:solidFill>
                  <a:schemeClr val="accent3"/>
                </a:solidFill>
              </a:rPr>
              <a:t>Persönliche</a:t>
            </a:r>
            <a:r>
              <a:rPr lang="en-GB" sz="4400">
                <a:solidFill>
                  <a:schemeClr val="accent3"/>
                </a:solidFill>
              </a:rPr>
              <a:t> Ebene</a:t>
            </a:r>
            <a:br>
              <a:rPr lang="en-US"/>
            </a:br>
            <a:r>
              <a:rPr lang="de-DE" sz="2800">
                <a:solidFill>
                  <a:schemeClr val="bg1">
                    <a:lumMod val="50000"/>
                  </a:schemeClr>
                </a:solidFill>
              </a:rPr>
              <a:t>Was der Patient tun sollte</a:t>
            </a:r>
            <a:endParaRPr lang="en-GB">
              <a:solidFill>
                <a:schemeClr val="accent3"/>
              </a:solidFill>
              <a:ea typeface="Calibri"/>
              <a:cs typeface="Calibri"/>
            </a:endParaRPr>
          </a:p>
        </p:txBody>
      </p:sp>
      <p:pic>
        <p:nvPicPr>
          <p:cNvPr id="12" name="Graphic 11" descr="Speech with solid fill">
            <a:extLst>
              <a:ext uri="{FF2B5EF4-FFF2-40B4-BE49-F238E27FC236}">
                <a16:creationId xmlns:a16="http://schemas.microsoft.com/office/drawing/2014/main" id="{03FD2EF8-2D8E-A9FA-726C-302311261B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420" y="324640"/>
            <a:ext cx="914400" cy="914400"/>
          </a:xfrm>
          <a:prstGeom prst="rect">
            <a:avLst/>
          </a:prstGeom>
        </p:spPr>
      </p:pic>
      <p:pic>
        <p:nvPicPr>
          <p:cNvPr id="9" name="Picture 8" descr="A cartoon of a person wearing a striped shirt and blue pants&#10;&#10;AI-generated content may be incorrect.">
            <a:extLst>
              <a:ext uri="{FF2B5EF4-FFF2-40B4-BE49-F238E27FC236}">
                <a16:creationId xmlns:a16="http://schemas.microsoft.com/office/drawing/2014/main" id="{054E0E02-78B0-50CC-9F82-7CE7CF09CD56}"/>
              </a:ext>
            </a:extLst>
          </p:cNvPr>
          <p:cNvPicPr>
            <a:picLocks noChangeAspect="1"/>
          </p:cNvPicPr>
          <p:nvPr/>
        </p:nvPicPr>
        <p:blipFill>
          <a:blip r:embed="rId7"/>
          <a:srcRect b="40567"/>
          <a:stretch>
            <a:fillRect/>
          </a:stretch>
        </p:blipFill>
        <p:spPr>
          <a:xfrm>
            <a:off x="9559716" y="2361520"/>
            <a:ext cx="2361430" cy="3817008"/>
          </a:xfrm>
          <a:prstGeom prst="rect">
            <a:avLst/>
          </a:prstGeom>
        </p:spPr>
      </p:pic>
      <p:sp>
        <p:nvSpPr>
          <p:cNvPr id="10" name="Fußzeilenplatzhalter 3">
            <a:extLst>
              <a:ext uri="{FF2B5EF4-FFF2-40B4-BE49-F238E27FC236}">
                <a16:creationId xmlns:a16="http://schemas.microsoft.com/office/drawing/2014/main" id="{46687FF6-F466-3C9A-53DB-B0691003F4CC}"/>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2" name="15">
            <a:hlinkClick r:id="" action="ppaction://media"/>
            <a:extLst>
              <a:ext uri="{FF2B5EF4-FFF2-40B4-BE49-F238E27FC236}">
                <a16:creationId xmlns:a16="http://schemas.microsoft.com/office/drawing/2014/main" id="{5E569F6A-0393-EA9F-12C2-898C4294E11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428663" y="3336925"/>
            <a:ext cx="609600" cy="609600"/>
          </a:xfrm>
          <a:prstGeom prst="rect">
            <a:avLst/>
          </a:prstGeom>
        </p:spPr>
      </p:pic>
    </p:spTree>
    <p:extLst>
      <p:ext uri="{BB962C8B-B14F-4D97-AF65-F5344CB8AC3E}">
        <p14:creationId xmlns:p14="http://schemas.microsoft.com/office/powerpoint/2010/main" val="194482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27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0EBF3-547C-D00A-2A1B-702515FE216B}"/>
            </a:ext>
          </a:extLst>
        </p:cNvPr>
        <p:cNvGrpSpPr/>
        <p:nvPr/>
      </p:nvGrpSpPr>
      <p:grpSpPr>
        <a:xfrm>
          <a:off x="0" y="0"/>
          <a:ext cx="0" cy="0"/>
          <a:chOff x="0" y="0"/>
          <a:chExt cx="0" cy="0"/>
        </a:xfrm>
      </p:grpSpPr>
      <p:sp>
        <p:nvSpPr>
          <p:cNvPr id="6" name="Rechteck 5">
            <a:extLst>
              <a:ext uri="{FF2B5EF4-FFF2-40B4-BE49-F238E27FC236}">
                <a16:creationId xmlns:a16="http://schemas.microsoft.com/office/drawing/2014/main" id="{65D9523F-3AF1-6EEA-1D9E-A5211BD767B8}"/>
              </a:ext>
            </a:extLst>
          </p:cNvPr>
          <p:cNvSpPr/>
          <p:nvPr/>
        </p:nvSpPr>
        <p:spPr>
          <a:xfrm>
            <a:off x="302421" y="1573967"/>
            <a:ext cx="10370576" cy="119446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 Placeholder 2">
            <a:extLst>
              <a:ext uri="{FF2B5EF4-FFF2-40B4-BE49-F238E27FC236}">
                <a16:creationId xmlns:a16="http://schemas.microsoft.com/office/drawing/2014/main" id="{629F05A5-EC63-A393-0F48-ABF4CA60B984}"/>
              </a:ext>
            </a:extLst>
          </p:cNvPr>
          <p:cNvSpPr>
            <a:spLocks noGrp="1"/>
          </p:cNvSpPr>
          <p:nvPr>
            <p:ph type="body" sz="quarter" idx="12"/>
          </p:nvPr>
        </p:nvSpPr>
        <p:spPr>
          <a:xfrm>
            <a:off x="2263516" y="1800852"/>
            <a:ext cx="7734924" cy="768117"/>
          </a:xfrm>
        </p:spPr>
        <p:txBody>
          <a:bodyPr/>
          <a:lstStyle/>
          <a:p>
            <a:pPr>
              <a:lnSpc>
                <a:spcPct val="100000"/>
              </a:lnSpc>
              <a:spcAft>
                <a:spcPts val="0"/>
              </a:spcAft>
            </a:pPr>
            <a:r>
              <a:rPr lang="de-DE">
                <a:solidFill>
                  <a:schemeClr val="tx1"/>
                </a:solidFill>
                <a:ea typeface="Calibri"/>
                <a:cs typeface="Calibri"/>
              </a:rPr>
              <a:t>der Diskriminierungserfahrungen in Deutschland haben mit Rassismen zu tun. </a:t>
            </a:r>
            <a:r>
              <a:rPr lang="de-DE" sz="1800">
                <a:solidFill>
                  <a:schemeClr val="tx1"/>
                </a:solidFill>
                <a:ea typeface="Calibri"/>
                <a:cs typeface="Calibri"/>
              </a:rPr>
              <a:t>(</a:t>
            </a:r>
            <a:r>
              <a:rPr lang="de-DE" sz="1800">
                <a:solidFill>
                  <a:schemeClr val="tx1"/>
                </a:solidFill>
                <a:ea typeface="Calibri"/>
                <a:cs typeface="Calibri"/>
                <a:hlinkClick r:id="rId5">
                  <a:extLst>
                    <a:ext uri="{A12FA001-AC4F-418D-AE19-62706E023703}">
                      <ahyp:hlinkClr xmlns:ahyp="http://schemas.microsoft.com/office/drawing/2018/hyperlinkcolor" val="tx"/>
                    </a:ext>
                  </a:extLst>
                </a:hlinkClick>
              </a:rPr>
              <a:t>Quelle</a:t>
            </a:r>
            <a:r>
              <a:rPr lang="de-DE" sz="1800">
                <a:solidFill>
                  <a:schemeClr val="tx1"/>
                </a:solidFill>
                <a:ea typeface="Calibri"/>
                <a:cs typeface="Calibri"/>
              </a:rPr>
              <a:t>)</a:t>
            </a:r>
          </a:p>
          <a:p>
            <a:endParaRPr lang="en-GB">
              <a:solidFill>
                <a:schemeClr val="tx1"/>
              </a:solidFill>
            </a:endParaRPr>
          </a:p>
          <a:p>
            <a:endParaRPr lang="en-GB" i="1">
              <a:solidFill>
                <a:schemeClr val="tx1"/>
              </a:solidFill>
              <a:ea typeface="Calibri"/>
              <a:cs typeface="Calibri"/>
            </a:endParaRPr>
          </a:p>
          <a:p>
            <a:endParaRPr lang="en-DE">
              <a:solidFill>
                <a:schemeClr val="tx1"/>
              </a:solidFill>
            </a:endParaRPr>
          </a:p>
        </p:txBody>
      </p:sp>
      <p:sp>
        <p:nvSpPr>
          <p:cNvPr id="5" name="Slide Number Placeholder 4">
            <a:extLst>
              <a:ext uri="{FF2B5EF4-FFF2-40B4-BE49-F238E27FC236}">
                <a16:creationId xmlns:a16="http://schemas.microsoft.com/office/drawing/2014/main" id="{0A339376-1297-1226-0C1C-1A5AF0297790}"/>
              </a:ext>
            </a:extLst>
          </p:cNvPr>
          <p:cNvSpPr>
            <a:spLocks noGrp="1"/>
          </p:cNvSpPr>
          <p:nvPr>
            <p:ph type="sldNum" sz="quarter" idx="14"/>
          </p:nvPr>
        </p:nvSpPr>
        <p:spPr/>
        <p:txBody>
          <a:bodyPr/>
          <a:lstStyle/>
          <a:p>
            <a:fld id="{9AFABD84-7FF2-4ED4-996F-6CE3D31463F8}" type="slidenum">
              <a:rPr lang="de-DE" smtClean="0"/>
              <a:pPr/>
              <a:t>16</a:t>
            </a:fld>
            <a:endParaRPr lang="de-DE"/>
          </a:p>
        </p:txBody>
      </p:sp>
      <p:sp>
        <p:nvSpPr>
          <p:cNvPr id="7" name="Title 1">
            <a:extLst>
              <a:ext uri="{FF2B5EF4-FFF2-40B4-BE49-F238E27FC236}">
                <a16:creationId xmlns:a16="http://schemas.microsoft.com/office/drawing/2014/main" id="{0B71902D-2D99-682F-3222-D49190A0CE56}"/>
              </a:ext>
            </a:extLst>
          </p:cNvPr>
          <p:cNvSpPr txBox="1">
            <a:spLocks/>
          </p:cNvSpPr>
          <p:nvPr/>
        </p:nvSpPr>
        <p:spPr>
          <a:xfrm>
            <a:off x="1349115" y="253437"/>
            <a:ext cx="9132960" cy="64883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200" kern="1200">
                <a:solidFill>
                  <a:schemeClr val="accent4">
                    <a:lumMod val="60000"/>
                    <a:lumOff val="40000"/>
                  </a:schemeClr>
                </a:solidFill>
                <a:latin typeface="+mj-lt"/>
                <a:ea typeface="+mj-ea"/>
                <a:cs typeface="+mj-cs"/>
              </a:defRPr>
            </a:lvl1pPr>
          </a:lstStyle>
          <a:p>
            <a:r>
              <a:rPr lang="en-GB" sz="4400" err="1">
                <a:solidFill>
                  <a:schemeClr val="accent3"/>
                </a:solidFill>
              </a:rPr>
              <a:t>Angemessene</a:t>
            </a:r>
            <a:r>
              <a:rPr lang="en-GB" sz="4400">
                <a:solidFill>
                  <a:schemeClr val="accent3"/>
                </a:solidFill>
              </a:rPr>
              <a:t> </a:t>
            </a:r>
            <a:r>
              <a:rPr lang="en-GB" sz="4400" err="1">
                <a:solidFill>
                  <a:schemeClr val="accent3"/>
                </a:solidFill>
              </a:rPr>
              <a:t>Reaktion</a:t>
            </a:r>
            <a:br>
              <a:rPr lang="en-US"/>
            </a:br>
            <a:r>
              <a:rPr lang="de-DE" sz="2800">
                <a:solidFill>
                  <a:schemeClr val="bg1">
                    <a:lumMod val="50000"/>
                  </a:schemeClr>
                </a:solidFill>
              </a:rPr>
              <a:t>Warum </a:t>
            </a:r>
            <a:r>
              <a:rPr lang="de-DE" sz="2800" err="1">
                <a:solidFill>
                  <a:schemeClr val="bg1">
                    <a:lumMod val="50000"/>
                  </a:schemeClr>
                </a:solidFill>
              </a:rPr>
              <a:t>Nawja</a:t>
            </a:r>
            <a:r>
              <a:rPr lang="de-DE" sz="2800">
                <a:solidFill>
                  <a:schemeClr val="bg1">
                    <a:lumMod val="50000"/>
                  </a:schemeClr>
                </a:solidFill>
              </a:rPr>
              <a:t> nicht überreagiert</a:t>
            </a:r>
            <a:endParaRPr lang="en-GB">
              <a:solidFill>
                <a:schemeClr val="accent3"/>
              </a:solidFill>
              <a:ea typeface="Calibri"/>
              <a:cs typeface="Calibri"/>
            </a:endParaRPr>
          </a:p>
        </p:txBody>
      </p:sp>
      <p:pic>
        <p:nvPicPr>
          <p:cNvPr id="10" name="Graphic 9" descr="Speech with solid fill">
            <a:extLst>
              <a:ext uri="{FF2B5EF4-FFF2-40B4-BE49-F238E27FC236}">
                <a16:creationId xmlns:a16="http://schemas.microsoft.com/office/drawing/2014/main" id="{BE131933-E5B9-73DF-9F64-45AB9A06E7B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2420" y="324640"/>
            <a:ext cx="914400" cy="914400"/>
          </a:xfrm>
          <a:prstGeom prst="rect">
            <a:avLst/>
          </a:prstGeom>
        </p:spPr>
      </p:pic>
      <p:sp>
        <p:nvSpPr>
          <p:cNvPr id="14" name="TextBox 13">
            <a:extLst>
              <a:ext uri="{FF2B5EF4-FFF2-40B4-BE49-F238E27FC236}">
                <a16:creationId xmlns:a16="http://schemas.microsoft.com/office/drawing/2014/main" id="{A072618A-5F6B-0DA0-F853-D98F96017710}"/>
              </a:ext>
            </a:extLst>
          </p:cNvPr>
          <p:cNvSpPr txBox="1"/>
          <p:nvPr/>
        </p:nvSpPr>
        <p:spPr>
          <a:xfrm>
            <a:off x="586462" y="1799528"/>
            <a:ext cx="1300094" cy="769441"/>
          </a:xfrm>
          <a:prstGeom prst="rect">
            <a:avLst/>
          </a:prstGeom>
          <a:noFill/>
        </p:spPr>
        <p:txBody>
          <a:bodyPr wrap="square">
            <a:spAutoFit/>
          </a:bodyPr>
          <a:lstStyle/>
          <a:p>
            <a:r>
              <a:rPr kumimoji="0" lang="de-DE" sz="4400" b="0" i="0" u="none" strike="noStrike" kern="1200" cap="none" spc="0" normalizeH="0" baseline="0" noProof="0">
                <a:ln>
                  <a:noFill/>
                </a:ln>
                <a:solidFill>
                  <a:srgbClr val="EBC524">
                    <a:lumMod val="75000"/>
                  </a:srgbClr>
                </a:solidFill>
                <a:effectLst/>
                <a:uLnTx/>
                <a:uFillTx/>
                <a:latin typeface="Calibri"/>
                <a:ea typeface="Calibri"/>
                <a:cs typeface="Calibri"/>
              </a:rPr>
              <a:t>43% </a:t>
            </a:r>
            <a:endParaRPr lang="en-DE" sz="4400"/>
          </a:p>
        </p:txBody>
      </p:sp>
      <p:sp>
        <p:nvSpPr>
          <p:cNvPr id="18" name="TextBox 17">
            <a:extLst>
              <a:ext uri="{FF2B5EF4-FFF2-40B4-BE49-F238E27FC236}">
                <a16:creationId xmlns:a16="http://schemas.microsoft.com/office/drawing/2014/main" id="{7A632F74-8271-08FB-E296-7FA8A1E63C6F}"/>
              </a:ext>
            </a:extLst>
          </p:cNvPr>
          <p:cNvSpPr txBox="1"/>
          <p:nvPr/>
        </p:nvSpPr>
        <p:spPr>
          <a:xfrm>
            <a:off x="302420" y="5797252"/>
            <a:ext cx="11756930" cy="523220"/>
          </a:xfrm>
          <a:prstGeom prst="rect">
            <a:avLst/>
          </a:prstGeom>
          <a:noFill/>
        </p:spPr>
        <p:txBody>
          <a:bodyPr wrap="square">
            <a:spAutoFit/>
          </a:bodyPr>
          <a:lstStyle/>
          <a:p>
            <a:r>
              <a:rPr lang="en-GB" sz="2800" b="1" err="1">
                <a:solidFill>
                  <a:schemeClr val="accent3"/>
                </a:solidFill>
              </a:rPr>
              <a:t>Nawja</a:t>
            </a:r>
            <a:r>
              <a:rPr lang="en-GB" sz="2800" b="1">
                <a:solidFill>
                  <a:schemeClr val="accent3"/>
                </a:solidFill>
              </a:rPr>
              <a:t> </a:t>
            </a:r>
            <a:r>
              <a:rPr lang="en-GB" sz="2800" b="1" err="1">
                <a:solidFill>
                  <a:schemeClr val="accent3"/>
                </a:solidFill>
              </a:rPr>
              <a:t>reagiert</a:t>
            </a:r>
            <a:r>
              <a:rPr lang="en-GB" sz="2800" b="1">
                <a:solidFill>
                  <a:schemeClr val="accent3"/>
                </a:solidFill>
              </a:rPr>
              <a:t> </a:t>
            </a:r>
            <a:r>
              <a:rPr lang="en-GB" sz="2800" b="1" err="1">
                <a:solidFill>
                  <a:schemeClr val="accent3"/>
                </a:solidFill>
              </a:rPr>
              <a:t>nicht</a:t>
            </a:r>
            <a:r>
              <a:rPr lang="en-GB" sz="2800" b="1">
                <a:solidFill>
                  <a:schemeClr val="accent3"/>
                </a:solidFill>
              </a:rPr>
              <a:t> </a:t>
            </a:r>
            <a:r>
              <a:rPr lang="en-GB" sz="2800" b="1" err="1">
                <a:solidFill>
                  <a:schemeClr val="accent3"/>
                </a:solidFill>
              </a:rPr>
              <a:t>zu</a:t>
            </a:r>
            <a:r>
              <a:rPr lang="en-GB" sz="2800" b="1">
                <a:solidFill>
                  <a:schemeClr val="accent3"/>
                </a:solidFill>
              </a:rPr>
              <a:t> </a:t>
            </a:r>
            <a:r>
              <a:rPr lang="en-GB" sz="2800" b="1" err="1">
                <a:solidFill>
                  <a:schemeClr val="accent3"/>
                </a:solidFill>
              </a:rPr>
              <a:t>sensibel</a:t>
            </a:r>
            <a:r>
              <a:rPr lang="en-GB" sz="2800" b="1">
                <a:solidFill>
                  <a:schemeClr val="accent3"/>
                </a:solidFill>
              </a:rPr>
              <a:t> – </a:t>
            </a:r>
            <a:r>
              <a:rPr lang="en-GB" sz="2800" b="1" err="1">
                <a:solidFill>
                  <a:schemeClr val="accent3"/>
                </a:solidFill>
              </a:rPr>
              <a:t>sie</a:t>
            </a:r>
            <a:r>
              <a:rPr lang="en-GB" sz="2800" b="1">
                <a:solidFill>
                  <a:schemeClr val="accent3"/>
                </a:solidFill>
              </a:rPr>
              <a:t> </a:t>
            </a:r>
            <a:r>
              <a:rPr lang="en-GB" sz="2800" b="1" err="1">
                <a:solidFill>
                  <a:schemeClr val="accent3"/>
                </a:solidFill>
              </a:rPr>
              <a:t>reagiert</a:t>
            </a:r>
            <a:r>
              <a:rPr lang="en-GB" sz="2800" b="1">
                <a:solidFill>
                  <a:schemeClr val="accent3"/>
                </a:solidFill>
              </a:rPr>
              <a:t> auf </a:t>
            </a:r>
            <a:r>
              <a:rPr lang="en-GB" sz="2800" b="1" err="1">
                <a:solidFill>
                  <a:schemeClr val="accent3"/>
                </a:solidFill>
              </a:rPr>
              <a:t>reale</a:t>
            </a:r>
            <a:r>
              <a:rPr lang="en-GB" sz="2800" b="1">
                <a:solidFill>
                  <a:schemeClr val="accent3"/>
                </a:solidFill>
              </a:rPr>
              <a:t> </a:t>
            </a:r>
            <a:r>
              <a:rPr lang="en-GB" sz="2800" b="1" err="1">
                <a:solidFill>
                  <a:schemeClr val="accent3"/>
                </a:solidFill>
              </a:rPr>
              <a:t>Ungerechtigkeiten</a:t>
            </a:r>
            <a:r>
              <a:rPr lang="en-GB" sz="2800" i="1">
                <a:solidFill>
                  <a:schemeClr val="accent3"/>
                </a:solidFill>
              </a:rPr>
              <a:t>.</a:t>
            </a:r>
            <a:endParaRPr lang="en-GB" sz="2800" i="1">
              <a:solidFill>
                <a:schemeClr val="accent3"/>
              </a:solidFill>
              <a:ea typeface="Calibri"/>
              <a:cs typeface="Calibri"/>
            </a:endParaRPr>
          </a:p>
        </p:txBody>
      </p:sp>
      <p:sp>
        <p:nvSpPr>
          <p:cNvPr id="19" name="Rechteck 5">
            <a:extLst>
              <a:ext uri="{FF2B5EF4-FFF2-40B4-BE49-F238E27FC236}">
                <a16:creationId xmlns:a16="http://schemas.microsoft.com/office/drawing/2014/main" id="{43C28098-014B-0E4B-59F6-B296CDEA034A}"/>
              </a:ext>
            </a:extLst>
          </p:cNvPr>
          <p:cNvSpPr/>
          <p:nvPr/>
        </p:nvSpPr>
        <p:spPr>
          <a:xfrm>
            <a:off x="302421" y="2894695"/>
            <a:ext cx="10370576" cy="119446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Box 19">
            <a:extLst>
              <a:ext uri="{FF2B5EF4-FFF2-40B4-BE49-F238E27FC236}">
                <a16:creationId xmlns:a16="http://schemas.microsoft.com/office/drawing/2014/main" id="{75F927AA-84B5-D17B-9A77-3E1C5A0ECAE0}"/>
              </a:ext>
            </a:extLst>
          </p:cNvPr>
          <p:cNvSpPr txBox="1"/>
          <p:nvPr/>
        </p:nvSpPr>
        <p:spPr>
          <a:xfrm>
            <a:off x="586462" y="3107205"/>
            <a:ext cx="1260716" cy="769441"/>
          </a:xfrm>
          <a:prstGeom prst="rect">
            <a:avLst/>
          </a:prstGeom>
          <a:noFill/>
        </p:spPr>
        <p:txBody>
          <a:bodyPr wrap="square">
            <a:spAutoFit/>
          </a:bodyPr>
          <a:lstStyle/>
          <a:p>
            <a:r>
              <a:rPr lang="de-DE" sz="4400">
                <a:solidFill>
                  <a:srgbClr val="EBC524">
                    <a:lumMod val="75000"/>
                  </a:srgbClr>
                </a:solidFill>
                <a:latin typeface="Calibri"/>
                <a:ea typeface="Calibri"/>
                <a:cs typeface="Calibri"/>
              </a:rPr>
              <a:t>50</a:t>
            </a:r>
            <a:r>
              <a:rPr kumimoji="0" lang="de-DE" sz="4400" b="0" i="0" u="none" strike="noStrike" kern="1200" cap="none" spc="0" normalizeH="0" baseline="0" noProof="0">
                <a:ln>
                  <a:noFill/>
                </a:ln>
                <a:solidFill>
                  <a:srgbClr val="EBC524">
                    <a:lumMod val="75000"/>
                  </a:srgbClr>
                </a:solidFill>
                <a:effectLst/>
                <a:uLnTx/>
                <a:uFillTx/>
                <a:latin typeface="Calibri"/>
                <a:ea typeface="Calibri"/>
                <a:cs typeface="Calibri"/>
              </a:rPr>
              <a:t>% </a:t>
            </a:r>
            <a:endParaRPr lang="en-DE" sz="4400"/>
          </a:p>
        </p:txBody>
      </p:sp>
      <p:sp>
        <p:nvSpPr>
          <p:cNvPr id="21" name="Text Placeholder 2">
            <a:extLst>
              <a:ext uri="{FF2B5EF4-FFF2-40B4-BE49-F238E27FC236}">
                <a16:creationId xmlns:a16="http://schemas.microsoft.com/office/drawing/2014/main" id="{F9939F96-C760-9600-16B3-C62DC4F0B507}"/>
              </a:ext>
            </a:extLst>
          </p:cNvPr>
          <p:cNvSpPr txBox="1">
            <a:spLocks/>
          </p:cNvSpPr>
          <p:nvPr/>
        </p:nvSpPr>
        <p:spPr>
          <a:xfrm>
            <a:off x="2263515" y="3133425"/>
            <a:ext cx="8218560" cy="768117"/>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200"/>
              </a:spcAft>
              <a:buFont typeface="Arial" panose="020B0604020202020204" pitchFamily="34" charset="0"/>
              <a:buNone/>
              <a:defRPr sz="2400" kern="1200">
                <a:solidFill>
                  <a:schemeClr val="bg1"/>
                </a:solidFill>
                <a:latin typeface="+mn-lt"/>
                <a:ea typeface="+mn-ea"/>
                <a:cs typeface="+mn-cs"/>
              </a:defRPr>
            </a:lvl1pPr>
            <a:lvl2pPr marL="216000" indent="-216000" algn="l" defTabSz="914400" rtl="0" eaLnBrk="1" latinLnBrk="0" hangingPunct="1">
              <a:lnSpc>
                <a:spcPct val="90000"/>
              </a:lnSpc>
              <a:spcBef>
                <a:spcPts val="1000"/>
              </a:spcBef>
              <a:buClr>
                <a:schemeClr val="bg1"/>
              </a:buClr>
              <a:buSzPct val="120000"/>
              <a:buFont typeface="Arial" panose="020B0604020202020204" pitchFamily="34" charset="0"/>
              <a:buChar char="•"/>
              <a:defRPr sz="2400" kern="1200">
                <a:solidFill>
                  <a:schemeClr val="bg1"/>
                </a:solidFill>
                <a:latin typeface="+mn-lt"/>
                <a:ea typeface="+mn-ea"/>
                <a:cs typeface="+mn-cs"/>
              </a:defRPr>
            </a:lvl2pPr>
            <a:lvl3pPr marL="432000" indent="-216000" algn="l" defTabSz="914400" rtl="0" eaLnBrk="1" latinLnBrk="0" hangingPunct="1">
              <a:lnSpc>
                <a:spcPct val="90000"/>
              </a:lnSpc>
              <a:spcBef>
                <a:spcPts val="1000"/>
              </a:spcBef>
              <a:buClr>
                <a:schemeClr val="bg1"/>
              </a:buClr>
              <a:buSzPct val="120000"/>
              <a:buFont typeface="Arial" panose="020B0604020202020204" pitchFamily="34" charset="0"/>
              <a:buChar char="•"/>
              <a:defRPr sz="2400" kern="1200">
                <a:solidFill>
                  <a:schemeClr val="bg1"/>
                </a:solidFill>
                <a:latin typeface="+mn-lt"/>
                <a:ea typeface="+mn-ea"/>
                <a:cs typeface="+mn-cs"/>
              </a:defRPr>
            </a:lvl3pPr>
            <a:lvl4pPr marL="432000" indent="-216000" algn="l" defTabSz="914400" rtl="0" eaLnBrk="1" latinLnBrk="0" hangingPunct="1">
              <a:lnSpc>
                <a:spcPct val="90000"/>
              </a:lnSpc>
              <a:spcBef>
                <a:spcPts val="1000"/>
              </a:spcBef>
              <a:buClr>
                <a:schemeClr val="bg1"/>
              </a:buClr>
              <a:buSzPct val="120000"/>
              <a:buFont typeface="Arial" panose="020B0604020202020204" pitchFamily="34" charset="0"/>
              <a:buChar char="•"/>
              <a:defRPr sz="2400" kern="1200">
                <a:solidFill>
                  <a:schemeClr val="bg1"/>
                </a:solidFill>
                <a:latin typeface="+mn-lt"/>
                <a:ea typeface="+mn-ea"/>
                <a:cs typeface="+mn-cs"/>
              </a:defRPr>
            </a:lvl4pPr>
            <a:lvl5pPr marL="648000" indent="-216000" algn="l" defTabSz="914400" rtl="0" eaLnBrk="1" latinLnBrk="0" hangingPunct="1">
              <a:lnSpc>
                <a:spcPct val="90000"/>
              </a:lnSpc>
              <a:spcBef>
                <a:spcPts val="1000"/>
              </a:spcBef>
              <a:buClr>
                <a:schemeClr val="bg1"/>
              </a:buClr>
              <a:buSzPct val="120000"/>
              <a:buFont typeface="Arial" panose="020B0604020202020204" pitchFamily="34" charset="0"/>
              <a:buChar char="•"/>
              <a:defRPr sz="2400" kern="1200">
                <a:solidFill>
                  <a:schemeClr val="bg1"/>
                </a:solidFill>
                <a:latin typeface="+mn-lt"/>
                <a:ea typeface="+mn-ea"/>
                <a:cs typeface="+mn-cs"/>
              </a:defRPr>
            </a:lvl5pPr>
            <a:lvl6pPr marL="648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6pPr>
            <a:lvl7pPr marL="864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7pPr>
            <a:lvl8pPr marL="864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8pPr>
            <a:lvl9pPr marL="864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9pPr>
          </a:lstStyle>
          <a:p>
            <a:pPr>
              <a:lnSpc>
                <a:spcPct val="100000"/>
              </a:lnSpc>
              <a:spcAft>
                <a:spcPts val="0"/>
              </a:spcAft>
            </a:pPr>
            <a:r>
              <a:rPr lang="de-DE">
                <a:solidFill>
                  <a:schemeClr val="tx1"/>
                </a:solidFill>
                <a:ea typeface="Calibri"/>
                <a:cs typeface="Calibri"/>
              </a:rPr>
              <a:t>der in People </a:t>
            </a:r>
            <a:r>
              <a:rPr lang="de-DE" err="1">
                <a:solidFill>
                  <a:schemeClr val="tx1"/>
                </a:solidFill>
                <a:ea typeface="Calibri"/>
                <a:cs typeface="Calibri"/>
              </a:rPr>
              <a:t>of</a:t>
            </a:r>
            <a:r>
              <a:rPr lang="de-DE">
                <a:solidFill>
                  <a:schemeClr val="tx1"/>
                </a:solidFill>
                <a:ea typeface="Calibri"/>
                <a:cs typeface="Calibri"/>
              </a:rPr>
              <a:t> Color in Deutschland sagen, dass Anti-Schwarzer-Rassismus in den letzten 5 Jahren zugenommen hat.</a:t>
            </a:r>
            <a:r>
              <a:rPr lang="en-US">
                <a:solidFill>
                  <a:schemeClr val="tx1"/>
                </a:solidFill>
                <a:ea typeface="Calibri"/>
                <a:cs typeface="Calibri"/>
              </a:rPr>
              <a:t> </a:t>
            </a:r>
            <a:r>
              <a:rPr lang="de-DE" sz="1800">
                <a:solidFill>
                  <a:schemeClr val="tx1"/>
                </a:solidFill>
                <a:ea typeface="Calibri"/>
                <a:cs typeface="Calibri"/>
              </a:rPr>
              <a:t>(</a:t>
            </a:r>
            <a:r>
              <a:rPr lang="de-DE" sz="1800">
                <a:solidFill>
                  <a:schemeClr val="tx1"/>
                </a:solidFill>
                <a:ea typeface="Calibri"/>
                <a:cs typeface="Calibri"/>
                <a:hlinkClick r:id="rId5">
                  <a:extLst>
                    <a:ext uri="{A12FA001-AC4F-418D-AE19-62706E023703}">
                      <ahyp:hlinkClr xmlns:ahyp="http://schemas.microsoft.com/office/drawing/2018/hyperlinkcolor" val="tx"/>
                    </a:ext>
                  </a:extLst>
                </a:hlinkClick>
              </a:rPr>
              <a:t>Quelle</a:t>
            </a:r>
            <a:r>
              <a:rPr lang="de-DE" sz="1800">
                <a:solidFill>
                  <a:schemeClr val="tx1"/>
                </a:solidFill>
                <a:ea typeface="Calibri"/>
                <a:cs typeface="Calibri"/>
              </a:rPr>
              <a:t>)</a:t>
            </a:r>
          </a:p>
          <a:p>
            <a:endParaRPr lang="en-GB">
              <a:solidFill>
                <a:schemeClr val="tx1"/>
              </a:solidFill>
            </a:endParaRPr>
          </a:p>
          <a:p>
            <a:endParaRPr lang="en-GB" i="1">
              <a:solidFill>
                <a:schemeClr val="tx1"/>
              </a:solidFill>
              <a:ea typeface="Calibri"/>
              <a:cs typeface="Calibri"/>
            </a:endParaRPr>
          </a:p>
          <a:p>
            <a:endParaRPr lang="en-DE">
              <a:solidFill>
                <a:schemeClr val="tx1"/>
              </a:solidFill>
            </a:endParaRPr>
          </a:p>
        </p:txBody>
      </p:sp>
      <p:sp>
        <p:nvSpPr>
          <p:cNvPr id="22" name="Rechteck 5">
            <a:extLst>
              <a:ext uri="{FF2B5EF4-FFF2-40B4-BE49-F238E27FC236}">
                <a16:creationId xmlns:a16="http://schemas.microsoft.com/office/drawing/2014/main" id="{80C60A45-6F5F-9DD5-FF69-B45B6129C0A4}"/>
              </a:ext>
            </a:extLst>
          </p:cNvPr>
          <p:cNvSpPr/>
          <p:nvPr/>
        </p:nvSpPr>
        <p:spPr>
          <a:xfrm>
            <a:off x="302420" y="4256424"/>
            <a:ext cx="10370576" cy="139300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TextBox 22">
            <a:extLst>
              <a:ext uri="{FF2B5EF4-FFF2-40B4-BE49-F238E27FC236}">
                <a16:creationId xmlns:a16="http://schemas.microsoft.com/office/drawing/2014/main" id="{9A6F7919-CB08-F775-66F6-AFBD47958750}"/>
              </a:ext>
            </a:extLst>
          </p:cNvPr>
          <p:cNvSpPr txBox="1"/>
          <p:nvPr/>
        </p:nvSpPr>
        <p:spPr>
          <a:xfrm>
            <a:off x="589850" y="4558876"/>
            <a:ext cx="1403842" cy="769441"/>
          </a:xfrm>
          <a:prstGeom prst="rect">
            <a:avLst/>
          </a:prstGeom>
          <a:noFill/>
        </p:spPr>
        <p:txBody>
          <a:bodyPr wrap="square">
            <a:spAutoFit/>
          </a:bodyPr>
          <a:lstStyle/>
          <a:p>
            <a:r>
              <a:rPr lang="de-DE" sz="4400">
                <a:solidFill>
                  <a:srgbClr val="EBC524">
                    <a:lumMod val="75000"/>
                  </a:srgbClr>
                </a:solidFill>
                <a:latin typeface="Calibri"/>
                <a:cs typeface="Calibri"/>
              </a:rPr>
              <a:t>3429</a:t>
            </a:r>
            <a:r>
              <a:rPr kumimoji="0" lang="de-DE" sz="4400" b="0" i="0" u="none" strike="noStrike" kern="1200" cap="none" spc="0" normalizeH="0" baseline="0" noProof="0">
                <a:ln>
                  <a:noFill/>
                </a:ln>
                <a:solidFill>
                  <a:srgbClr val="EBC524">
                    <a:lumMod val="75000"/>
                  </a:srgbClr>
                </a:solidFill>
                <a:effectLst/>
                <a:uLnTx/>
                <a:uFillTx/>
                <a:latin typeface="Calibri"/>
                <a:ea typeface="Calibri"/>
                <a:cs typeface="Calibri"/>
              </a:rPr>
              <a:t> </a:t>
            </a:r>
            <a:endParaRPr lang="en-DE" sz="4400"/>
          </a:p>
        </p:txBody>
      </p:sp>
      <p:sp>
        <p:nvSpPr>
          <p:cNvPr id="24" name="Text Placeholder 2">
            <a:extLst>
              <a:ext uri="{FF2B5EF4-FFF2-40B4-BE49-F238E27FC236}">
                <a16:creationId xmlns:a16="http://schemas.microsoft.com/office/drawing/2014/main" id="{960D6B1F-0F47-57CF-5817-F48B73630989}"/>
              </a:ext>
            </a:extLst>
          </p:cNvPr>
          <p:cNvSpPr txBox="1">
            <a:spLocks/>
          </p:cNvSpPr>
          <p:nvPr/>
        </p:nvSpPr>
        <p:spPr>
          <a:xfrm>
            <a:off x="2263515" y="4420217"/>
            <a:ext cx="8218560" cy="768117"/>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0"/>
              </a:spcBef>
              <a:spcAft>
                <a:spcPts val="200"/>
              </a:spcAft>
              <a:buFont typeface="Arial" panose="020B0604020202020204" pitchFamily="34" charset="0"/>
              <a:buNone/>
              <a:defRPr sz="2400" kern="1200">
                <a:solidFill>
                  <a:schemeClr val="bg1"/>
                </a:solidFill>
                <a:latin typeface="+mn-lt"/>
                <a:ea typeface="+mn-ea"/>
                <a:cs typeface="+mn-cs"/>
              </a:defRPr>
            </a:lvl1pPr>
            <a:lvl2pPr marL="216000" indent="-216000" algn="l" defTabSz="914400" rtl="0" eaLnBrk="1" latinLnBrk="0" hangingPunct="1">
              <a:lnSpc>
                <a:spcPct val="90000"/>
              </a:lnSpc>
              <a:spcBef>
                <a:spcPts val="1000"/>
              </a:spcBef>
              <a:buClr>
                <a:schemeClr val="bg1"/>
              </a:buClr>
              <a:buSzPct val="120000"/>
              <a:buFont typeface="Arial" panose="020B0604020202020204" pitchFamily="34" charset="0"/>
              <a:buChar char="•"/>
              <a:defRPr sz="2400" kern="1200">
                <a:solidFill>
                  <a:schemeClr val="bg1"/>
                </a:solidFill>
                <a:latin typeface="+mn-lt"/>
                <a:ea typeface="+mn-ea"/>
                <a:cs typeface="+mn-cs"/>
              </a:defRPr>
            </a:lvl2pPr>
            <a:lvl3pPr marL="432000" indent="-216000" algn="l" defTabSz="914400" rtl="0" eaLnBrk="1" latinLnBrk="0" hangingPunct="1">
              <a:lnSpc>
                <a:spcPct val="90000"/>
              </a:lnSpc>
              <a:spcBef>
                <a:spcPts val="1000"/>
              </a:spcBef>
              <a:buClr>
                <a:schemeClr val="bg1"/>
              </a:buClr>
              <a:buSzPct val="120000"/>
              <a:buFont typeface="Arial" panose="020B0604020202020204" pitchFamily="34" charset="0"/>
              <a:buChar char="•"/>
              <a:defRPr sz="2400" kern="1200">
                <a:solidFill>
                  <a:schemeClr val="bg1"/>
                </a:solidFill>
                <a:latin typeface="+mn-lt"/>
                <a:ea typeface="+mn-ea"/>
                <a:cs typeface="+mn-cs"/>
              </a:defRPr>
            </a:lvl3pPr>
            <a:lvl4pPr marL="432000" indent="-216000" algn="l" defTabSz="914400" rtl="0" eaLnBrk="1" latinLnBrk="0" hangingPunct="1">
              <a:lnSpc>
                <a:spcPct val="90000"/>
              </a:lnSpc>
              <a:spcBef>
                <a:spcPts val="1000"/>
              </a:spcBef>
              <a:buClr>
                <a:schemeClr val="bg1"/>
              </a:buClr>
              <a:buSzPct val="120000"/>
              <a:buFont typeface="Arial" panose="020B0604020202020204" pitchFamily="34" charset="0"/>
              <a:buChar char="•"/>
              <a:defRPr sz="2400" kern="1200">
                <a:solidFill>
                  <a:schemeClr val="bg1"/>
                </a:solidFill>
                <a:latin typeface="+mn-lt"/>
                <a:ea typeface="+mn-ea"/>
                <a:cs typeface="+mn-cs"/>
              </a:defRPr>
            </a:lvl4pPr>
            <a:lvl5pPr marL="648000" indent="-216000" algn="l" defTabSz="914400" rtl="0" eaLnBrk="1" latinLnBrk="0" hangingPunct="1">
              <a:lnSpc>
                <a:spcPct val="90000"/>
              </a:lnSpc>
              <a:spcBef>
                <a:spcPts val="1000"/>
              </a:spcBef>
              <a:buClr>
                <a:schemeClr val="bg1"/>
              </a:buClr>
              <a:buSzPct val="120000"/>
              <a:buFont typeface="Arial" panose="020B0604020202020204" pitchFamily="34" charset="0"/>
              <a:buChar char="•"/>
              <a:defRPr sz="2400" kern="1200">
                <a:solidFill>
                  <a:schemeClr val="bg1"/>
                </a:solidFill>
                <a:latin typeface="+mn-lt"/>
                <a:ea typeface="+mn-ea"/>
                <a:cs typeface="+mn-cs"/>
              </a:defRPr>
            </a:lvl5pPr>
            <a:lvl6pPr marL="648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6pPr>
            <a:lvl7pPr marL="864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7pPr>
            <a:lvl8pPr marL="864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8pPr>
            <a:lvl9pPr marL="864000" indent="-216000" algn="l" defTabSz="914400" rtl="0" eaLnBrk="1" latinLnBrk="0" hangingPunct="1">
              <a:lnSpc>
                <a:spcPct val="90000"/>
              </a:lnSpc>
              <a:spcBef>
                <a:spcPts val="1000"/>
              </a:spcBef>
              <a:buClr>
                <a:schemeClr val="accent3"/>
              </a:buClr>
              <a:buSzPct val="120000"/>
              <a:buFont typeface="Arial" panose="020B0604020202020204" pitchFamily="34" charset="0"/>
              <a:buChar char="•"/>
              <a:defRPr sz="2000" kern="1200">
                <a:solidFill>
                  <a:schemeClr val="tx1"/>
                </a:solidFill>
                <a:latin typeface="+mn-lt"/>
                <a:ea typeface="+mn-ea"/>
                <a:cs typeface="+mn-cs"/>
              </a:defRPr>
            </a:lvl9pPr>
          </a:lstStyle>
          <a:p>
            <a:pPr>
              <a:lnSpc>
                <a:spcPct val="100000"/>
              </a:lnSpc>
              <a:spcAft>
                <a:spcPts val="0"/>
              </a:spcAft>
            </a:pPr>
            <a:r>
              <a:rPr lang="de-DE">
                <a:solidFill>
                  <a:schemeClr val="tx1"/>
                </a:solidFill>
                <a:ea typeface="Calibri"/>
                <a:cs typeface="Calibri"/>
              </a:rPr>
              <a:t>Fälle in Bezug auf Rassismus, </a:t>
            </a:r>
            <a:r>
              <a:rPr lang="de-DE" err="1">
                <a:solidFill>
                  <a:schemeClr val="tx1"/>
                </a:solidFill>
                <a:ea typeface="Calibri"/>
                <a:cs typeface="Calibri"/>
              </a:rPr>
              <a:t>Antisemitimus</a:t>
            </a:r>
            <a:r>
              <a:rPr lang="de-DE">
                <a:solidFill>
                  <a:schemeClr val="tx1"/>
                </a:solidFill>
                <a:ea typeface="Calibri"/>
                <a:cs typeface="Calibri"/>
              </a:rPr>
              <a:t> und „ethnische Herkunft“ gingen bei der Antidiskriminierungsstelle des Bundes 2023 ein. </a:t>
            </a:r>
            <a:r>
              <a:rPr lang="de-DE" sz="1800">
                <a:solidFill>
                  <a:schemeClr val="tx1"/>
                </a:solidFill>
                <a:ea typeface="Calibri"/>
                <a:cs typeface="Calibri"/>
              </a:rPr>
              <a:t>(</a:t>
            </a:r>
            <a:r>
              <a:rPr lang="de-DE" sz="1800">
                <a:solidFill>
                  <a:schemeClr val="tx1"/>
                </a:solidFill>
                <a:ea typeface="Calibri"/>
                <a:cs typeface="Calibri"/>
                <a:hlinkClick r:id="rId8">
                  <a:extLst>
                    <a:ext uri="{A12FA001-AC4F-418D-AE19-62706E023703}">
                      <ahyp:hlinkClr xmlns:ahyp="http://schemas.microsoft.com/office/drawing/2018/hyperlinkcolor" val="tx"/>
                    </a:ext>
                  </a:extLst>
                </a:hlinkClick>
              </a:rPr>
              <a:t>Quelle</a:t>
            </a:r>
            <a:r>
              <a:rPr lang="de-DE" sz="1800">
                <a:solidFill>
                  <a:schemeClr val="tx1"/>
                </a:solidFill>
                <a:ea typeface="Calibri"/>
                <a:cs typeface="Calibri"/>
              </a:rPr>
              <a:t>)</a:t>
            </a:r>
            <a:endParaRPr lang="de-DE" sz="1800">
              <a:solidFill>
                <a:schemeClr val="tx1"/>
              </a:solidFill>
            </a:endParaRPr>
          </a:p>
          <a:p>
            <a:endParaRPr lang="en-GB">
              <a:solidFill>
                <a:schemeClr val="tx1"/>
              </a:solidFill>
            </a:endParaRPr>
          </a:p>
          <a:p>
            <a:endParaRPr lang="en-GB" i="1">
              <a:solidFill>
                <a:schemeClr val="tx1"/>
              </a:solidFill>
              <a:ea typeface="Calibri"/>
              <a:cs typeface="Calibri"/>
            </a:endParaRPr>
          </a:p>
          <a:p>
            <a:endParaRPr lang="en-DE">
              <a:solidFill>
                <a:schemeClr val="tx1"/>
              </a:solidFill>
            </a:endParaRPr>
          </a:p>
        </p:txBody>
      </p:sp>
      <p:pic>
        <p:nvPicPr>
          <p:cNvPr id="2" name="Picture 1" descr="A person wearing a scarf&#10;&#10;AI-generated content may be incorrect.">
            <a:extLst>
              <a:ext uri="{FF2B5EF4-FFF2-40B4-BE49-F238E27FC236}">
                <a16:creationId xmlns:a16="http://schemas.microsoft.com/office/drawing/2014/main" id="{FDCCBFBF-06DC-0CC5-43C2-6D2554E9CD1B}"/>
              </a:ext>
            </a:extLst>
          </p:cNvPr>
          <p:cNvPicPr>
            <a:picLocks noChangeAspect="1"/>
          </p:cNvPicPr>
          <p:nvPr/>
        </p:nvPicPr>
        <p:blipFill>
          <a:blip r:embed="rId9"/>
          <a:stretch>
            <a:fillRect/>
          </a:stretch>
        </p:blipFill>
        <p:spPr>
          <a:xfrm>
            <a:off x="10161171" y="1392155"/>
            <a:ext cx="1697412" cy="4473388"/>
          </a:xfrm>
          <a:prstGeom prst="rect">
            <a:avLst/>
          </a:prstGeom>
        </p:spPr>
      </p:pic>
      <p:sp>
        <p:nvSpPr>
          <p:cNvPr id="11" name="Fußzeilenplatzhalter 3">
            <a:extLst>
              <a:ext uri="{FF2B5EF4-FFF2-40B4-BE49-F238E27FC236}">
                <a16:creationId xmlns:a16="http://schemas.microsoft.com/office/drawing/2014/main" id="{0A698207-3734-6283-416E-FA44C6310088}"/>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4" name="16">
            <a:hlinkClick r:id="" action="ppaction://media"/>
            <a:extLst>
              <a:ext uri="{FF2B5EF4-FFF2-40B4-BE49-F238E27FC236}">
                <a16:creationId xmlns:a16="http://schemas.microsoft.com/office/drawing/2014/main" id="{CC8ADF3B-77C3-81B9-96ED-68329DB1A7C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528675" y="2808288"/>
            <a:ext cx="609600" cy="609600"/>
          </a:xfrm>
          <a:prstGeom prst="rect">
            <a:avLst/>
          </a:prstGeom>
        </p:spPr>
      </p:pic>
    </p:spTree>
    <p:extLst>
      <p:ext uri="{BB962C8B-B14F-4D97-AF65-F5344CB8AC3E}">
        <p14:creationId xmlns:p14="http://schemas.microsoft.com/office/powerpoint/2010/main" val="2970145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98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5">
            <a:extLst>
              <a:ext uri="{FF2B5EF4-FFF2-40B4-BE49-F238E27FC236}">
                <a16:creationId xmlns:a16="http://schemas.microsoft.com/office/drawing/2014/main" id="{8AB5CBC9-1B8D-A091-111A-2EBC148D8808}"/>
              </a:ext>
            </a:extLst>
          </p:cNvPr>
          <p:cNvSpPr/>
          <p:nvPr/>
        </p:nvSpPr>
        <p:spPr>
          <a:xfrm>
            <a:off x="302420" y="1558978"/>
            <a:ext cx="11446665" cy="314136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platzhalter 2">
            <a:extLst>
              <a:ext uri="{FF2B5EF4-FFF2-40B4-BE49-F238E27FC236}">
                <a16:creationId xmlns:a16="http://schemas.microsoft.com/office/drawing/2014/main" id="{A79FA120-CC5B-0300-6F0B-77336156FEC6}"/>
              </a:ext>
            </a:extLst>
          </p:cNvPr>
          <p:cNvSpPr>
            <a:spLocks noGrp="1"/>
          </p:cNvSpPr>
          <p:nvPr>
            <p:ph type="body" sz="quarter" idx="12"/>
          </p:nvPr>
        </p:nvSpPr>
        <p:spPr>
          <a:xfrm>
            <a:off x="302419" y="1751082"/>
            <a:ext cx="11446665" cy="2949255"/>
          </a:xfrm>
        </p:spPr>
        <p:txBody>
          <a:bodyPr/>
          <a:lstStyle/>
          <a:p>
            <a:pPr algn="ctr"/>
            <a:r>
              <a:rPr lang="de-DE">
                <a:ea typeface="Calibri"/>
                <a:cs typeface="Calibri"/>
              </a:rPr>
              <a:t>Nicht über </a:t>
            </a:r>
            <a:r>
              <a:rPr lang="de-DE" err="1">
                <a:ea typeface="Calibri"/>
                <a:cs typeface="Calibri"/>
              </a:rPr>
              <a:t>Diskriminierungerfahrungen</a:t>
            </a:r>
            <a:r>
              <a:rPr lang="de-DE">
                <a:ea typeface="Calibri"/>
                <a:cs typeface="Calibri"/>
              </a:rPr>
              <a:t> zu sprechen, </a:t>
            </a:r>
            <a:r>
              <a:rPr lang="de-DE" b="1">
                <a:ea typeface="Calibri"/>
                <a:cs typeface="Calibri"/>
              </a:rPr>
              <a:t>erhöht das Risiko</a:t>
            </a:r>
            <a:r>
              <a:rPr lang="de-DE">
                <a:ea typeface="Calibri"/>
                <a:cs typeface="Calibri"/>
              </a:rPr>
              <a:t> für </a:t>
            </a:r>
          </a:p>
          <a:p>
            <a:pPr algn="ctr"/>
            <a:r>
              <a:rPr lang="de-DE" b="1">
                <a:ea typeface="Calibri"/>
                <a:cs typeface="Calibri"/>
              </a:rPr>
              <a:t>psychische Belastungserscheinungen</a:t>
            </a:r>
            <a:r>
              <a:rPr lang="de-DE">
                <a:ea typeface="Calibri"/>
                <a:cs typeface="Calibri"/>
              </a:rPr>
              <a:t>. </a:t>
            </a:r>
          </a:p>
          <a:p>
            <a:pPr algn="ctr"/>
            <a:endParaRPr lang="de-DE">
              <a:ea typeface="Calibri"/>
              <a:cs typeface="Calibri"/>
            </a:endParaRPr>
          </a:p>
          <a:p>
            <a:pPr algn="ctr"/>
            <a:r>
              <a:rPr lang="de-DE">
                <a:ea typeface="Calibri"/>
                <a:cs typeface="Calibri"/>
              </a:rPr>
              <a:t>Es ist wichtig, dass andere Personen diese Erfahrungen </a:t>
            </a:r>
            <a:r>
              <a:rPr lang="de-DE" b="1">
                <a:ea typeface="Calibri"/>
                <a:cs typeface="Calibri"/>
              </a:rPr>
              <a:t>ernst nehmen</a:t>
            </a:r>
            <a:r>
              <a:rPr lang="de-DE">
                <a:ea typeface="Calibri"/>
                <a:cs typeface="Calibri"/>
              </a:rPr>
              <a:t>. </a:t>
            </a:r>
          </a:p>
          <a:p>
            <a:pPr algn="ctr"/>
            <a:r>
              <a:rPr lang="de-DE">
                <a:ea typeface="Calibri"/>
                <a:cs typeface="Calibri"/>
              </a:rPr>
              <a:t>Die größte Hürde für Betroffene ist </a:t>
            </a:r>
            <a:r>
              <a:rPr lang="de-DE" b="1">
                <a:ea typeface="Calibri"/>
                <a:cs typeface="Calibri"/>
              </a:rPr>
              <a:t>die Angst</a:t>
            </a:r>
            <a:r>
              <a:rPr lang="de-DE">
                <a:ea typeface="Calibri"/>
                <a:cs typeface="Calibri"/>
              </a:rPr>
              <a:t>, </a:t>
            </a:r>
          </a:p>
          <a:p>
            <a:pPr algn="ctr"/>
            <a:r>
              <a:rPr lang="de-DE">
                <a:ea typeface="Calibri"/>
                <a:cs typeface="Calibri"/>
              </a:rPr>
              <a:t>dass die Erfahrung </a:t>
            </a:r>
            <a:r>
              <a:rPr lang="de-DE" b="1">
                <a:ea typeface="Calibri"/>
                <a:cs typeface="Calibri"/>
              </a:rPr>
              <a:t>herabgespielt und verkannt </a:t>
            </a:r>
            <a:r>
              <a:rPr lang="de-DE">
                <a:ea typeface="Calibri"/>
                <a:cs typeface="Calibri"/>
              </a:rPr>
              <a:t>wird.</a:t>
            </a:r>
          </a:p>
          <a:p>
            <a:pPr algn="ctr"/>
            <a:endParaRPr lang="de-DE">
              <a:ea typeface="Calibri"/>
              <a:cs typeface="Calibri"/>
            </a:endParaRPr>
          </a:p>
          <a:p>
            <a:pPr algn="ctr"/>
            <a:endParaRPr lang="de-DE">
              <a:ea typeface="Calibri"/>
              <a:cs typeface="Calibri"/>
            </a:endParaRPr>
          </a:p>
          <a:p>
            <a:pPr algn="ctr"/>
            <a:endParaRPr lang="de-DE">
              <a:solidFill>
                <a:srgbClr val="FF0000"/>
              </a:solidFill>
              <a:ea typeface="Calibri"/>
              <a:cs typeface="Calibri"/>
            </a:endParaRPr>
          </a:p>
          <a:p>
            <a:pPr algn="ctr"/>
            <a:endParaRPr lang="de-DE" sz="2800">
              <a:ea typeface="Calibri"/>
              <a:cs typeface="Calibri"/>
            </a:endParaRPr>
          </a:p>
          <a:p>
            <a:pPr algn="ctr"/>
            <a:r>
              <a:rPr lang="de-DE" sz="2800" b="1">
                <a:solidFill>
                  <a:schemeClr val="accent3"/>
                </a:solidFill>
                <a:ea typeface="Calibri"/>
                <a:cs typeface="Calibri"/>
              </a:rPr>
              <a:t>Die marginalisierte Person entscheidet, ob eine Äußerung </a:t>
            </a:r>
          </a:p>
          <a:p>
            <a:pPr algn="ctr"/>
            <a:r>
              <a:rPr lang="de-DE" sz="2800" b="1">
                <a:solidFill>
                  <a:schemeClr val="accent3"/>
                </a:solidFill>
                <a:ea typeface="Calibri"/>
                <a:cs typeface="Calibri"/>
              </a:rPr>
              <a:t>oder ein Verhalten diskriminierend ist.</a:t>
            </a:r>
            <a:r>
              <a:rPr lang="de-DE" sz="2800">
                <a:solidFill>
                  <a:schemeClr val="accent3"/>
                </a:solidFill>
                <a:ea typeface="Calibri"/>
                <a:cs typeface="Calibri"/>
              </a:rPr>
              <a:t> </a:t>
            </a:r>
          </a:p>
          <a:p>
            <a:endParaRPr lang="de-DE">
              <a:ea typeface="Calibri"/>
              <a:cs typeface="Calibri"/>
            </a:endParaRPr>
          </a:p>
          <a:p>
            <a:endParaRPr lang="de-DE">
              <a:ea typeface="Calibri"/>
              <a:cs typeface="Calibri"/>
            </a:endParaRPr>
          </a:p>
        </p:txBody>
      </p:sp>
      <p:sp>
        <p:nvSpPr>
          <p:cNvPr id="5" name="Foliennummernplatzhalter 4">
            <a:extLst>
              <a:ext uri="{FF2B5EF4-FFF2-40B4-BE49-F238E27FC236}">
                <a16:creationId xmlns:a16="http://schemas.microsoft.com/office/drawing/2014/main" id="{5B5DB249-5A53-B570-8A45-38D866BBD47F}"/>
              </a:ext>
            </a:extLst>
          </p:cNvPr>
          <p:cNvSpPr>
            <a:spLocks noGrp="1"/>
          </p:cNvSpPr>
          <p:nvPr>
            <p:ph type="sldNum" sz="quarter" idx="14"/>
          </p:nvPr>
        </p:nvSpPr>
        <p:spPr/>
        <p:txBody>
          <a:bodyPr/>
          <a:lstStyle/>
          <a:p>
            <a:fld id="{9AFABD84-7FF2-4ED4-996F-6CE3D31463F8}" type="slidenum">
              <a:rPr lang="de-DE" smtClean="0"/>
              <a:pPr/>
              <a:t>17</a:t>
            </a:fld>
            <a:endParaRPr lang="de-DE"/>
          </a:p>
        </p:txBody>
      </p:sp>
      <p:sp>
        <p:nvSpPr>
          <p:cNvPr id="8" name="Title 1">
            <a:extLst>
              <a:ext uri="{FF2B5EF4-FFF2-40B4-BE49-F238E27FC236}">
                <a16:creationId xmlns:a16="http://schemas.microsoft.com/office/drawing/2014/main" id="{1EC5E38B-07BE-B2CB-5AE6-012F00AE75DF}"/>
              </a:ext>
            </a:extLst>
          </p:cNvPr>
          <p:cNvSpPr txBox="1">
            <a:spLocks/>
          </p:cNvSpPr>
          <p:nvPr/>
        </p:nvSpPr>
        <p:spPr>
          <a:xfrm>
            <a:off x="1349115" y="253437"/>
            <a:ext cx="9132960" cy="64883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200" kern="1200">
                <a:solidFill>
                  <a:schemeClr val="accent4">
                    <a:lumMod val="60000"/>
                    <a:lumOff val="40000"/>
                  </a:schemeClr>
                </a:solidFill>
                <a:latin typeface="+mj-lt"/>
                <a:ea typeface="+mj-ea"/>
                <a:cs typeface="+mj-cs"/>
              </a:defRPr>
            </a:lvl1pPr>
          </a:lstStyle>
          <a:p>
            <a:r>
              <a:rPr lang="en-GB" sz="4400" err="1">
                <a:solidFill>
                  <a:schemeClr val="accent3"/>
                </a:solidFill>
              </a:rPr>
              <a:t>Sprechen</a:t>
            </a:r>
            <a:r>
              <a:rPr lang="en-GB" sz="4400">
                <a:solidFill>
                  <a:schemeClr val="accent3"/>
                </a:solidFill>
              </a:rPr>
              <a:t> </a:t>
            </a:r>
            <a:r>
              <a:rPr lang="en-GB" sz="4400" err="1">
                <a:solidFill>
                  <a:schemeClr val="accent3"/>
                </a:solidFill>
              </a:rPr>
              <a:t>hilft</a:t>
            </a:r>
            <a:br>
              <a:rPr lang="en-US"/>
            </a:br>
            <a:r>
              <a:rPr lang="de-DE" sz="2800">
                <a:solidFill>
                  <a:schemeClr val="bg1">
                    <a:lumMod val="50000"/>
                  </a:schemeClr>
                </a:solidFill>
              </a:rPr>
              <a:t>Warum es gut ist, die Angst zu überwinden</a:t>
            </a:r>
            <a:endParaRPr lang="en-GB">
              <a:solidFill>
                <a:schemeClr val="accent3"/>
              </a:solidFill>
              <a:ea typeface="Calibri"/>
              <a:cs typeface="Calibri"/>
            </a:endParaRPr>
          </a:p>
        </p:txBody>
      </p:sp>
      <p:pic>
        <p:nvPicPr>
          <p:cNvPr id="9" name="Graphic 8" descr="Speech with solid fill">
            <a:extLst>
              <a:ext uri="{FF2B5EF4-FFF2-40B4-BE49-F238E27FC236}">
                <a16:creationId xmlns:a16="http://schemas.microsoft.com/office/drawing/2014/main" id="{5C0BE93E-D278-5610-C51D-A693A956F2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420" y="324640"/>
            <a:ext cx="914400" cy="914400"/>
          </a:xfrm>
          <a:prstGeom prst="rect">
            <a:avLst/>
          </a:prstGeom>
        </p:spPr>
      </p:pic>
      <p:sp>
        <p:nvSpPr>
          <p:cNvPr id="11" name="Rectangle 10">
            <a:extLst>
              <a:ext uri="{FF2B5EF4-FFF2-40B4-BE49-F238E27FC236}">
                <a16:creationId xmlns:a16="http://schemas.microsoft.com/office/drawing/2014/main" id="{1F265749-725D-252E-1626-453DEB97DFE6}"/>
              </a:ext>
            </a:extLst>
          </p:cNvPr>
          <p:cNvSpPr/>
          <p:nvPr/>
        </p:nvSpPr>
        <p:spPr>
          <a:xfrm>
            <a:off x="1060612" y="4211940"/>
            <a:ext cx="10070772"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600">
                <a:ea typeface="Calibri"/>
                <a:cs typeface="Calibri"/>
              </a:rPr>
              <a:t>Die Haltung im Gespräch muss von Empathie und Akzeptanz geprägt sein</a:t>
            </a:r>
            <a:endParaRPr lang="en-DE" sz="2600"/>
          </a:p>
        </p:txBody>
      </p:sp>
      <p:sp>
        <p:nvSpPr>
          <p:cNvPr id="12" name="TextBox 11">
            <a:extLst>
              <a:ext uri="{FF2B5EF4-FFF2-40B4-BE49-F238E27FC236}">
                <a16:creationId xmlns:a16="http://schemas.microsoft.com/office/drawing/2014/main" id="{20D99C8A-7D82-7E5D-E8F4-223A44BA7FBF}"/>
              </a:ext>
            </a:extLst>
          </p:cNvPr>
          <p:cNvSpPr txBox="1"/>
          <p:nvPr/>
        </p:nvSpPr>
        <p:spPr>
          <a:xfrm>
            <a:off x="617697" y="4325656"/>
            <a:ext cx="914400" cy="914400"/>
          </a:xfrm>
          <a:prstGeom prst="rect">
            <a:avLst/>
          </a:prstGeom>
          <a:noFill/>
        </p:spPr>
        <p:txBody>
          <a:bodyPr wrap="none" lIns="0" tIns="0" rIns="0" bIns="0" rtlCol="0">
            <a:noAutofit/>
          </a:bodyPr>
          <a:lstStyle/>
          <a:p>
            <a:pPr marL="0" marR="0" indent="0" algn="l" defTabSz="914400" rtl="0" eaLnBrk="1" fontAlgn="auto" latinLnBrk="0" hangingPunct="1">
              <a:lnSpc>
                <a:spcPct val="80000"/>
              </a:lnSpc>
              <a:spcBef>
                <a:spcPts val="1000"/>
              </a:spcBef>
              <a:spcAft>
                <a:spcPts val="0"/>
              </a:spcAft>
              <a:buClrTx/>
              <a:buSzTx/>
              <a:buFont typeface="Arial" panose="020B0604020202020204" pitchFamily="34" charset="0"/>
              <a:buNone/>
              <a:tabLst/>
            </a:pPr>
            <a:r>
              <a:rPr kumimoji="0" lang="en-DE" sz="7000" b="1" i="0" u="none" strike="noStrike" kern="1200" cap="none" spc="0" normalizeH="0" baseline="0" noProof="0">
                <a:ln>
                  <a:noFill/>
                </a:ln>
                <a:solidFill>
                  <a:schemeClr val="accent1"/>
                </a:solidFill>
                <a:effectLst/>
                <a:uLnTx/>
                <a:uFillTx/>
                <a:latin typeface="+mn-lt"/>
                <a:ea typeface="+mn-ea"/>
                <a:cs typeface="+mn-cs"/>
              </a:rPr>
              <a:t>!</a:t>
            </a:r>
          </a:p>
        </p:txBody>
      </p:sp>
      <p:sp>
        <p:nvSpPr>
          <p:cNvPr id="13" name="TextBox 12">
            <a:extLst>
              <a:ext uri="{FF2B5EF4-FFF2-40B4-BE49-F238E27FC236}">
                <a16:creationId xmlns:a16="http://schemas.microsoft.com/office/drawing/2014/main" id="{8DE5F0A6-993B-A1EA-B28D-A0FFC1456F5B}"/>
              </a:ext>
            </a:extLst>
          </p:cNvPr>
          <p:cNvSpPr txBox="1"/>
          <p:nvPr/>
        </p:nvSpPr>
        <p:spPr>
          <a:xfrm>
            <a:off x="11277600" y="4379444"/>
            <a:ext cx="914400" cy="914400"/>
          </a:xfrm>
          <a:prstGeom prst="rect">
            <a:avLst/>
          </a:prstGeom>
          <a:noFill/>
        </p:spPr>
        <p:txBody>
          <a:bodyPr wrap="none" lIns="0" tIns="0" rIns="0" bIns="0" rtlCol="0">
            <a:noAutofit/>
          </a:bodyPr>
          <a:lstStyle/>
          <a:p>
            <a:pPr marL="0" marR="0" indent="0" algn="l" defTabSz="914400" rtl="0" eaLnBrk="1" fontAlgn="auto" latinLnBrk="0" hangingPunct="1">
              <a:lnSpc>
                <a:spcPct val="80000"/>
              </a:lnSpc>
              <a:spcBef>
                <a:spcPts val="1000"/>
              </a:spcBef>
              <a:spcAft>
                <a:spcPts val="0"/>
              </a:spcAft>
              <a:buClrTx/>
              <a:buSzTx/>
              <a:buFont typeface="Arial" panose="020B0604020202020204" pitchFamily="34" charset="0"/>
              <a:buNone/>
              <a:tabLst/>
            </a:pPr>
            <a:r>
              <a:rPr kumimoji="0" lang="en-DE" sz="7000" b="1" i="0" u="none" strike="noStrike" kern="1200" cap="none" spc="0" normalizeH="0" baseline="0" noProof="0">
                <a:ln>
                  <a:noFill/>
                </a:ln>
                <a:solidFill>
                  <a:schemeClr val="accent1"/>
                </a:solidFill>
                <a:effectLst/>
                <a:uLnTx/>
                <a:uFillTx/>
                <a:latin typeface="+mn-lt"/>
                <a:ea typeface="+mn-ea"/>
                <a:cs typeface="+mn-cs"/>
              </a:rPr>
              <a:t>!</a:t>
            </a:r>
          </a:p>
        </p:txBody>
      </p:sp>
      <p:sp>
        <p:nvSpPr>
          <p:cNvPr id="2" name="Fußzeilenplatzhalter 3">
            <a:extLst>
              <a:ext uri="{FF2B5EF4-FFF2-40B4-BE49-F238E27FC236}">
                <a16:creationId xmlns:a16="http://schemas.microsoft.com/office/drawing/2014/main" id="{E1ECC5E4-5AF6-2C9F-94D5-763E48FE78D7}"/>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sp>
        <p:nvSpPr>
          <p:cNvPr id="6" name="TextBox 5">
            <a:extLst>
              <a:ext uri="{FF2B5EF4-FFF2-40B4-BE49-F238E27FC236}">
                <a16:creationId xmlns:a16="http://schemas.microsoft.com/office/drawing/2014/main" id="{2B05A04E-A67F-A41B-C94B-5446C97170B0}"/>
              </a:ext>
            </a:extLst>
          </p:cNvPr>
          <p:cNvSpPr txBox="1"/>
          <p:nvPr/>
        </p:nvSpPr>
        <p:spPr>
          <a:xfrm>
            <a:off x="10747292" y="3754740"/>
            <a:ext cx="914400" cy="914400"/>
          </a:xfrm>
          <a:prstGeom prst="rect">
            <a:avLst/>
          </a:prstGeom>
          <a:noFill/>
        </p:spPr>
        <p:txBody>
          <a:bodyPr wrap="none" lIns="0" tIns="0" rIns="0" bIns="0" rtlCol="0">
            <a:noAutofit/>
          </a:bodyPr>
          <a:lstStyle/>
          <a:p>
            <a:pPr algn="r">
              <a:lnSpc>
                <a:spcPct val="80000"/>
              </a:lnSpc>
            </a:pPr>
            <a:r>
              <a:rPr kumimoji="0" lang="en-DE" sz="1400" b="0" i="0" u="none" strike="noStrike" kern="1200" cap="none" spc="0" normalizeH="0" baseline="0" noProof="0">
                <a:ln>
                  <a:noFill/>
                </a:ln>
                <a:solidFill>
                  <a:srgbClr val="000000"/>
                </a:solidFill>
                <a:effectLst/>
                <a:uLnTx/>
                <a:uFillTx/>
                <a:latin typeface="+mn-lt"/>
                <a:ea typeface="+mn-ea"/>
                <a:cs typeface="+mn-cs"/>
              </a:rPr>
              <a:t>Quelle: </a:t>
            </a:r>
          </a:p>
          <a:p>
            <a:pPr algn="r">
              <a:lnSpc>
                <a:spcPct val="80000"/>
              </a:lnSpc>
            </a:pPr>
            <a:r>
              <a:rPr lang="en-GB" sz="1400">
                <a:hlinkClick r:id="rId7"/>
              </a:rPr>
              <a:t>DeZIM Project Report</a:t>
            </a:r>
            <a:endParaRPr lang="en-GB" sz="1400"/>
          </a:p>
          <a:p>
            <a:pPr marL="0" marR="0" indent="0" algn="r" defTabSz="914400" rtl="0" eaLnBrk="1" fontAlgn="auto" latinLnBrk="0" hangingPunct="1">
              <a:lnSpc>
                <a:spcPct val="80000"/>
              </a:lnSpc>
              <a:spcBef>
                <a:spcPts val="1000"/>
              </a:spcBef>
              <a:spcAft>
                <a:spcPts val="0"/>
              </a:spcAft>
              <a:buClrTx/>
              <a:buSzTx/>
              <a:buFont typeface="Arial" panose="020B0604020202020204" pitchFamily="34" charset="0"/>
              <a:buNone/>
              <a:tabLst/>
            </a:pPr>
            <a:endParaRPr kumimoji="0" lang="en-DE" sz="1900" b="0" i="0" u="none" strike="noStrike" kern="1200" cap="none" spc="0" normalizeH="0" baseline="0" noProof="0">
              <a:ln>
                <a:noFill/>
              </a:ln>
              <a:solidFill>
                <a:srgbClr val="000000"/>
              </a:solidFill>
              <a:effectLst/>
              <a:uLnTx/>
              <a:uFillTx/>
              <a:latin typeface="+mn-lt"/>
              <a:ea typeface="+mn-ea"/>
              <a:cs typeface="+mn-cs"/>
            </a:endParaRPr>
          </a:p>
        </p:txBody>
      </p:sp>
      <p:pic>
        <p:nvPicPr>
          <p:cNvPr id="4" name="17">
            <a:hlinkClick r:id="" action="ppaction://media"/>
            <a:extLst>
              <a:ext uri="{FF2B5EF4-FFF2-40B4-BE49-F238E27FC236}">
                <a16:creationId xmlns:a16="http://schemas.microsoft.com/office/drawing/2014/main" id="{A7D1CD87-1E45-930D-AC94-0AA80375D43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517563" y="3249613"/>
            <a:ext cx="609600" cy="609600"/>
          </a:xfrm>
          <a:prstGeom prst="rect">
            <a:avLst/>
          </a:prstGeom>
        </p:spPr>
      </p:pic>
    </p:spTree>
    <p:extLst>
      <p:ext uri="{BB962C8B-B14F-4D97-AF65-F5344CB8AC3E}">
        <p14:creationId xmlns:p14="http://schemas.microsoft.com/office/powerpoint/2010/main" val="2298436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6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0CB52-0815-89BD-C5C0-18317908C2F9}"/>
            </a:ext>
          </a:extLst>
        </p:cNvPr>
        <p:cNvGrpSpPr/>
        <p:nvPr/>
      </p:nvGrpSpPr>
      <p:grpSpPr>
        <a:xfrm>
          <a:off x="0" y="0"/>
          <a:ext cx="0" cy="0"/>
          <a:chOff x="0" y="0"/>
          <a:chExt cx="0" cy="0"/>
        </a:xfrm>
      </p:grpSpPr>
      <p:sp>
        <p:nvSpPr>
          <p:cNvPr id="6" name="Rechteck 5">
            <a:extLst>
              <a:ext uri="{FF2B5EF4-FFF2-40B4-BE49-F238E27FC236}">
                <a16:creationId xmlns:a16="http://schemas.microsoft.com/office/drawing/2014/main" id="{9A559689-71F7-FD60-9741-0B8E9011AB21}"/>
              </a:ext>
            </a:extLst>
          </p:cNvPr>
          <p:cNvSpPr/>
          <p:nvPr/>
        </p:nvSpPr>
        <p:spPr>
          <a:xfrm>
            <a:off x="302421" y="1769107"/>
            <a:ext cx="10473528" cy="440942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Slide Number Placeholder 4">
            <a:extLst>
              <a:ext uri="{FF2B5EF4-FFF2-40B4-BE49-F238E27FC236}">
                <a16:creationId xmlns:a16="http://schemas.microsoft.com/office/drawing/2014/main" id="{C9FC9400-A293-C832-E8CE-0BDF2E521C59}"/>
              </a:ext>
            </a:extLst>
          </p:cNvPr>
          <p:cNvSpPr>
            <a:spLocks noGrp="1"/>
          </p:cNvSpPr>
          <p:nvPr>
            <p:ph type="sldNum" sz="quarter" idx="14"/>
          </p:nvPr>
        </p:nvSpPr>
        <p:spPr/>
        <p:txBody>
          <a:bodyPr/>
          <a:lstStyle/>
          <a:p>
            <a:fld id="{9AFABD84-7FF2-4ED4-996F-6CE3D31463F8}" type="slidenum">
              <a:rPr lang="de-DE" smtClean="0"/>
              <a:pPr/>
              <a:t>18</a:t>
            </a:fld>
            <a:endParaRPr lang="de-DE"/>
          </a:p>
        </p:txBody>
      </p:sp>
      <p:sp>
        <p:nvSpPr>
          <p:cNvPr id="10" name="Text Placeholder 9">
            <a:extLst>
              <a:ext uri="{FF2B5EF4-FFF2-40B4-BE49-F238E27FC236}">
                <a16:creationId xmlns:a16="http://schemas.microsoft.com/office/drawing/2014/main" id="{7EC177BE-653D-9F15-82D6-02E8F15FB400}"/>
              </a:ext>
            </a:extLst>
          </p:cNvPr>
          <p:cNvSpPr>
            <a:spLocks noGrp="1"/>
          </p:cNvSpPr>
          <p:nvPr>
            <p:ph type="body" sz="quarter" idx="12"/>
          </p:nvPr>
        </p:nvSpPr>
        <p:spPr>
          <a:xfrm>
            <a:off x="602400" y="1949595"/>
            <a:ext cx="10173548" cy="4614211"/>
          </a:xfrm>
        </p:spPr>
        <p:txBody>
          <a:bodyPr/>
          <a:lstStyle/>
          <a:p>
            <a:r>
              <a:rPr lang="en-GB" sz="2800" b="1">
                <a:solidFill>
                  <a:schemeClr val="tx2"/>
                </a:solidFill>
              </a:rPr>
              <a:t>M</a:t>
            </a:r>
            <a:r>
              <a:rPr lang="en-DE" sz="2800" b="1">
                <a:solidFill>
                  <a:schemeClr val="tx2"/>
                </a:solidFill>
              </a:rPr>
              <a:t>ögliches Engagement in Organisationen und Verbänden:</a:t>
            </a:r>
            <a:endParaRPr lang="de-DE" sz="2800" b="1">
              <a:solidFill>
                <a:schemeClr val="tx2"/>
              </a:solidFill>
            </a:endParaRPr>
          </a:p>
          <a:p>
            <a:endParaRPr lang="de-DE" sz="2800">
              <a:solidFill>
                <a:schemeClr val="tx1"/>
              </a:solidFill>
            </a:endParaRPr>
          </a:p>
          <a:p>
            <a:pPr marL="571500" indent="-571500">
              <a:lnSpc>
                <a:spcPct val="150000"/>
              </a:lnSpc>
              <a:buFont typeface="Arial" panose="020B0604020202020204" pitchFamily="34" charset="0"/>
              <a:buChar char="•"/>
            </a:pPr>
            <a:r>
              <a:rPr lang="de-DE" sz="2800">
                <a:solidFill>
                  <a:schemeClr val="tx1"/>
                </a:solidFill>
              </a:rPr>
              <a:t>Deutscher Berufsverband für Pflegeberufe</a:t>
            </a:r>
          </a:p>
          <a:p>
            <a:pPr marL="571500" indent="-571500">
              <a:lnSpc>
                <a:spcPct val="150000"/>
              </a:lnSpc>
              <a:buFont typeface="Arial" panose="020B0604020202020204" pitchFamily="34" charset="0"/>
              <a:buChar char="•"/>
            </a:pPr>
            <a:r>
              <a:rPr lang="de-DE" sz="2800">
                <a:solidFill>
                  <a:schemeClr val="tx1"/>
                </a:solidFill>
              </a:rPr>
              <a:t>Gewerkschaften z.B. ver.di</a:t>
            </a:r>
          </a:p>
          <a:p>
            <a:pPr marL="571500" indent="-571500">
              <a:lnSpc>
                <a:spcPct val="150000"/>
              </a:lnSpc>
              <a:buFont typeface="Arial" panose="020B0604020202020204" pitchFamily="34" charset="0"/>
              <a:buChar char="•"/>
            </a:pPr>
            <a:r>
              <a:rPr lang="de-DE" sz="2800" err="1">
                <a:solidFill>
                  <a:schemeClr val="tx1"/>
                </a:solidFill>
                <a:ea typeface="Calibri"/>
                <a:cs typeface="Calibri"/>
              </a:rPr>
              <a:t>Jugendauszubildendenvertretungen</a:t>
            </a:r>
            <a:r>
              <a:rPr lang="de-DE" sz="2800">
                <a:solidFill>
                  <a:schemeClr val="tx1"/>
                </a:solidFill>
                <a:ea typeface="Calibri"/>
                <a:cs typeface="Calibri"/>
              </a:rPr>
              <a:t> (JAV)</a:t>
            </a:r>
            <a:endParaRPr lang="de-DE" sz="2800">
              <a:solidFill>
                <a:schemeClr val="tx1"/>
              </a:solidFill>
            </a:endParaRPr>
          </a:p>
          <a:p>
            <a:pPr marL="571500" indent="-571500">
              <a:lnSpc>
                <a:spcPct val="150000"/>
              </a:lnSpc>
              <a:buFont typeface="Arial" panose="020B0604020202020204" pitchFamily="34" charset="0"/>
              <a:buChar char="•"/>
            </a:pPr>
            <a:r>
              <a:rPr lang="de-DE" sz="2800">
                <a:solidFill>
                  <a:schemeClr val="tx1"/>
                </a:solidFill>
                <a:ea typeface="Calibri"/>
                <a:cs typeface="Calibri"/>
              </a:rPr>
              <a:t>Gründung von/ Teilnahme an Community-Netzwerken</a:t>
            </a:r>
            <a:endParaRPr lang="de-DE" sz="2800">
              <a:solidFill>
                <a:schemeClr val="tx1"/>
              </a:solidFill>
            </a:endParaRPr>
          </a:p>
          <a:p>
            <a:pPr marL="571500" indent="-571500">
              <a:lnSpc>
                <a:spcPct val="150000"/>
              </a:lnSpc>
              <a:buFont typeface="Arial" panose="020B0604020202020204" pitchFamily="34" charset="0"/>
              <a:buChar char="•"/>
            </a:pPr>
            <a:r>
              <a:rPr lang="de-DE" sz="2800">
                <a:solidFill>
                  <a:schemeClr val="tx1"/>
                </a:solidFill>
              </a:rPr>
              <a:t>Mitarbeit in Vereinen, NGOs und Initiativen</a:t>
            </a:r>
          </a:p>
          <a:p>
            <a:pPr marL="571500" indent="-571500">
              <a:buFont typeface="Arial" panose="020B0604020202020204" pitchFamily="34" charset="0"/>
              <a:buChar char="•"/>
            </a:pPr>
            <a:endParaRPr lang="de-DE" sz="4000">
              <a:solidFill>
                <a:schemeClr val="tx1"/>
              </a:solidFill>
            </a:endParaRPr>
          </a:p>
          <a:p>
            <a:endParaRPr lang="en-DE" sz="4000">
              <a:solidFill>
                <a:schemeClr val="tx1"/>
              </a:solidFill>
            </a:endParaRPr>
          </a:p>
        </p:txBody>
      </p:sp>
      <p:pic>
        <p:nvPicPr>
          <p:cNvPr id="7" name="Graphic 6" descr="Smart Phone with solid fill">
            <a:extLst>
              <a:ext uri="{FF2B5EF4-FFF2-40B4-BE49-F238E27FC236}">
                <a16:creationId xmlns:a16="http://schemas.microsoft.com/office/drawing/2014/main" id="{BB885C98-BF3D-9000-D579-1F46F0B607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2667" y="349803"/>
            <a:ext cx="914400" cy="914400"/>
          </a:xfrm>
          <a:prstGeom prst="rect">
            <a:avLst/>
          </a:prstGeom>
        </p:spPr>
      </p:pic>
      <p:sp>
        <p:nvSpPr>
          <p:cNvPr id="11" name="Title 1">
            <a:extLst>
              <a:ext uri="{FF2B5EF4-FFF2-40B4-BE49-F238E27FC236}">
                <a16:creationId xmlns:a16="http://schemas.microsoft.com/office/drawing/2014/main" id="{D7C49F42-8EC0-150D-4268-11E85B317031}"/>
              </a:ext>
            </a:extLst>
          </p:cNvPr>
          <p:cNvSpPr txBox="1">
            <a:spLocks/>
          </p:cNvSpPr>
          <p:nvPr/>
        </p:nvSpPr>
        <p:spPr>
          <a:xfrm>
            <a:off x="1349115" y="253437"/>
            <a:ext cx="9132960" cy="64883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200" kern="1200">
                <a:solidFill>
                  <a:schemeClr val="accent4">
                    <a:lumMod val="60000"/>
                    <a:lumOff val="40000"/>
                  </a:schemeClr>
                </a:solidFill>
                <a:latin typeface="+mj-lt"/>
                <a:ea typeface="+mj-ea"/>
                <a:cs typeface="+mj-cs"/>
              </a:defRPr>
            </a:lvl1pPr>
          </a:lstStyle>
          <a:p>
            <a:r>
              <a:rPr lang="en-GB" sz="4400">
                <a:solidFill>
                  <a:schemeClr val="accent3"/>
                </a:solidFill>
              </a:rPr>
              <a:t>Engagement</a:t>
            </a:r>
            <a:br>
              <a:rPr lang="en-US"/>
            </a:br>
            <a:r>
              <a:rPr lang="de-DE" sz="2800">
                <a:solidFill>
                  <a:schemeClr val="bg1">
                    <a:lumMod val="50000"/>
                  </a:schemeClr>
                </a:solidFill>
              </a:rPr>
              <a:t>Wo kann </a:t>
            </a:r>
            <a:r>
              <a:rPr lang="de-DE" sz="2800" err="1">
                <a:solidFill>
                  <a:schemeClr val="bg1">
                    <a:lumMod val="50000"/>
                  </a:schemeClr>
                </a:solidFill>
              </a:rPr>
              <a:t>Nawja</a:t>
            </a:r>
            <a:r>
              <a:rPr lang="de-DE" sz="2800">
                <a:solidFill>
                  <a:schemeClr val="bg1">
                    <a:lumMod val="50000"/>
                  </a:schemeClr>
                </a:solidFill>
              </a:rPr>
              <a:t> sich einbringen?</a:t>
            </a:r>
            <a:endParaRPr lang="en-GB">
              <a:solidFill>
                <a:schemeClr val="accent3"/>
              </a:solidFill>
              <a:ea typeface="Calibri"/>
              <a:cs typeface="Calibri"/>
            </a:endParaRPr>
          </a:p>
        </p:txBody>
      </p:sp>
      <p:pic>
        <p:nvPicPr>
          <p:cNvPr id="13" name="Picture 12" descr="A cartoon of a person&#10;&#10;AI-generated content may be incorrect.">
            <a:extLst>
              <a:ext uri="{FF2B5EF4-FFF2-40B4-BE49-F238E27FC236}">
                <a16:creationId xmlns:a16="http://schemas.microsoft.com/office/drawing/2014/main" id="{17B1A3BE-56D3-3AAE-B605-C8FB3A2E2FF2}"/>
              </a:ext>
            </a:extLst>
          </p:cNvPr>
          <p:cNvPicPr>
            <a:picLocks noChangeAspect="1"/>
          </p:cNvPicPr>
          <p:nvPr/>
        </p:nvPicPr>
        <p:blipFill>
          <a:blip r:embed="rId7"/>
          <a:srcRect b="39278"/>
          <a:stretch>
            <a:fillRect/>
          </a:stretch>
        </p:blipFill>
        <p:spPr>
          <a:xfrm>
            <a:off x="9817098" y="2291825"/>
            <a:ext cx="1917700" cy="3886703"/>
          </a:xfrm>
          <a:prstGeom prst="rect">
            <a:avLst/>
          </a:prstGeom>
        </p:spPr>
      </p:pic>
      <p:sp>
        <p:nvSpPr>
          <p:cNvPr id="14" name="Fußzeilenplatzhalter 3">
            <a:extLst>
              <a:ext uri="{FF2B5EF4-FFF2-40B4-BE49-F238E27FC236}">
                <a16:creationId xmlns:a16="http://schemas.microsoft.com/office/drawing/2014/main" id="{782436AE-3F7C-C459-D40F-C771D5291B78}"/>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2" name="18">
            <a:hlinkClick r:id="" action="ppaction://media"/>
            <a:extLst>
              <a:ext uri="{FF2B5EF4-FFF2-40B4-BE49-F238E27FC236}">
                <a16:creationId xmlns:a16="http://schemas.microsoft.com/office/drawing/2014/main" id="{2A6C5A80-78D8-AFD6-3E31-CB5B6257DD1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627100" y="3700463"/>
            <a:ext cx="609600" cy="609600"/>
          </a:xfrm>
          <a:prstGeom prst="rect">
            <a:avLst/>
          </a:prstGeom>
        </p:spPr>
      </p:pic>
    </p:spTree>
    <p:extLst>
      <p:ext uri="{BB962C8B-B14F-4D97-AF65-F5344CB8AC3E}">
        <p14:creationId xmlns:p14="http://schemas.microsoft.com/office/powerpoint/2010/main" val="398597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08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9">
            <a:extLst>
              <a:ext uri="{FF2B5EF4-FFF2-40B4-BE49-F238E27FC236}">
                <a16:creationId xmlns:a16="http://schemas.microsoft.com/office/drawing/2014/main" id="{33589ABB-4B02-FF6D-5454-F2B534F2E35C}"/>
              </a:ext>
            </a:extLst>
          </p:cNvPr>
          <p:cNvSpPr/>
          <p:nvPr/>
        </p:nvSpPr>
        <p:spPr>
          <a:xfrm>
            <a:off x="323295" y="1997067"/>
            <a:ext cx="10355038" cy="363538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lnSpc>
                <a:spcPct val="200000"/>
              </a:lnSpc>
              <a:buFont typeface="Arial" panose="020B0604020202020204" pitchFamily="34" charset="0"/>
              <a:buChar char="•"/>
              <a:defRPr/>
            </a:pPr>
            <a:endParaRPr lang="en-GB" sz="3000">
              <a:solidFill>
                <a:schemeClr val="tx1"/>
              </a:solidFill>
              <a:latin typeface="Calibri"/>
              <a:ea typeface="Calibri"/>
              <a:cs typeface="Calibri"/>
            </a:endParaRPr>
          </a:p>
        </p:txBody>
      </p:sp>
      <p:sp>
        <p:nvSpPr>
          <p:cNvPr id="5" name="Foliennummernplatzhalter 4">
            <a:extLst>
              <a:ext uri="{FF2B5EF4-FFF2-40B4-BE49-F238E27FC236}">
                <a16:creationId xmlns:a16="http://schemas.microsoft.com/office/drawing/2014/main" id="{4EFEDFFE-CF48-44DB-89CC-6B212D889974}"/>
              </a:ext>
            </a:extLst>
          </p:cNvPr>
          <p:cNvSpPr>
            <a:spLocks noGrp="1"/>
          </p:cNvSpPr>
          <p:nvPr>
            <p:ph type="sldNum" sz="quarter" idx="14"/>
          </p:nvPr>
        </p:nvSpPr>
        <p:spPr/>
        <p:txBody>
          <a:bodyPr/>
          <a:lstStyle/>
          <a:p>
            <a:fld id="{9AFABD84-7FF2-4ED4-996F-6CE3D31463F8}" type="slidenum">
              <a:rPr lang="de-DE" smtClean="0"/>
              <a:pPr/>
              <a:t>19</a:t>
            </a:fld>
            <a:endParaRPr lang="de-DE"/>
          </a:p>
        </p:txBody>
      </p:sp>
      <p:pic>
        <p:nvPicPr>
          <p:cNvPr id="6" name="Graphic 5" descr="Address Book with solid fill">
            <a:extLst>
              <a:ext uri="{FF2B5EF4-FFF2-40B4-BE49-F238E27FC236}">
                <a16:creationId xmlns:a16="http://schemas.microsoft.com/office/drawing/2014/main" id="{0359482B-FA92-DC1A-71AA-751D8163A5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7443" y="308344"/>
            <a:ext cx="914400" cy="914400"/>
          </a:xfrm>
          <a:prstGeom prst="rect">
            <a:avLst/>
          </a:prstGeom>
        </p:spPr>
      </p:pic>
      <p:sp>
        <p:nvSpPr>
          <p:cNvPr id="10" name="Title 1">
            <a:extLst>
              <a:ext uri="{FF2B5EF4-FFF2-40B4-BE49-F238E27FC236}">
                <a16:creationId xmlns:a16="http://schemas.microsoft.com/office/drawing/2014/main" id="{E08232A7-DE15-42B1-545C-7F84C904C472}"/>
              </a:ext>
            </a:extLst>
          </p:cNvPr>
          <p:cNvSpPr txBox="1">
            <a:spLocks/>
          </p:cNvSpPr>
          <p:nvPr/>
        </p:nvSpPr>
        <p:spPr>
          <a:xfrm>
            <a:off x="1349115" y="253437"/>
            <a:ext cx="9132960" cy="64883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200" kern="1200">
                <a:solidFill>
                  <a:schemeClr val="accent4">
                    <a:lumMod val="60000"/>
                    <a:lumOff val="40000"/>
                  </a:schemeClr>
                </a:solidFill>
                <a:latin typeface="+mj-lt"/>
                <a:ea typeface="+mj-ea"/>
                <a:cs typeface="+mj-cs"/>
              </a:defRPr>
            </a:lvl1pPr>
          </a:lstStyle>
          <a:p>
            <a:r>
              <a:rPr lang="en-GB" sz="4400" err="1">
                <a:solidFill>
                  <a:schemeClr val="accent3"/>
                </a:solidFill>
              </a:rPr>
              <a:t>Hilfsangebote</a:t>
            </a:r>
            <a:br>
              <a:rPr lang="en-US"/>
            </a:br>
            <a:r>
              <a:rPr lang="de-DE" sz="2800">
                <a:solidFill>
                  <a:schemeClr val="bg1">
                    <a:lumMod val="50000"/>
                  </a:schemeClr>
                </a:solidFill>
              </a:rPr>
              <a:t>Wo kann </a:t>
            </a:r>
            <a:r>
              <a:rPr lang="de-DE" sz="2800" err="1">
                <a:solidFill>
                  <a:schemeClr val="bg1">
                    <a:lumMod val="50000"/>
                  </a:schemeClr>
                </a:solidFill>
              </a:rPr>
              <a:t>Nawja</a:t>
            </a:r>
            <a:r>
              <a:rPr lang="de-DE" sz="2800">
                <a:solidFill>
                  <a:schemeClr val="bg1">
                    <a:lumMod val="50000"/>
                  </a:schemeClr>
                </a:solidFill>
              </a:rPr>
              <a:t> Unterstützung finden?</a:t>
            </a:r>
            <a:endParaRPr lang="en-GB">
              <a:solidFill>
                <a:schemeClr val="accent3"/>
              </a:solidFill>
              <a:ea typeface="Calibri"/>
              <a:cs typeface="Calibri"/>
            </a:endParaRPr>
          </a:p>
        </p:txBody>
      </p:sp>
      <p:sp>
        <p:nvSpPr>
          <p:cNvPr id="4" name="TextBox 3">
            <a:extLst>
              <a:ext uri="{FF2B5EF4-FFF2-40B4-BE49-F238E27FC236}">
                <a16:creationId xmlns:a16="http://schemas.microsoft.com/office/drawing/2014/main" id="{2F0D52C2-7CC5-1E43-017C-D6C9ECE56179}"/>
              </a:ext>
            </a:extLst>
          </p:cNvPr>
          <p:cNvSpPr txBox="1"/>
          <p:nvPr/>
        </p:nvSpPr>
        <p:spPr>
          <a:xfrm>
            <a:off x="599267" y="2154098"/>
            <a:ext cx="914400" cy="914400"/>
          </a:xfrm>
          <a:prstGeom prst="rect">
            <a:avLst/>
          </a:prstGeom>
          <a:noFill/>
        </p:spPr>
        <p:txBody>
          <a:bodyPr wrap="none" lIns="0" tIns="0" rIns="0" bIns="0" rtlCol="0">
            <a:noAutofit/>
          </a:bodyPr>
          <a:lstStyle/>
          <a:p>
            <a:pPr marL="285750" indent="-285750">
              <a:lnSpc>
                <a:spcPct val="200000"/>
              </a:lnSpc>
              <a:buFont typeface="Arial" panose="020B0604020202020204" pitchFamily="34" charset="0"/>
              <a:buChar char="•"/>
              <a:defRPr/>
            </a:pPr>
            <a:r>
              <a:rPr lang="en-GB" sz="2600" err="1">
                <a:ea typeface="Calibri"/>
                <a:cs typeface="Calibri"/>
              </a:rPr>
              <a:t>Beratungssstellen</a:t>
            </a:r>
            <a:r>
              <a:rPr lang="en-GB" sz="2600">
                <a:ea typeface="Calibri"/>
                <a:cs typeface="Calibri"/>
              </a:rPr>
              <a:t> der </a:t>
            </a:r>
            <a:r>
              <a:rPr lang="en-GB" sz="2600" err="1">
                <a:ea typeface="Calibri"/>
                <a:cs typeface="Calibri"/>
              </a:rPr>
              <a:t>Kliniken</a:t>
            </a:r>
            <a:endParaRPr lang="en-GB" sz="2600">
              <a:ea typeface="Calibri"/>
              <a:cs typeface="Calibri"/>
            </a:endParaRPr>
          </a:p>
          <a:p>
            <a:pPr marL="285750" indent="-285750">
              <a:lnSpc>
                <a:spcPct val="200000"/>
              </a:lnSpc>
              <a:buFont typeface="Arial" panose="020B0604020202020204" pitchFamily="34" charset="0"/>
              <a:buChar char="•"/>
              <a:defRPr/>
            </a:pPr>
            <a:r>
              <a:rPr lang="en-GB" sz="2600" err="1">
                <a:ea typeface="Calibri"/>
                <a:cs typeface="Calibri"/>
              </a:rPr>
              <a:t>Antidiskriminierungsnetzwerke</a:t>
            </a:r>
            <a:r>
              <a:rPr lang="en-GB" sz="2600">
                <a:ea typeface="Calibri"/>
                <a:cs typeface="Calibri"/>
              </a:rPr>
              <a:t> und </a:t>
            </a:r>
            <a:r>
              <a:rPr lang="en-GB" sz="2600" err="1">
                <a:ea typeface="Calibri"/>
                <a:cs typeface="Calibri"/>
              </a:rPr>
              <a:t>Antidiskriminierungsberatung</a:t>
            </a:r>
            <a:endParaRPr lang="en-GB" sz="2600">
              <a:ea typeface="Calibri"/>
              <a:cs typeface="Calibri"/>
            </a:endParaRPr>
          </a:p>
          <a:p>
            <a:pPr marL="285750" indent="-285750">
              <a:lnSpc>
                <a:spcPct val="200000"/>
              </a:lnSpc>
              <a:buFont typeface="Arial" panose="020B0604020202020204" pitchFamily="34" charset="0"/>
              <a:buChar char="•"/>
              <a:defRPr/>
            </a:pPr>
            <a:r>
              <a:rPr lang="en-GB" sz="2600">
                <a:ea typeface="Calibri"/>
                <a:cs typeface="Calibri"/>
              </a:rPr>
              <a:t>BDB – Bund für </a:t>
            </a:r>
            <a:r>
              <a:rPr lang="en-GB" sz="2600" err="1">
                <a:ea typeface="Calibri"/>
                <a:cs typeface="Calibri"/>
              </a:rPr>
              <a:t>Antidiskrimierungs</a:t>
            </a:r>
            <a:r>
              <a:rPr lang="en-GB" sz="2600">
                <a:ea typeface="Calibri"/>
                <a:cs typeface="Calibri"/>
              </a:rPr>
              <a:t>- und </a:t>
            </a:r>
            <a:r>
              <a:rPr lang="en-GB" sz="2600" err="1">
                <a:ea typeface="Calibri"/>
                <a:cs typeface="Calibri"/>
              </a:rPr>
              <a:t>Bildungsarbeit</a:t>
            </a:r>
            <a:r>
              <a:rPr lang="en-GB" sz="2600">
                <a:ea typeface="Calibri"/>
                <a:cs typeface="Calibri"/>
              </a:rPr>
              <a:t> in der BRD</a:t>
            </a:r>
          </a:p>
          <a:p>
            <a:pPr marL="285750" indent="-285750">
              <a:lnSpc>
                <a:spcPct val="200000"/>
              </a:lnSpc>
              <a:buFont typeface="Arial" panose="020B0604020202020204" pitchFamily="34" charset="0"/>
              <a:buChar char="•"/>
              <a:defRPr/>
            </a:pPr>
            <a:r>
              <a:rPr lang="en-GB" sz="2600" err="1">
                <a:ea typeface="Calibri"/>
                <a:cs typeface="Calibri"/>
              </a:rPr>
              <a:t>Landesstellen</a:t>
            </a:r>
            <a:r>
              <a:rPr lang="en-GB" sz="2600">
                <a:ea typeface="Calibri"/>
                <a:cs typeface="Calibri"/>
              </a:rPr>
              <a:t> für </a:t>
            </a:r>
            <a:r>
              <a:rPr lang="en-GB" sz="2600" err="1">
                <a:ea typeface="Calibri"/>
                <a:cs typeface="Calibri"/>
              </a:rPr>
              <a:t>Antidiskriminierung</a:t>
            </a:r>
            <a:endParaRPr lang="en-GB" sz="2600">
              <a:ea typeface="Calibri"/>
              <a:cs typeface="Calibri"/>
            </a:endParaRPr>
          </a:p>
          <a:p>
            <a:pPr marL="0" marR="0" indent="0" algn="l" defTabSz="914400" rtl="0" eaLnBrk="1" fontAlgn="auto" latinLnBrk="0" hangingPunct="1">
              <a:lnSpc>
                <a:spcPct val="80000"/>
              </a:lnSpc>
              <a:spcBef>
                <a:spcPts val="1000"/>
              </a:spcBef>
              <a:spcAft>
                <a:spcPts val="0"/>
              </a:spcAft>
              <a:buClrTx/>
              <a:buSzTx/>
              <a:buFont typeface="Arial" panose="020B0604020202020204" pitchFamily="34" charset="0"/>
              <a:buNone/>
              <a:tabLst/>
            </a:pPr>
            <a:endParaRPr kumimoji="0" lang="en-DE" sz="1900" b="0" i="0" u="none" strike="noStrike" kern="1200" cap="none" spc="0" normalizeH="0" baseline="0" noProof="0">
              <a:ln>
                <a:noFill/>
              </a:ln>
              <a:solidFill>
                <a:srgbClr val="000000"/>
              </a:solidFill>
              <a:effectLst/>
              <a:uLnTx/>
              <a:uFillTx/>
              <a:latin typeface="+mn-lt"/>
              <a:ea typeface="+mn-ea"/>
              <a:cs typeface="+mn-cs"/>
            </a:endParaRPr>
          </a:p>
        </p:txBody>
      </p:sp>
      <p:sp>
        <p:nvSpPr>
          <p:cNvPr id="11" name="Fußzeilenplatzhalter 3">
            <a:extLst>
              <a:ext uri="{FF2B5EF4-FFF2-40B4-BE49-F238E27FC236}">
                <a16:creationId xmlns:a16="http://schemas.microsoft.com/office/drawing/2014/main" id="{A5F1EF68-9EFE-CF67-F2AE-E9B0223ACCDA}"/>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12" name="Picture 11" descr="A person wearing a scarf&#10;&#10;AI-generated content may be incorrect.">
            <a:extLst>
              <a:ext uri="{FF2B5EF4-FFF2-40B4-BE49-F238E27FC236}">
                <a16:creationId xmlns:a16="http://schemas.microsoft.com/office/drawing/2014/main" id="{543D1FCA-B67C-9FF6-620A-6E95A23CF487}"/>
              </a:ext>
            </a:extLst>
          </p:cNvPr>
          <p:cNvPicPr>
            <a:picLocks noChangeAspect="1"/>
          </p:cNvPicPr>
          <p:nvPr/>
        </p:nvPicPr>
        <p:blipFill>
          <a:blip r:embed="rId7"/>
          <a:srcRect b="40604"/>
          <a:stretch>
            <a:fillRect/>
          </a:stretch>
        </p:blipFill>
        <p:spPr>
          <a:xfrm>
            <a:off x="9646591" y="2374018"/>
            <a:ext cx="2222114" cy="3478354"/>
          </a:xfrm>
          <a:prstGeom prst="rect">
            <a:avLst/>
          </a:prstGeom>
        </p:spPr>
      </p:pic>
      <p:pic>
        <p:nvPicPr>
          <p:cNvPr id="2" name="19">
            <a:hlinkClick r:id="" action="ppaction://media"/>
            <a:extLst>
              <a:ext uri="{FF2B5EF4-FFF2-40B4-BE49-F238E27FC236}">
                <a16:creationId xmlns:a16="http://schemas.microsoft.com/office/drawing/2014/main" id="{1FEB2D74-5ADB-7E8E-1948-A923A54D7C2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571538" y="3205163"/>
            <a:ext cx="609600" cy="609600"/>
          </a:xfrm>
          <a:prstGeom prst="rect">
            <a:avLst/>
          </a:prstGeom>
        </p:spPr>
      </p:pic>
    </p:spTree>
    <p:extLst>
      <p:ext uri="{BB962C8B-B14F-4D97-AF65-F5344CB8AC3E}">
        <p14:creationId xmlns:p14="http://schemas.microsoft.com/office/powerpoint/2010/main" val="672100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6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9FADD120-09B7-4526-5F88-28E7BE5BC666}"/>
              </a:ext>
            </a:extLst>
          </p:cNvPr>
          <p:cNvSpPr/>
          <p:nvPr/>
        </p:nvSpPr>
        <p:spPr>
          <a:xfrm>
            <a:off x="1640439" y="1679388"/>
            <a:ext cx="8324972" cy="456811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432000" rIns="91440" bIns="45720" rtlCol="0" anchor="ctr"/>
          <a:lstStyle/>
          <a:p>
            <a:pPr algn="ctr"/>
            <a:endParaRPr lang="de-DE" sz="3200">
              <a:solidFill>
                <a:schemeClr val="tx1"/>
              </a:solidFill>
            </a:endParaRPr>
          </a:p>
          <a:p>
            <a:pPr marL="285750" indent="-285750">
              <a:buFont typeface="Arial" panose="020B0604020202020204" pitchFamily="34" charset="0"/>
              <a:buChar char="•"/>
            </a:pPr>
            <a:r>
              <a:rPr lang="de-DE" sz="3200">
                <a:solidFill>
                  <a:schemeClr val="tx1"/>
                </a:solidFill>
                <a:ea typeface="Calibri"/>
                <a:cs typeface="Calibri"/>
              </a:rPr>
              <a:t>Einordnung des Begriffs "Rasse"</a:t>
            </a:r>
          </a:p>
          <a:p>
            <a:pPr marL="285750" indent="-285750">
              <a:buFont typeface="Arial" panose="020B0604020202020204" pitchFamily="34" charset="0"/>
              <a:buChar char="•"/>
            </a:pPr>
            <a:r>
              <a:rPr lang="de-DE" sz="3200">
                <a:solidFill>
                  <a:schemeClr val="tx1"/>
                </a:solidFill>
                <a:ea typeface="Calibri"/>
                <a:cs typeface="Calibri"/>
              </a:rPr>
              <a:t>Intersektionale Diskriminierung</a:t>
            </a:r>
          </a:p>
          <a:p>
            <a:pPr marL="285750" indent="-285750">
              <a:buFont typeface="Arial" panose="020B0604020202020204" pitchFamily="34" charset="0"/>
              <a:buChar char="•"/>
            </a:pPr>
            <a:r>
              <a:rPr lang="de-DE" sz="3200">
                <a:solidFill>
                  <a:schemeClr val="tx1"/>
                </a:solidFill>
                <a:ea typeface="Calibri"/>
                <a:cs typeface="Calibri"/>
              </a:rPr>
              <a:t>Ebenen der Diskriminierung</a:t>
            </a:r>
          </a:p>
          <a:p>
            <a:pPr marL="285750" indent="-285750">
              <a:buFont typeface="Arial" panose="020B0604020202020204" pitchFamily="34" charset="0"/>
              <a:buChar char="•"/>
            </a:pPr>
            <a:r>
              <a:rPr lang="de-DE" sz="3200">
                <a:solidFill>
                  <a:schemeClr val="tx1"/>
                </a:solidFill>
                <a:ea typeface="Calibri"/>
                <a:cs typeface="Calibri"/>
              </a:rPr>
              <a:t>Institutionelle Ebene</a:t>
            </a:r>
          </a:p>
          <a:p>
            <a:pPr marL="285750" indent="-285750">
              <a:buFont typeface="Arial" panose="020B0604020202020204" pitchFamily="34" charset="0"/>
              <a:buChar char="•"/>
            </a:pPr>
            <a:r>
              <a:rPr lang="de-DE" sz="3200">
                <a:solidFill>
                  <a:schemeClr val="tx1"/>
                </a:solidFill>
                <a:ea typeface="Calibri"/>
                <a:cs typeface="Calibri"/>
              </a:rPr>
              <a:t>Interpersonelle Ebene</a:t>
            </a:r>
          </a:p>
          <a:p>
            <a:pPr marL="285750" indent="-285750">
              <a:buFont typeface="Arial" panose="020B0604020202020204" pitchFamily="34" charset="0"/>
              <a:buChar char="•"/>
            </a:pPr>
            <a:r>
              <a:rPr lang="de-DE" sz="3200">
                <a:solidFill>
                  <a:schemeClr val="tx1"/>
                </a:solidFill>
                <a:ea typeface="Calibri"/>
                <a:cs typeface="Calibri"/>
              </a:rPr>
              <a:t>Persönliche Ebene</a:t>
            </a:r>
          </a:p>
          <a:p>
            <a:pPr marL="285750" indent="-285750">
              <a:buFont typeface="Arial" panose="020B0604020202020204" pitchFamily="34" charset="0"/>
              <a:buChar char="•"/>
            </a:pPr>
            <a:r>
              <a:rPr lang="de-DE" sz="3200">
                <a:solidFill>
                  <a:schemeClr val="tx1"/>
                </a:solidFill>
                <a:ea typeface="Calibri"/>
                <a:cs typeface="Calibri"/>
              </a:rPr>
              <a:t>Überreaktion oder Angemessen?</a:t>
            </a:r>
          </a:p>
          <a:p>
            <a:pPr marL="285750" indent="-285750">
              <a:buFont typeface="Arial" panose="020B0604020202020204" pitchFamily="34" charset="0"/>
              <a:buChar char="•"/>
            </a:pPr>
            <a:r>
              <a:rPr lang="de-DE" sz="3200">
                <a:solidFill>
                  <a:schemeClr val="tx1"/>
                </a:solidFill>
                <a:ea typeface="Calibri"/>
                <a:cs typeface="Calibri"/>
              </a:rPr>
              <a:t>Engagement und Hilfsangebote</a:t>
            </a:r>
          </a:p>
          <a:p>
            <a:pPr marL="285750" indent="-285750">
              <a:buFont typeface="Arial" panose="020B0604020202020204" pitchFamily="34" charset="0"/>
              <a:buChar char="•"/>
            </a:pPr>
            <a:r>
              <a:rPr lang="de-DE" sz="3200">
                <a:solidFill>
                  <a:schemeClr val="tx1"/>
                </a:solidFill>
                <a:ea typeface="Calibri"/>
                <a:cs typeface="Calibri"/>
              </a:rPr>
              <a:t>Fazit</a:t>
            </a:r>
          </a:p>
          <a:p>
            <a:pPr algn="ctr"/>
            <a:endParaRPr lang="de-DE">
              <a:solidFill>
                <a:srgbClr val="000000"/>
              </a:solidFill>
              <a:ea typeface="Calibri"/>
              <a:cs typeface="Calibri"/>
            </a:endParaRPr>
          </a:p>
          <a:p>
            <a:pPr algn="ctr"/>
            <a:endParaRPr lang="de-DE">
              <a:solidFill>
                <a:srgbClr val="000000"/>
              </a:solidFill>
              <a:ea typeface="Calibri"/>
              <a:cs typeface="Calibri"/>
            </a:endParaRPr>
          </a:p>
          <a:p>
            <a:pPr algn="ctr"/>
            <a:endParaRPr lang="de-DE">
              <a:ea typeface="Calibri"/>
              <a:cs typeface="Calibri"/>
            </a:endParaRPr>
          </a:p>
        </p:txBody>
      </p:sp>
      <p:sp>
        <p:nvSpPr>
          <p:cNvPr id="2" name="Titel 1">
            <a:extLst>
              <a:ext uri="{FF2B5EF4-FFF2-40B4-BE49-F238E27FC236}">
                <a16:creationId xmlns:a16="http://schemas.microsoft.com/office/drawing/2014/main" id="{F596A4AC-63C1-4F75-8480-1716C01148B4}"/>
              </a:ext>
            </a:extLst>
          </p:cNvPr>
          <p:cNvSpPr>
            <a:spLocks noGrp="1"/>
          </p:cNvSpPr>
          <p:nvPr>
            <p:ph type="title"/>
          </p:nvPr>
        </p:nvSpPr>
        <p:spPr>
          <a:xfrm>
            <a:off x="1640439" y="416062"/>
            <a:ext cx="7404788" cy="648836"/>
          </a:xfrm>
        </p:spPr>
        <p:txBody>
          <a:bodyPr/>
          <a:lstStyle/>
          <a:p>
            <a:r>
              <a:rPr lang="de-DE" sz="4400">
                <a:solidFill>
                  <a:schemeClr val="accent3"/>
                </a:solidFill>
                <a:latin typeface="Calibri" panose="020F0502020204030204" pitchFamily="34" charset="0"/>
                <a:ea typeface="Calibri" panose="020F0502020204030204" pitchFamily="34" charset="0"/>
                <a:cs typeface="Times New Roman" panose="02020603050405020304" pitchFamily="18" charset="0"/>
              </a:rPr>
              <a:t>Inhalt </a:t>
            </a:r>
            <a:br>
              <a:rPr lang="de-DE">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de-DE" sz="280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rPr>
              <a:t>Um was geht es heute?</a:t>
            </a:r>
            <a:br>
              <a:rPr lang="de-DE">
                <a:solidFill>
                  <a:schemeClr val="tx1"/>
                </a:solidFill>
                <a:latin typeface="Calibri" panose="020F0502020204030204" pitchFamily="34" charset="0"/>
                <a:ea typeface="Calibri" panose="020F0502020204030204" pitchFamily="34" charset="0"/>
                <a:cs typeface="Times New Roman" panose="02020603050405020304" pitchFamily="18" charset="0"/>
              </a:rPr>
            </a:br>
            <a:endParaRPr lang="de-DE"/>
          </a:p>
        </p:txBody>
      </p:sp>
      <p:sp>
        <p:nvSpPr>
          <p:cNvPr id="5" name="Foliennummernplatzhalter 4">
            <a:extLst>
              <a:ext uri="{FF2B5EF4-FFF2-40B4-BE49-F238E27FC236}">
                <a16:creationId xmlns:a16="http://schemas.microsoft.com/office/drawing/2014/main" id="{15AB8C55-72CB-4385-BF40-D2DC376FB9F8}"/>
              </a:ext>
            </a:extLst>
          </p:cNvPr>
          <p:cNvSpPr>
            <a:spLocks noGrp="1"/>
          </p:cNvSpPr>
          <p:nvPr>
            <p:ph type="sldNum" sz="quarter" idx="14"/>
          </p:nvPr>
        </p:nvSpPr>
        <p:spPr/>
        <p:txBody>
          <a:bodyPr/>
          <a:lstStyle/>
          <a:p>
            <a:fld id="{9AFABD84-7FF2-4ED4-996F-6CE3D31463F8}" type="slidenum">
              <a:rPr lang="de-DE" smtClean="0"/>
              <a:pPr/>
              <a:t>2</a:t>
            </a:fld>
            <a:endParaRPr lang="de-DE"/>
          </a:p>
        </p:txBody>
      </p:sp>
      <p:pic>
        <p:nvPicPr>
          <p:cNvPr id="7" name="Grafik 6" descr="Schlägel und Eisen">
            <a:extLst>
              <a:ext uri="{FF2B5EF4-FFF2-40B4-BE49-F238E27FC236}">
                <a16:creationId xmlns:a16="http://schemas.microsoft.com/office/drawing/2014/main" id="{7148D9DD-5E76-4048-B05D-C58A13E696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2914" y="470868"/>
            <a:ext cx="1067799" cy="1067799"/>
          </a:xfrm>
          <a:prstGeom prst="rect">
            <a:avLst/>
          </a:prstGeom>
        </p:spPr>
      </p:pic>
      <p:sp>
        <p:nvSpPr>
          <p:cNvPr id="10" name="Fußzeilenplatzhalter 3">
            <a:extLst>
              <a:ext uri="{FF2B5EF4-FFF2-40B4-BE49-F238E27FC236}">
                <a16:creationId xmlns:a16="http://schemas.microsoft.com/office/drawing/2014/main" id="{445B33F1-73D1-6165-6089-AE17D4577113}"/>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3" name="Grafik 3" descr="Ein Bild, das Zeichnung, Cartoon, Lächeln, Darstellung enthält.&#10;&#10;KI-generierte Inhalte können fehlerhaft sein.">
            <a:extLst>
              <a:ext uri="{FF2B5EF4-FFF2-40B4-BE49-F238E27FC236}">
                <a16:creationId xmlns:a16="http://schemas.microsoft.com/office/drawing/2014/main" id="{46200909-E000-1BCF-681B-E62FC3293498}"/>
              </a:ext>
            </a:extLst>
          </p:cNvPr>
          <p:cNvPicPr>
            <a:picLocks noChangeAspect="1"/>
          </p:cNvPicPr>
          <p:nvPr/>
        </p:nvPicPr>
        <p:blipFill>
          <a:blip r:embed="rId7">
            <a:clrChange>
              <a:clrFrom>
                <a:srgbClr val="E6E6E6"/>
              </a:clrFrom>
              <a:clrTo>
                <a:srgbClr val="E6E6E6">
                  <a:alpha val="0"/>
                </a:srgbClr>
              </a:clrTo>
            </a:clrChange>
          </a:blip>
          <a:srcRect b="33925"/>
          <a:stretch>
            <a:fillRect/>
          </a:stretch>
        </p:blipFill>
        <p:spPr>
          <a:xfrm>
            <a:off x="9100843" y="2845876"/>
            <a:ext cx="1957175" cy="3566501"/>
          </a:xfrm>
          <a:prstGeom prst="rect">
            <a:avLst/>
          </a:prstGeom>
        </p:spPr>
      </p:pic>
      <p:pic>
        <p:nvPicPr>
          <p:cNvPr id="4" name="02">
            <a:hlinkClick r:id="" action="ppaction://media"/>
            <a:extLst>
              <a:ext uri="{FF2B5EF4-FFF2-40B4-BE49-F238E27FC236}">
                <a16:creationId xmlns:a16="http://schemas.microsoft.com/office/drawing/2014/main" id="{E9A8CB31-E163-0B49-1336-D1917BE7AD3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593763" y="2632075"/>
            <a:ext cx="609600" cy="609600"/>
          </a:xfrm>
          <a:prstGeom prst="rect">
            <a:avLst/>
          </a:prstGeom>
        </p:spPr>
      </p:pic>
    </p:spTree>
    <p:extLst>
      <p:ext uri="{BB962C8B-B14F-4D97-AF65-F5344CB8AC3E}">
        <p14:creationId xmlns:p14="http://schemas.microsoft.com/office/powerpoint/2010/main" val="79552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25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5AE328-CA32-9A9C-C61C-CDF28F739960}"/>
              </a:ext>
            </a:extLst>
          </p:cNvPr>
          <p:cNvSpPr/>
          <p:nvPr/>
        </p:nvSpPr>
        <p:spPr>
          <a:xfrm>
            <a:off x="323295" y="1509824"/>
            <a:ext cx="11259106" cy="401461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lnSpc>
                <a:spcPct val="150000"/>
              </a:lnSpc>
              <a:buFont typeface="Arial" panose="020B0604020202020204" pitchFamily="34" charset="0"/>
              <a:buChar char="•"/>
              <a:defRPr/>
            </a:pPr>
            <a:endParaRPr lang="en-GB" sz="3000">
              <a:solidFill>
                <a:schemeClr val="tx1"/>
              </a:solidFill>
              <a:latin typeface="Calibri"/>
              <a:ea typeface="Calibri"/>
              <a:cs typeface="Calibri"/>
            </a:endParaRPr>
          </a:p>
        </p:txBody>
      </p:sp>
      <p:sp>
        <p:nvSpPr>
          <p:cNvPr id="3" name="Textplatzhalter 2">
            <a:extLst>
              <a:ext uri="{FF2B5EF4-FFF2-40B4-BE49-F238E27FC236}">
                <a16:creationId xmlns:a16="http://schemas.microsoft.com/office/drawing/2014/main" id="{665F5B24-4B88-3E5A-3C03-38743DA0B781}"/>
              </a:ext>
            </a:extLst>
          </p:cNvPr>
          <p:cNvSpPr>
            <a:spLocks noGrp="1"/>
          </p:cNvSpPr>
          <p:nvPr>
            <p:ph type="body" sz="quarter" idx="12"/>
          </p:nvPr>
        </p:nvSpPr>
        <p:spPr>
          <a:xfrm>
            <a:off x="442914" y="1621167"/>
            <a:ext cx="10978121" cy="3903274"/>
          </a:xfrm>
        </p:spPr>
        <p:txBody>
          <a:bodyPr/>
          <a:lstStyle/>
          <a:p>
            <a:pPr algn="ctr">
              <a:lnSpc>
                <a:spcPct val="150000"/>
              </a:lnSpc>
            </a:pPr>
            <a:r>
              <a:rPr lang="de-DE" sz="2600">
                <a:ea typeface="Calibri"/>
                <a:cs typeface="Calibri"/>
              </a:rPr>
              <a:t>Im Bildungs- und Gesundheitsbereich werden </a:t>
            </a:r>
            <a:r>
              <a:rPr lang="de-DE" sz="2600" b="1">
                <a:solidFill>
                  <a:schemeClr val="tx2"/>
                </a:solidFill>
                <a:ea typeface="Calibri"/>
                <a:cs typeface="Calibri"/>
              </a:rPr>
              <a:t>am häufigsten strategische Gegenmaßnahmen</a:t>
            </a:r>
            <a:r>
              <a:rPr lang="de-DE" sz="2600">
                <a:solidFill>
                  <a:schemeClr val="tx2"/>
                </a:solidFill>
                <a:ea typeface="Calibri"/>
                <a:cs typeface="Calibri"/>
              </a:rPr>
              <a:t> </a:t>
            </a:r>
            <a:r>
              <a:rPr lang="de-DE" sz="2600">
                <a:ea typeface="Calibri"/>
                <a:cs typeface="Calibri"/>
              </a:rPr>
              <a:t>bei </a:t>
            </a:r>
            <a:r>
              <a:rPr lang="de-DE" sz="2600" b="1">
                <a:solidFill>
                  <a:schemeClr val="tx2"/>
                </a:solidFill>
                <a:ea typeface="Calibri"/>
                <a:cs typeface="Calibri"/>
              </a:rPr>
              <a:t>rassistischer Diskriminierung </a:t>
            </a:r>
            <a:r>
              <a:rPr lang="de-DE" sz="2600">
                <a:ea typeface="Calibri"/>
                <a:cs typeface="Calibri"/>
              </a:rPr>
              <a:t>unternommen.</a:t>
            </a:r>
            <a:endParaRPr lang="de-DE" sz="2600"/>
          </a:p>
          <a:p>
            <a:pPr>
              <a:lnSpc>
                <a:spcPct val="150000"/>
              </a:lnSpc>
            </a:pPr>
            <a:endParaRPr lang="de-DE" sz="2600">
              <a:ea typeface="Calibri"/>
              <a:cs typeface="Calibri"/>
            </a:endParaRPr>
          </a:p>
          <a:p>
            <a:pPr algn="ctr">
              <a:lnSpc>
                <a:spcPct val="150000"/>
              </a:lnSpc>
            </a:pPr>
            <a:r>
              <a:rPr lang="de-DE" sz="2600">
                <a:ea typeface="Calibri"/>
                <a:cs typeface="Calibri"/>
              </a:rPr>
              <a:t>Leider meldet trotzdem </a:t>
            </a:r>
            <a:r>
              <a:rPr lang="de-DE" sz="2600" b="1">
                <a:solidFill>
                  <a:schemeClr val="tx2"/>
                </a:solidFill>
                <a:ea typeface="Calibri"/>
                <a:cs typeface="Calibri"/>
              </a:rPr>
              <a:t>nur eine Minderheit </a:t>
            </a:r>
            <a:r>
              <a:rPr lang="de-DE" sz="2600">
                <a:ea typeface="Calibri"/>
                <a:cs typeface="Calibri"/>
              </a:rPr>
              <a:t>der betroffenen Personen </a:t>
            </a:r>
            <a:r>
              <a:rPr lang="de-DE" sz="2600" b="1">
                <a:solidFill>
                  <a:schemeClr val="tx2"/>
                </a:solidFill>
                <a:ea typeface="Calibri"/>
                <a:cs typeface="Calibri"/>
              </a:rPr>
              <a:t>Diskriminierungserfahrungen</a:t>
            </a:r>
            <a:r>
              <a:rPr lang="de-DE" sz="2600">
                <a:solidFill>
                  <a:schemeClr val="tx2"/>
                </a:solidFill>
                <a:ea typeface="Calibri"/>
                <a:cs typeface="Calibri"/>
              </a:rPr>
              <a:t> </a:t>
            </a:r>
            <a:r>
              <a:rPr lang="de-DE" sz="2600">
                <a:ea typeface="Calibri"/>
                <a:cs typeface="Calibri"/>
              </a:rPr>
              <a:t>in diesen Bereichen. In diesen Fällen können </a:t>
            </a:r>
            <a:r>
              <a:rPr lang="de-DE" sz="2600" b="1">
                <a:solidFill>
                  <a:schemeClr val="tx2"/>
                </a:solidFill>
                <a:ea typeface="Calibri"/>
                <a:cs typeface="Calibri"/>
              </a:rPr>
              <a:t>keine Maßnahmen</a:t>
            </a:r>
            <a:r>
              <a:rPr lang="de-DE" sz="2600" b="1">
                <a:ea typeface="Calibri"/>
                <a:cs typeface="Calibri"/>
              </a:rPr>
              <a:t> </a:t>
            </a:r>
            <a:r>
              <a:rPr lang="de-DE" sz="2600">
                <a:ea typeface="Calibri"/>
                <a:cs typeface="Calibri"/>
              </a:rPr>
              <a:t>ergriffen werden.</a:t>
            </a:r>
          </a:p>
        </p:txBody>
      </p:sp>
      <p:sp>
        <p:nvSpPr>
          <p:cNvPr id="5" name="Foliennummernplatzhalter 4">
            <a:extLst>
              <a:ext uri="{FF2B5EF4-FFF2-40B4-BE49-F238E27FC236}">
                <a16:creationId xmlns:a16="http://schemas.microsoft.com/office/drawing/2014/main" id="{D5B88C35-55AC-F50B-CB8A-0BD5021558D7}"/>
              </a:ext>
            </a:extLst>
          </p:cNvPr>
          <p:cNvSpPr>
            <a:spLocks noGrp="1"/>
          </p:cNvSpPr>
          <p:nvPr>
            <p:ph type="sldNum" sz="quarter" idx="14"/>
          </p:nvPr>
        </p:nvSpPr>
        <p:spPr/>
        <p:txBody>
          <a:bodyPr/>
          <a:lstStyle/>
          <a:p>
            <a:fld id="{9AFABD84-7FF2-4ED4-996F-6CE3D31463F8}" type="slidenum">
              <a:rPr lang="de-DE" smtClean="0"/>
              <a:pPr/>
              <a:t>20</a:t>
            </a:fld>
            <a:endParaRPr lang="de-DE"/>
          </a:p>
        </p:txBody>
      </p:sp>
      <p:pic>
        <p:nvPicPr>
          <p:cNvPr id="6" name="Graphic 5" descr="Address Book with solid fill">
            <a:extLst>
              <a:ext uri="{FF2B5EF4-FFF2-40B4-BE49-F238E27FC236}">
                <a16:creationId xmlns:a16="http://schemas.microsoft.com/office/drawing/2014/main" id="{D5BDDDE5-0F75-84FB-0778-2FF990B8E5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7443" y="308344"/>
            <a:ext cx="914400" cy="914400"/>
          </a:xfrm>
          <a:prstGeom prst="rect">
            <a:avLst/>
          </a:prstGeom>
        </p:spPr>
      </p:pic>
      <p:sp>
        <p:nvSpPr>
          <p:cNvPr id="7" name="Title 1">
            <a:extLst>
              <a:ext uri="{FF2B5EF4-FFF2-40B4-BE49-F238E27FC236}">
                <a16:creationId xmlns:a16="http://schemas.microsoft.com/office/drawing/2014/main" id="{9F0E840B-AD58-4959-C2E8-78F9D7A2BF69}"/>
              </a:ext>
            </a:extLst>
          </p:cNvPr>
          <p:cNvSpPr txBox="1">
            <a:spLocks/>
          </p:cNvSpPr>
          <p:nvPr/>
        </p:nvSpPr>
        <p:spPr>
          <a:xfrm>
            <a:off x="1349115" y="253437"/>
            <a:ext cx="9132960" cy="64883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200" kern="1200">
                <a:solidFill>
                  <a:schemeClr val="accent4">
                    <a:lumMod val="60000"/>
                    <a:lumOff val="40000"/>
                  </a:schemeClr>
                </a:solidFill>
                <a:latin typeface="+mj-lt"/>
                <a:ea typeface="+mj-ea"/>
                <a:cs typeface="+mj-cs"/>
              </a:defRPr>
            </a:lvl1pPr>
          </a:lstStyle>
          <a:p>
            <a:r>
              <a:rPr lang="en-GB" sz="4400" err="1">
                <a:solidFill>
                  <a:schemeClr val="accent3"/>
                </a:solidFill>
              </a:rPr>
              <a:t>Hilfsangebote</a:t>
            </a:r>
            <a:br>
              <a:rPr lang="en-US"/>
            </a:br>
            <a:r>
              <a:rPr lang="de-DE" sz="2800">
                <a:solidFill>
                  <a:schemeClr val="bg1">
                    <a:lumMod val="50000"/>
                  </a:schemeClr>
                </a:solidFill>
              </a:rPr>
              <a:t>Gut zu wissen</a:t>
            </a:r>
            <a:endParaRPr lang="en-GB">
              <a:solidFill>
                <a:schemeClr val="accent3"/>
              </a:solidFill>
              <a:ea typeface="Calibri"/>
              <a:cs typeface="Calibri"/>
            </a:endParaRPr>
          </a:p>
        </p:txBody>
      </p:sp>
      <p:sp>
        <p:nvSpPr>
          <p:cNvPr id="2" name="Fußzeilenplatzhalter 3">
            <a:extLst>
              <a:ext uri="{FF2B5EF4-FFF2-40B4-BE49-F238E27FC236}">
                <a16:creationId xmlns:a16="http://schemas.microsoft.com/office/drawing/2014/main" id="{61A7819F-7B5F-5D09-6880-BC676E61843C}"/>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8" name="Picture 7" descr="A hospital building with a red cross&#10;&#10;AI-generated content may be incorrect.">
            <a:extLst>
              <a:ext uri="{FF2B5EF4-FFF2-40B4-BE49-F238E27FC236}">
                <a16:creationId xmlns:a16="http://schemas.microsoft.com/office/drawing/2014/main" id="{05385DCD-9F3D-14E3-97DB-17752BEEE241}"/>
              </a:ext>
            </a:extLst>
          </p:cNvPr>
          <p:cNvPicPr>
            <a:picLocks noChangeAspect="1"/>
          </p:cNvPicPr>
          <p:nvPr/>
        </p:nvPicPr>
        <p:blipFill>
          <a:blip r:embed="rId7"/>
          <a:stretch>
            <a:fillRect/>
          </a:stretch>
        </p:blipFill>
        <p:spPr>
          <a:xfrm>
            <a:off x="9359154" y="4926199"/>
            <a:ext cx="2513917" cy="1460600"/>
          </a:xfrm>
          <a:prstGeom prst="rect">
            <a:avLst/>
          </a:prstGeom>
        </p:spPr>
      </p:pic>
      <p:sp>
        <p:nvSpPr>
          <p:cNvPr id="9" name="TextBox 8">
            <a:extLst>
              <a:ext uri="{FF2B5EF4-FFF2-40B4-BE49-F238E27FC236}">
                <a16:creationId xmlns:a16="http://schemas.microsoft.com/office/drawing/2014/main" id="{DF83130D-F8BA-31BE-39BF-4A1C83493655}"/>
              </a:ext>
            </a:extLst>
          </p:cNvPr>
          <p:cNvSpPr txBox="1"/>
          <p:nvPr/>
        </p:nvSpPr>
        <p:spPr>
          <a:xfrm>
            <a:off x="318929" y="5635256"/>
            <a:ext cx="986117" cy="914400"/>
          </a:xfrm>
          <a:prstGeom prst="rect">
            <a:avLst/>
          </a:prstGeom>
          <a:noFill/>
        </p:spPr>
        <p:txBody>
          <a:bodyPr wrap="none" lIns="0" tIns="0" rIns="0" bIns="0" rtlCol="0">
            <a:noAutofit/>
          </a:bodyPr>
          <a:lstStyle/>
          <a:p>
            <a:pPr>
              <a:lnSpc>
                <a:spcPct val="80000"/>
              </a:lnSpc>
            </a:pPr>
            <a:r>
              <a:rPr kumimoji="0" lang="en-DE" sz="1900" b="0" i="0" u="none" strike="noStrike" kern="1200" cap="none" spc="0" normalizeH="0" baseline="0" noProof="0">
                <a:ln>
                  <a:noFill/>
                </a:ln>
                <a:solidFill>
                  <a:srgbClr val="000000"/>
                </a:solidFill>
                <a:effectLst/>
                <a:uLnTx/>
                <a:uFillTx/>
                <a:latin typeface="+mn-lt"/>
                <a:ea typeface="+mn-ea"/>
                <a:cs typeface="+mn-cs"/>
              </a:rPr>
              <a:t>Quelle: </a:t>
            </a:r>
          </a:p>
          <a:p>
            <a:pPr>
              <a:lnSpc>
                <a:spcPct val="80000"/>
              </a:lnSpc>
            </a:pPr>
            <a:r>
              <a:rPr lang="en-GB">
                <a:hlinkClick r:id="rId8"/>
              </a:rPr>
              <a:t>DeZIM Project Report</a:t>
            </a:r>
            <a:endParaRPr lang="en-GB"/>
          </a:p>
          <a:p>
            <a:pPr marL="0" marR="0" indent="0" defTabSz="914400" rtl="0" eaLnBrk="1" fontAlgn="auto" latinLnBrk="0" hangingPunct="1">
              <a:lnSpc>
                <a:spcPct val="80000"/>
              </a:lnSpc>
              <a:spcBef>
                <a:spcPts val="1000"/>
              </a:spcBef>
              <a:spcAft>
                <a:spcPts val="0"/>
              </a:spcAft>
              <a:buClrTx/>
              <a:buSzTx/>
              <a:buFont typeface="Arial" panose="020B0604020202020204" pitchFamily="34" charset="0"/>
              <a:buNone/>
              <a:tabLst/>
            </a:pPr>
            <a:endParaRPr kumimoji="0" lang="en-DE" sz="1900" b="0" i="0" u="none" strike="noStrike" kern="1200" cap="none" spc="0" normalizeH="0" baseline="0" noProof="0">
              <a:ln>
                <a:noFill/>
              </a:ln>
              <a:solidFill>
                <a:srgbClr val="000000"/>
              </a:solidFill>
              <a:effectLst/>
              <a:uLnTx/>
              <a:uFillTx/>
              <a:latin typeface="+mn-lt"/>
              <a:ea typeface="+mn-ea"/>
              <a:cs typeface="+mn-cs"/>
            </a:endParaRPr>
          </a:p>
        </p:txBody>
      </p:sp>
      <p:pic>
        <p:nvPicPr>
          <p:cNvPr id="4" name="20">
            <a:hlinkClick r:id="" action="ppaction://media"/>
            <a:extLst>
              <a:ext uri="{FF2B5EF4-FFF2-40B4-BE49-F238E27FC236}">
                <a16:creationId xmlns:a16="http://schemas.microsoft.com/office/drawing/2014/main" id="{34AABEC3-37BA-FDA8-4334-D63C7E063B8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638213" y="3116263"/>
            <a:ext cx="609600" cy="609600"/>
          </a:xfrm>
          <a:prstGeom prst="rect">
            <a:avLst/>
          </a:prstGeom>
        </p:spPr>
      </p:pic>
    </p:spTree>
    <p:extLst>
      <p:ext uri="{BB962C8B-B14F-4D97-AF65-F5344CB8AC3E}">
        <p14:creationId xmlns:p14="http://schemas.microsoft.com/office/powerpoint/2010/main" val="91845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3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A6129C-D9BA-4F40-8A73-E067D8595794}"/>
              </a:ext>
            </a:extLst>
          </p:cNvPr>
          <p:cNvSpPr>
            <a:spLocks noGrp="1"/>
          </p:cNvSpPr>
          <p:nvPr>
            <p:ph type="title"/>
          </p:nvPr>
        </p:nvSpPr>
        <p:spPr>
          <a:xfrm>
            <a:off x="1454046" y="220812"/>
            <a:ext cx="9349024" cy="648836"/>
          </a:xfrm>
        </p:spPr>
        <p:txBody>
          <a:bodyPr/>
          <a:lstStyle/>
          <a:p>
            <a:r>
              <a:rPr lang="de-DE" sz="4400">
                <a:solidFill>
                  <a:schemeClr val="accent3"/>
                </a:solidFill>
              </a:rPr>
              <a:t>Fazit</a:t>
            </a:r>
            <a:br>
              <a:rPr lang="de-DE" sz="3600" b="1">
                <a:solidFill>
                  <a:schemeClr val="accent3">
                    <a:lumMod val="75000"/>
                  </a:schemeClr>
                </a:solidFill>
              </a:rPr>
            </a:br>
            <a:r>
              <a:rPr lang="de-DE" sz="2800">
                <a:solidFill>
                  <a:schemeClr val="bg1">
                    <a:lumMod val="50000"/>
                  </a:schemeClr>
                </a:solidFill>
              </a:rPr>
              <a:t>Was bedeutet das alles für uns als Pflegepersonen? </a:t>
            </a:r>
          </a:p>
        </p:txBody>
      </p:sp>
      <p:sp>
        <p:nvSpPr>
          <p:cNvPr id="5" name="Foliennummernplatzhalter 4">
            <a:extLst>
              <a:ext uri="{FF2B5EF4-FFF2-40B4-BE49-F238E27FC236}">
                <a16:creationId xmlns:a16="http://schemas.microsoft.com/office/drawing/2014/main" id="{4EFEDFFE-CF48-44DB-89CC-6B212D889974}"/>
              </a:ext>
            </a:extLst>
          </p:cNvPr>
          <p:cNvSpPr>
            <a:spLocks noGrp="1"/>
          </p:cNvSpPr>
          <p:nvPr>
            <p:ph type="sldNum" sz="quarter" idx="14"/>
          </p:nvPr>
        </p:nvSpPr>
        <p:spPr/>
        <p:txBody>
          <a:bodyPr/>
          <a:lstStyle/>
          <a:p>
            <a:fld id="{9AFABD84-7FF2-4ED4-996F-6CE3D31463F8}" type="slidenum">
              <a:rPr lang="de-DE" smtClean="0"/>
              <a:pPr/>
              <a:t>21</a:t>
            </a:fld>
            <a:endParaRPr lang="de-DE"/>
          </a:p>
        </p:txBody>
      </p:sp>
      <p:sp>
        <p:nvSpPr>
          <p:cNvPr id="7" name="Rectangle 9">
            <a:extLst>
              <a:ext uri="{FF2B5EF4-FFF2-40B4-BE49-F238E27FC236}">
                <a16:creationId xmlns:a16="http://schemas.microsoft.com/office/drawing/2014/main" id="{72AC53EE-2E22-C0A8-928B-C55FE76A6D16}"/>
              </a:ext>
            </a:extLst>
          </p:cNvPr>
          <p:cNvSpPr/>
          <p:nvPr/>
        </p:nvSpPr>
        <p:spPr>
          <a:xfrm>
            <a:off x="442914" y="1618938"/>
            <a:ext cx="10655391" cy="447351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51999" tIns="45720" rIns="91440" bIns="45720" rtlCol="0" anchor="ctr"/>
          <a:lstStyle/>
          <a:p>
            <a:pPr>
              <a:lnSpc>
                <a:spcPct val="150000"/>
              </a:lnSpc>
              <a:defRPr/>
            </a:pPr>
            <a:r>
              <a:rPr lang="en-GB" sz="2800">
                <a:solidFill>
                  <a:schemeClr val="tx1"/>
                </a:solidFill>
                <a:latin typeface="Calibri"/>
                <a:ea typeface="Calibri"/>
                <a:cs typeface="Calibri"/>
              </a:rPr>
              <a:t>Es </a:t>
            </a:r>
            <a:r>
              <a:rPr lang="en-GB" sz="2800" err="1">
                <a:solidFill>
                  <a:schemeClr val="tx1"/>
                </a:solidFill>
                <a:latin typeface="Calibri"/>
                <a:ea typeface="Calibri"/>
                <a:cs typeface="Calibri"/>
              </a:rPr>
              <a:t>gibt</a:t>
            </a:r>
            <a:r>
              <a:rPr lang="en-GB" sz="2800">
                <a:solidFill>
                  <a:schemeClr val="tx1"/>
                </a:solidFill>
                <a:latin typeface="Calibri"/>
                <a:ea typeface="Calibri"/>
                <a:cs typeface="Calibri"/>
              </a:rPr>
              <a:t> auf </a:t>
            </a:r>
            <a:r>
              <a:rPr lang="en-GB" sz="2800" b="1" err="1">
                <a:solidFill>
                  <a:schemeClr val="accent1">
                    <a:lumMod val="75000"/>
                  </a:schemeClr>
                </a:solidFill>
                <a:latin typeface="Calibri"/>
                <a:ea typeface="Calibri"/>
                <a:cs typeface="Calibri"/>
              </a:rPr>
              <a:t>allen</a:t>
            </a:r>
            <a:r>
              <a:rPr lang="en-GB" sz="2800" b="1">
                <a:solidFill>
                  <a:schemeClr val="accent1">
                    <a:lumMod val="75000"/>
                  </a:schemeClr>
                </a:solidFill>
                <a:latin typeface="Calibri"/>
                <a:ea typeface="Calibri"/>
                <a:cs typeface="Calibri"/>
              </a:rPr>
              <a:t> </a:t>
            </a:r>
            <a:r>
              <a:rPr lang="en-GB" sz="2800" b="1" err="1">
                <a:solidFill>
                  <a:schemeClr val="accent1">
                    <a:lumMod val="75000"/>
                  </a:schemeClr>
                </a:solidFill>
                <a:latin typeface="Calibri"/>
                <a:ea typeface="Calibri"/>
                <a:cs typeface="Calibri"/>
              </a:rPr>
              <a:t>Diskriminierungsebene</a:t>
            </a:r>
            <a:r>
              <a:rPr lang="en-GB" sz="2800" b="1" err="1">
                <a:solidFill>
                  <a:schemeClr val="accent1">
                    <a:lumMod val="75000"/>
                  </a:schemeClr>
                </a:solidFill>
                <a:latin typeface="Calibri"/>
                <a:cs typeface="Calibri"/>
              </a:rPr>
              <a:t>n</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Möglichkeiten</a:t>
            </a:r>
            <a:r>
              <a:rPr lang="en-GB" sz="2800">
                <a:solidFill>
                  <a:schemeClr val="tx1"/>
                </a:solidFill>
                <a:latin typeface="Calibri"/>
                <a:ea typeface="Calibri"/>
                <a:cs typeface="Calibri"/>
              </a:rPr>
              <a:t> </a:t>
            </a:r>
            <a:r>
              <a:rPr lang="en-GB" sz="2800" b="1" err="1">
                <a:solidFill>
                  <a:schemeClr val="accent1">
                    <a:lumMod val="75000"/>
                  </a:schemeClr>
                </a:solidFill>
                <a:latin typeface="Calibri"/>
                <a:cs typeface="Calibri"/>
              </a:rPr>
              <a:t>dieser</a:t>
            </a:r>
            <a:r>
              <a:rPr lang="en-GB" sz="2800" b="1">
                <a:solidFill>
                  <a:schemeClr val="accent1">
                    <a:lumMod val="75000"/>
                  </a:schemeClr>
                </a:solidFill>
                <a:latin typeface="Calibri"/>
                <a:cs typeface="Calibri"/>
              </a:rPr>
              <a:t> </a:t>
            </a:r>
            <a:r>
              <a:rPr lang="en-GB" sz="2800" b="1" err="1">
                <a:solidFill>
                  <a:schemeClr val="accent1">
                    <a:lumMod val="75000"/>
                  </a:schemeClr>
                </a:solidFill>
                <a:latin typeface="Calibri"/>
                <a:cs typeface="Calibri"/>
              </a:rPr>
              <a:t>entgegenzutreten</a:t>
            </a:r>
            <a:r>
              <a:rPr lang="en-GB" sz="2800">
                <a:solidFill>
                  <a:schemeClr val="tx1"/>
                </a:solidFill>
                <a:latin typeface="Calibri"/>
                <a:ea typeface="Calibri"/>
                <a:cs typeface="Calibri"/>
              </a:rPr>
              <a:t>. Als </a:t>
            </a:r>
            <a:r>
              <a:rPr lang="en-GB" sz="2800" err="1">
                <a:solidFill>
                  <a:schemeClr val="tx1"/>
                </a:solidFill>
                <a:latin typeface="Calibri"/>
                <a:ea typeface="Calibri"/>
                <a:cs typeface="Calibri"/>
              </a:rPr>
              <a:t>professionell</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handelnde</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Pflegepersonen</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sind</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wir</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dem</a:t>
            </a:r>
            <a:r>
              <a:rPr lang="en-GB" sz="2800">
                <a:solidFill>
                  <a:schemeClr val="tx1"/>
                </a:solidFill>
                <a:latin typeface="Calibri"/>
                <a:ea typeface="Calibri"/>
                <a:cs typeface="Calibri"/>
              </a:rPr>
              <a:t> </a:t>
            </a:r>
            <a:r>
              <a:rPr lang="en-GB" sz="2800" b="1" err="1">
                <a:solidFill>
                  <a:schemeClr val="accent1">
                    <a:lumMod val="75000"/>
                  </a:schemeClr>
                </a:solidFill>
                <a:latin typeface="Calibri"/>
                <a:cs typeface="Calibri"/>
              </a:rPr>
              <a:t>ethischen</a:t>
            </a:r>
            <a:r>
              <a:rPr lang="en-GB" sz="2800" b="1">
                <a:solidFill>
                  <a:schemeClr val="accent1">
                    <a:lumMod val="75000"/>
                  </a:schemeClr>
                </a:solidFill>
                <a:latin typeface="Calibri"/>
                <a:cs typeface="Calibri"/>
              </a:rPr>
              <a:t> Kodex </a:t>
            </a:r>
            <a:r>
              <a:rPr lang="en-GB" sz="2800" err="1">
                <a:solidFill>
                  <a:schemeClr val="tx1"/>
                </a:solidFill>
                <a:latin typeface="Calibri"/>
                <a:ea typeface="Calibri"/>
                <a:cs typeface="Calibri"/>
              </a:rPr>
              <a:t>unserer</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Berufsgruppe</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verpflichtet</a:t>
            </a:r>
            <a:r>
              <a:rPr lang="en-GB" sz="2800">
                <a:solidFill>
                  <a:schemeClr val="tx1"/>
                </a:solidFill>
                <a:latin typeface="Calibri"/>
                <a:ea typeface="Calibri"/>
                <a:cs typeface="Calibri"/>
              </a:rPr>
              <a:t>. </a:t>
            </a:r>
          </a:p>
          <a:p>
            <a:pPr>
              <a:lnSpc>
                <a:spcPct val="150000"/>
              </a:lnSpc>
              <a:defRPr/>
            </a:pPr>
            <a:endParaRPr lang="en-GB" sz="1500">
              <a:solidFill>
                <a:schemeClr val="tx1"/>
              </a:solidFill>
              <a:latin typeface="Calibri"/>
              <a:ea typeface="Calibri"/>
              <a:cs typeface="Calibri"/>
            </a:endParaRPr>
          </a:p>
          <a:p>
            <a:pPr>
              <a:lnSpc>
                <a:spcPct val="150000"/>
              </a:lnSpc>
              <a:defRPr/>
            </a:pPr>
            <a:r>
              <a:rPr lang="en-GB" sz="2800">
                <a:solidFill>
                  <a:schemeClr val="tx1"/>
                </a:solidFill>
                <a:latin typeface="Calibri"/>
                <a:ea typeface="Calibri"/>
                <a:cs typeface="Calibri"/>
              </a:rPr>
              <a:t>Der </a:t>
            </a:r>
            <a:r>
              <a:rPr lang="en-GB" sz="2800" b="1">
                <a:solidFill>
                  <a:schemeClr val="tx2"/>
                </a:solidFill>
                <a:latin typeface="Calibri"/>
                <a:ea typeface="Calibri"/>
                <a:cs typeface="Calibri"/>
              </a:rPr>
              <a:t>ICN </a:t>
            </a:r>
            <a:r>
              <a:rPr lang="en-GB" sz="2800" b="1" err="1">
                <a:solidFill>
                  <a:schemeClr val="tx2"/>
                </a:solidFill>
                <a:latin typeface="Calibri"/>
                <a:ea typeface="Calibri"/>
                <a:cs typeface="Calibri"/>
              </a:rPr>
              <a:t>Ethikkodex</a:t>
            </a:r>
            <a:r>
              <a:rPr lang="en-GB" sz="2800" b="1">
                <a:solidFill>
                  <a:schemeClr val="tx2"/>
                </a:solidFill>
                <a:latin typeface="Calibri"/>
                <a:ea typeface="Calibri"/>
                <a:cs typeface="Calibri"/>
              </a:rPr>
              <a:t> </a:t>
            </a:r>
            <a:r>
              <a:rPr lang="en-GB" sz="2800">
                <a:solidFill>
                  <a:schemeClr val="tx1"/>
                </a:solidFill>
                <a:latin typeface="Calibri"/>
                <a:ea typeface="Calibri"/>
                <a:cs typeface="Calibri"/>
              </a:rPr>
              <a:t>für </a:t>
            </a:r>
            <a:r>
              <a:rPr lang="en-GB" sz="2800" err="1">
                <a:solidFill>
                  <a:schemeClr val="tx1"/>
                </a:solidFill>
                <a:latin typeface="Calibri"/>
                <a:ea typeface="Calibri"/>
                <a:cs typeface="Calibri"/>
              </a:rPr>
              <a:t>Pflegende</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stellt</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sich</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ausdrücklich</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gegen</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jegliches</a:t>
            </a:r>
            <a:r>
              <a:rPr lang="en-GB" sz="2800">
                <a:solidFill>
                  <a:schemeClr val="tx1"/>
                </a:solidFill>
                <a:latin typeface="Calibri"/>
                <a:ea typeface="Calibri"/>
                <a:cs typeface="Calibri"/>
              </a:rPr>
              <a:t> </a:t>
            </a:r>
            <a:r>
              <a:rPr lang="en-GB" sz="2800" b="1" err="1">
                <a:solidFill>
                  <a:schemeClr val="accent1">
                    <a:lumMod val="75000"/>
                  </a:schemeClr>
                </a:solidFill>
                <a:latin typeface="Calibri"/>
                <a:cs typeface="Calibri"/>
              </a:rPr>
              <a:t>diskriminierendes</a:t>
            </a:r>
            <a:r>
              <a:rPr lang="en-GB" sz="2800" b="1">
                <a:solidFill>
                  <a:schemeClr val="accent1">
                    <a:lumMod val="75000"/>
                  </a:schemeClr>
                </a:solidFill>
                <a:latin typeface="Calibri"/>
                <a:cs typeface="Calibri"/>
              </a:rPr>
              <a:t> </a:t>
            </a:r>
            <a:r>
              <a:rPr lang="en-GB" sz="2800" b="1" err="1">
                <a:solidFill>
                  <a:schemeClr val="accent1">
                    <a:lumMod val="75000"/>
                  </a:schemeClr>
                </a:solidFill>
                <a:latin typeface="Calibri"/>
                <a:cs typeface="Calibri"/>
              </a:rPr>
              <a:t>Verhalten</a:t>
            </a:r>
            <a:r>
              <a:rPr lang="en-GB" sz="2800" b="1">
                <a:solidFill>
                  <a:schemeClr val="accent1">
                    <a:lumMod val="75000"/>
                  </a:schemeClr>
                </a:solidFill>
                <a:latin typeface="Calibri"/>
                <a:cs typeface="Calibri"/>
              </a:rPr>
              <a:t> </a:t>
            </a:r>
            <a:r>
              <a:rPr lang="en-GB" sz="2800" err="1">
                <a:solidFill>
                  <a:schemeClr val="tx1"/>
                </a:solidFill>
                <a:latin typeface="Calibri"/>
                <a:ea typeface="Calibri"/>
                <a:cs typeface="Calibri"/>
              </a:rPr>
              <a:t>gegenüber</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Kolleg</a:t>
            </a:r>
            <a:r>
              <a:rPr lang="en-GB" sz="2800">
                <a:solidFill>
                  <a:schemeClr val="tx1"/>
                </a:solidFill>
                <a:latin typeface="Calibri"/>
                <a:ea typeface="Calibri"/>
                <a:cs typeface="Calibri"/>
              </a:rPr>
              <a:t>*</a:t>
            </a:r>
            <a:r>
              <a:rPr lang="en-GB" sz="2800" err="1">
                <a:solidFill>
                  <a:schemeClr val="tx1"/>
                </a:solidFill>
                <a:latin typeface="Calibri"/>
                <a:ea typeface="Calibri"/>
                <a:cs typeface="Calibri"/>
              </a:rPr>
              <a:t>innen</a:t>
            </a:r>
            <a:r>
              <a:rPr lang="en-GB" sz="2800">
                <a:solidFill>
                  <a:schemeClr val="tx1"/>
                </a:solidFill>
                <a:latin typeface="Calibri"/>
                <a:ea typeface="Calibri"/>
                <a:cs typeface="Calibri"/>
              </a:rPr>
              <a:t> und </a:t>
            </a:r>
          </a:p>
          <a:p>
            <a:pPr>
              <a:lnSpc>
                <a:spcPct val="150000"/>
              </a:lnSpc>
              <a:defRPr/>
            </a:pPr>
            <a:r>
              <a:rPr lang="en-GB" sz="2800" err="1">
                <a:solidFill>
                  <a:schemeClr val="tx1"/>
                </a:solidFill>
                <a:latin typeface="Calibri"/>
                <a:ea typeface="Calibri"/>
                <a:cs typeface="Calibri"/>
              </a:rPr>
              <a:t>zu</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pflegenden</a:t>
            </a:r>
            <a:r>
              <a:rPr lang="en-GB" sz="2800">
                <a:solidFill>
                  <a:schemeClr val="tx1"/>
                </a:solidFill>
                <a:latin typeface="Calibri"/>
                <a:ea typeface="Calibri"/>
                <a:cs typeface="Calibri"/>
              </a:rPr>
              <a:t> </a:t>
            </a:r>
            <a:r>
              <a:rPr lang="en-GB" sz="2800" err="1">
                <a:solidFill>
                  <a:schemeClr val="tx1"/>
                </a:solidFill>
                <a:latin typeface="Calibri"/>
                <a:ea typeface="Calibri"/>
                <a:cs typeface="Calibri"/>
              </a:rPr>
              <a:t>Personen</a:t>
            </a:r>
            <a:r>
              <a:rPr lang="en-GB" sz="2800">
                <a:solidFill>
                  <a:schemeClr val="tx1"/>
                </a:solidFill>
                <a:latin typeface="Calibri"/>
                <a:ea typeface="Calibri"/>
                <a:cs typeface="Calibri"/>
              </a:rPr>
              <a:t>.</a:t>
            </a:r>
            <a:endParaRPr lang="de-DE" sz="2800">
              <a:solidFill>
                <a:schemeClr val="tx1"/>
              </a:solidFill>
            </a:endParaRPr>
          </a:p>
        </p:txBody>
      </p:sp>
      <p:pic>
        <p:nvPicPr>
          <p:cNvPr id="4" name="Grafik 3" descr="Ein Bild, das Zeichnung, Cartoon, Lächeln, Darstellung enthält.&#10;&#10;KI-generierte Inhalte können fehlerhaft sein.">
            <a:extLst>
              <a:ext uri="{FF2B5EF4-FFF2-40B4-BE49-F238E27FC236}">
                <a16:creationId xmlns:a16="http://schemas.microsoft.com/office/drawing/2014/main" id="{42217F2B-B339-244B-000A-0A19FF2C17CB}"/>
              </a:ext>
            </a:extLst>
          </p:cNvPr>
          <p:cNvPicPr>
            <a:picLocks noChangeAspect="1"/>
          </p:cNvPicPr>
          <p:nvPr/>
        </p:nvPicPr>
        <p:blipFill>
          <a:blip r:embed="rId5">
            <a:clrChange>
              <a:clrFrom>
                <a:srgbClr val="E6E6E6"/>
              </a:clrFrom>
              <a:clrTo>
                <a:srgbClr val="E6E6E6">
                  <a:alpha val="0"/>
                </a:srgbClr>
              </a:clrTo>
            </a:clrChange>
          </a:blip>
          <a:stretch>
            <a:fillRect/>
          </a:stretch>
        </p:blipFill>
        <p:spPr>
          <a:xfrm>
            <a:off x="10755822" y="2823031"/>
            <a:ext cx="1346366" cy="3713133"/>
          </a:xfrm>
          <a:prstGeom prst="rect">
            <a:avLst/>
          </a:prstGeom>
        </p:spPr>
      </p:pic>
      <p:pic>
        <p:nvPicPr>
          <p:cNvPr id="3" name="Grafik 12" descr="Glühbirne und Zahnrad mit einfarbiger Füllung">
            <a:extLst>
              <a:ext uri="{FF2B5EF4-FFF2-40B4-BE49-F238E27FC236}">
                <a16:creationId xmlns:a16="http://schemas.microsoft.com/office/drawing/2014/main" id="{5C343115-BAD0-199A-7D70-A1C4503BAAF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2420" y="287673"/>
            <a:ext cx="1025532" cy="1025532"/>
          </a:xfrm>
          <a:prstGeom prst="rect">
            <a:avLst/>
          </a:prstGeom>
        </p:spPr>
      </p:pic>
      <p:sp>
        <p:nvSpPr>
          <p:cNvPr id="6" name="Fußzeilenplatzhalter 3">
            <a:extLst>
              <a:ext uri="{FF2B5EF4-FFF2-40B4-BE49-F238E27FC236}">
                <a16:creationId xmlns:a16="http://schemas.microsoft.com/office/drawing/2014/main" id="{A022A8E8-8DDF-BDD7-EEF2-75C320E239FE}"/>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8" name="21">
            <a:hlinkClick r:id="" action="ppaction://media"/>
            <a:extLst>
              <a:ext uri="{FF2B5EF4-FFF2-40B4-BE49-F238E27FC236}">
                <a16:creationId xmlns:a16="http://schemas.microsoft.com/office/drawing/2014/main" id="{D2111B68-1AFD-2CA4-B88F-90142213CC4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428663" y="3238500"/>
            <a:ext cx="609600" cy="609600"/>
          </a:xfrm>
          <a:prstGeom prst="rect">
            <a:avLst/>
          </a:prstGeom>
        </p:spPr>
      </p:pic>
    </p:spTree>
    <p:extLst>
      <p:ext uri="{BB962C8B-B14F-4D97-AF65-F5344CB8AC3E}">
        <p14:creationId xmlns:p14="http://schemas.microsoft.com/office/powerpoint/2010/main" val="3898895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661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C72D8-6640-4F83-5ED6-74D3A09DC62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A133193-9A2A-E1C5-B126-F5F704E8E2A2}"/>
              </a:ext>
            </a:extLst>
          </p:cNvPr>
          <p:cNvSpPr/>
          <p:nvPr/>
        </p:nvSpPr>
        <p:spPr>
          <a:xfrm>
            <a:off x="4639331" y="1"/>
            <a:ext cx="7580547" cy="340158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3" name="TextBox 2">
            <a:extLst>
              <a:ext uri="{FF2B5EF4-FFF2-40B4-BE49-F238E27FC236}">
                <a16:creationId xmlns:a16="http://schemas.microsoft.com/office/drawing/2014/main" id="{C6CC0016-E4F6-D3DA-895C-67F774828E94}"/>
              </a:ext>
            </a:extLst>
          </p:cNvPr>
          <p:cNvSpPr txBox="1"/>
          <p:nvPr/>
        </p:nvSpPr>
        <p:spPr>
          <a:xfrm>
            <a:off x="4688019" y="153063"/>
            <a:ext cx="7551606" cy="3046988"/>
          </a:xfrm>
          <a:prstGeom prst="rect">
            <a:avLst/>
          </a:prstGeom>
          <a:noFill/>
        </p:spPr>
        <p:txBody>
          <a:bodyPr wrap="square" lIns="91440" tIns="45720" rIns="91440" bIns="45720" anchor="t">
            <a:spAutoFit/>
          </a:bodyPr>
          <a:lstStyle/>
          <a:p>
            <a:pPr>
              <a:buNone/>
            </a:pPr>
            <a:r>
              <a:rPr lang="en-GB" sz="1600" b="1" i="0" u="none" strike="noStrike" dirty="0" err="1">
                <a:effectLst/>
                <a:latin typeface="Arial" panose="020B0604020202020204" pitchFamily="34" charset="0"/>
                <a:cs typeface="Arial" panose="020B0604020202020204" pitchFamily="34" charset="0"/>
              </a:rPr>
              <a:t>Drehbuch</a:t>
            </a:r>
            <a:r>
              <a:rPr lang="en-GB" sz="1600" b="1" i="0" u="none" strike="noStrike" dirty="0">
                <a:effectLst/>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Tanja Schwarz-</a:t>
            </a:r>
            <a:r>
              <a:rPr lang="en-GB" sz="1600" dirty="0" err="1">
                <a:latin typeface="Arial" panose="020B0604020202020204" pitchFamily="34" charset="0"/>
                <a:cs typeface="Arial" panose="020B0604020202020204" pitchFamily="34" charset="0"/>
              </a:rPr>
              <a:t>Ksionski</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stellv</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Schulleitung</a:t>
            </a:r>
            <a:r>
              <a:rPr lang="en-GB" sz="1600" dirty="0">
                <a:latin typeface="Arial" panose="020B0604020202020204" pitchFamily="34" charset="0"/>
                <a:cs typeface="Arial" panose="020B0604020202020204" pitchFamily="34" charset="0"/>
              </a:rPr>
              <a:t> BBG)</a:t>
            </a:r>
          </a:p>
          <a:p>
            <a:pPr>
              <a:buNone/>
            </a:pPr>
            <a:r>
              <a:rPr lang="en-GB" sz="1600" b="0" i="0" u="none" strike="noStrike" dirty="0">
                <a:effectLst/>
                <a:latin typeface="Arial" panose="020B0604020202020204" pitchFamily="34" charset="0"/>
                <a:cs typeface="Arial" panose="020B0604020202020204" pitchFamily="34" charset="0"/>
              </a:rPr>
              <a:t>Simon Lang (Referent für </a:t>
            </a:r>
            <a:r>
              <a:rPr lang="en-GB" sz="1600" b="0" i="0" u="none" strike="noStrike" dirty="0" err="1">
                <a:effectLst/>
                <a:latin typeface="Arial" panose="020B0604020202020204" pitchFamily="34" charset="0"/>
                <a:cs typeface="Arial" panose="020B0604020202020204" pitchFamily="34" charset="0"/>
              </a:rPr>
              <a:t>Diversität</a:t>
            </a:r>
            <a:r>
              <a:rPr lang="en-GB" sz="1600" b="0" i="0" u="none" strike="noStrike" dirty="0">
                <a:effectLst/>
                <a:latin typeface="Arial" panose="020B0604020202020204" pitchFamily="34" charset="0"/>
                <a:cs typeface="Arial" panose="020B0604020202020204" pitchFamily="34" charset="0"/>
              </a:rPr>
              <a:t> BBG)</a:t>
            </a:r>
          </a:p>
          <a:p>
            <a:pPr>
              <a:buNone/>
            </a:pPr>
            <a:endParaRPr lang="en-GB" sz="1600" b="0" i="0" u="none" strike="noStrike" dirty="0">
              <a:effectLst/>
              <a:latin typeface="Arial" panose="020B0604020202020204" pitchFamily="34" charset="0"/>
              <a:cs typeface="Arial" panose="020B0604020202020204" pitchFamily="34" charset="0"/>
            </a:endParaRPr>
          </a:p>
          <a:p>
            <a:pPr>
              <a:buNone/>
            </a:pPr>
            <a:r>
              <a:rPr lang="en-GB" sz="1600" b="1" i="0" u="none" strike="noStrike" dirty="0">
                <a:effectLst/>
                <a:latin typeface="Arial" panose="020B0604020202020204" pitchFamily="34" charset="0"/>
                <a:cs typeface="Arial" panose="020B0604020202020204" pitchFamily="34" charset="0"/>
              </a:rPr>
              <a:t>Screencast-Produktion:</a:t>
            </a:r>
          </a:p>
          <a:p>
            <a:pPr>
              <a:buNone/>
            </a:pPr>
            <a:r>
              <a:rPr lang="en-GB" sz="1600" b="0" i="0" u="none" strike="noStrike" dirty="0">
                <a:effectLst/>
                <a:latin typeface="Arial" panose="020B0604020202020204" pitchFamily="34" charset="0"/>
                <a:cs typeface="Arial" panose="020B0604020202020204" pitchFamily="34" charset="0"/>
              </a:rPr>
              <a:t>Michael Ruh (</a:t>
            </a:r>
            <a:r>
              <a:rPr lang="en-GB" sz="1600" b="0" i="0" u="none" strike="noStrike" dirty="0" err="1">
                <a:effectLst/>
                <a:latin typeface="Arial" panose="020B0604020202020204" pitchFamily="34" charset="0"/>
                <a:cs typeface="Arial" panose="020B0604020202020204" pitchFamily="34" charset="0"/>
              </a:rPr>
              <a:t>Medienpädagoge</a:t>
            </a:r>
            <a:r>
              <a:rPr lang="en-GB" sz="1600" b="0" i="0" u="none" strike="noStrike" dirty="0">
                <a:effectLst/>
                <a:latin typeface="Arial" panose="020B0604020202020204" pitchFamily="34" charset="0"/>
                <a:cs typeface="Arial" panose="020B0604020202020204" pitchFamily="34" charset="0"/>
              </a:rPr>
              <a:t> BBG)</a:t>
            </a:r>
          </a:p>
          <a:p>
            <a:pPr>
              <a:buNone/>
            </a:pPr>
            <a:endParaRPr lang="en-GB" sz="1600" b="0" i="0" u="none" strike="noStrike" dirty="0">
              <a:effectLst/>
              <a:latin typeface="Arial" panose="020B0604020202020204" pitchFamily="34" charset="0"/>
              <a:cs typeface="Arial" panose="020B0604020202020204" pitchFamily="34" charset="0"/>
            </a:endParaRPr>
          </a:p>
          <a:p>
            <a:pPr>
              <a:buNone/>
            </a:pPr>
            <a:r>
              <a:rPr lang="en-GB" sz="1600" b="1" i="0" u="none" strike="noStrike" dirty="0">
                <a:effectLst/>
                <a:latin typeface="Arial" panose="020B0604020202020204" pitchFamily="34" charset="0"/>
                <a:cs typeface="Arial" panose="020B0604020202020204" pitchFamily="34" charset="0"/>
              </a:rPr>
              <a:t>Wir </a:t>
            </a:r>
            <a:r>
              <a:rPr lang="en-GB" sz="1600" b="1" i="0" u="none" strike="noStrike" dirty="0" err="1">
                <a:effectLst/>
                <a:latin typeface="Arial" panose="020B0604020202020204" pitchFamily="34" charset="0"/>
                <a:cs typeface="Arial" panose="020B0604020202020204" pitchFamily="34" charset="0"/>
              </a:rPr>
              <a:t>bedanken</a:t>
            </a:r>
            <a:r>
              <a:rPr lang="en-GB" sz="1600" b="1" i="0" u="none" strike="noStrike" dirty="0">
                <a:effectLst/>
                <a:latin typeface="Arial" panose="020B0604020202020204" pitchFamily="34" charset="0"/>
                <a:cs typeface="Arial" panose="020B0604020202020204" pitchFamily="34" charset="0"/>
              </a:rPr>
              <a:t> </a:t>
            </a:r>
            <a:r>
              <a:rPr lang="en-GB" sz="1600" b="1" i="0" u="none" strike="noStrike" dirty="0" err="1">
                <a:effectLst/>
                <a:latin typeface="Arial" panose="020B0604020202020204" pitchFamily="34" charset="0"/>
                <a:cs typeface="Arial" panose="020B0604020202020204" pitchFamily="34" charset="0"/>
              </a:rPr>
              <a:t>uns</a:t>
            </a:r>
            <a:r>
              <a:rPr lang="en-GB" sz="1600" b="1" i="0" u="none" strike="noStrike" dirty="0">
                <a:effectLst/>
                <a:latin typeface="Arial" panose="020B0604020202020204" pitchFamily="34" charset="0"/>
                <a:cs typeface="Arial" panose="020B0604020202020204" pitchFamily="34" charset="0"/>
              </a:rPr>
              <a:t> </a:t>
            </a:r>
            <a:r>
              <a:rPr lang="en-GB" sz="1600" b="1" i="0" u="none" strike="noStrike" dirty="0" err="1">
                <a:effectLst/>
                <a:latin typeface="Arial" panose="020B0604020202020204" pitchFamily="34" charset="0"/>
                <a:cs typeface="Arial" panose="020B0604020202020204" pitchFamily="34" charset="0"/>
              </a:rPr>
              <a:t>herzlich</a:t>
            </a:r>
            <a:r>
              <a:rPr lang="en-GB" sz="1600" b="1" i="0" u="none" strike="noStrike" dirty="0">
                <a:effectLst/>
                <a:latin typeface="Arial" panose="020B0604020202020204" pitchFamily="34" charset="0"/>
                <a:cs typeface="Arial" panose="020B0604020202020204" pitchFamily="34" charset="0"/>
              </a:rPr>
              <a:t> für das </a:t>
            </a:r>
            <a:r>
              <a:rPr lang="en-GB" sz="1600" b="1" i="0" u="none" strike="noStrike" dirty="0" err="1">
                <a:effectLst/>
                <a:latin typeface="Arial" panose="020B0604020202020204" pitchFamily="34" charset="0"/>
                <a:cs typeface="Arial" panose="020B0604020202020204" pitchFamily="34" charset="0"/>
              </a:rPr>
              <a:t>wertvolle</a:t>
            </a:r>
            <a:r>
              <a:rPr lang="en-GB" sz="1600" b="1" i="0" u="none" strike="noStrike" dirty="0">
                <a:effectLst/>
                <a:latin typeface="Arial" panose="020B0604020202020204" pitchFamily="34" charset="0"/>
                <a:cs typeface="Arial" panose="020B0604020202020204" pitchFamily="34" charset="0"/>
              </a:rPr>
              <a:t> Feedback von:</a:t>
            </a:r>
          </a:p>
          <a:p>
            <a:r>
              <a:rPr lang="en-GB" sz="1600" dirty="0">
                <a:latin typeface="Arial"/>
                <a:cs typeface="Arial"/>
              </a:rPr>
              <a:t>Mareike Rahm (</a:t>
            </a:r>
            <a:r>
              <a:rPr lang="en-GB" sz="1600" dirty="0" err="1">
                <a:latin typeface="Arial"/>
                <a:cs typeface="Arial"/>
              </a:rPr>
              <a:t>Medienpädagogin</a:t>
            </a:r>
            <a:r>
              <a:rPr lang="en-GB" sz="1600" dirty="0">
                <a:latin typeface="Arial"/>
                <a:cs typeface="Arial"/>
              </a:rPr>
              <a:t> BBG)</a:t>
            </a:r>
            <a:endParaRPr lang="en-GB" sz="1600" dirty="0">
              <a:latin typeface="Arial" panose="020B0604020202020204" pitchFamily="34" charset="0"/>
              <a:cs typeface="Arial" panose="020B0604020202020204" pitchFamily="34" charset="0"/>
            </a:endParaRPr>
          </a:p>
          <a:p>
            <a:r>
              <a:rPr lang="en-GB" sz="1600" dirty="0">
                <a:latin typeface="Arial"/>
                <a:cs typeface="Arial"/>
              </a:rPr>
              <a:t>Team von Empowerment für </a:t>
            </a:r>
            <a:r>
              <a:rPr lang="en-GB" sz="1600" dirty="0" err="1">
                <a:latin typeface="Arial"/>
                <a:cs typeface="Arial"/>
              </a:rPr>
              <a:t>Diversität</a:t>
            </a:r>
            <a:endParaRPr lang="en-GB" sz="1600" dirty="0">
              <a:latin typeface="Arial"/>
              <a:cs typeface="Arial"/>
            </a:endParaRPr>
          </a:p>
          <a:p>
            <a:pPr>
              <a:buNone/>
            </a:pPr>
            <a:endParaRPr lang="en-GB" sz="1600" dirty="0">
              <a:latin typeface="Arial" panose="020B0604020202020204" pitchFamily="34" charset="0"/>
              <a:cs typeface="Arial" panose="020B0604020202020204" pitchFamily="34" charset="0"/>
            </a:endParaRPr>
          </a:p>
          <a:p>
            <a:pPr>
              <a:buNone/>
            </a:pPr>
            <a:r>
              <a:rPr lang="en-GB" sz="1600" b="1" dirty="0" err="1">
                <a:latin typeface="Arial" panose="020B0604020202020204" pitchFamily="34" charset="0"/>
                <a:cs typeface="Arial" panose="020B0604020202020204" pitchFamily="34" charset="0"/>
              </a:rPr>
              <a:t>Kontakt</a:t>
            </a:r>
            <a:r>
              <a:rPr lang="en-GB" sz="1600" b="1"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diversity@bildungscampus-berlin.de</a:t>
            </a:r>
          </a:p>
        </p:txBody>
      </p:sp>
      <p:sp>
        <p:nvSpPr>
          <p:cNvPr id="10" name="TextBox 13">
            <a:extLst>
              <a:ext uri="{FF2B5EF4-FFF2-40B4-BE49-F238E27FC236}">
                <a16:creationId xmlns:a16="http://schemas.microsoft.com/office/drawing/2014/main" id="{32C75CEE-1C1E-B555-4BBF-31389117ABB8}"/>
              </a:ext>
            </a:extLst>
          </p:cNvPr>
          <p:cNvSpPr txBox="1"/>
          <p:nvPr/>
        </p:nvSpPr>
        <p:spPr>
          <a:xfrm>
            <a:off x="4583575" y="5298215"/>
            <a:ext cx="6388292" cy="369332"/>
          </a:xfrm>
          <a:prstGeom prst="rect">
            <a:avLst/>
          </a:prstGeom>
          <a:noFill/>
        </p:spPr>
        <p:txBody>
          <a:bodyPr wrap="square">
            <a:spAutoFit/>
          </a:bodyPr>
          <a:lstStyle/>
          <a:p>
            <a:r>
              <a:rPr lang="en-GB" dirty="0"/>
              <a:t>G</a:t>
            </a:r>
            <a:r>
              <a:rPr lang="en-DE" dirty="0"/>
              <a:t>efördert von: </a:t>
            </a:r>
          </a:p>
        </p:txBody>
      </p:sp>
      <p:pic>
        <p:nvPicPr>
          <p:cNvPr id="11" name="Picture 14" descr="A blue text on a white background&#10;&#10;AI-generated content may be incorrect.">
            <a:extLst>
              <a:ext uri="{FF2B5EF4-FFF2-40B4-BE49-F238E27FC236}">
                <a16:creationId xmlns:a16="http://schemas.microsoft.com/office/drawing/2014/main" id="{D6EA2B92-6C2A-1A00-52CF-1A21214C665E}"/>
              </a:ext>
            </a:extLst>
          </p:cNvPr>
          <p:cNvPicPr>
            <a:picLocks noChangeAspect="1"/>
          </p:cNvPicPr>
          <p:nvPr/>
        </p:nvPicPr>
        <p:blipFill>
          <a:blip r:embed="rId3"/>
          <a:stretch>
            <a:fillRect/>
          </a:stretch>
        </p:blipFill>
        <p:spPr>
          <a:xfrm>
            <a:off x="9557836" y="5867911"/>
            <a:ext cx="2418426" cy="636661"/>
          </a:xfrm>
          <a:prstGeom prst="rect">
            <a:avLst/>
          </a:prstGeom>
        </p:spPr>
      </p:pic>
      <p:pic>
        <p:nvPicPr>
          <p:cNvPr id="12" name="Picture 15" descr="A logo for a charity&#10;&#10;AI-generated content may be incorrect.">
            <a:extLst>
              <a:ext uri="{FF2B5EF4-FFF2-40B4-BE49-F238E27FC236}">
                <a16:creationId xmlns:a16="http://schemas.microsoft.com/office/drawing/2014/main" id="{FCAB6A65-E25C-3885-81DE-F6748364C782}"/>
              </a:ext>
            </a:extLst>
          </p:cNvPr>
          <p:cNvPicPr>
            <a:picLocks noChangeAspect="1"/>
          </p:cNvPicPr>
          <p:nvPr/>
        </p:nvPicPr>
        <p:blipFill>
          <a:blip r:embed="rId4"/>
          <a:stretch>
            <a:fillRect/>
          </a:stretch>
        </p:blipFill>
        <p:spPr>
          <a:xfrm>
            <a:off x="7123319" y="5667547"/>
            <a:ext cx="1986159" cy="1037390"/>
          </a:xfrm>
          <a:prstGeom prst="rect">
            <a:avLst/>
          </a:prstGeom>
        </p:spPr>
      </p:pic>
      <p:pic>
        <p:nvPicPr>
          <p:cNvPr id="13" name="Picture 16" descr="A purple and blue logo&#10;&#10;AI-generated content may be incorrect.">
            <a:extLst>
              <a:ext uri="{FF2B5EF4-FFF2-40B4-BE49-F238E27FC236}">
                <a16:creationId xmlns:a16="http://schemas.microsoft.com/office/drawing/2014/main" id="{1A2F75B3-CDEC-FC01-1BC0-33054AE5F977}"/>
              </a:ext>
            </a:extLst>
          </p:cNvPr>
          <p:cNvPicPr>
            <a:picLocks noChangeAspect="1"/>
          </p:cNvPicPr>
          <p:nvPr/>
        </p:nvPicPr>
        <p:blipFill>
          <a:blip r:embed="rId5"/>
          <a:stretch>
            <a:fillRect/>
          </a:stretch>
        </p:blipFill>
        <p:spPr>
          <a:xfrm>
            <a:off x="4583574" y="5787157"/>
            <a:ext cx="2091388" cy="791510"/>
          </a:xfrm>
          <a:prstGeom prst="rect">
            <a:avLst/>
          </a:prstGeom>
        </p:spPr>
      </p:pic>
      <p:sp>
        <p:nvSpPr>
          <p:cNvPr id="14" name="Textfeld 13">
            <a:extLst>
              <a:ext uri="{FF2B5EF4-FFF2-40B4-BE49-F238E27FC236}">
                <a16:creationId xmlns:a16="http://schemas.microsoft.com/office/drawing/2014/main" id="{2FB00874-4E76-F482-636B-9E2FFF4868AB}"/>
              </a:ext>
            </a:extLst>
          </p:cNvPr>
          <p:cNvSpPr txBox="1"/>
          <p:nvPr/>
        </p:nvSpPr>
        <p:spPr>
          <a:xfrm>
            <a:off x="4583574" y="4503273"/>
            <a:ext cx="7608425" cy="738664"/>
          </a:xfrm>
          <a:prstGeom prst="rect">
            <a:avLst/>
          </a:prstGeom>
          <a:noFill/>
        </p:spPr>
        <p:txBody>
          <a:bodyPr wrap="square">
            <a:spAutoFit/>
          </a:bodyPr>
          <a:lstStyle/>
          <a:p>
            <a:r>
              <a:rPr lang="de-DE" sz="1400" dirty="0"/>
              <a:t>Dieser Film ist in Kooperation mit dem an der Charité - Universitätsmedizin Berlin angesiedelten und von der Stiftung Mercator geförderten Projekt „Empowerment für Diversität – Allianz für Chancengleichheit in der Gesundheitsversorgung“ entstanden.</a:t>
            </a:r>
          </a:p>
        </p:txBody>
      </p:sp>
      <p:pic>
        <p:nvPicPr>
          <p:cNvPr id="16" name="Grafik 15">
            <a:extLst>
              <a:ext uri="{FF2B5EF4-FFF2-40B4-BE49-F238E27FC236}">
                <a16:creationId xmlns:a16="http://schemas.microsoft.com/office/drawing/2014/main" id="{0F520D87-5996-8961-752C-2128434F677A}"/>
              </a:ext>
            </a:extLst>
          </p:cNvPr>
          <p:cNvPicPr>
            <a:picLocks noChangeAspect="1"/>
          </p:cNvPicPr>
          <p:nvPr/>
        </p:nvPicPr>
        <p:blipFill>
          <a:blip r:embed="rId6"/>
          <a:stretch>
            <a:fillRect/>
          </a:stretch>
        </p:blipFill>
        <p:spPr>
          <a:xfrm>
            <a:off x="206213" y="6053234"/>
            <a:ext cx="1403512" cy="488385"/>
          </a:xfrm>
          <a:prstGeom prst="rect">
            <a:avLst/>
          </a:prstGeom>
        </p:spPr>
      </p:pic>
      <p:sp>
        <p:nvSpPr>
          <p:cNvPr id="18" name="Textfeld 17">
            <a:extLst>
              <a:ext uri="{FF2B5EF4-FFF2-40B4-BE49-F238E27FC236}">
                <a16:creationId xmlns:a16="http://schemas.microsoft.com/office/drawing/2014/main" id="{EA1FB05D-66F8-FEDA-2270-A8EC141DB707}"/>
              </a:ext>
            </a:extLst>
          </p:cNvPr>
          <p:cNvSpPr txBox="1"/>
          <p:nvPr/>
        </p:nvSpPr>
        <p:spPr>
          <a:xfrm>
            <a:off x="114300" y="5544287"/>
            <a:ext cx="6259308" cy="492443"/>
          </a:xfrm>
          <a:prstGeom prst="rect">
            <a:avLst/>
          </a:prstGeom>
          <a:noFill/>
        </p:spPr>
        <p:txBody>
          <a:bodyPr wrap="square">
            <a:spAutoFit/>
          </a:bodyPr>
          <a:lstStyle/>
          <a:p>
            <a:r>
              <a:rPr lang="de-DE" sz="1800" b="1" i="0" u="none" strike="noStrike" baseline="0" dirty="0">
                <a:solidFill>
                  <a:srgbClr val="000000"/>
                </a:solidFill>
                <a:latin typeface="Calibri" panose="020F0502020204030204" pitchFamily="34" charset="0"/>
              </a:rPr>
              <a:t>CC-BY-ND 4.0 </a:t>
            </a:r>
            <a:endParaRPr lang="de-DE" sz="1800" b="0" i="0" u="none" strike="noStrike" baseline="0" dirty="0">
              <a:solidFill>
                <a:srgbClr val="000000"/>
              </a:solidFill>
              <a:latin typeface="Calibri" panose="020F0502020204030204" pitchFamily="34" charset="0"/>
            </a:endParaRPr>
          </a:p>
          <a:p>
            <a:r>
              <a:rPr lang="de-DE" sz="800" b="0" i="0" u="none" strike="noStrike" baseline="0" dirty="0">
                <a:solidFill>
                  <a:srgbClr val="000000"/>
                </a:solidFill>
                <a:latin typeface="Calibri" panose="020F0502020204030204" pitchFamily="34" charset="0"/>
              </a:rPr>
              <a:t>https://creativecommons.org/licenses/by-nd/4.0/legalcode.de </a:t>
            </a:r>
            <a:endParaRPr lang="de-DE" sz="800" dirty="0"/>
          </a:p>
        </p:txBody>
      </p:sp>
      <p:pic>
        <p:nvPicPr>
          <p:cNvPr id="19" name="Picture 4" descr="A black background with blue and yellow letters&#10;&#10;AI-generated content may be incorrect.">
            <a:extLst>
              <a:ext uri="{FF2B5EF4-FFF2-40B4-BE49-F238E27FC236}">
                <a16:creationId xmlns:a16="http://schemas.microsoft.com/office/drawing/2014/main" id="{9D95AE6C-4440-CC27-3445-BB8EBEEAE3A1}"/>
              </a:ext>
            </a:extLst>
          </p:cNvPr>
          <p:cNvPicPr>
            <a:picLocks noChangeAspect="1"/>
          </p:cNvPicPr>
          <p:nvPr/>
        </p:nvPicPr>
        <p:blipFill>
          <a:blip r:embed="rId7"/>
          <a:stretch>
            <a:fillRect/>
          </a:stretch>
        </p:blipFill>
        <p:spPr>
          <a:xfrm>
            <a:off x="238967" y="189382"/>
            <a:ext cx="3816837" cy="791510"/>
          </a:xfrm>
          <a:prstGeom prst="rect">
            <a:avLst/>
          </a:prstGeom>
        </p:spPr>
      </p:pic>
    </p:spTree>
    <p:extLst>
      <p:ext uri="{BB962C8B-B14F-4D97-AF65-F5344CB8AC3E}">
        <p14:creationId xmlns:p14="http://schemas.microsoft.com/office/powerpoint/2010/main" val="2535771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55DBE845-516F-145B-F0FB-AA3ED5EAA338}"/>
              </a:ext>
            </a:extLst>
          </p:cNvPr>
          <p:cNvSpPr/>
          <p:nvPr/>
        </p:nvSpPr>
        <p:spPr>
          <a:xfrm>
            <a:off x="302420" y="1864583"/>
            <a:ext cx="11723003" cy="456811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432000" rIns="91440" bIns="45720" rtlCol="0" anchor="ctr"/>
          <a:lstStyle/>
          <a:p>
            <a:pPr algn="ctr"/>
            <a:endParaRPr lang="de-DE">
              <a:solidFill>
                <a:srgbClr val="000000"/>
              </a:solidFill>
              <a:ea typeface="Calibri"/>
              <a:cs typeface="Calibri"/>
            </a:endParaRPr>
          </a:p>
          <a:p>
            <a:pPr algn="ctr"/>
            <a:endParaRPr lang="de-DE">
              <a:solidFill>
                <a:srgbClr val="000000"/>
              </a:solidFill>
              <a:ea typeface="Calibri"/>
              <a:cs typeface="Calibri"/>
            </a:endParaRPr>
          </a:p>
          <a:p>
            <a:pPr algn="ctr"/>
            <a:endParaRPr lang="de-DE">
              <a:ea typeface="Calibri"/>
              <a:cs typeface="Calibri"/>
            </a:endParaRPr>
          </a:p>
        </p:txBody>
      </p:sp>
      <p:sp>
        <p:nvSpPr>
          <p:cNvPr id="2" name="Title 1">
            <a:extLst>
              <a:ext uri="{FF2B5EF4-FFF2-40B4-BE49-F238E27FC236}">
                <a16:creationId xmlns:a16="http://schemas.microsoft.com/office/drawing/2014/main" id="{05B584CA-E4D1-D2C1-1560-CB40BC821ABC}"/>
              </a:ext>
            </a:extLst>
          </p:cNvPr>
          <p:cNvSpPr>
            <a:spLocks noGrp="1"/>
          </p:cNvSpPr>
          <p:nvPr>
            <p:ph type="title"/>
          </p:nvPr>
        </p:nvSpPr>
        <p:spPr>
          <a:xfrm>
            <a:off x="1287067" y="509666"/>
            <a:ext cx="9488883" cy="747897"/>
          </a:xfrm>
        </p:spPr>
        <p:txBody>
          <a:bodyPr/>
          <a:lstStyle/>
          <a:p>
            <a:r>
              <a:rPr lang="en-US" sz="4400" i="1">
                <a:solidFill>
                  <a:schemeClr val="accent3"/>
                </a:solidFill>
                <a:ea typeface="Calibri"/>
                <a:cs typeface="Calibri"/>
              </a:rPr>
              <a:t>“Rasse”</a:t>
            </a:r>
            <a:br>
              <a:rPr lang="en-US">
                <a:ea typeface="Calibri"/>
                <a:cs typeface="Calibri"/>
              </a:rPr>
            </a:br>
            <a:r>
              <a:rPr lang="en-US" sz="2800" err="1">
                <a:solidFill>
                  <a:schemeClr val="bg1">
                    <a:lumMod val="50000"/>
                  </a:schemeClr>
                </a:solidFill>
                <a:ea typeface="Calibri"/>
                <a:cs typeface="Calibri"/>
              </a:rPr>
              <a:t>Warum</a:t>
            </a:r>
            <a:r>
              <a:rPr lang="en-US" sz="2800">
                <a:solidFill>
                  <a:schemeClr val="bg1">
                    <a:lumMod val="50000"/>
                  </a:schemeClr>
                </a:solidFill>
                <a:ea typeface="Calibri"/>
                <a:cs typeface="Calibri"/>
              </a:rPr>
              <a:t> </a:t>
            </a:r>
            <a:r>
              <a:rPr lang="en-US" sz="2800" err="1">
                <a:solidFill>
                  <a:schemeClr val="bg1">
                    <a:lumMod val="50000"/>
                  </a:schemeClr>
                </a:solidFill>
                <a:ea typeface="Calibri"/>
                <a:cs typeface="Calibri"/>
              </a:rPr>
              <a:t>dieser</a:t>
            </a:r>
            <a:r>
              <a:rPr lang="en-US" sz="2800">
                <a:solidFill>
                  <a:schemeClr val="bg1">
                    <a:lumMod val="50000"/>
                  </a:schemeClr>
                </a:solidFill>
                <a:ea typeface="Calibri"/>
                <a:cs typeface="Calibri"/>
              </a:rPr>
              <a:t> </a:t>
            </a:r>
            <a:r>
              <a:rPr lang="en-US" sz="2800" err="1">
                <a:solidFill>
                  <a:schemeClr val="bg1">
                    <a:lumMod val="50000"/>
                  </a:schemeClr>
                </a:solidFill>
                <a:ea typeface="Calibri"/>
                <a:cs typeface="Calibri"/>
              </a:rPr>
              <a:t>Begriff</a:t>
            </a:r>
            <a:r>
              <a:rPr lang="en-US" sz="2800">
                <a:solidFill>
                  <a:schemeClr val="bg1">
                    <a:lumMod val="50000"/>
                  </a:schemeClr>
                </a:solidFill>
                <a:ea typeface="Calibri"/>
                <a:cs typeface="Calibri"/>
              </a:rPr>
              <a:t> </a:t>
            </a:r>
            <a:r>
              <a:rPr lang="en-US" sz="2800" err="1">
                <a:solidFill>
                  <a:schemeClr val="bg1">
                    <a:lumMod val="50000"/>
                  </a:schemeClr>
                </a:solidFill>
                <a:ea typeface="Calibri"/>
                <a:cs typeface="Calibri"/>
              </a:rPr>
              <a:t>nicht</a:t>
            </a:r>
            <a:r>
              <a:rPr lang="en-US" sz="2800">
                <a:solidFill>
                  <a:schemeClr val="bg1">
                    <a:lumMod val="50000"/>
                  </a:schemeClr>
                </a:solidFill>
                <a:ea typeface="Calibri"/>
                <a:cs typeface="Calibri"/>
              </a:rPr>
              <a:t> </a:t>
            </a:r>
            <a:r>
              <a:rPr lang="en-US" sz="2800" err="1">
                <a:solidFill>
                  <a:schemeClr val="bg1">
                    <a:lumMod val="50000"/>
                  </a:schemeClr>
                </a:solidFill>
                <a:ea typeface="Calibri"/>
                <a:cs typeface="Calibri"/>
              </a:rPr>
              <a:t>mehr</a:t>
            </a:r>
            <a:r>
              <a:rPr lang="en-US" sz="2800">
                <a:solidFill>
                  <a:schemeClr val="bg1">
                    <a:lumMod val="50000"/>
                  </a:schemeClr>
                </a:solidFill>
                <a:ea typeface="Calibri"/>
                <a:cs typeface="Calibri"/>
              </a:rPr>
              <a:t> </a:t>
            </a:r>
            <a:r>
              <a:rPr lang="en-US" sz="2800" err="1">
                <a:solidFill>
                  <a:schemeClr val="bg1">
                    <a:lumMod val="50000"/>
                  </a:schemeClr>
                </a:solidFill>
                <a:ea typeface="Calibri"/>
                <a:cs typeface="Calibri"/>
              </a:rPr>
              <a:t>zeitgemäß</a:t>
            </a:r>
            <a:r>
              <a:rPr lang="en-US" sz="2800">
                <a:solidFill>
                  <a:schemeClr val="bg1">
                    <a:lumMod val="50000"/>
                  </a:schemeClr>
                </a:solidFill>
                <a:ea typeface="Calibri"/>
                <a:cs typeface="Calibri"/>
              </a:rPr>
              <a:t> </a:t>
            </a:r>
            <a:r>
              <a:rPr lang="en-US" sz="2800" err="1">
                <a:solidFill>
                  <a:schemeClr val="bg1">
                    <a:lumMod val="50000"/>
                  </a:schemeClr>
                </a:solidFill>
                <a:ea typeface="Calibri"/>
                <a:cs typeface="Calibri"/>
              </a:rPr>
              <a:t>ist</a:t>
            </a:r>
            <a:endParaRPr lang="en-US" sz="2800">
              <a:solidFill>
                <a:schemeClr val="bg1">
                  <a:lumMod val="50000"/>
                </a:schemeClr>
              </a:solidFill>
              <a:ea typeface="Calibri"/>
              <a:cs typeface="Calibri"/>
            </a:endParaRPr>
          </a:p>
        </p:txBody>
      </p:sp>
      <p:sp>
        <p:nvSpPr>
          <p:cNvPr id="5" name="Text Placeholder 4">
            <a:extLst>
              <a:ext uri="{FF2B5EF4-FFF2-40B4-BE49-F238E27FC236}">
                <a16:creationId xmlns:a16="http://schemas.microsoft.com/office/drawing/2014/main" id="{889323BF-EE54-AF30-6169-22A170F7BA8C}"/>
              </a:ext>
            </a:extLst>
          </p:cNvPr>
          <p:cNvSpPr>
            <a:spLocks noGrp="1"/>
          </p:cNvSpPr>
          <p:nvPr>
            <p:ph type="body" sz="quarter" idx="12"/>
          </p:nvPr>
        </p:nvSpPr>
        <p:spPr>
          <a:xfrm>
            <a:off x="499936" y="2022295"/>
            <a:ext cx="11327970" cy="4475957"/>
          </a:xfrm>
        </p:spPr>
        <p:txBody>
          <a:bodyPr/>
          <a:lstStyle/>
          <a:p>
            <a:r>
              <a:rPr lang="de-DE" sz="2700">
                <a:ea typeface="Calibri"/>
                <a:cs typeface="Calibri"/>
              </a:rPr>
              <a:t>Mit Blick auf die </a:t>
            </a:r>
            <a:r>
              <a:rPr lang="de-DE" sz="2700" b="1">
                <a:solidFill>
                  <a:schemeClr val="accent1"/>
                </a:solidFill>
                <a:ea typeface="Calibri"/>
                <a:cs typeface="Calibri"/>
              </a:rPr>
              <a:t>Forschung der Genetik </a:t>
            </a:r>
            <a:r>
              <a:rPr lang="de-DE" sz="2700">
                <a:ea typeface="Calibri"/>
                <a:cs typeface="Calibri"/>
              </a:rPr>
              <a:t>wird klar:</a:t>
            </a:r>
          </a:p>
          <a:p>
            <a:endParaRPr lang="de-DE" sz="2700">
              <a:ea typeface="Calibri"/>
              <a:cs typeface="Calibri"/>
            </a:endParaRPr>
          </a:p>
          <a:p>
            <a:r>
              <a:rPr lang="en-GB" sz="2800"/>
              <a:t>Es </a:t>
            </a:r>
            <a:r>
              <a:rPr lang="en-GB" sz="2800" err="1"/>
              <a:t>gibt</a:t>
            </a:r>
            <a:r>
              <a:rPr lang="en-GB" sz="2800"/>
              <a:t> </a:t>
            </a:r>
            <a:r>
              <a:rPr lang="en-GB" sz="2800" err="1"/>
              <a:t>große</a:t>
            </a:r>
            <a:r>
              <a:rPr lang="en-GB" sz="2800"/>
              <a:t> </a:t>
            </a:r>
            <a:r>
              <a:rPr lang="en-GB" sz="2800" err="1"/>
              <a:t>Unterschiede</a:t>
            </a:r>
            <a:r>
              <a:rPr lang="en-GB" sz="2800"/>
              <a:t> </a:t>
            </a:r>
            <a:r>
              <a:rPr lang="en-GB" sz="2800" err="1"/>
              <a:t>innerhalb</a:t>
            </a:r>
            <a:r>
              <a:rPr lang="en-GB" sz="2800"/>
              <a:t> der Gruppe von Menschen, die </a:t>
            </a:r>
            <a:r>
              <a:rPr lang="en-GB" sz="2800" err="1"/>
              <a:t>als</a:t>
            </a:r>
            <a:r>
              <a:rPr lang="en-GB" sz="2800"/>
              <a:t> </a:t>
            </a:r>
            <a:r>
              <a:rPr lang="en-GB" sz="2800" i="1" err="1"/>
              <a:t>weiß</a:t>
            </a:r>
            <a:r>
              <a:rPr lang="en-GB" sz="2800"/>
              <a:t> </a:t>
            </a:r>
            <a:r>
              <a:rPr lang="en-GB" sz="2800" err="1"/>
              <a:t>gelten</a:t>
            </a:r>
            <a:r>
              <a:rPr lang="en-GB" sz="2800"/>
              <a:t>.</a:t>
            </a:r>
          </a:p>
          <a:p>
            <a:endParaRPr lang="en-GB" sz="2800"/>
          </a:p>
          <a:p>
            <a:r>
              <a:rPr lang="en-GB" sz="2800" err="1"/>
              <a:t>Diese</a:t>
            </a:r>
            <a:r>
              <a:rPr lang="en-GB" sz="2800"/>
              <a:t> </a:t>
            </a:r>
            <a:r>
              <a:rPr lang="en-GB" sz="2800" err="1"/>
              <a:t>Unterschiede</a:t>
            </a:r>
            <a:r>
              <a:rPr lang="en-GB" sz="2800"/>
              <a:t> </a:t>
            </a:r>
            <a:r>
              <a:rPr lang="en-GB" sz="2800" err="1"/>
              <a:t>sind</a:t>
            </a:r>
            <a:r>
              <a:rPr lang="en-GB" sz="2800"/>
              <a:t> </a:t>
            </a:r>
            <a:r>
              <a:rPr lang="en-GB" sz="2700" b="1">
                <a:solidFill>
                  <a:schemeClr val="accent1"/>
                </a:solidFill>
                <a:cs typeface="Calibri"/>
              </a:rPr>
              <a:t>teils </a:t>
            </a:r>
            <a:r>
              <a:rPr lang="en-GB" sz="2700" b="1" err="1">
                <a:solidFill>
                  <a:schemeClr val="accent1"/>
                </a:solidFill>
                <a:cs typeface="Calibri"/>
              </a:rPr>
              <a:t>größer</a:t>
            </a:r>
            <a:r>
              <a:rPr lang="en-GB" sz="2800"/>
              <a:t> </a:t>
            </a:r>
            <a:r>
              <a:rPr lang="en-GB" sz="2800" err="1"/>
              <a:t>als</a:t>
            </a:r>
            <a:r>
              <a:rPr lang="en-GB" sz="2800"/>
              <a:t> der </a:t>
            </a:r>
            <a:r>
              <a:rPr lang="en-GB" sz="2800" err="1"/>
              <a:t>Unterschied</a:t>
            </a:r>
            <a:r>
              <a:rPr lang="en-GB" sz="2800"/>
              <a:t> </a:t>
            </a:r>
            <a:r>
              <a:rPr lang="en-GB" sz="2800" err="1"/>
              <a:t>zwischen</a:t>
            </a:r>
            <a:r>
              <a:rPr lang="en-GB" sz="2800"/>
              <a:t> </a:t>
            </a:r>
            <a:r>
              <a:rPr lang="en-GB" sz="2700" b="1" i="1" err="1">
                <a:solidFill>
                  <a:schemeClr val="accent1"/>
                </a:solidFill>
                <a:cs typeface="Calibri"/>
              </a:rPr>
              <a:t>weißen</a:t>
            </a:r>
            <a:r>
              <a:rPr lang="en-GB" sz="2700" b="1">
                <a:solidFill>
                  <a:schemeClr val="accent1"/>
                </a:solidFill>
                <a:cs typeface="Calibri"/>
              </a:rPr>
              <a:t> Menschen und PoC</a:t>
            </a:r>
            <a:r>
              <a:rPr lang="en-GB" sz="2800"/>
              <a:t>.</a:t>
            </a:r>
          </a:p>
          <a:p>
            <a:endParaRPr lang="en-GB" sz="2800"/>
          </a:p>
          <a:p>
            <a:r>
              <a:rPr lang="en-GB" sz="2800" err="1"/>
              <a:t>Aufgrund</a:t>
            </a:r>
            <a:r>
              <a:rPr lang="en-GB" sz="2800"/>
              <a:t> der </a:t>
            </a:r>
            <a:r>
              <a:rPr lang="en-GB" sz="2700" b="1" err="1">
                <a:solidFill>
                  <a:schemeClr val="accent1"/>
                </a:solidFill>
                <a:cs typeface="Calibri"/>
              </a:rPr>
              <a:t>genetischen</a:t>
            </a:r>
            <a:r>
              <a:rPr lang="en-GB" sz="2700" b="1">
                <a:solidFill>
                  <a:schemeClr val="accent1"/>
                </a:solidFill>
                <a:cs typeface="Calibri"/>
              </a:rPr>
              <a:t> </a:t>
            </a:r>
            <a:r>
              <a:rPr lang="en-GB" sz="2700" b="1" err="1">
                <a:solidFill>
                  <a:schemeClr val="accent1"/>
                </a:solidFill>
                <a:cs typeface="Calibri"/>
              </a:rPr>
              <a:t>Überschneidungen</a:t>
            </a:r>
            <a:r>
              <a:rPr lang="en-GB" sz="2800"/>
              <a:t> </a:t>
            </a:r>
            <a:r>
              <a:rPr lang="en-GB" sz="2800" err="1"/>
              <a:t>ist</a:t>
            </a:r>
            <a:r>
              <a:rPr lang="en-GB" sz="2800"/>
              <a:t> </a:t>
            </a:r>
            <a:r>
              <a:rPr lang="en-GB" sz="2800" err="1"/>
              <a:t>eine</a:t>
            </a:r>
            <a:r>
              <a:rPr lang="en-GB" sz="2800"/>
              <a:t> </a:t>
            </a:r>
            <a:r>
              <a:rPr lang="en-GB" sz="2800" err="1"/>
              <a:t>Einteilung</a:t>
            </a:r>
            <a:r>
              <a:rPr lang="en-GB" sz="2800"/>
              <a:t> in „</a:t>
            </a:r>
            <a:r>
              <a:rPr lang="en-GB" sz="2800" i="1"/>
              <a:t>Rassen</a:t>
            </a:r>
            <a:r>
              <a:rPr lang="en-GB" sz="2800"/>
              <a:t>“ </a:t>
            </a:r>
            <a:r>
              <a:rPr lang="en-GB" sz="2700" b="1" err="1">
                <a:solidFill>
                  <a:schemeClr val="accent1"/>
                </a:solidFill>
                <a:cs typeface="Calibri"/>
              </a:rPr>
              <a:t>wissenschaftlich</a:t>
            </a:r>
            <a:r>
              <a:rPr lang="en-GB" sz="2700" b="1">
                <a:solidFill>
                  <a:schemeClr val="accent1"/>
                </a:solidFill>
                <a:cs typeface="Calibri"/>
              </a:rPr>
              <a:t> </a:t>
            </a:r>
            <a:r>
              <a:rPr lang="en-GB" sz="2700" b="1" err="1">
                <a:solidFill>
                  <a:schemeClr val="accent1"/>
                </a:solidFill>
                <a:cs typeface="Calibri"/>
              </a:rPr>
              <a:t>nicht</a:t>
            </a:r>
            <a:r>
              <a:rPr lang="en-GB" sz="2700" b="1">
                <a:solidFill>
                  <a:schemeClr val="accent1"/>
                </a:solidFill>
                <a:cs typeface="Calibri"/>
              </a:rPr>
              <a:t> </a:t>
            </a:r>
            <a:r>
              <a:rPr lang="en-GB" sz="2700" b="1" err="1">
                <a:solidFill>
                  <a:schemeClr val="accent1"/>
                </a:solidFill>
                <a:cs typeface="Calibri"/>
              </a:rPr>
              <a:t>haltbar</a:t>
            </a:r>
            <a:r>
              <a:rPr lang="en-GB" sz="2800"/>
              <a:t>.</a:t>
            </a:r>
          </a:p>
          <a:p>
            <a:endParaRPr lang="de-DE" sz="2700">
              <a:solidFill>
                <a:srgbClr val="FF0000"/>
              </a:solidFill>
              <a:ea typeface="Calibri"/>
              <a:cs typeface="Calibri"/>
            </a:endParaRPr>
          </a:p>
        </p:txBody>
      </p:sp>
      <p:sp>
        <p:nvSpPr>
          <p:cNvPr id="4" name="Slide Number Placeholder 3">
            <a:extLst>
              <a:ext uri="{FF2B5EF4-FFF2-40B4-BE49-F238E27FC236}">
                <a16:creationId xmlns:a16="http://schemas.microsoft.com/office/drawing/2014/main" id="{EF46B8C1-9761-E741-9F4B-305E7BB808B0}"/>
              </a:ext>
            </a:extLst>
          </p:cNvPr>
          <p:cNvSpPr>
            <a:spLocks noGrp="1"/>
          </p:cNvSpPr>
          <p:nvPr>
            <p:ph type="sldNum" sz="quarter" idx="14"/>
          </p:nvPr>
        </p:nvSpPr>
        <p:spPr/>
        <p:txBody>
          <a:bodyPr/>
          <a:lstStyle/>
          <a:p>
            <a:fld id="{303A18C0-ACD1-48DB-8A71-4C890B8242CB}" type="slidenum">
              <a:rPr lang="de-DE" smtClean="0"/>
              <a:t>3</a:t>
            </a:fld>
            <a:endParaRPr lang="de-DE"/>
          </a:p>
        </p:txBody>
      </p:sp>
      <p:pic>
        <p:nvPicPr>
          <p:cNvPr id="7" name="Graphic 6" descr="Document with solid fill">
            <a:extLst>
              <a:ext uri="{FF2B5EF4-FFF2-40B4-BE49-F238E27FC236}">
                <a16:creationId xmlns:a16="http://schemas.microsoft.com/office/drawing/2014/main" id="{F8C5A3FA-96EA-8030-6832-34BAA3B2AF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2755" y="509666"/>
            <a:ext cx="1044312" cy="1044312"/>
          </a:xfrm>
          <a:prstGeom prst="rect">
            <a:avLst/>
          </a:prstGeom>
        </p:spPr>
      </p:pic>
      <p:sp>
        <p:nvSpPr>
          <p:cNvPr id="6" name="TextBox 5">
            <a:extLst>
              <a:ext uri="{FF2B5EF4-FFF2-40B4-BE49-F238E27FC236}">
                <a16:creationId xmlns:a16="http://schemas.microsoft.com/office/drawing/2014/main" id="{58200903-EC70-C5BF-2DFB-92616D510554}"/>
              </a:ext>
            </a:extLst>
          </p:cNvPr>
          <p:cNvSpPr txBox="1"/>
          <p:nvPr/>
        </p:nvSpPr>
        <p:spPr>
          <a:xfrm>
            <a:off x="10752582" y="6168598"/>
            <a:ext cx="914400" cy="263472"/>
          </a:xfrm>
          <a:prstGeom prst="rect">
            <a:avLst/>
          </a:prstGeom>
          <a:noFill/>
        </p:spPr>
        <p:txBody>
          <a:bodyPr wrap="none" lIns="0" tIns="0" rIns="0" bIns="0" rtlCol="0">
            <a:noAutofit/>
          </a:bodyPr>
          <a:lstStyle/>
          <a:p>
            <a:pPr marL="0" marR="0" indent="0" algn="l" defTabSz="914400" rtl="0" eaLnBrk="1" fontAlgn="auto" latinLnBrk="0" hangingPunct="1">
              <a:lnSpc>
                <a:spcPct val="80000"/>
              </a:lnSpc>
              <a:spcBef>
                <a:spcPts val="1000"/>
              </a:spcBef>
              <a:spcAft>
                <a:spcPts val="0"/>
              </a:spcAft>
              <a:buClrTx/>
              <a:buSzTx/>
              <a:buFont typeface="Arial" panose="020B0604020202020204" pitchFamily="34" charset="0"/>
              <a:buNone/>
              <a:tabLst/>
            </a:pPr>
            <a:r>
              <a:rPr kumimoji="0" lang="en-DE" sz="1900" b="0" i="0" u="none" strike="noStrike" kern="1200" cap="none" spc="0" normalizeH="0" baseline="0" noProof="0">
                <a:ln>
                  <a:noFill/>
                </a:ln>
                <a:solidFill>
                  <a:srgbClr val="000000"/>
                </a:solidFill>
                <a:effectLst/>
                <a:uLnTx/>
                <a:uFillTx/>
                <a:latin typeface="+mn-lt"/>
                <a:ea typeface="+mn-ea"/>
                <a:cs typeface="+mn-cs"/>
              </a:rPr>
              <a:t>Quelle: </a:t>
            </a:r>
            <a:r>
              <a:rPr kumimoji="0" lang="en-DE" sz="1900" b="0" i="0" u="none" strike="noStrike" kern="1200" cap="none" spc="0" normalizeH="0" baseline="0" noProof="0">
                <a:ln>
                  <a:noFill/>
                </a:ln>
                <a:solidFill>
                  <a:srgbClr val="000000"/>
                </a:solidFill>
                <a:effectLst/>
                <a:uLnTx/>
                <a:uFillTx/>
                <a:latin typeface="+mn-lt"/>
                <a:ea typeface="+mn-ea"/>
                <a:cs typeface="+mn-cs"/>
                <a:hlinkClick r:id="rId7"/>
              </a:rPr>
              <a:t>BPB</a:t>
            </a:r>
            <a:endParaRPr kumimoji="0" lang="en-DE" sz="1900" b="0" i="0" u="none" strike="noStrike" kern="1200" cap="none" spc="0" normalizeH="0" baseline="0" noProof="0">
              <a:ln>
                <a:noFill/>
              </a:ln>
              <a:solidFill>
                <a:srgbClr val="000000"/>
              </a:solidFill>
              <a:effectLst/>
              <a:uLnTx/>
              <a:uFillTx/>
              <a:latin typeface="+mn-lt"/>
              <a:ea typeface="+mn-ea"/>
              <a:cs typeface="+mn-cs"/>
            </a:endParaRPr>
          </a:p>
        </p:txBody>
      </p:sp>
      <p:sp>
        <p:nvSpPr>
          <p:cNvPr id="8" name="Fußzeilenplatzhalter 3">
            <a:extLst>
              <a:ext uri="{FF2B5EF4-FFF2-40B4-BE49-F238E27FC236}">
                <a16:creationId xmlns:a16="http://schemas.microsoft.com/office/drawing/2014/main" id="{D4E99CE5-94DA-8FF5-5B02-6E9A45B91546}"/>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3" name="03">
            <a:hlinkClick r:id="" action="ppaction://media"/>
            <a:extLst>
              <a:ext uri="{FF2B5EF4-FFF2-40B4-BE49-F238E27FC236}">
                <a16:creationId xmlns:a16="http://schemas.microsoft.com/office/drawing/2014/main" id="{4F5633FF-AAED-46DB-D1DA-3BFAAF89344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495338" y="2587625"/>
            <a:ext cx="609600" cy="609600"/>
          </a:xfrm>
          <a:prstGeom prst="rect">
            <a:avLst/>
          </a:prstGeom>
        </p:spPr>
      </p:pic>
    </p:spTree>
    <p:extLst>
      <p:ext uri="{BB962C8B-B14F-4D97-AF65-F5344CB8AC3E}">
        <p14:creationId xmlns:p14="http://schemas.microsoft.com/office/powerpoint/2010/main" val="2391892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79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8">
            <a:extLst>
              <a:ext uri="{FF2B5EF4-FFF2-40B4-BE49-F238E27FC236}">
                <a16:creationId xmlns:a16="http://schemas.microsoft.com/office/drawing/2014/main" id="{8BCC1770-242F-8390-E7A6-51F0F501EFEE}"/>
              </a:ext>
            </a:extLst>
          </p:cNvPr>
          <p:cNvSpPr/>
          <p:nvPr/>
        </p:nvSpPr>
        <p:spPr>
          <a:xfrm>
            <a:off x="302420" y="1639777"/>
            <a:ext cx="11723003" cy="479292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432000" rIns="91440" bIns="45720" rtlCol="0" anchor="ctr"/>
          <a:lstStyle/>
          <a:p>
            <a:pPr algn="ctr"/>
            <a:endParaRPr lang="de-DE">
              <a:solidFill>
                <a:srgbClr val="000000"/>
              </a:solidFill>
              <a:ea typeface="Calibri"/>
              <a:cs typeface="Calibri"/>
            </a:endParaRPr>
          </a:p>
          <a:p>
            <a:pPr algn="ctr"/>
            <a:endParaRPr lang="de-DE">
              <a:solidFill>
                <a:srgbClr val="000000"/>
              </a:solidFill>
              <a:ea typeface="Calibri"/>
              <a:cs typeface="Calibri"/>
            </a:endParaRPr>
          </a:p>
          <a:p>
            <a:pPr algn="ctr"/>
            <a:endParaRPr lang="de-DE">
              <a:ea typeface="Calibri"/>
              <a:cs typeface="Calibri"/>
            </a:endParaRPr>
          </a:p>
        </p:txBody>
      </p:sp>
      <p:sp>
        <p:nvSpPr>
          <p:cNvPr id="2" name="Title 1">
            <a:extLst>
              <a:ext uri="{FF2B5EF4-FFF2-40B4-BE49-F238E27FC236}">
                <a16:creationId xmlns:a16="http://schemas.microsoft.com/office/drawing/2014/main" id="{A95C69AB-BCFB-81CF-9906-2DE3B6EC82F2}"/>
              </a:ext>
            </a:extLst>
          </p:cNvPr>
          <p:cNvSpPr>
            <a:spLocks noGrp="1"/>
          </p:cNvSpPr>
          <p:nvPr>
            <p:ph type="title"/>
          </p:nvPr>
        </p:nvSpPr>
        <p:spPr>
          <a:xfrm>
            <a:off x="1440802" y="349944"/>
            <a:ext cx="9200284" cy="648836"/>
          </a:xfrm>
        </p:spPr>
        <p:txBody>
          <a:bodyPr/>
          <a:lstStyle/>
          <a:p>
            <a:r>
              <a:rPr lang="en-DE">
                <a:solidFill>
                  <a:schemeClr val="accent3"/>
                </a:solidFill>
              </a:rPr>
              <a:t>Rückblick</a:t>
            </a:r>
            <a:br>
              <a:rPr lang="en-DE">
                <a:solidFill>
                  <a:schemeClr val="accent3"/>
                </a:solidFill>
              </a:rPr>
            </a:br>
            <a:r>
              <a:rPr lang="en-DE" sz="2800">
                <a:solidFill>
                  <a:schemeClr val="bg1">
                    <a:lumMod val="50000"/>
                  </a:schemeClr>
                </a:solidFill>
              </a:rPr>
              <a:t>Was ist intersektionale Diskriminierung?</a:t>
            </a:r>
          </a:p>
        </p:txBody>
      </p:sp>
      <p:sp>
        <p:nvSpPr>
          <p:cNvPr id="3" name="Text Placeholder 2">
            <a:extLst>
              <a:ext uri="{FF2B5EF4-FFF2-40B4-BE49-F238E27FC236}">
                <a16:creationId xmlns:a16="http://schemas.microsoft.com/office/drawing/2014/main" id="{5C9668D6-D540-67E4-4D4C-A7606F44F08C}"/>
              </a:ext>
            </a:extLst>
          </p:cNvPr>
          <p:cNvSpPr>
            <a:spLocks noGrp="1"/>
          </p:cNvSpPr>
          <p:nvPr>
            <p:ph type="body" sz="quarter" idx="12"/>
          </p:nvPr>
        </p:nvSpPr>
        <p:spPr>
          <a:xfrm>
            <a:off x="442915" y="1842407"/>
            <a:ext cx="11371714" cy="3627438"/>
          </a:xfrm>
        </p:spPr>
        <p:txBody>
          <a:bodyPr/>
          <a:lstStyle/>
          <a:p>
            <a:r>
              <a:rPr lang="en-GB" err="1">
                <a:solidFill>
                  <a:schemeClr val="tx1"/>
                </a:solidFill>
              </a:rPr>
              <a:t>Diskriminierungen</a:t>
            </a:r>
            <a:r>
              <a:rPr lang="en-GB">
                <a:solidFill>
                  <a:schemeClr val="tx1"/>
                </a:solidFill>
              </a:rPr>
              <a:t> </a:t>
            </a:r>
            <a:r>
              <a:rPr lang="en-GB" err="1">
                <a:solidFill>
                  <a:schemeClr val="tx1"/>
                </a:solidFill>
              </a:rPr>
              <a:t>addieren</a:t>
            </a:r>
            <a:r>
              <a:rPr lang="en-GB">
                <a:solidFill>
                  <a:schemeClr val="tx1"/>
                </a:solidFill>
              </a:rPr>
              <a:t> </a:t>
            </a:r>
            <a:r>
              <a:rPr lang="en-GB" err="1">
                <a:solidFill>
                  <a:schemeClr val="tx1"/>
                </a:solidFill>
              </a:rPr>
              <a:t>sich</a:t>
            </a:r>
            <a:r>
              <a:rPr lang="en-GB">
                <a:solidFill>
                  <a:schemeClr val="tx1"/>
                </a:solidFill>
              </a:rPr>
              <a:t> </a:t>
            </a:r>
            <a:r>
              <a:rPr lang="en-GB" err="1">
                <a:solidFill>
                  <a:schemeClr val="tx1"/>
                </a:solidFill>
              </a:rPr>
              <a:t>nicht</a:t>
            </a:r>
            <a:r>
              <a:rPr lang="en-GB">
                <a:solidFill>
                  <a:schemeClr val="tx1"/>
                </a:solidFill>
              </a:rPr>
              <a:t> </a:t>
            </a:r>
            <a:r>
              <a:rPr lang="en-GB" err="1">
                <a:solidFill>
                  <a:schemeClr val="tx1"/>
                </a:solidFill>
              </a:rPr>
              <a:t>einfach</a:t>
            </a:r>
            <a:r>
              <a:rPr lang="en-GB">
                <a:solidFill>
                  <a:schemeClr val="tx1"/>
                </a:solidFill>
              </a:rPr>
              <a:t>- es </a:t>
            </a:r>
            <a:r>
              <a:rPr lang="en-GB" err="1">
                <a:solidFill>
                  <a:schemeClr val="tx1"/>
                </a:solidFill>
              </a:rPr>
              <a:t>entstehen</a:t>
            </a:r>
            <a:r>
              <a:rPr lang="en-GB">
                <a:solidFill>
                  <a:schemeClr val="tx1"/>
                </a:solidFill>
              </a:rPr>
              <a:t> </a:t>
            </a:r>
            <a:r>
              <a:rPr lang="en-GB" err="1">
                <a:solidFill>
                  <a:schemeClr val="tx1"/>
                </a:solidFill>
              </a:rPr>
              <a:t>neue</a:t>
            </a:r>
            <a:r>
              <a:rPr lang="en-GB">
                <a:solidFill>
                  <a:schemeClr val="tx1"/>
                </a:solidFill>
              </a:rPr>
              <a:t> </a:t>
            </a:r>
            <a:r>
              <a:rPr lang="en-GB" err="1">
                <a:solidFill>
                  <a:schemeClr val="tx1"/>
                </a:solidFill>
              </a:rPr>
              <a:t>Diskriminierungsformen</a:t>
            </a:r>
            <a:endParaRPr lang="en-GB">
              <a:solidFill>
                <a:schemeClr val="tx1"/>
              </a:solidFill>
            </a:endParaRPr>
          </a:p>
          <a:p>
            <a:endParaRPr lang="en-DE"/>
          </a:p>
        </p:txBody>
      </p:sp>
      <p:sp>
        <p:nvSpPr>
          <p:cNvPr id="5" name="Slide Number Placeholder 4">
            <a:extLst>
              <a:ext uri="{FF2B5EF4-FFF2-40B4-BE49-F238E27FC236}">
                <a16:creationId xmlns:a16="http://schemas.microsoft.com/office/drawing/2014/main" id="{048281C7-7E66-A38B-7249-079FAD5281EE}"/>
              </a:ext>
            </a:extLst>
          </p:cNvPr>
          <p:cNvSpPr>
            <a:spLocks noGrp="1"/>
          </p:cNvSpPr>
          <p:nvPr>
            <p:ph type="sldNum" sz="quarter" idx="14"/>
          </p:nvPr>
        </p:nvSpPr>
        <p:spPr/>
        <p:txBody>
          <a:bodyPr/>
          <a:lstStyle/>
          <a:p>
            <a:fld id="{9AFABD84-7FF2-4ED4-996F-6CE3D31463F8}" type="slidenum">
              <a:rPr lang="de-DE" smtClean="0"/>
              <a:pPr/>
              <a:t>4</a:t>
            </a:fld>
            <a:endParaRPr lang="de-DE"/>
          </a:p>
        </p:txBody>
      </p:sp>
      <p:pic>
        <p:nvPicPr>
          <p:cNvPr id="6" name="Grafik 12" descr="Glühbirne und Zahnrad mit einfarbiger Füllung">
            <a:extLst>
              <a:ext uri="{FF2B5EF4-FFF2-40B4-BE49-F238E27FC236}">
                <a16:creationId xmlns:a16="http://schemas.microsoft.com/office/drawing/2014/main" id="{2BF8104B-1402-D7A7-5A32-44EFD1A5F2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420" y="362623"/>
            <a:ext cx="1025532" cy="1025532"/>
          </a:xfrm>
          <a:prstGeom prst="rect">
            <a:avLst/>
          </a:prstGeom>
        </p:spPr>
      </p:pic>
      <p:sp>
        <p:nvSpPr>
          <p:cNvPr id="11" name="Right Arrow Callout 10">
            <a:extLst>
              <a:ext uri="{FF2B5EF4-FFF2-40B4-BE49-F238E27FC236}">
                <a16:creationId xmlns:a16="http://schemas.microsoft.com/office/drawing/2014/main" id="{C7BBC1D9-43E6-62B8-840B-10553E013D67}"/>
              </a:ext>
            </a:extLst>
          </p:cNvPr>
          <p:cNvSpPr/>
          <p:nvPr/>
        </p:nvSpPr>
        <p:spPr>
          <a:xfrm>
            <a:off x="624115" y="4296228"/>
            <a:ext cx="4194628" cy="1759617"/>
          </a:xfrm>
          <a:prstGeom prst="rightArrowCallo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2400" b="1"/>
              <a:t>Rassismus</a:t>
            </a:r>
          </a:p>
          <a:p>
            <a:pPr algn="ctr"/>
            <a:endParaRPr lang="en-DE"/>
          </a:p>
          <a:p>
            <a:pPr algn="ctr"/>
            <a:r>
              <a:rPr lang="en-DE"/>
              <a:t>“</a:t>
            </a:r>
            <a:r>
              <a:rPr lang="de-DE"/>
              <a:t>G</a:t>
            </a:r>
            <a:r>
              <a:rPr lang="en-DE"/>
              <a:t>ibt es niemanden hellerers”</a:t>
            </a:r>
          </a:p>
        </p:txBody>
      </p:sp>
      <p:sp>
        <p:nvSpPr>
          <p:cNvPr id="12" name="Right Arrow Callout 11">
            <a:extLst>
              <a:ext uri="{FF2B5EF4-FFF2-40B4-BE49-F238E27FC236}">
                <a16:creationId xmlns:a16="http://schemas.microsoft.com/office/drawing/2014/main" id="{5AD295FA-25B9-9284-1AE8-AD80C8DC1957}"/>
              </a:ext>
            </a:extLst>
          </p:cNvPr>
          <p:cNvSpPr/>
          <p:nvPr/>
        </p:nvSpPr>
        <p:spPr>
          <a:xfrm flipH="1">
            <a:off x="7263147" y="4296227"/>
            <a:ext cx="4304738" cy="1759617"/>
          </a:xfrm>
          <a:prstGeom prst="rightArrowCallo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2400" b="1"/>
              <a:t>Islamfeindlichkeit</a:t>
            </a:r>
          </a:p>
          <a:p>
            <a:pPr algn="ctr"/>
            <a:endParaRPr lang="en-DE"/>
          </a:p>
          <a:p>
            <a:pPr algn="ctr"/>
            <a:r>
              <a:rPr lang="en-DE"/>
              <a:t>“</a:t>
            </a:r>
            <a:r>
              <a:rPr lang="de-DE"/>
              <a:t>H</a:t>
            </a:r>
            <a:r>
              <a:rPr lang="en-DE"/>
              <a:t>ast du eigentlich Haare unter diesem Tuch”</a:t>
            </a:r>
          </a:p>
        </p:txBody>
      </p:sp>
      <p:sp>
        <p:nvSpPr>
          <p:cNvPr id="13" name="Right Arrow Callout 12">
            <a:extLst>
              <a:ext uri="{FF2B5EF4-FFF2-40B4-BE49-F238E27FC236}">
                <a16:creationId xmlns:a16="http://schemas.microsoft.com/office/drawing/2014/main" id="{CEF2D2D5-966A-88B7-BF2C-302B4E74DFFF}"/>
              </a:ext>
            </a:extLst>
          </p:cNvPr>
          <p:cNvSpPr/>
          <p:nvPr/>
        </p:nvSpPr>
        <p:spPr>
          <a:xfrm>
            <a:off x="624115" y="2428407"/>
            <a:ext cx="4194628" cy="1760383"/>
          </a:xfrm>
          <a:prstGeom prst="rightArrowCallo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2400" b="1"/>
              <a:t>Sexismus</a:t>
            </a:r>
          </a:p>
          <a:p>
            <a:pPr algn="ctr"/>
            <a:endParaRPr lang="en-DE"/>
          </a:p>
          <a:p>
            <a:pPr algn="ctr"/>
            <a:r>
              <a:rPr lang="en-DE"/>
              <a:t>Kommentare zur Körperlichkeit</a:t>
            </a:r>
          </a:p>
        </p:txBody>
      </p:sp>
      <p:sp>
        <p:nvSpPr>
          <p:cNvPr id="14" name="Right Arrow Callout 13">
            <a:extLst>
              <a:ext uri="{FF2B5EF4-FFF2-40B4-BE49-F238E27FC236}">
                <a16:creationId xmlns:a16="http://schemas.microsoft.com/office/drawing/2014/main" id="{658467B3-16E3-1F96-469D-60E2C7000E51}"/>
              </a:ext>
            </a:extLst>
          </p:cNvPr>
          <p:cNvSpPr/>
          <p:nvPr/>
        </p:nvSpPr>
        <p:spPr>
          <a:xfrm flipH="1">
            <a:off x="7263145" y="2428407"/>
            <a:ext cx="4304739" cy="1760384"/>
          </a:xfrm>
          <a:prstGeom prst="rightArrowCallo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2400" b="1"/>
              <a:t>Ausländer*innen-feindlichkeit</a:t>
            </a:r>
          </a:p>
          <a:p>
            <a:pPr algn="ctr"/>
            <a:endParaRPr lang="en-DE"/>
          </a:p>
          <a:p>
            <a:pPr algn="ctr"/>
            <a:r>
              <a:rPr lang="en-DE"/>
              <a:t>keine Behandlung wegen “Ausbildung im Ausland”</a:t>
            </a:r>
          </a:p>
        </p:txBody>
      </p:sp>
      <p:pic>
        <p:nvPicPr>
          <p:cNvPr id="10" name="Picture 9" descr="A person wearing a scarf&#10;&#10;AI-generated content may be incorrect.">
            <a:extLst>
              <a:ext uri="{FF2B5EF4-FFF2-40B4-BE49-F238E27FC236}">
                <a16:creationId xmlns:a16="http://schemas.microsoft.com/office/drawing/2014/main" id="{0E1DB1E0-A0F2-115C-30AD-6E84DA690730}"/>
              </a:ext>
            </a:extLst>
          </p:cNvPr>
          <p:cNvPicPr>
            <a:picLocks noChangeAspect="1"/>
          </p:cNvPicPr>
          <p:nvPr/>
        </p:nvPicPr>
        <p:blipFill>
          <a:blip r:embed="rId7"/>
          <a:srcRect b="30270"/>
          <a:stretch>
            <a:fillRect/>
          </a:stretch>
        </p:blipFill>
        <p:spPr>
          <a:xfrm>
            <a:off x="5191001" y="2625068"/>
            <a:ext cx="1809998" cy="3326204"/>
          </a:xfrm>
          <a:prstGeom prst="rect">
            <a:avLst/>
          </a:prstGeom>
        </p:spPr>
      </p:pic>
      <p:sp>
        <p:nvSpPr>
          <p:cNvPr id="15" name="Fußzeilenplatzhalter 3">
            <a:extLst>
              <a:ext uri="{FF2B5EF4-FFF2-40B4-BE49-F238E27FC236}">
                <a16:creationId xmlns:a16="http://schemas.microsoft.com/office/drawing/2014/main" id="{579F1D4A-74A4-E736-3B01-280A22203611}"/>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4" name="04">
            <a:hlinkClick r:id="" action="ppaction://media"/>
            <a:extLst>
              <a:ext uri="{FF2B5EF4-FFF2-40B4-BE49-F238E27FC236}">
                <a16:creationId xmlns:a16="http://schemas.microsoft.com/office/drawing/2014/main" id="{8D663632-1CB4-1877-DB78-3A7BD92893A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230225" y="2422525"/>
            <a:ext cx="609600" cy="609600"/>
          </a:xfrm>
          <a:prstGeom prst="rect">
            <a:avLst/>
          </a:prstGeom>
        </p:spPr>
      </p:pic>
    </p:spTree>
    <p:extLst>
      <p:ext uri="{BB962C8B-B14F-4D97-AF65-F5344CB8AC3E}">
        <p14:creationId xmlns:p14="http://schemas.microsoft.com/office/powerpoint/2010/main" val="166597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15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575E4-D653-3D2D-5C34-95A3CDDCAF96}"/>
            </a:ext>
          </a:extLst>
        </p:cNvPr>
        <p:cNvGrpSpPr/>
        <p:nvPr/>
      </p:nvGrpSpPr>
      <p:grpSpPr>
        <a:xfrm>
          <a:off x="0" y="0"/>
          <a:ext cx="0" cy="0"/>
          <a:chOff x="0" y="0"/>
          <a:chExt cx="0" cy="0"/>
        </a:xfrm>
      </p:grpSpPr>
      <p:sp>
        <p:nvSpPr>
          <p:cNvPr id="25" name="Process 24">
            <a:extLst>
              <a:ext uri="{FF2B5EF4-FFF2-40B4-BE49-F238E27FC236}">
                <a16:creationId xmlns:a16="http://schemas.microsoft.com/office/drawing/2014/main" id="{AE78D2EC-90DB-D7D3-BCF2-45B06FD1C249}"/>
              </a:ext>
            </a:extLst>
          </p:cNvPr>
          <p:cNvSpPr/>
          <p:nvPr/>
        </p:nvSpPr>
        <p:spPr>
          <a:xfrm>
            <a:off x="4139514" y="1506584"/>
            <a:ext cx="7750064" cy="1117600"/>
          </a:xfrm>
          <a:prstGeom prst="flowChartProcess">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Process 23">
            <a:extLst>
              <a:ext uri="{FF2B5EF4-FFF2-40B4-BE49-F238E27FC236}">
                <a16:creationId xmlns:a16="http://schemas.microsoft.com/office/drawing/2014/main" id="{9C961BDA-4170-FE04-3836-8B00B8443F29}"/>
              </a:ext>
            </a:extLst>
          </p:cNvPr>
          <p:cNvSpPr/>
          <p:nvPr/>
        </p:nvSpPr>
        <p:spPr>
          <a:xfrm>
            <a:off x="4139514" y="2747192"/>
            <a:ext cx="7750064" cy="1117600"/>
          </a:xfrm>
          <a:prstGeom prst="flowChartProcess">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Process 22">
            <a:extLst>
              <a:ext uri="{FF2B5EF4-FFF2-40B4-BE49-F238E27FC236}">
                <a16:creationId xmlns:a16="http://schemas.microsoft.com/office/drawing/2014/main" id="{1C1144A4-785C-5DBB-C580-CC262AF5B147}"/>
              </a:ext>
            </a:extLst>
          </p:cNvPr>
          <p:cNvSpPr/>
          <p:nvPr/>
        </p:nvSpPr>
        <p:spPr>
          <a:xfrm>
            <a:off x="4226011" y="5268687"/>
            <a:ext cx="7663567" cy="1117600"/>
          </a:xfrm>
          <a:prstGeom prst="flowChartProcess">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Process 21">
            <a:extLst>
              <a:ext uri="{FF2B5EF4-FFF2-40B4-BE49-F238E27FC236}">
                <a16:creationId xmlns:a16="http://schemas.microsoft.com/office/drawing/2014/main" id="{35BC0EC0-2F0D-833E-1050-3EB67A63B9E0}"/>
              </a:ext>
            </a:extLst>
          </p:cNvPr>
          <p:cNvSpPr/>
          <p:nvPr/>
        </p:nvSpPr>
        <p:spPr>
          <a:xfrm>
            <a:off x="3867665" y="3989009"/>
            <a:ext cx="8021913" cy="1117600"/>
          </a:xfrm>
          <a:prstGeom prst="flowChartProcess">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43E6E54-CC05-64C4-724A-F7B41CF53FAA}"/>
              </a:ext>
            </a:extLst>
          </p:cNvPr>
          <p:cNvSpPr>
            <a:spLocks noGrp="1"/>
          </p:cNvSpPr>
          <p:nvPr>
            <p:ph type="title"/>
          </p:nvPr>
        </p:nvSpPr>
        <p:spPr>
          <a:xfrm>
            <a:off x="1413001" y="466917"/>
            <a:ext cx="9200284" cy="648836"/>
          </a:xfrm>
        </p:spPr>
        <p:txBody>
          <a:bodyPr/>
          <a:lstStyle/>
          <a:p>
            <a:r>
              <a:rPr lang="en-DE">
                <a:solidFill>
                  <a:schemeClr val="accent3"/>
                </a:solidFill>
              </a:rPr>
              <a:t>Ebenen der Diskriminierung</a:t>
            </a:r>
          </a:p>
        </p:txBody>
      </p:sp>
      <p:sp>
        <p:nvSpPr>
          <p:cNvPr id="5" name="Slide Number Placeholder 4">
            <a:extLst>
              <a:ext uri="{FF2B5EF4-FFF2-40B4-BE49-F238E27FC236}">
                <a16:creationId xmlns:a16="http://schemas.microsoft.com/office/drawing/2014/main" id="{67190831-C5FF-87AC-6804-763818A15C6E}"/>
              </a:ext>
            </a:extLst>
          </p:cNvPr>
          <p:cNvSpPr>
            <a:spLocks noGrp="1"/>
          </p:cNvSpPr>
          <p:nvPr>
            <p:ph type="sldNum" sz="quarter" idx="14"/>
          </p:nvPr>
        </p:nvSpPr>
        <p:spPr/>
        <p:txBody>
          <a:bodyPr/>
          <a:lstStyle/>
          <a:p>
            <a:fld id="{9AFABD84-7FF2-4ED4-996F-6CE3D31463F8}" type="slidenum">
              <a:rPr lang="de-DE" smtClean="0"/>
              <a:pPr/>
              <a:t>5</a:t>
            </a:fld>
            <a:endParaRPr lang="de-DE"/>
          </a:p>
        </p:txBody>
      </p:sp>
      <p:sp>
        <p:nvSpPr>
          <p:cNvPr id="10" name="Process 9">
            <a:extLst>
              <a:ext uri="{FF2B5EF4-FFF2-40B4-BE49-F238E27FC236}">
                <a16:creationId xmlns:a16="http://schemas.microsoft.com/office/drawing/2014/main" id="{0AE83E29-5BC5-0A33-53AD-873CDC4EA80F}"/>
              </a:ext>
            </a:extLst>
          </p:cNvPr>
          <p:cNvSpPr/>
          <p:nvPr/>
        </p:nvSpPr>
        <p:spPr>
          <a:xfrm>
            <a:off x="302421" y="5268687"/>
            <a:ext cx="3923590" cy="1117600"/>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P</a:t>
            </a:r>
            <a:r>
              <a:rPr lang="en-DE" sz="2400"/>
              <a:t>ersönliche/individuelle Ebene</a:t>
            </a:r>
          </a:p>
        </p:txBody>
      </p:sp>
      <p:sp>
        <p:nvSpPr>
          <p:cNvPr id="15" name="Process 14">
            <a:extLst>
              <a:ext uri="{FF2B5EF4-FFF2-40B4-BE49-F238E27FC236}">
                <a16:creationId xmlns:a16="http://schemas.microsoft.com/office/drawing/2014/main" id="{91841FA6-739B-557F-8630-ED6EFBE9531F}"/>
              </a:ext>
            </a:extLst>
          </p:cNvPr>
          <p:cNvSpPr/>
          <p:nvPr/>
        </p:nvSpPr>
        <p:spPr>
          <a:xfrm>
            <a:off x="302420" y="3987800"/>
            <a:ext cx="3923591" cy="1117600"/>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err="1"/>
              <a:t>Interpersonelle</a:t>
            </a:r>
            <a:r>
              <a:rPr lang="en-GB" sz="2400"/>
              <a:t> Ebene </a:t>
            </a:r>
          </a:p>
          <a:p>
            <a:pPr algn="ctr"/>
            <a:r>
              <a:rPr lang="en-GB" sz="2400"/>
              <a:t>(</a:t>
            </a:r>
            <a:r>
              <a:rPr lang="en-GB" sz="2400" err="1"/>
              <a:t>zwischenmenschlich</a:t>
            </a:r>
            <a:r>
              <a:rPr lang="en-GB" sz="2400"/>
              <a:t>)</a:t>
            </a:r>
          </a:p>
        </p:txBody>
      </p:sp>
      <p:sp>
        <p:nvSpPr>
          <p:cNvPr id="16" name="Process 15">
            <a:extLst>
              <a:ext uri="{FF2B5EF4-FFF2-40B4-BE49-F238E27FC236}">
                <a16:creationId xmlns:a16="http://schemas.microsoft.com/office/drawing/2014/main" id="{887E4E66-729A-96DF-1765-A4F4AD3F2A39}"/>
              </a:ext>
            </a:extLst>
          </p:cNvPr>
          <p:cNvSpPr/>
          <p:nvPr/>
        </p:nvSpPr>
        <p:spPr>
          <a:xfrm>
            <a:off x="302420" y="2748024"/>
            <a:ext cx="3923591" cy="1117600"/>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err="1"/>
              <a:t>Institutionelle</a:t>
            </a:r>
            <a:r>
              <a:rPr lang="en-GB" sz="2400"/>
              <a:t> Ebene</a:t>
            </a:r>
          </a:p>
        </p:txBody>
      </p:sp>
      <p:sp>
        <p:nvSpPr>
          <p:cNvPr id="18" name="TextBox 17">
            <a:extLst>
              <a:ext uri="{FF2B5EF4-FFF2-40B4-BE49-F238E27FC236}">
                <a16:creationId xmlns:a16="http://schemas.microsoft.com/office/drawing/2014/main" id="{71D78089-95D5-526D-FC6C-324128EB3329}"/>
              </a:ext>
            </a:extLst>
          </p:cNvPr>
          <p:cNvSpPr txBox="1"/>
          <p:nvPr/>
        </p:nvSpPr>
        <p:spPr>
          <a:xfrm>
            <a:off x="4337224" y="5353313"/>
            <a:ext cx="7552356" cy="923330"/>
          </a:xfrm>
          <a:prstGeom prst="rect">
            <a:avLst/>
          </a:prstGeom>
          <a:noFill/>
        </p:spPr>
        <p:txBody>
          <a:bodyPr wrap="square">
            <a:spAutoFit/>
          </a:bodyPr>
          <a:lstStyle/>
          <a:p>
            <a:pPr marL="285750" indent="-285750">
              <a:buFont typeface="Arial" panose="020B0604020202020204" pitchFamily="34" charset="0"/>
              <a:buChar char="•"/>
            </a:pPr>
            <a:r>
              <a:rPr lang="en-GB" err="1"/>
              <a:t>bewusste</a:t>
            </a:r>
            <a:r>
              <a:rPr lang="en-GB"/>
              <a:t> </a:t>
            </a:r>
            <a:r>
              <a:rPr lang="en-GB" err="1"/>
              <a:t>oder</a:t>
            </a:r>
            <a:r>
              <a:rPr lang="en-GB"/>
              <a:t> </a:t>
            </a:r>
            <a:r>
              <a:rPr lang="en-GB" err="1"/>
              <a:t>unbewusste</a:t>
            </a:r>
            <a:r>
              <a:rPr lang="en-GB"/>
              <a:t> </a:t>
            </a:r>
            <a:r>
              <a:rPr lang="en-GB" err="1"/>
              <a:t>Denkmuster</a:t>
            </a:r>
            <a:r>
              <a:rPr lang="en-GB"/>
              <a:t> (z. B. </a:t>
            </a:r>
            <a:r>
              <a:rPr lang="en-GB" err="1"/>
              <a:t>Rassismus</a:t>
            </a:r>
            <a:r>
              <a:rPr lang="en-GB"/>
              <a:t>)</a:t>
            </a:r>
          </a:p>
          <a:p>
            <a:pPr marL="285750" indent="-285750">
              <a:buFont typeface="Arial" panose="020B0604020202020204" pitchFamily="34" charset="0"/>
              <a:buChar char="•"/>
            </a:pPr>
            <a:r>
              <a:rPr lang="en-GB" err="1"/>
              <a:t>Mikroaggressionen</a:t>
            </a:r>
            <a:r>
              <a:rPr lang="en-GB"/>
              <a:t>, </a:t>
            </a:r>
            <a:r>
              <a:rPr lang="en-GB" err="1"/>
              <a:t>beleidigende</a:t>
            </a:r>
            <a:r>
              <a:rPr lang="en-GB"/>
              <a:t> </a:t>
            </a:r>
            <a:r>
              <a:rPr lang="en-GB" err="1"/>
              <a:t>Witze</a:t>
            </a:r>
            <a:r>
              <a:rPr lang="en-GB"/>
              <a:t>, </a:t>
            </a:r>
            <a:r>
              <a:rPr lang="en-GB" err="1"/>
              <a:t>Ausschlüsse</a:t>
            </a:r>
            <a:endParaRPr lang="en-GB"/>
          </a:p>
          <a:p>
            <a:pPr marL="285750" indent="-285750">
              <a:buFont typeface="Arial" panose="020B0604020202020204" pitchFamily="34" charset="0"/>
              <a:buChar char="•"/>
            </a:pPr>
            <a:r>
              <a:rPr lang="en-GB" err="1"/>
              <a:t>Verhalten</a:t>
            </a:r>
            <a:r>
              <a:rPr lang="en-GB"/>
              <a:t> </a:t>
            </a:r>
            <a:r>
              <a:rPr lang="en-GB" err="1"/>
              <a:t>im</a:t>
            </a:r>
            <a:r>
              <a:rPr lang="en-GB"/>
              <a:t> </a:t>
            </a:r>
            <a:r>
              <a:rPr lang="en-GB" err="1"/>
              <a:t>direkten</a:t>
            </a:r>
            <a:r>
              <a:rPr lang="en-GB"/>
              <a:t> </a:t>
            </a:r>
            <a:r>
              <a:rPr lang="en-GB" err="1"/>
              <a:t>Kontakt</a:t>
            </a:r>
            <a:r>
              <a:rPr lang="en-GB"/>
              <a:t>, z. B. </a:t>
            </a:r>
            <a:r>
              <a:rPr lang="en-GB" err="1"/>
              <a:t>mit</a:t>
            </a:r>
            <a:r>
              <a:rPr lang="en-GB"/>
              <a:t> </a:t>
            </a:r>
            <a:r>
              <a:rPr lang="en-GB" i="1"/>
              <a:t>Patient*</a:t>
            </a:r>
            <a:r>
              <a:rPr lang="en-GB" err="1"/>
              <a:t>innen</a:t>
            </a:r>
            <a:endParaRPr lang="en-GB"/>
          </a:p>
        </p:txBody>
      </p:sp>
      <p:sp>
        <p:nvSpPr>
          <p:cNvPr id="20" name="TextBox 19">
            <a:extLst>
              <a:ext uri="{FF2B5EF4-FFF2-40B4-BE49-F238E27FC236}">
                <a16:creationId xmlns:a16="http://schemas.microsoft.com/office/drawing/2014/main" id="{DF27EC3C-E435-0A30-899B-68E98E12AA1C}"/>
              </a:ext>
            </a:extLst>
          </p:cNvPr>
          <p:cNvSpPr txBox="1"/>
          <p:nvPr/>
        </p:nvSpPr>
        <p:spPr>
          <a:xfrm>
            <a:off x="4337223" y="4062762"/>
            <a:ext cx="7552355" cy="923330"/>
          </a:xfrm>
          <a:prstGeom prst="rect">
            <a:avLst/>
          </a:prstGeom>
          <a:noFill/>
        </p:spPr>
        <p:txBody>
          <a:bodyPr wrap="square">
            <a:spAutoFit/>
          </a:bodyPr>
          <a:lstStyle/>
          <a:p>
            <a:pPr marL="285750" indent="-285750">
              <a:buFont typeface="Arial" panose="020B0604020202020204" pitchFamily="34" charset="0"/>
              <a:buChar char="•"/>
            </a:pPr>
            <a:r>
              <a:rPr lang="en-GB" err="1"/>
              <a:t>Kommunikation</a:t>
            </a:r>
            <a:r>
              <a:rPr lang="en-GB"/>
              <a:t>, </a:t>
            </a:r>
            <a:r>
              <a:rPr lang="en-GB" err="1"/>
              <a:t>Rollenverteilung</a:t>
            </a:r>
            <a:r>
              <a:rPr lang="en-GB"/>
              <a:t>, Zusammenarbeit</a:t>
            </a:r>
          </a:p>
          <a:p>
            <a:pPr marL="285750" indent="-285750">
              <a:buFont typeface="Arial" panose="020B0604020202020204" pitchFamily="34" charset="0"/>
              <a:buChar char="•"/>
            </a:pPr>
            <a:r>
              <a:rPr lang="en-GB" err="1"/>
              <a:t>Machtungleichgewichte</a:t>
            </a:r>
            <a:r>
              <a:rPr lang="en-GB"/>
              <a:t> in Teams/ </a:t>
            </a:r>
            <a:r>
              <a:rPr lang="en-GB" err="1"/>
              <a:t>mit</a:t>
            </a:r>
            <a:r>
              <a:rPr lang="en-GB"/>
              <a:t> </a:t>
            </a:r>
            <a:r>
              <a:rPr lang="en-GB" err="1"/>
              <a:t>Führung</a:t>
            </a:r>
            <a:endParaRPr lang="en-GB"/>
          </a:p>
          <a:p>
            <a:pPr marL="285750" indent="-285750">
              <a:buFont typeface="Arial" panose="020B0604020202020204" pitchFamily="34" charset="0"/>
              <a:buChar char="•"/>
            </a:pPr>
            <a:r>
              <a:rPr lang="en-GB" err="1"/>
              <a:t>Übergriffiges</a:t>
            </a:r>
            <a:r>
              <a:rPr lang="en-GB"/>
              <a:t> </a:t>
            </a:r>
            <a:r>
              <a:rPr lang="en-GB" err="1"/>
              <a:t>Verhalten</a:t>
            </a:r>
            <a:r>
              <a:rPr lang="en-GB"/>
              <a:t>, </a:t>
            </a:r>
            <a:r>
              <a:rPr lang="en-GB" err="1"/>
              <a:t>ungleiche</a:t>
            </a:r>
            <a:r>
              <a:rPr lang="en-GB"/>
              <a:t> </a:t>
            </a:r>
            <a:r>
              <a:rPr lang="en-GB" err="1"/>
              <a:t>Bewertung</a:t>
            </a:r>
            <a:r>
              <a:rPr lang="en-GB"/>
              <a:t> von </a:t>
            </a:r>
            <a:r>
              <a:rPr lang="en-GB" err="1"/>
              <a:t>Leistungen</a:t>
            </a:r>
            <a:endParaRPr lang="en-GB"/>
          </a:p>
        </p:txBody>
      </p:sp>
      <p:sp>
        <p:nvSpPr>
          <p:cNvPr id="21" name="Process 20">
            <a:extLst>
              <a:ext uri="{FF2B5EF4-FFF2-40B4-BE49-F238E27FC236}">
                <a16:creationId xmlns:a16="http://schemas.microsoft.com/office/drawing/2014/main" id="{508A191C-40D4-C3B2-BB2E-E2BD07CC6098}"/>
              </a:ext>
            </a:extLst>
          </p:cNvPr>
          <p:cNvSpPr/>
          <p:nvPr/>
        </p:nvSpPr>
        <p:spPr>
          <a:xfrm>
            <a:off x="302420" y="1508248"/>
            <a:ext cx="3923591" cy="1117600"/>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err="1"/>
              <a:t>Gesellschaftliche</a:t>
            </a:r>
            <a:r>
              <a:rPr lang="en-GB" sz="2400"/>
              <a:t> Ebene</a:t>
            </a:r>
          </a:p>
        </p:txBody>
      </p:sp>
      <p:sp>
        <p:nvSpPr>
          <p:cNvPr id="27" name="TextBox 26">
            <a:extLst>
              <a:ext uri="{FF2B5EF4-FFF2-40B4-BE49-F238E27FC236}">
                <a16:creationId xmlns:a16="http://schemas.microsoft.com/office/drawing/2014/main" id="{ACFC22DD-A6B2-8064-46D3-2723E671D394}"/>
              </a:ext>
            </a:extLst>
          </p:cNvPr>
          <p:cNvSpPr txBox="1"/>
          <p:nvPr/>
        </p:nvSpPr>
        <p:spPr>
          <a:xfrm>
            <a:off x="4337223" y="1603719"/>
            <a:ext cx="7552356" cy="923330"/>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GB" err="1">
                <a:solidFill>
                  <a:schemeClr val="tx1"/>
                </a:solidFill>
              </a:rPr>
              <a:t>Historisch</a:t>
            </a:r>
            <a:r>
              <a:rPr lang="en-GB">
                <a:solidFill>
                  <a:schemeClr val="tx1"/>
                </a:solidFill>
              </a:rPr>
              <a:t> </a:t>
            </a:r>
            <a:r>
              <a:rPr lang="en-GB" err="1">
                <a:solidFill>
                  <a:schemeClr val="tx1"/>
                </a:solidFill>
              </a:rPr>
              <a:t>gewachsene</a:t>
            </a:r>
            <a:r>
              <a:rPr lang="en-GB">
                <a:solidFill>
                  <a:schemeClr val="tx1"/>
                </a:solidFill>
              </a:rPr>
              <a:t> </a:t>
            </a:r>
            <a:r>
              <a:rPr lang="en-GB" err="1">
                <a:solidFill>
                  <a:schemeClr val="tx1"/>
                </a:solidFill>
              </a:rPr>
              <a:t>Machtverhältnisse</a:t>
            </a:r>
            <a:r>
              <a:rPr lang="en-GB">
                <a:solidFill>
                  <a:schemeClr val="tx1"/>
                </a:solidFill>
              </a:rPr>
              <a:t> und </a:t>
            </a:r>
            <a:r>
              <a:rPr lang="en-GB" err="1">
                <a:solidFill>
                  <a:schemeClr val="tx1"/>
                </a:solidFill>
              </a:rPr>
              <a:t>Ungleichheiten</a:t>
            </a:r>
            <a:endParaRPr lang="en-GB">
              <a:solidFill>
                <a:schemeClr val="tx1"/>
              </a:solidFill>
            </a:endParaRPr>
          </a:p>
          <a:p>
            <a:pPr marL="285750" indent="-285750">
              <a:buFont typeface="Arial" panose="020B0604020202020204" pitchFamily="34" charset="0"/>
              <a:buChar char="•"/>
            </a:pPr>
            <a:r>
              <a:rPr lang="en-GB" err="1"/>
              <a:t>Diskriminierungen</a:t>
            </a:r>
            <a:r>
              <a:rPr lang="en-GB"/>
              <a:t> </a:t>
            </a:r>
            <a:r>
              <a:rPr lang="en-GB" err="1"/>
              <a:t>sind</a:t>
            </a:r>
            <a:r>
              <a:rPr lang="en-GB"/>
              <a:t> </a:t>
            </a:r>
            <a:r>
              <a:rPr lang="en-GB" err="1"/>
              <a:t>gesellschaftlich</a:t>
            </a:r>
            <a:r>
              <a:rPr lang="en-GB"/>
              <a:t> </a:t>
            </a:r>
            <a:r>
              <a:rPr lang="en-GB" err="1"/>
              <a:t>systematisch</a:t>
            </a:r>
            <a:r>
              <a:rPr lang="en-GB"/>
              <a:t> </a:t>
            </a:r>
            <a:r>
              <a:rPr lang="en-GB" err="1"/>
              <a:t>eingebettet</a:t>
            </a:r>
            <a:endParaRPr lang="en-GB"/>
          </a:p>
          <a:p>
            <a:pPr marL="285750" indent="-285750">
              <a:buFont typeface="Arial" panose="020B0604020202020204" pitchFamily="34" charset="0"/>
              <a:buChar char="•"/>
            </a:pPr>
            <a:r>
              <a:rPr lang="en-GB">
                <a:solidFill>
                  <a:schemeClr val="tx1"/>
                </a:solidFill>
              </a:rPr>
              <a:t>Auch </a:t>
            </a:r>
            <a:r>
              <a:rPr lang="en-GB" err="1">
                <a:solidFill>
                  <a:schemeClr val="tx1"/>
                </a:solidFill>
              </a:rPr>
              <a:t>ohne</a:t>
            </a:r>
            <a:r>
              <a:rPr lang="en-GB">
                <a:solidFill>
                  <a:schemeClr val="tx1"/>
                </a:solidFill>
              </a:rPr>
              <a:t> </a:t>
            </a:r>
            <a:r>
              <a:rPr lang="en-GB" err="1">
                <a:solidFill>
                  <a:schemeClr val="tx1"/>
                </a:solidFill>
              </a:rPr>
              <a:t>konkrete</a:t>
            </a:r>
            <a:r>
              <a:rPr lang="en-GB">
                <a:solidFill>
                  <a:schemeClr val="tx1"/>
                </a:solidFill>
              </a:rPr>
              <a:t> </a:t>
            </a:r>
            <a:r>
              <a:rPr lang="en-GB" err="1">
                <a:solidFill>
                  <a:schemeClr val="tx1"/>
                </a:solidFill>
              </a:rPr>
              <a:t>Täter</a:t>
            </a:r>
            <a:r>
              <a:rPr lang="en-GB">
                <a:solidFill>
                  <a:schemeClr val="tx1"/>
                </a:solidFill>
              </a:rPr>
              <a:t>*</a:t>
            </a:r>
            <a:r>
              <a:rPr lang="en-GB" err="1">
                <a:solidFill>
                  <a:schemeClr val="tx1"/>
                </a:solidFill>
              </a:rPr>
              <a:t>innen</a:t>
            </a:r>
            <a:r>
              <a:rPr lang="en-GB">
                <a:solidFill>
                  <a:schemeClr val="tx1"/>
                </a:solidFill>
              </a:rPr>
              <a:t> </a:t>
            </a:r>
            <a:r>
              <a:rPr lang="en-GB" err="1">
                <a:solidFill>
                  <a:schemeClr val="tx1"/>
                </a:solidFill>
              </a:rPr>
              <a:t>wirkt</a:t>
            </a:r>
            <a:r>
              <a:rPr lang="en-GB">
                <a:solidFill>
                  <a:schemeClr val="tx1"/>
                </a:solidFill>
              </a:rPr>
              <a:t> </a:t>
            </a:r>
            <a:r>
              <a:rPr lang="en-GB" err="1">
                <a:solidFill>
                  <a:schemeClr val="tx1"/>
                </a:solidFill>
              </a:rPr>
              <a:t>strukturelle</a:t>
            </a:r>
            <a:r>
              <a:rPr lang="en-GB">
                <a:solidFill>
                  <a:schemeClr val="tx1"/>
                </a:solidFill>
              </a:rPr>
              <a:t> </a:t>
            </a:r>
            <a:r>
              <a:rPr lang="en-GB" err="1">
                <a:solidFill>
                  <a:schemeClr val="tx1"/>
                </a:solidFill>
              </a:rPr>
              <a:t>Diskriminierung</a:t>
            </a:r>
            <a:endParaRPr lang="en-GB">
              <a:solidFill>
                <a:schemeClr val="tx1"/>
              </a:solidFill>
            </a:endParaRPr>
          </a:p>
        </p:txBody>
      </p:sp>
      <p:sp>
        <p:nvSpPr>
          <p:cNvPr id="29" name="TextBox 28">
            <a:extLst>
              <a:ext uri="{FF2B5EF4-FFF2-40B4-BE49-F238E27FC236}">
                <a16:creationId xmlns:a16="http://schemas.microsoft.com/office/drawing/2014/main" id="{70990FCE-5449-2D69-11E8-B7665F6EC845}"/>
              </a:ext>
            </a:extLst>
          </p:cNvPr>
          <p:cNvSpPr txBox="1"/>
          <p:nvPr/>
        </p:nvSpPr>
        <p:spPr>
          <a:xfrm>
            <a:off x="4337224" y="2833240"/>
            <a:ext cx="7552354" cy="923330"/>
          </a:xfrm>
          <a:prstGeom prst="rect">
            <a:avLst/>
          </a:prstGeom>
          <a:noFill/>
        </p:spPr>
        <p:txBody>
          <a:bodyPr wrap="square">
            <a:spAutoFit/>
          </a:bodyPr>
          <a:lstStyle/>
          <a:p>
            <a:pPr marL="285750" indent="-285750">
              <a:buFont typeface="Arial" panose="020B0604020202020204" pitchFamily="34" charset="0"/>
              <a:buChar char="•"/>
            </a:pPr>
            <a:r>
              <a:rPr lang="en-GB" err="1"/>
              <a:t>Strukturen</a:t>
            </a:r>
            <a:r>
              <a:rPr lang="en-GB"/>
              <a:t> </a:t>
            </a:r>
            <a:r>
              <a:rPr lang="en-GB" err="1"/>
              <a:t>benachteiligen</a:t>
            </a:r>
            <a:r>
              <a:rPr lang="en-GB"/>
              <a:t> </a:t>
            </a:r>
            <a:r>
              <a:rPr lang="en-GB" err="1"/>
              <a:t>bestimmte</a:t>
            </a:r>
            <a:r>
              <a:rPr lang="en-GB"/>
              <a:t> Gruppen (oft </a:t>
            </a:r>
            <a:r>
              <a:rPr lang="en-GB" err="1"/>
              <a:t>unbeabsichtigt</a:t>
            </a:r>
            <a:r>
              <a:rPr lang="en-GB"/>
              <a:t>)</a:t>
            </a:r>
          </a:p>
          <a:p>
            <a:pPr marL="285750" indent="-285750">
              <a:buFont typeface="Arial" panose="020B0604020202020204" pitchFamily="34" charset="0"/>
              <a:buChar char="•"/>
            </a:pPr>
            <a:r>
              <a:rPr lang="en-GB" err="1"/>
              <a:t>Diskriminierung</a:t>
            </a:r>
            <a:r>
              <a:rPr lang="en-GB"/>
              <a:t> </a:t>
            </a:r>
            <a:r>
              <a:rPr lang="en-GB" err="1"/>
              <a:t>durch</a:t>
            </a:r>
            <a:r>
              <a:rPr lang="en-GB"/>
              <a:t> </a:t>
            </a:r>
            <a:r>
              <a:rPr lang="en-GB" err="1"/>
              <a:t>fehlende</a:t>
            </a:r>
            <a:r>
              <a:rPr lang="en-GB"/>
              <a:t> </a:t>
            </a:r>
            <a:r>
              <a:rPr lang="en-GB" err="1"/>
              <a:t>Konzepte</a:t>
            </a:r>
            <a:r>
              <a:rPr lang="en-GB"/>
              <a:t> </a:t>
            </a:r>
            <a:r>
              <a:rPr lang="en-GB" err="1"/>
              <a:t>oder</a:t>
            </a:r>
            <a:r>
              <a:rPr lang="en-GB"/>
              <a:t> </a:t>
            </a:r>
            <a:r>
              <a:rPr lang="en-GB" err="1"/>
              <a:t>homogene</a:t>
            </a:r>
            <a:r>
              <a:rPr lang="en-GB"/>
              <a:t> </a:t>
            </a:r>
            <a:r>
              <a:rPr lang="en-GB" err="1"/>
              <a:t>Führungsteams</a:t>
            </a:r>
            <a:endParaRPr lang="en-GB"/>
          </a:p>
          <a:p>
            <a:pPr marL="285750" indent="-285750">
              <a:buFont typeface="Arial" panose="020B0604020202020204" pitchFamily="34" charset="0"/>
              <a:buChar char="•"/>
            </a:pPr>
            <a:r>
              <a:rPr lang="en-GB" err="1"/>
              <a:t>Ungleicher</a:t>
            </a:r>
            <a:r>
              <a:rPr lang="en-GB"/>
              <a:t> </a:t>
            </a:r>
            <a:r>
              <a:rPr lang="en-GB" err="1"/>
              <a:t>Zugang</a:t>
            </a:r>
            <a:r>
              <a:rPr lang="en-GB"/>
              <a:t> </a:t>
            </a:r>
            <a:r>
              <a:rPr lang="en-GB" err="1"/>
              <a:t>zu</a:t>
            </a:r>
            <a:r>
              <a:rPr lang="en-GB"/>
              <a:t> </a:t>
            </a:r>
            <a:r>
              <a:rPr lang="en-GB" err="1"/>
              <a:t>Aufstieg</a:t>
            </a:r>
            <a:r>
              <a:rPr lang="en-GB"/>
              <a:t>, </a:t>
            </a:r>
            <a:r>
              <a:rPr lang="en-GB" err="1"/>
              <a:t>Fortbildungen</a:t>
            </a:r>
            <a:r>
              <a:rPr lang="en-GB"/>
              <a:t>, </a:t>
            </a:r>
            <a:r>
              <a:rPr lang="en-GB" err="1"/>
              <a:t>Ressourcen</a:t>
            </a:r>
            <a:endParaRPr lang="en-GB"/>
          </a:p>
        </p:txBody>
      </p:sp>
      <p:pic>
        <p:nvPicPr>
          <p:cNvPr id="7" name="Graphic 6" descr="Upstairs with solid fill">
            <a:extLst>
              <a:ext uri="{FF2B5EF4-FFF2-40B4-BE49-F238E27FC236}">
                <a16:creationId xmlns:a16="http://schemas.microsoft.com/office/drawing/2014/main" id="{71B22E48-3885-D021-21EE-4C8574CC60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420" y="375218"/>
            <a:ext cx="914400" cy="914400"/>
          </a:xfrm>
          <a:prstGeom prst="rect">
            <a:avLst/>
          </a:prstGeom>
        </p:spPr>
      </p:pic>
      <p:sp>
        <p:nvSpPr>
          <p:cNvPr id="3" name="Fußzeilenplatzhalter 3">
            <a:extLst>
              <a:ext uri="{FF2B5EF4-FFF2-40B4-BE49-F238E27FC236}">
                <a16:creationId xmlns:a16="http://schemas.microsoft.com/office/drawing/2014/main" id="{A83E8E83-EB29-4B92-6A56-00E1C7B629DD}"/>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4" name="05">
            <a:hlinkClick r:id="" action="ppaction://media"/>
            <a:extLst>
              <a:ext uri="{FF2B5EF4-FFF2-40B4-BE49-F238E27FC236}">
                <a16:creationId xmlns:a16="http://schemas.microsoft.com/office/drawing/2014/main" id="{64D612B1-573B-2E9B-ABF9-79CB130A5A4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528675" y="2897188"/>
            <a:ext cx="609600" cy="609600"/>
          </a:xfrm>
          <a:prstGeom prst="rect">
            <a:avLst/>
          </a:prstGeom>
        </p:spPr>
      </p:pic>
    </p:spTree>
    <p:extLst>
      <p:ext uri="{BB962C8B-B14F-4D97-AF65-F5344CB8AC3E}">
        <p14:creationId xmlns:p14="http://schemas.microsoft.com/office/powerpoint/2010/main" val="180571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59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ECD96-2F92-E34E-45A6-5D7E2634C540}"/>
            </a:ext>
          </a:extLst>
        </p:cNvPr>
        <p:cNvGrpSpPr/>
        <p:nvPr/>
      </p:nvGrpSpPr>
      <p:grpSpPr>
        <a:xfrm>
          <a:off x="0" y="0"/>
          <a:ext cx="0" cy="0"/>
          <a:chOff x="0" y="0"/>
          <a:chExt cx="0" cy="0"/>
        </a:xfrm>
      </p:grpSpPr>
      <p:sp>
        <p:nvSpPr>
          <p:cNvPr id="6" name="Rechteck 5">
            <a:extLst>
              <a:ext uri="{FF2B5EF4-FFF2-40B4-BE49-F238E27FC236}">
                <a16:creationId xmlns:a16="http://schemas.microsoft.com/office/drawing/2014/main" id="{51323EB2-4408-3B2C-D9C4-C00508CCE20C}"/>
              </a:ext>
            </a:extLst>
          </p:cNvPr>
          <p:cNvSpPr/>
          <p:nvPr/>
        </p:nvSpPr>
        <p:spPr>
          <a:xfrm>
            <a:off x="488401" y="1782306"/>
            <a:ext cx="10282922" cy="346402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le 1">
            <a:extLst>
              <a:ext uri="{FF2B5EF4-FFF2-40B4-BE49-F238E27FC236}">
                <a16:creationId xmlns:a16="http://schemas.microsoft.com/office/drawing/2014/main" id="{037B7EBE-DB9B-CF29-48E1-506CADBD0A47}"/>
              </a:ext>
            </a:extLst>
          </p:cNvPr>
          <p:cNvSpPr>
            <a:spLocks noGrp="1"/>
          </p:cNvSpPr>
          <p:nvPr>
            <p:ph type="title"/>
          </p:nvPr>
        </p:nvSpPr>
        <p:spPr>
          <a:xfrm>
            <a:off x="1633928" y="313103"/>
            <a:ext cx="8098638" cy="648836"/>
          </a:xfrm>
        </p:spPr>
        <p:txBody>
          <a:bodyPr/>
          <a:lstStyle/>
          <a:p>
            <a:r>
              <a:rPr lang="en-GB" sz="4400" err="1">
                <a:solidFill>
                  <a:schemeClr val="accent3"/>
                </a:solidFill>
              </a:rPr>
              <a:t>Institutionelle</a:t>
            </a:r>
            <a:r>
              <a:rPr lang="en-GB" sz="4400">
                <a:solidFill>
                  <a:schemeClr val="accent3"/>
                </a:solidFill>
              </a:rPr>
              <a:t> Ebene</a:t>
            </a:r>
            <a:br>
              <a:rPr lang="en-GB">
                <a:solidFill>
                  <a:schemeClr val="accent3"/>
                </a:solidFill>
              </a:rPr>
            </a:br>
            <a:r>
              <a:rPr lang="en-GB" sz="2800">
                <a:solidFill>
                  <a:schemeClr val="bg1">
                    <a:lumMod val="50000"/>
                  </a:schemeClr>
                </a:solidFill>
                <a:ea typeface="Calibri"/>
                <a:cs typeface="Calibri"/>
              </a:rPr>
              <a:t>Was </a:t>
            </a:r>
            <a:r>
              <a:rPr lang="en-GB" sz="2800" err="1">
                <a:solidFill>
                  <a:schemeClr val="bg1">
                    <a:lumMod val="50000"/>
                  </a:schemeClr>
                </a:solidFill>
                <a:ea typeface="Calibri"/>
                <a:cs typeface="Calibri"/>
              </a:rPr>
              <a:t>kann</a:t>
            </a:r>
            <a:r>
              <a:rPr lang="en-GB" sz="2800">
                <a:solidFill>
                  <a:schemeClr val="bg1">
                    <a:lumMod val="50000"/>
                  </a:schemeClr>
                </a:solidFill>
                <a:ea typeface="Calibri"/>
                <a:cs typeface="Calibri"/>
              </a:rPr>
              <a:t> die </a:t>
            </a:r>
            <a:r>
              <a:rPr lang="en-GB" sz="2800" err="1">
                <a:solidFill>
                  <a:schemeClr val="bg1">
                    <a:lumMod val="50000"/>
                  </a:schemeClr>
                </a:solidFill>
                <a:ea typeface="Calibri"/>
                <a:cs typeface="Calibri"/>
              </a:rPr>
              <a:t>Klinik</a:t>
            </a:r>
            <a:r>
              <a:rPr lang="en-GB" sz="2800">
                <a:solidFill>
                  <a:schemeClr val="bg1">
                    <a:lumMod val="50000"/>
                  </a:schemeClr>
                </a:solidFill>
                <a:ea typeface="Calibri"/>
                <a:cs typeface="Calibri"/>
              </a:rPr>
              <a:t> tun?</a:t>
            </a:r>
            <a:br>
              <a:rPr lang="en-GB" sz="4400">
                <a:solidFill>
                  <a:schemeClr val="tx1"/>
                </a:solidFill>
                <a:ea typeface="Calibri"/>
                <a:cs typeface="Calibri"/>
              </a:rPr>
            </a:br>
            <a:br>
              <a:rPr lang="en-GB">
                <a:solidFill>
                  <a:schemeClr val="accent3"/>
                </a:solidFill>
              </a:rPr>
            </a:br>
            <a:endParaRPr lang="en-DE">
              <a:solidFill>
                <a:schemeClr val="accent3"/>
              </a:solidFill>
            </a:endParaRPr>
          </a:p>
        </p:txBody>
      </p:sp>
      <p:sp>
        <p:nvSpPr>
          <p:cNvPr id="3" name="Text Placeholder 2">
            <a:extLst>
              <a:ext uri="{FF2B5EF4-FFF2-40B4-BE49-F238E27FC236}">
                <a16:creationId xmlns:a16="http://schemas.microsoft.com/office/drawing/2014/main" id="{AD69537D-9F07-023C-D4D6-689CEF8E6923}"/>
              </a:ext>
            </a:extLst>
          </p:cNvPr>
          <p:cNvSpPr>
            <a:spLocks noGrp="1"/>
          </p:cNvSpPr>
          <p:nvPr>
            <p:ph type="body" sz="quarter" idx="12"/>
          </p:nvPr>
        </p:nvSpPr>
        <p:spPr>
          <a:xfrm>
            <a:off x="684079" y="2013476"/>
            <a:ext cx="9998336" cy="4611885"/>
          </a:xfrm>
        </p:spPr>
        <p:txBody>
          <a:bodyPr/>
          <a:lstStyle/>
          <a:p>
            <a:pPr marL="457200" indent="-457200">
              <a:lnSpc>
                <a:spcPct val="100000"/>
              </a:lnSpc>
              <a:spcAft>
                <a:spcPts val="800"/>
              </a:spcAft>
              <a:buFont typeface="Wingdings" pitchFamily="2" charset="2"/>
              <a:buChar char="ü"/>
            </a:pPr>
            <a:r>
              <a:rPr lang="en-GB" sz="2800" err="1">
                <a:solidFill>
                  <a:schemeClr val="tx1"/>
                </a:solidFill>
              </a:rPr>
              <a:t>Strukturelle</a:t>
            </a:r>
            <a:r>
              <a:rPr lang="en-GB" sz="2800">
                <a:solidFill>
                  <a:schemeClr val="tx1"/>
                </a:solidFill>
              </a:rPr>
              <a:t> </a:t>
            </a:r>
            <a:r>
              <a:rPr lang="en-GB" sz="2800" err="1">
                <a:solidFill>
                  <a:schemeClr val="tx1"/>
                </a:solidFill>
              </a:rPr>
              <a:t>Anpassungen</a:t>
            </a:r>
            <a:r>
              <a:rPr lang="en-GB" sz="2800">
                <a:solidFill>
                  <a:schemeClr val="tx1"/>
                </a:solidFill>
              </a:rPr>
              <a:t> </a:t>
            </a:r>
            <a:r>
              <a:rPr lang="en-GB" sz="2000">
                <a:solidFill>
                  <a:schemeClr val="tx1"/>
                </a:solidFill>
              </a:rPr>
              <a:t>(</a:t>
            </a:r>
            <a:r>
              <a:rPr lang="en-GB" sz="2000" err="1">
                <a:solidFill>
                  <a:schemeClr val="tx1"/>
                </a:solidFill>
              </a:rPr>
              <a:t>z.B.</a:t>
            </a:r>
            <a:r>
              <a:rPr lang="en-GB" sz="2000">
                <a:solidFill>
                  <a:schemeClr val="tx1"/>
                </a:solidFill>
              </a:rPr>
              <a:t> </a:t>
            </a:r>
            <a:r>
              <a:rPr lang="en-GB" sz="2000" err="1">
                <a:solidFill>
                  <a:schemeClr val="tx1"/>
                </a:solidFill>
              </a:rPr>
              <a:t>Leitlinie</a:t>
            </a:r>
            <a:r>
              <a:rPr lang="en-GB" sz="2000">
                <a:solidFill>
                  <a:schemeClr val="tx1"/>
                </a:solidFill>
              </a:rPr>
              <a:t> </a:t>
            </a:r>
            <a:r>
              <a:rPr lang="en-GB" sz="2000" err="1">
                <a:solidFill>
                  <a:schemeClr val="tx1"/>
                </a:solidFill>
              </a:rPr>
              <a:t>zum</a:t>
            </a:r>
            <a:r>
              <a:rPr lang="en-GB" sz="2000">
                <a:solidFill>
                  <a:schemeClr val="tx1"/>
                </a:solidFill>
              </a:rPr>
              <a:t> </a:t>
            </a:r>
            <a:r>
              <a:rPr lang="en-GB" sz="2000" err="1">
                <a:solidFill>
                  <a:schemeClr val="tx1"/>
                </a:solidFill>
              </a:rPr>
              <a:t>Umgang</a:t>
            </a:r>
            <a:r>
              <a:rPr lang="en-GB" sz="2000">
                <a:solidFill>
                  <a:schemeClr val="tx1"/>
                </a:solidFill>
              </a:rPr>
              <a:t> </a:t>
            </a:r>
            <a:r>
              <a:rPr lang="en-GB" sz="2000" err="1">
                <a:solidFill>
                  <a:schemeClr val="tx1"/>
                </a:solidFill>
              </a:rPr>
              <a:t>mit</a:t>
            </a:r>
            <a:r>
              <a:rPr lang="en-GB" sz="2000">
                <a:solidFill>
                  <a:schemeClr val="tx1"/>
                </a:solidFill>
              </a:rPr>
              <a:t> </a:t>
            </a:r>
            <a:r>
              <a:rPr lang="en-GB" sz="2000" err="1">
                <a:solidFill>
                  <a:schemeClr val="tx1"/>
                </a:solidFill>
              </a:rPr>
              <a:t>Diskriminierung</a:t>
            </a:r>
            <a:r>
              <a:rPr lang="en-GB" sz="2000">
                <a:solidFill>
                  <a:schemeClr val="tx1"/>
                </a:solidFill>
              </a:rPr>
              <a:t>)</a:t>
            </a:r>
            <a:endParaRPr lang="en-GB" sz="2000">
              <a:solidFill>
                <a:schemeClr val="tx1"/>
              </a:solidFill>
              <a:ea typeface="Calibri"/>
              <a:cs typeface="Calibri"/>
            </a:endParaRPr>
          </a:p>
          <a:p>
            <a:pPr marL="457200" indent="-457200">
              <a:lnSpc>
                <a:spcPct val="100000"/>
              </a:lnSpc>
              <a:spcAft>
                <a:spcPts val="800"/>
              </a:spcAft>
              <a:buFont typeface="Wingdings" pitchFamily="2" charset="2"/>
              <a:buChar char="ü"/>
            </a:pPr>
            <a:r>
              <a:rPr lang="en-GB" sz="2800" err="1">
                <a:solidFill>
                  <a:schemeClr val="tx1"/>
                </a:solidFill>
              </a:rPr>
              <a:t>Einstellungs</a:t>
            </a:r>
            <a:r>
              <a:rPr lang="en-GB" sz="2800">
                <a:solidFill>
                  <a:schemeClr val="tx1"/>
                </a:solidFill>
              </a:rPr>
              <a:t>- und </a:t>
            </a:r>
            <a:r>
              <a:rPr lang="en-GB" sz="2800" err="1">
                <a:solidFill>
                  <a:schemeClr val="tx1"/>
                </a:solidFill>
              </a:rPr>
              <a:t>Einarbeitungsprozesse</a:t>
            </a:r>
            <a:r>
              <a:rPr lang="en-GB" sz="2800">
                <a:solidFill>
                  <a:schemeClr val="tx1"/>
                </a:solidFill>
              </a:rPr>
              <a:t> </a:t>
            </a:r>
            <a:r>
              <a:rPr lang="en-GB" sz="2800" err="1">
                <a:solidFill>
                  <a:schemeClr val="tx1"/>
                </a:solidFill>
              </a:rPr>
              <a:t>überdenken</a:t>
            </a:r>
            <a:r>
              <a:rPr lang="en-GB" sz="2800">
                <a:solidFill>
                  <a:schemeClr val="tx1"/>
                </a:solidFill>
              </a:rPr>
              <a:t> </a:t>
            </a:r>
            <a:r>
              <a:rPr lang="en-GB" sz="2000">
                <a:solidFill>
                  <a:schemeClr val="tx1"/>
                </a:solidFill>
              </a:rPr>
              <a:t>(diverse Teams)</a:t>
            </a:r>
            <a:endParaRPr lang="en-GB" sz="2000">
              <a:solidFill>
                <a:schemeClr val="tx1"/>
              </a:solidFill>
              <a:ea typeface="Calibri"/>
              <a:cs typeface="Calibri"/>
            </a:endParaRPr>
          </a:p>
          <a:p>
            <a:pPr marL="457200" indent="-457200">
              <a:lnSpc>
                <a:spcPct val="100000"/>
              </a:lnSpc>
              <a:spcAft>
                <a:spcPts val="800"/>
              </a:spcAft>
              <a:buFont typeface="Wingdings" pitchFamily="2" charset="2"/>
              <a:buChar char="ü"/>
            </a:pPr>
            <a:r>
              <a:rPr lang="en-GB" sz="2800">
                <a:solidFill>
                  <a:schemeClr val="tx1"/>
                </a:solidFill>
              </a:rPr>
              <a:t>Community-</a:t>
            </a:r>
            <a:r>
              <a:rPr lang="en-GB" sz="2800" err="1">
                <a:solidFill>
                  <a:schemeClr val="tx1"/>
                </a:solidFill>
              </a:rPr>
              <a:t>Netzwerke</a:t>
            </a:r>
            <a:r>
              <a:rPr lang="en-GB" sz="2800">
                <a:solidFill>
                  <a:schemeClr val="tx1"/>
                </a:solidFill>
              </a:rPr>
              <a:t> </a:t>
            </a:r>
            <a:r>
              <a:rPr lang="en-GB" sz="2800" err="1">
                <a:solidFill>
                  <a:schemeClr val="tx1"/>
                </a:solidFill>
              </a:rPr>
              <a:t>fördern</a:t>
            </a:r>
            <a:r>
              <a:rPr lang="en-GB" sz="2800">
                <a:solidFill>
                  <a:schemeClr val="tx1"/>
                </a:solidFill>
              </a:rPr>
              <a:t> </a:t>
            </a:r>
            <a:r>
              <a:rPr lang="en-GB" sz="2000">
                <a:solidFill>
                  <a:schemeClr val="tx1"/>
                </a:solidFill>
              </a:rPr>
              <a:t>(</a:t>
            </a:r>
            <a:r>
              <a:rPr lang="en-GB" sz="2000" err="1">
                <a:solidFill>
                  <a:schemeClr val="tx1"/>
                </a:solidFill>
              </a:rPr>
              <a:t>z.B.</a:t>
            </a:r>
            <a:r>
              <a:rPr lang="en-GB" sz="2000">
                <a:solidFill>
                  <a:schemeClr val="tx1"/>
                </a:solidFill>
              </a:rPr>
              <a:t> </a:t>
            </a:r>
            <a:r>
              <a:rPr lang="en-GB" sz="2000" err="1">
                <a:solidFill>
                  <a:schemeClr val="tx1"/>
                </a:solidFill>
              </a:rPr>
              <a:t>BiPoC</a:t>
            </a:r>
            <a:r>
              <a:rPr lang="en-GB" sz="2000">
                <a:solidFill>
                  <a:schemeClr val="tx1"/>
                </a:solidFill>
              </a:rPr>
              <a:t> </a:t>
            </a:r>
            <a:r>
              <a:rPr lang="en-GB" sz="2000" err="1">
                <a:solidFill>
                  <a:schemeClr val="tx1"/>
                </a:solidFill>
              </a:rPr>
              <a:t>Netzwerke</a:t>
            </a:r>
            <a:r>
              <a:rPr lang="en-GB" sz="2000">
                <a:solidFill>
                  <a:schemeClr val="tx1"/>
                </a:solidFill>
              </a:rPr>
              <a:t>)</a:t>
            </a:r>
            <a:endParaRPr lang="en-GB" sz="2000">
              <a:solidFill>
                <a:schemeClr val="tx1"/>
              </a:solidFill>
              <a:ea typeface="Calibri"/>
              <a:cs typeface="Calibri"/>
            </a:endParaRPr>
          </a:p>
          <a:p>
            <a:pPr marL="457200" indent="-457200">
              <a:lnSpc>
                <a:spcPct val="100000"/>
              </a:lnSpc>
              <a:spcAft>
                <a:spcPts val="800"/>
              </a:spcAft>
              <a:buFont typeface="Wingdings" pitchFamily="2" charset="2"/>
              <a:buChar char="ü"/>
            </a:pPr>
            <a:r>
              <a:rPr lang="en-GB" sz="2800">
                <a:solidFill>
                  <a:schemeClr val="tx1"/>
                </a:solidFill>
                <a:ea typeface="Calibri"/>
                <a:cs typeface="Calibri"/>
              </a:rPr>
              <a:t>Coaching &amp; </a:t>
            </a:r>
            <a:r>
              <a:rPr lang="en-GB" sz="2800" err="1">
                <a:solidFill>
                  <a:schemeClr val="tx1"/>
                </a:solidFill>
                <a:ea typeface="Calibri"/>
                <a:cs typeface="Calibri"/>
              </a:rPr>
              <a:t>diversitätssensible</a:t>
            </a:r>
            <a:r>
              <a:rPr lang="en-GB" sz="2800">
                <a:solidFill>
                  <a:schemeClr val="tx1"/>
                </a:solidFill>
                <a:ea typeface="Calibri"/>
                <a:cs typeface="Calibri"/>
              </a:rPr>
              <a:t> Supervision </a:t>
            </a:r>
            <a:r>
              <a:rPr lang="en-GB" sz="2800" err="1">
                <a:solidFill>
                  <a:schemeClr val="tx1"/>
                </a:solidFill>
                <a:ea typeface="Calibri"/>
                <a:cs typeface="Calibri"/>
              </a:rPr>
              <a:t>anbieten</a:t>
            </a:r>
            <a:endParaRPr lang="en-GB" sz="2800">
              <a:solidFill>
                <a:schemeClr val="tx1"/>
              </a:solidFill>
              <a:ea typeface="Calibri"/>
              <a:cs typeface="Calibri"/>
            </a:endParaRPr>
          </a:p>
          <a:p>
            <a:pPr marL="457200" indent="-457200">
              <a:lnSpc>
                <a:spcPct val="100000"/>
              </a:lnSpc>
              <a:spcAft>
                <a:spcPts val="800"/>
              </a:spcAft>
              <a:buFont typeface="Wingdings" pitchFamily="2" charset="2"/>
              <a:buChar char="ü"/>
            </a:pPr>
            <a:r>
              <a:rPr lang="en-GB" sz="2800">
                <a:solidFill>
                  <a:schemeClr val="tx1"/>
                </a:solidFill>
              </a:rPr>
              <a:t>(Anonyme) </a:t>
            </a:r>
            <a:r>
              <a:rPr lang="en-GB" sz="2800" err="1">
                <a:solidFill>
                  <a:schemeClr val="tx1"/>
                </a:solidFill>
              </a:rPr>
              <a:t>Beschwerdestellen</a:t>
            </a:r>
            <a:r>
              <a:rPr lang="en-GB" sz="2800">
                <a:solidFill>
                  <a:schemeClr val="tx1"/>
                </a:solidFill>
              </a:rPr>
              <a:t> </a:t>
            </a:r>
            <a:r>
              <a:rPr lang="en-GB" sz="2800" err="1">
                <a:solidFill>
                  <a:schemeClr val="tx1"/>
                </a:solidFill>
              </a:rPr>
              <a:t>etablieren</a:t>
            </a:r>
            <a:r>
              <a:rPr lang="en-GB" sz="2800">
                <a:solidFill>
                  <a:schemeClr val="tx1"/>
                </a:solidFill>
              </a:rPr>
              <a:t> </a:t>
            </a:r>
            <a:r>
              <a:rPr lang="en-GB" sz="2000">
                <a:solidFill>
                  <a:schemeClr val="tx1"/>
                </a:solidFill>
              </a:rPr>
              <a:t>(</a:t>
            </a:r>
            <a:r>
              <a:rPr lang="en-GB" sz="2000" err="1">
                <a:solidFill>
                  <a:schemeClr val="tx1"/>
                </a:solidFill>
              </a:rPr>
              <a:t>Diversitätsbeauftragte</a:t>
            </a:r>
            <a:r>
              <a:rPr lang="en-GB" sz="2000">
                <a:solidFill>
                  <a:schemeClr val="tx1"/>
                </a:solidFill>
              </a:rPr>
              <a:t> </a:t>
            </a:r>
            <a:r>
              <a:rPr lang="en-GB" sz="2000" err="1">
                <a:solidFill>
                  <a:schemeClr val="tx1"/>
                </a:solidFill>
              </a:rPr>
              <a:t>o.ä</a:t>
            </a:r>
            <a:r>
              <a:rPr lang="en-GB" sz="2000">
                <a:solidFill>
                  <a:schemeClr val="tx1"/>
                </a:solidFill>
              </a:rPr>
              <a:t>.)</a:t>
            </a:r>
            <a:endParaRPr lang="en-GB" sz="2000">
              <a:solidFill>
                <a:schemeClr val="tx1"/>
              </a:solidFill>
              <a:ea typeface="Calibri"/>
              <a:cs typeface="Calibri"/>
            </a:endParaRPr>
          </a:p>
          <a:p>
            <a:pPr marL="457200" indent="-457200">
              <a:lnSpc>
                <a:spcPct val="100000"/>
              </a:lnSpc>
              <a:spcAft>
                <a:spcPts val="800"/>
              </a:spcAft>
              <a:buFont typeface="Wingdings" pitchFamily="2" charset="2"/>
              <a:buChar char="ü"/>
            </a:pPr>
            <a:r>
              <a:rPr lang="en-GB" sz="2800" err="1">
                <a:solidFill>
                  <a:schemeClr val="tx1"/>
                </a:solidFill>
              </a:rPr>
              <a:t>Betriebsrat</a:t>
            </a:r>
            <a:r>
              <a:rPr lang="en-GB" sz="2800">
                <a:solidFill>
                  <a:schemeClr val="tx1"/>
                </a:solidFill>
              </a:rPr>
              <a:t> </a:t>
            </a:r>
            <a:r>
              <a:rPr lang="en-GB" sz="2800" err="1">
                <a:solidFill>
                  <a:schemeClr val="tx1"/>
                </a:solidFill>
              </a:rPr>
              <a:t>einbinden</a:t>
            </a:r>
            <a:endParaRPr lang="en-GB" sz="2800">
              <a:solidFill>
                <a:schemeClr val="tx1"/>
              </a:solidFill>
              <a:ea typeface="Calibri"/>
              <a:cs typeface="Calibri"/>
            </a:endParaRPr>
          </a:p>
          <a:p>
            <a:endParaRPr lang="en-DE">
              <a:solidFill>
                <a:srgbClr val="FFFFFF"/>
              </a:solidFill>
              <a:ea typeface="Calibri"/>
              <a:cs typeface="Calibri"/>
            </a:endParaRPr>
          </a:p>
        </p:txBody>
      </p:sp>
      <p:sp>
        <p:nvSpPr>
          <p:cNvPr id="5" name="Slide Number Placeholder 4">
            <a:extLst>
              <a:ext uri="{FF2B5EF4-FFF2-40B4-BE49-F238E27FC236}">
                <a16:creationId xmlns:a16="http://schemas.microsoft.com/office/drawing/2014/main" id="{FD6697B2-B101-7317-FD2B-2C92114D0149}"/>
              </a:ext>
            </a:extLst>
          </p:cNvPr>
          <p:cNvSpPr>
            <a:spLocks noGrp="1"/>
          </p:cNvSpPr>
          <p:nvPr>
            <p:ph type="sldNum" sz="quarter" idx="14"/>
          </p:nvPr>
        </p:nvSpPr>
        <p:spPr/>
        <p:txBody>
          <a:bodyPr/>
          <a:lstStyle/>
          <a:p>
            <a:fld id="{9AFABD84-7FF2-4ED4-996F-6CE3D31463F8}" type="slidenum">
              <a:rPr lang="de-DE" smtClean="0"/>
              <a:pPr/>
              <a:t>6</a:t>
            </a:fld>
            <a:endParaRPr lang="de-DE"/>
          </a:p>
        </p:txBody>
      </p:sp>
      <p:pic>
        <p:nvPicPr>
          <p:cNvPr id="8" name="Graphic 7" descr="Home1 with solid fill">
            <a:extLst>
              <a:ext uri="{FF2B5EF4-FFF2-40B4-BE49-F238E27FC236}">
                <a16:creationId xmlns:a16="http://schemas.microsoft.com/office/drawing/2014/main" id="{3451A2C5-B6B4-C700-6B74-1C22759201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420" y="281431"/>
            <a:ext cx="1160489" cy="1160489"/>
          </a:xfrm>
          <a:prstGeom prst="rect">
            <a:avLst/>
          </a:prstGeom>
        </p:spPr>
      </p:pic>
      <p:pic>
        <p:nvPicPr>
          <p:cNvPr id="11" name="Picture 10" descr="A hospital building with a red cross&#10;&#10;AI-generated content may be incorrect.">
            <a:extLst>
              <a:ext uri="{FF2B5EF4-FFF2-40B4-BE49-F238E27FC236}">
                <a16:creationId xmlns:a16="http://schemas.microsoft.com/office/drawing/2014/main" id="{A3FDF69E-D473-1068-0D83-6FC4EB450501}"/>
              </a:ext>
            </a:extLst>
          </p:cNvPr>
          <p:cNvPicPr>
            <a:picLocks noChangeAspect="1"/>
          </p:cNvPicPr>
          <p:nvPr/>
        </p:nvPicPr>
        <p:blipFill>
          <a:blip r:embed="rId7"/>
          <a:stretch>
            <a:fillRect/>
          </a:stretch>
        </p:blipFill>
        <p:spPr>
          <a:xfrm>
            <a:off x="9174996" y="4693697"/>
            <a:ext cx="2698075" cy="1567597"/>
          </a:xfrm>
          <a:prstGeom prst="rect">
            <a:avLst/>
          </a:prstGeom>
        </p:spPr>
      </p:pic>
      <p:sp>
        <p:nvSpPr>
          <p:cNvPr id="12" name="Fußzeilenplatzhalter 3">
            <a:extLst>
              <a:ext uri="{FF2B5EF4-FFF2-40B4-BE49-F238E27FC236}">
                <a16:creationId xmlns:a16="http://schemas.microsoft.com/office/drawing/2014/main" id="{42E154D7-62A3-239C-7AFA-18A08278FC96}"/>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4" name="06">
            <a:hlinkClick r:id="" action="ppaction://media"/>
            <a:extLst>
              <a:ext uri="{FF2B5EF4-FFF2-40B4-BE49-F238E27FC236}">
                <a16:creationId xmlns:a16="http://schemas.microsoft.com/office/drawing/2014/main" id="{10BECFAE-3049-389A-AF31-CCC6F52E5A1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560425" y="2533650"/>
            <a:ext cx="609600" cy="609600"/>
          </a:xfrm>
          <a:prstGeom prst="rect">
            <a:avLst/>
          </a:prstGeom>
        </p:spPr>
      </p:pic>
    </p:spTree>
    <p:extLst>
      <p:ext uri="{BB962C8B-B14F-4D97-AF65-F5344CB8AC3E}">
        <p14:creationId xmlns:p14="http://schemas.microsoft.com/office/powerpoint/2010/main" val="158164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81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9AFFAF52-3DBB-A4B4-2E8D-5E304DB44E1F}"/>
              </a:ext>
            </a:extLst>
          </p:cNvPr>
          <p:cNvSpPr/>
          <p:nvPr/>
        </p:nvSpPr>
        <p:spPr>
          <a:xfrm>
            <a:off x="627884" y="2087486"/>
            <a:ext cx="10437905" cy="375078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 Placeholder 2">
            <a:extLst>
              <a:ext uri="{FF2B5EF4-FFF2-40B4-BE49-F238E27FC236}">
                <a16:creationId xmlns:a16="http://schemas.microsoft.com/office/drawing/2014/main" id="{113B91D4-C5A2-E002-CC5C-FDB34972F938}"/>
              </a:ext>
            </a:extLst>
          </p:cNvPr>
          <p:cNvSpPr>
            <a:spLocks noGrp="1"/>
          </p:cNvSpPr>
          <p:nvPr>
            <p:ph type="body" sz="quarter" idx="12"/>
          </p:nvPr>
        </p:nvSpPr>
        <p:spPr>
          <a:xfrm>
            <a:off x="815774" y="1406978"/>
            <a:ext cx="9643041" cy="3627438"/>
          </a:xfrm>
        </p:spPr>
        <p:txBody>
          <a:bodyPr/>
          <a:lstStyle/>
          <a:p>
            <a:pPr marL="457200" indent="-457200">
              <a:lnSpc>
                <a:spcPct val="200000"/>
              </a:lnSpc>
              <a:buFont typeface="Wingdings" pitchFamily="2" charset="2"/>
              <a:buChar char="ü"/>
            </a:pPr>
            <a:endParaRPr lang="en-GB" sz="2800">
              <a:solidFill>
                <a:schemeClr val="tx1"/>
              </a:solidFill>
              <a:ea typeface="Calibri"/>
              <a:cs typeface="Calibri"/>
            </a:endParaRPr>
          </a:p>
          <a:p>
            <a:pPr marL="457200" indent="-457200">
              <a:lnSpc>
                <a:spcPct val="150000"/>
              </a:lnSpc>
              <a:buFont typeface="Wingdings" pitchFamily="2" charset="2"/>
              <a:buChar char="ü"/>
            </a:pPr>
            <a:r>
              <a:rPr lang="en-GB" sz="2800">
                <a:solidFill>
                  <a:schemeClr val="tx1"/>
                </a:solidFill>
              </a:rPr>
              <a:t>Klare </a:t>
            </a:r>
            <a:r>
              <a:rPr lang="en-GB" sz="2800" err="1">
                <a:solidFill>
                  <a:schemeClr val="tx1"/>
                </a:solidFill>
              </a:rPr>
              <a:t>Haltung</a:t>
            </a:r>
            <a:r>
              <a:rPr lang="en-GB" sz="2800">
                <a:solidFill>
                  <a:schemeClr val="tx1"/>
                </a:solidFill>
              </a:rPr>
              <a:t> </a:t>
            </a:r>
            <a:r>
              <a:rPr lang="en-GB" sz="2800" err="1">
                <a:solidFill>
                  <a:schemeClr val="tx1"/>
                </a:solidFill>
              </a:rPr>
              <a:t>gegen</a:t>
            </a:r>
            <a:r>
              <a:rPr lang="en-GB" sz="2800">
                <a:solidFill>
                  <a:schemeClr val="tx1"/>
                </a:solidFill>
              </a:rPr>
              <a:t> </a:t>
            </a:r>
            <a:r>
              <a:rPr lang="en-GB" sz="2800" err="1">
                <a:solidFill>
                  <a:schemeClr val="tx1"/>
                </a:solidFill>
              </a:rPr>
              <a:t>Diskriminierung</a:t>
            </a:r>
            <a:r>
              <a:rPr lang="en-GB" sz="2800">
                <a:solidFill>
                  <a:schemeClr val="tx1"/>
                </a:solidFill>
              </a:rPr>
              <a:t> </a:t>
            </a:r>
            <a:r>
              <a:rPr lang="en-GB" sz="2800" err="1">
                <a:solidFill>
                  <a:schemeClr val="tx1"/>
                </a:solidFill>
              </a:rPr>
              <a:t>kommunizieren</a:t>
            </a:r>
            <a:endParaRPr lang="en-GB" sz="2800">
              <a:solidFill>
                <a:schemeClr val="tx1"/>
              </a:solidFill>
              <a:ea typeface="Calibri"/>
              <a:cs typeface="Calibri"/>
            </a:endParaRPr>
          </a:p>
          <a:p>
            <a:pPr marL="457200" indent="-457200">
              <a:lnSpc>
                <a:spcPct val="150000"/>
              </a:lnSpc>
              <a:buFont typeface="Wingdings" pitchFamily="2" charset="2"/>
              <a:buChar char="ü"/>
            </a:pPr>
            <a:r>
              <a:rPr lang="en-GB" sz="2800" err="1">
                <a:solidFill>
                  <a:schemeClr val="tx1"/>
                </a:solidFill>
              </a:rPr>
              <a:t>Fortbildungen</a:t>
            </a:r>
            <a:r>
              <a:rPr lang="en-GB" sz="2800">
                <a:solidFill>
                  <a:schemeClr val="tx1"/>
                </a:solidFill>
              </a:rPr>
              <a:t> </a:t>
            </a:r>
            <a:r>
              <a:rPr lang="en-GB" sz="2800" err="1">
                <a:solidFill>
                  <a:schemeClr val="tx1"/>
                </a:solidFill>
              </a:rPr>
              <a:t>ermöglichen</a:t>
            </a:r>
            <a:endParaRPr lang="en-GB" sz="2800">
              <a:solidFill>
                <a:schemeClr val="tx1"/>
              </a:solidFill>
              <a:ea typeface="Calibri"/>
              <a:cs typeface="Calibri"/>
            </a:endParaRPr>
          </a:p>
          <a:p>
            <a:pPr marL="457200" indent="-457200">
              <a:lnSpc>
                <a:spcPct val="150000"/>
              </a:lnSpc>
              <a:buFont typeface="Wingdings" pitchFamily="2" charset="2"/>
              <a:buChar char="ü"/>
            </a:pPr>
            <a:r>
              <a:rPr lang="en-GB" sz="2800" err="1">
                <a:solidFill>
                  <a:schemeClr val="tx1"/>
                </a:solidFill>
              </a:rPr>
              <a:t>Vertrauenspersonen</a:t>
            </a:r>
            <a:r>
              <a:rPr lang="en-GB" sz="2800">
                <a:solidFill>
                  <a:schemeClr val="tx1"/>
                </a:solidFill>
              </a:rPr>
              <a:t> </a:t>
            </a:r>
            <a:r>
              <a:rPr lang="en-GB" sz="2800" err="1">
                <a:solidFill>
                  <a:schemeClr val="tx1"/>
                </a:solidFill>
              </a:rPr>
              <a:t>benennen</a:t>
            </a:r>
            <a:endParaRPr lang="en-GB" sz="2800">
              <a:solidFill>
                <a:schemeClr val="tx1"/>
              </a:solidFill>
              <a:ea typeface="Calibri"/>
              <a:cs typeface="Calibri"/>
            </a:endParaRPr>
          </a:p>
          <a:p>
            <a:pPr marL="457200" indent="-457200">
              <a:lnSpc>
                <a:spcPct val="150000"/>
              </a:lnSpc>
              <a:buFont typeface="Wingdings" pitchFamily="2" charset="2"/>
              <a:buChar char="ü"/>
            </a:pPr>
            <a:r>
              <a:rPr lang="en-GB" sz="2800" err="1">
                <a:solidFill>
                  <a:schemeClr val="tx1"/>
                </a:solidFill>
                <a:ea typeface="Calibri"/>
                <a:cs typeface="Calibri"/>
              </a:rPr>
              <a:t>Schutzräume</a:t>
            </a:r>
            <a:r>
              <a:rPr lang="en-GB" sz="2800">
                <a:solidFill>
                  <a:schemeClr val="tx1"/>
                </a:solidFill>
                <a:ea typeface="Calibri"/>
                <a:cs typeface="Calibri"/>
              </a:rPr>
              <a:t> &amp; </a:t>
            </a:r>
            <a:r>
              <a:rPr lang="en-GB" sz="2800" err="1">
                <a:solidFill>
                  <a:schemeClr val="tx1"/>
                </a:solidFill>
                <a:ea typeface="Calibri"/>
                <a:cs typeface="Calibri"/>
              </a:rPr>
              <a:t>sichere</a:t>
            </a:r>
            <a:r>
              <a:rPr lang="en-GB" sz="2800">
                <a:solidFill>
                  <a:schemeClr val="tx1"/>
                </a:solidFill>
                <a:ea typeface="Calibri"/>
                <a:cs typeface="Calibri"/>
              </a:rPr>
              <a:t> </a:t>
            </a:r>
            <a:r>
              <a:rPr lang="en-GB" sz="2800" err="1">
                <a:solidFill>
                  <a:schemeClr val="tx1"/>
                </a:solidFill>
                <a:ea typeface="Calibri"/>
                <a:cs typeface="Calibri"/>
              </a:rPr>
              <a:t>Beschwerdestrukturen</a:t>
            </a:r>
            <a:r>
              <a:rPr lang="en-GB" sz="2800">
                <a:solidFill>
                  <a:schemeClr val="tx1"/>
                </a:solidFill>
                <a:ea typeface="Calibri"/>
                <a:cs typeface="Calibri"/>
              </a:rPr>
              <a:t> </a:t>
            </a:r>
            <a:r>
              <a:rPr lang="en-GB" sz="2800" err="1">
                <a:solidFill>
                  <a:schemeClr val="tx1"/>
                </a:solidFill>
                <a:ea typeface="Calibri"/>
                <a:cs typeface="Calibri"/>
              </a:rPr>
              <a:t>schaffen</a:t>
            </a:r>
            <a:endParaRPr lang="en-GB" sz="2800" err="1">
              <a:solidFill>
                <a:schemeClr val="tx1"/>
              </a:solidFill>
            </a:endParaRPr>
          </a:p>
          <a:p>
            <a:pPr marL="457200" indent="-457200">
              <a:lnSpc>
                <a:spcPct val="150000"/>
              </a:lnSpc>
              <a:buFont typeface="Wingdings" pitchFamily="2" charset="2"/>
              <a:buChar char="ü"/>
            </a:pPr>
            <a:r>
              <a:rPr lang="en-GB" sz="2800" err="1">
                <a:solidFill>
                  <a:schemeClr val="tx1"/>
                </a:solidFill>
              </a:rPr>
              <a:t>Vom</a:t>
            </a:r>
            <a:r>
              <a:rPr lang="en-GB" sz="2800">
                <a:solidFill>
                  <a:schemeClr val="tx1"/>
                </a:solidFill>
              </a:rPr>
              <a:t> </a:t>
            </a:r>
            <a:r>
              <a:rPr lang="en-GB" sz="2800" err="1">
                <a:solidFill>
                  <a:schemeClr val="tx1"/>
                </a:solidFill>
              </a:rPr>
              <a:t>Hausrecht</a:t>
            </a:r>
            <a:r>
              <a:rPr lang="en-GB" sz="2800">
                <a:solidFill>
                  <a:schemeClr val="tx1"/>
                </a:solidFill>
              </a:rPr>
              <a:t> </a:t>
            </a:r>
            <a:r>
              <a:rPr lang="en-GB" sz="2800" err="1">
                <a:solidFill>
                  <a:schemeClr val="tx1"/>
                </a:solidFill>
              </a:rPr>
              <a:t>gebrauch</a:t>
            </a:r>
            <a:r>
              <a:rPr lang="en-GB" sz="2800">
                <a:solidFill>
                  <a:schemeClr val="tx1"/>
                </a:solidFill>
              </a:rPr>
              <a:t> </a:t>
            </a:r>
            <a:r>
              <a:rPr lang="en-GB" sz="2800" err="1">
                <a:solidFill>
                  <a:schemeClr val="tx1"/>
                </a:solidFill>
              </a:rPr>
              <a:t>machen</a:t>
            </a:r>
            <a:endParaRPr lang="en-GB" sz="2800" err="1">
              <a:solidFill>
                <a:schemeClr val="tx1"/>
              </a:solidFill>
              <a:ea typeface="Calibri"/>
              <a:cs typeface="Calibri"/>
            </a:endParaRPr>
          </a:p>
          <a:p>
            <a:endParaRPr lang="en-DE">
              <a:solidFill>
                <a:srgbClr val="FFFFFF"/>
              </a:solidFill>
              <a:ea typeface="Calibri"/>
              <a:cs typeface="Calibri"/>
            </a:endParaRPr>
          </a:p>
        </p:txBody>
      </p:sp>
      <p:sp>
        <p:nvSpPr>
          <p:cNvPr id="5" name="Slide Number Placeholder 4">
            <a:extLst>
              <a:ext uri="{FF2B5EF4-FFF2-40B4-BE49-F238E27FC236}">
                <a16:creationId xmlns:a16="http://schemas.microsoft.com/office/drawing/2014/main" id="{95003F72-C49A-6850-3F03-A6B1280CC39F}"/>
              </a:ext>
            </a:extLst>
          </p:cNvPr>
          <p:cNvSpPr>
            <a:spLocks noGrp="1"/>
          </p:cNvSpPr>
          <p:nvPr>
            <p:ph type="sldNum" sz="quarter" idx="14"/>
          </p:nvPr>
        </p:nvSpPr>
        <p:spPr/>
        <p:txBody>
          <a:bodyPr/>
          <a:lstStyle/>
          <a:p>
            <a:fld id="{9AFABD84-7FF2-4ED4-996F-6CE3D31463F8}" type="slidenum">
              <a:rPr lang="de-DE" smtClean="0"/>
              <a:pPr/>
              <a:t>7</a:t>
            </a:fld>
            <a:endParaRPr lang="de-DE"/>
          </a:p>
        </p:txBody>
      </p:sp>
      <p:pic>
        <p:nvPicPr>
          <p:cNvPr id="9" name="Graphic 8" descr="Home1 with solid fill">
            <a:extLst>
              <a:ext uri="{FF2B5EF4-FFF2-40B4-BE49-F238E27FC236}">
                <a16:creationId xmlns:a16="http://schemas.microsoft.com/office/drawing/2014/main" id="{50655696-446A-334F-C0F6-5E1ACA24D8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420" y="281431"/>
            <a:ext cx="1160489" cy="1160489"/>
          </a:xfrm>
          <a:prstGeom prst="rect">
            <a:avLst/>
          </a:prstGeom>
        </p:spPr>
      </p:pic>
      <p:sp>
        <p:nvSpPr>
          <p:cNvPr id="10" name="Title 1">
            <a:extLst>
              <a:ext uri="{FF2B5EF4-FFF2-40B4-BE49-F238E27FC236}">
                <a16:creationId xmlns:a16="http://schemas.microsoft.com/office/drawing/2014/main" id="{71AFD043-21CA-04B9-86AB-83C96153209F}"/>
              </a:ext>
            </a:extLst>
          </p:cNvPr>
          <p:cNvSpPr txBox="1">
            <a:spLocks/>
          </p:cNvSpPr>
          <p:nvPr/>
        </p:nvSpPr>
        <p:spPr>
          <a:xfrm>
            <a:off x="1633928" y="313103"/>
            <a:ext cx="8098638" cy="64883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200" kern="1200">
                <a:solidFill>
                  <a:schemeClr val="accent4">
                    <a:lumMod val="60000"/>
                    <a:lumOff val="40000"/>
                  </a:schemeClr>
                </a:solidFill>
                <a:latin typeface="+mj-lt"/>
                <a:ea typeface="+mj-ea"/>
                <a:cs typeface="+mj-cs"/>
              </a:defRPr>
            </a:lvl1pPr>
          </a:lstStyle>
          <a:p>
            <a:r>
              <a:rPr lang="en-GB" sz="4400" err="1">
                <a:solidFill>
                  <a:schemeClr val="accent3"/>
                </a:solidFill>
              </a:rPr>
              <a:t>Institutionelle</a:t>
            </a:r>
            <a:r>
              <a:rPr lang="en-GB" sz="4400">
                <a:solidFill>
                  <a:schemeClr val="accent3"/>
                </a:solidFill>
              </a:rPr>
              <a:t> Ebene</a:t>
            </a:r>
            <a:br>
              <a:rPr lang="en-GB">
                <a:solidFill>
                  <a:schemeClr val="accent3"/>
                </a:solidFill>
              </a:rPr>
            </a:br>
            <a:r>
              <a:rPr lang="en-GB" sz="2800">
                <a:solidFill>
                  <a:schemeClr val="bg1">
                    <a:lumMod val="50000"/>
                  </a:schemeClr>
                </a:solidFill>
                <a:ea typeface="Calibri"/>
                <a:cs typeface="Calibri"/>
              </a:rPr>
              <a:t>Was </a:t>
            </a:r>
            <a:r>
              <a:rPr lang="en-GB" sz="2800" err="1">
                <a:solidFill>
                  <a:schemeClr val="bg1">
                    <a:lumMod val="50000"/>
                  </a:schemeClr>
                </a:solidFill>
                <a:ea typeface="Calibri"/>
                <a:cs typeface="Calibri"/>
              </a:rPr>
              <a:t>kann</a:t>
            </a:r>
            <a:r>
              <a:rPr lang="en-GB" sz="2800">
                <a:solidFill>
                  <a:schemeClr val="bg1">
                    <a:lumMod val="50000"/>
                  </a:schemeClr>
                </a:solidFill>
                <a:ea typeface="Calibri"/>
                <a:cs typeface="Calibri"/>
              </a:rPr>
              <a:t> die </a:t>
            </a:r>
            <a:r>
              <a:rPr lang="en-GB" sz="2800" err="1">
                <a:solidFill>
                  <a:schemeClr val="bg1">
                    <a:lumMod val="50000"/>
                  </a:schemeClr>
                </a:solidFill>
                <a:ea typeface="Calibri"/>
                <a:cs typeface="Calibri"/>
              </a:rPr>
              <a:t>Leitung</a:t>
            </a:r>
            <a:r>
              <a:rPr lang="en-GB" sz="2800">
                <a:solidFill>
                  <a:schemeClr val="bg1">
                    <a:lumMod val="50000"/>
                  </a:schemeClr>
                </a:solidFill>
                <a:ea typeface="Calibri"/>
                <a:cs typeface="Calibri"/>
              </a:rPr>
              <a:t> tun?</a:t>
            </a:r>
            <a:br>
              <a:rPr lang="en-GB" sz="4400">
                <a:solidFill>
                  <a:schemeClr val="tx1"/>
                </a:solidFill>
                <a:ea typeface="Calibri"/>
                <a:cs typeface="Calibri"/>
              </a:rPr>
            </a:br>
            <a:br>
              <a:rPr lang="en-GB">
                <a:solidFill>
                  <a:schemeClr val="accent3"/>
                </a:solidFill>
              </a:rPr>
            </a:br>
            <a:endParaRPr lang="en-DE">
              <a:solidFill>
                <a:schemeClr val="accent3"/>
              </a:solidFill>
            </a:endParaRPr>
          </a:p>
        </p:txBody>
      </p:sp>
      <p:pic>
        <p:nvPicPr>
          <p:cNvPr id="11" name="Picture 10" descr="A cartoon of a person&#10;&#10;AI-generated content may be incorrect.">
            <a:extLst>
              <a:ext uri="{FF2B5EF4-FFF2-40B4-BE49-F238E27FC236}">
                <a16:creationId xmlns:a16="http://schemas.microsoft.com/office/drawing/2014/main" id="{7EA941FC-E827-2723-AFC8-F2E13E51BB58}"/>
              </a:ext>
            </a:extLst>
          </p:cNvPr>
          <p:cNvPicPr>
            <a:picLocks noChangeAspect="1"/>
          </p:cNvPicPr>
          <p:nvPr/>
        </p:nvPicPr>
        <p:blipFill>
          <a:blip r:embed="rId7"/>
          <a:srcRect b="31988"/>
          <a:stretch>
            <a:fillRect/>
          </a:stretch>
        </p:blipFill>
        <p:spPr>
          <a:xfrm>
            <a:off x="9484964" y="2210833"/>
            <a:ext cx="2285236" cy="3949130"/>
          </a:xfrm>
          <a:prstGeom prst="rect">
            <a:avLst/>
          </a:prstGeom>
        </p:spPr>
      </p:pic>
      <p:sp>
        <p:nvSpPr>
          <p:cNvPr id="12" name="Fußzeilenplatzhalter 3">
            <a:extLst>
              <a:ext uri="{FF2B5EF4-FFF2-40B4-BE49-F238E27FC236}">
                <a16:creationId xmlns:a16="http://schemas.microsoft.com/office/drawing/2014/main" id="{DCC51912-7D2C-A558-B5DE-B0DB3E0453D8}"/>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2" name="07">
            <a:hlinkClick r:id="" action="ppaction://media"/>
            <a:extLst>
              <a:ext uri="{FF2B5EF4-FFF2-40B4-BE49-F238E27FC236}">
                <a16:creationId xmlns:a16="http://schemas.microsoft.com/office/drawing/2014/main" id="{26170995-F04C-F36F-588B-2E0396AC105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484225" y="1828800"/>
            <a:ext cx="609600" cy="609600"/>
          </a:xfrm>
          <a:prstGeom prst="rect">
            <a:avLst/>
          </a:prstGeom>
        </p:spPr>
      </p:pic>
    </p:spTree>
    <p:extLst>
      <p:ext uri="{BB962C8B-B14F-4D97-AF65-F5344CB8AC3E}">
        <p14:creationId xmlns:p14="http://schemas.microsoft.com/office/powerpoint/2010/main" val="108503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09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E3FD3-9201-AE21-6581-0FCB6BDFC503}"/>
            </a:ext>
          </a:extLst>
        </p:cNvPr>
        <p:cNvGrpSpPr/>
        <p:nvPr/>
      </p:nvGrpSpPr>
      <p:grpSpPr>
        <a:xfrm>
          <a:off x="0" y="0"/>
          <a:ext cx="0" cy="0"/>
          <a:chOff x="0" y="0"/>
          <a:chExt cx="0" cy="0"/>
        </a:xfrm>
      </p:grpSpPr>
      <p:sp>
        <p:nvSpPr>
          <p:cNvPr id="6" name="Rechteck 5">
            <a:extLst>
              <a:ext uri="{FF2B5EF4-FFF2-40B4-BE49-F238E27FC236}">
                <a16:creationId xmlns:a16="http://schemas.microsoft.com/office/drawing/2014/main" id="{D8725058-3751-50B2-0467-1914DAACB253}"/>
              </a:ext>
            </a:extLst>
          </p:cNvPr>
          <p:cNvSpPr/>
          <p:nvPr/>
        </p:nvSpPr>
        <p:spPr>
          <a:xfrm>
            <a:off x="302420" y="1737672"/>
            <a:ext cx="10902855" cy="430225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le 1">
            <a:extLst>
              <a:ext uri="{FF2B5EF4-FFF2-40B4-BE49-F238E27FC236}">
                <a16:creationId xmlns:a16="http://schemas.microsoft.com/office/drawing/2014/main" id="{7B7AA083-5FF4-ECC3-67EA-E7E412B44C63}"/>
              </a:ext>
            </a:extLst>
          </p:cNvPr>
          <p:cNvSpPr>
            <a:spLocks noGrp="1"/>
          </p:cNvSpPr>
          <p:nvPr>
            <p:ph type="title"/>
          </p:nvPr>
        </p:nvSpPr>
        <p:spPr>
          <a:xfrm>
            <a:off x="1349115" y="253437"/>
            <a:ext cx="9132960" cy="648836"/>
          </a:xfrm>
        </p:spPr>
        <p:txBody>
          <a:bodyPr/>
          <a:lstStyle/>
          <a:p>
            <a:r>
              <a:rPr lang="en-GB" sz="4400" err="1">
                <a:solidFill>
                  <a:schemeClr val="accent3"/>
                </a:solidFill>
              </a:rPr>
              <a:t>Interpersonelle</a:t>
            </a:r>
            <a:r>
              <a:rPr lang="en-GB" sz="4400">
                <a:solidFill>
                  <a:schemeClr val="accent3"/>
                </a:solidFill>
              </a:rPr>
              <a:t> Ebene</a:t>
            </a:r>
            <a:br>
              <a:rPr lang="en-US"/>
            </a:br>
            <a:r>
              <a:rPr lang="en-GB" sz="2800">
                <a:solidFill>
                  <a:schemeClr val="bg1">
                    <a:lumMod val="50000"/>
                  </a:schemeClr>
                </a:solidFill>
              </a:rPr>
              <a:t>Was </a:t>
            </a:r>
            <a:r>
              <a:rPr lang="en-GB" sz="2800" err="1">
                <a:solidFill>
                  <a:schemeClr val="bg1">
                    <a:lumMod val="50000"/>
                  </a:schemeClr>
                </a:solidFill>
              </a:rPr>
              <a:t>können</a:t>
            </a:r>
            <a:r>
              <a:rPr lang="en-GB" sz="2800">
                <a:solidFill>
                  <a:schemeClr val="bg1">
                    <a:lumMod val="50000"/>
                  </a:schemeClr>
                </a:solidFill>
              </a:rPr>
              <a:t> die </a:t>
            </a:r>
            <a:r>
              <a:rPr lang="en-GB" sz="2800" err="1">
                <a:solidFill>
                  <a:schemeClr val="bg1">
                    <a:lumMod val="50000"/>
                  </a:schemeClr>
                </a:solidFill>
              </a:rPr>
              <a:t>Kolleg</a:t>
            </a:r>
            <a:r>
              <a:rPr lang="en-GB" sz="2800">
                <a:solidFill>
                  <a:schemeClr val="bg1">
                    <a:lumMod val="50000"/>
                  </a:schemeClr>
                </a:solidFill>
              </a:rPr>
              <a:t>*</a:t>
            </a:r>
            <a:r>
              <a:rPr lang="en-GB" sz="2800" err="1">
                <a:solidFill>
                  <a:schemeClr val="bg1">
                    <a:lumMod val="50000"/>
                  </a:schemeClr>
                </a:solidFill>
              </a:rPr>
              <a:t>innen</a:t>
            </a:r>
            <a:r>
              <a:rPr lang="en-GB" sz="2800">
                <a:solidFill>
                  <a:schemeClr val="bg1">
                    <a:lumMod val="50000"/>
                  </a:schemeClr>
                </a:solidFill>
              </a:rPr>
              <a:t> tun?</a:t>
            </a:r>
            <a:br>
              <a:rPr lang="en-GB">
                <a:solidFill>
                  <a:schemeClr val="accent3"/>
                </a:solidFill>
              </a:rPr>
            </a:br>
            <a:endParaRPr lang="en-GB">
              <a:solidFill>
                <a:schemeClr val="accent3"/>
              </a:solidFill>
              <a:ea typeface="Calibri"/>
              <a:cs typeface="Calibri"/>
            </a:endParaRPr>
          </a:p>
        </p:txBody>
      </p:sp>
      <p:sp>
        <p:nvSpPr>
          <p:cNvPr id="3" name="Text Placeholder 2">
            <a:extLst>
              <a:ext uri="{FF2B5EF4-FFF2-40B4-BE49-F238E27FC236}">
                <a16:creationId xmlns:a16="http://schemas.microsoft.com/office/drawing/2014/main" id="{91EF1D27-8F46-05CB-5B7E-1F31164ED0C1}"/>
              </a:ext>
            </a:extLst>
          </p:cNvPr>
          <p:cNvSpPr>
            <a:spLocks noGrp="1"/>
          </p:cNvSpPr>
          <p:nvPr>
            <p:ph type="body" sz="quarter" idx="12"/>
          </p:nvPr>
        </p:nvSpPr>
        <p:spPr>
          <a:xfrm>
            <a:off x="568420" y="1847287"/>
            <a:ext cx="9615486" cy="4040088"/>
          </a:xfrm>
        </p:spPr>
        <p:txBody>
          <a:bodyPr/>
          <a:lstStyle/>
          <a:p>
            <a:pPr marL="457200" indent="-457200">
              <a:lnSpc>
                <a:spcPct val="150000"/>
              </a:lnSpc>
              <a:buFont typeface="Wingdings" pitchFamily="2" charset="2"/>
              <a:buChar char="ü"/>
            </a:pPr>
            <a:r>
              <a:rPr lang="en-GB" sz="2800" err="1">
                <a:solidFill>
                  <a:schemeClr val="tx1"/>
                </a:solidFill>
              </a:rPr>
              <a:t>Regelmäßige</a:t>
            </a:r>
            <a:r>
              <a:rPr lang="en-GB" sz="2800">
                <a:solidFill>
                  <a:schemeClr val="tx1"/>
                </a:solidFill>
              </a:rPr>
              <a:t> </a:t>
            </a:r>
            <a:r>
              <a:rPr lang="en-GB" sz="2800" err="1">
                <a:solidFill>
                  <a:schemeClr val="tx1"/>
                </a:solidFill>
              </a:rPr>
              <a:t>Thematisierung</a:t>
            </a:r>
            <a:r>
              <a:rPr lang="en-GB" sz="2800">
                <a:solidFill>
                  <a:schemeClr val="tx1"/>
                </a:solidFill>
              </a:rPr>
              <a:t> in </a:t>
            </a:r>
            <a:r>
              <a:rPr lang="en-GB" sz="2800" err="1">
                <a:solidFill>
                  <a:schemeClr val="tx1"/>
                </a:solidFill>
              </a:rPr>
              <a:t>Teamsitzungen</a:t>
            </a:r>
            <a:endParaRPr lang="en-GB" sz="2800">
              <a:solidFill>
                <a:schemeClr val="tx1"/>
              </a:solidFill>
              <a:ea typeface="Calibri"/>
              <a:cs typeface="Calibri"/>
            </a:endParaRPr>
          </a:p>
          <a:p>
            <a:pPr marL="457200" indent="-457200">
              <a:lnSpc>
                <a:spcPct val="150000"/>
              </a:lnSpc>
              <a:buFont typeface="Wingdings" pitchFamily="2" charset="2"/>
              <a:buChar char="ü"/>
            </a:pPr>
            <a:r>
              <a:rPr lang="en-GB" sz="2800" err="1">
                <a:solidFill>
                  <a:schemeClr val="tx1"/>
                </a:solidFill>
              </a:rPr>
              <a:t>Kollegiale</a:t>
            </a:r>
            <a:r>
              <a:rPr lang="en-GB" sz="2800">
                <a:solidFill>
                  <a:schemeClr val="tx1"/>
                </a:solidFill>
              </a:rPr>
              <a:t> </a:t>
            </a:r>
            <a:r>
              <a:rPr lang="en-GB" sz="2800" err="1">
                <a:solidFill>
                  <a:schemeClr val="tx1"/>
                </a:solidFill>
              </a:rPr>
              <a:t>Beratung,Supervision</a:t>
            </a:r>
            <a:endParaRPr lang="en-GB" sz="2800" err="1">
              <a:solidFill>
                <a:schemeClr val="tx1"/>
              </a:solidFill>
              <a:ea typeface="Calibri"/>
              <a:cs typeface="Calibri"/>
            </a:endParaRPr>
          </a:p>
          <a:p>
            <a:pPr marL="457200" indent="-457200">
              <a:lnSpc>
                <a:spcPct val="150000"/>
              </a:lnSpc>
              <a:buFont typeface="Wingdings" pitchFamily="2" charset="2"/>
              <a:buChar char="ü"/>
            </a:pPr>
            <a:r>
              <a:rPr lang="en-GB" sz="2800" err="1">
                <a:solidFill>
                  <a:schemeClr val="tx1"/>
                </a:solidFill>
                <a:ea typeface="Calibri"/>
                <a:cs typeface="Calibri"/>
              </a:rPr>
              <a:t>Fallbesprechungen</a:t>
            </a:r>
          </a:p>
          <a:p>
            <a:pPr marL="457200" indent="-457200">
              <a:lnSpc>
                <a:spcPct val="150000"/>
              </a:lnSpc>
              <a:buFont typeface="Wingdings" pitchFamily="2" charset="2"/>
              <a:buChar char="ü"/>
            </a:pPr>
            <a:r>
              <a:rPr lang="en-GB" sz="2800" err="1">
                <a:solidFill>
                  <a:schemeClr val="tx1"/>
                </a:solidFill>
              </a:rPr>
              <a:t>Reflektion</a:t>
            </a:r>
            <a:r>
              <a:rPr lang="en-GB" sz="2800">
                <a:solidFill>
                  <a:schemeClr val="tx1"/>
                </a:solidFill>
              </a:rPr>
              <a:t> der </a:t>
            </a:r>
            <a:r>
              <a:rPr lang="en-GB" sz="2800" err="1">
                <a:solidFill>
                  <a:schemeClr val="tx1"/>
                </a:solidFill>
              </a:rPr>
              <a:t>eigenen</a:t>
            </a:r>
            <a:r>
              <a:rPr lang="en-GB" sz="2800">
                <a:solidFill>
                  <a:schemeClr val="tx1"/>
                </a:solidFill>
              </a:rPr>
              <a:t> </a:t>
            </a:r>
            <a:r>
              <a:rPr lang="en-GB" sz="2800" err="1">
                <a:solidFill>
                  <a:schemeClr val="tx1"/>
                </a:solidFill>
              </a:rPr>
              <a:t>Privilegien</a:t>
            </a:r>
            <a:endParaRPr lang="en-GB" sz="2800">
              <a:solidFill>
                <a:schemeClr val="tx1"/>
              </a:solidFill>
              <a:ea typeface="Calibri"/>
              <a:cs typeface="Calibri"/>
            </a:endParaRPr>
          </a:p>
          <a:p>
            <a:pPr marL="457200" indent="-457200">
              <a:lnSpc>
                <a:spcPct val="150000"/>
              </a:lnSpc>
              <a:buFont typeface="Wingdings" pitchFamily="2" charset="2"/>
              <a:buChar char="ü"/>
            </a:pPr>
            <a:r>
              <a:rPr lang="en-GB" sz="2800" err="1">
                <a:solidFill>
                  <a:schemeClr val="tx1"/>
                </a:solidFill>
              </a:rPr>
              <a:t>Bedarfen</a:t>
            </a:r>
            <a:r>
              <a:rPr lang="en-GB" sz="2800">
                <a:solidFill>
                  <a:schemeClr val="tx1"/>
                </a:solidFill>
              </a:rPr>
              <a:t> </a:t>
            </a:r>
            <a:r>
              <a:rPr lang="en-GB" sz="2800" err="1">
                <a:solidFill>
                  <a:schemeClr val="tx1"/>
                </a:solidFill>
              </a:rPr>
              <a:t>erfragen</a:t>
            </a:r>
            <a:r>
              <a:rPr lang="en-GB" sz="2800">
                <a:solidFill>
                  <a:schemeClr val="tx1"/>
                </a:solidFill>
              </a:rPr>
              <a:t>/ </a:t>
            </a:r>
            <a:r>
              <a:rPr lang="en-GB" sz="2800" err="1">
                <a:solidFill>
                  <a:schemeClr val="tx1"/>
                </a:solidFill>
              </a:rPr>
              <a:t>Diskriminierungserfahrungen</a:t>
            </a:r>
            <a:r>
              <a:rPr lang="en-GB" sz="2800">
                <a:solidFill>
                  <a:schemeClr val="tx1"/>
                </a:solidFill>
              </a:rPr>
              <a:t> </a:t>
            </a:r>
            <a:r>
              <a:rPr lang="en-GB" sz="2800" err="1">
                <a:solidFill>
                  <a:schemeClr val="tx1"/>
                </a:solidFill>
              </a:rPr>
              <a:t>ernst</a:t>
            </a:r>
            <a:r>
              <a:rPr lang="en-GB" sz="2800">
                <a:solidFill>
                  <a:schemeClr val="tx1"/>
                </a:solidFill>
              </a:rPr>
              <a:t> </a:t>
            </a:r>
            <a:r>
              <a:rPr lang="en-GB" sz="2800" err="1">
                <a:solidFill>
                  <a:schemeClr val="tx1"/>
                </a:solidFill>
              </a:rPr>
              <a:t>nehmen</a:t>
            </a:r>
            <a:endParaRPr lang="en-GB" sz="2800">
              <a:solidFill>
                <a:schemeClr val="tx1"/>
              </a:solidFill>
              <a:ea typeface="Calibri"/>
              <a:cs typeface="Calibri"/>
            </a:endParaRPr>
          </a:p>
          <a:p>
            <a:pPr marL="457200" indent="-457200">
              <a:lnSpc>
                <a:spcPct val="150000"/>
              </a:lnSpc>
              <a:buFont typeface="Wingdings" pitchFamily="2" charset="2"/>
              <a:buChar char="ü"/>
            </a:pPr>
            <a:r>
              <a:rPr lang="en-GB" sz="2800" err="1">
                <a:solidFill>
                  <a:schemeClr val="tx1"/>
                </a:solidFill>
              </a:rPr>
              <a:t>Betoffene</a:t>
            </a:r>
            <a:r>
              <a:rPr lang="en-GB" sz="2800">
                <a:solidFill>
                  <a:schemeClr val="tx1"/>
                </a:solidFill>
              </a:rPr>
              <a:t> </a:t>
            </a:r>
            <a:r>
              <a:rPr lang="en-GB" sz="2800" err="1">
                <a:solidFill>
                  <a:schemeClr val="tx1"/>
                </a:solidFill>
              </a:rPr>
              <a:t>Kolleg</a:t>
            </a:r>
            <a:r>
              <a:rPr lang="en-GB" sz="2800">
                <a:solidFill>
                  <a:schemeClr val="tx1"/>
                </a:solidFill>
              </a:rPr>
              <a:t>*</a:t>
            </a:r>
            <a:r>
              <a:rPr lang="en-GB" sz="2800" err="1">
                <a:solidFill>
                  <a:schemeClr val="tx1"/>
                </a:solidFill>
              </a:rPr>
              <a:t>innen</a:t>
            </a:r>
            <a:r>
              <a:rPr lang="en-GB" sz="2800">
                <a:solidFill>
                  <a:schemeClr val="tx1"/>
                </a:solidFill>
              </a:rPr>
              <a:t> (</a:t>
            </a:r>
            <a:r>
              <a:rPr lang="en-GB" sz="2800" err="1">
                <a:solidFill>
                  <a:schemeClr val="tx1"/>
                </a:solidFill>
              </a:rPr>
              <a:t>Nawja</a:t>
            </a:r>
            <a:r>
              <a:rPr lang="en-GB" sz="2800">
                <a:solidFill>
                  <a:schemeClr val="tx1"/>
                </a:solidFill>
              </a:rPr>
              <a:t>) </a:t>
            </a:r>
            <a:r>
              <a:rPr lang="en-GB" sz="2800" err="1">
                <a:solidFill>
                  <a:schemeClr val="tx1"/>
                </a:solidFill>
              </a:rPr>
              <a:t>unterstützen</a:t>
            </a:r>
            <a:r>
              <a:rPr lang="en-GB" sz="2800">
                <a:solidFill>
                  <a:schemeClr val="tx1"/>
                </a:solidFill>
              </a:rPr>
              <a:t>.</a:t>
            </a:r>
            <a:endParaRPr lang="en-GB" sz="2800">
              <a:solidFill>
                <a:schemeClr val="tx1"/>
              </a:solidFill>
              <a:ea typeface="Calibri"/>
              <a:cs typeface="Calibri"/>
            </a:endParaRPr>
          </a:p>
        </p:txBody>
      </p:sp>
      <p:sp>
        <p:nvSpPr>
          <p:cNvPr id="5" name="Slide Number Placeholder 4">
            <a:extLst>
              <a:ext uri="{FF2B5EF4-FFF2-40B4-BE49-F238E27FC236}">
                <a16:creationId xmlns:a16="http://schemas.microsoft.com/office/drawing/2014/main" id="{E09F6DCB-8962-4F39-B37B-782DFD3ACFD4}"/>
              </a:ext>
            </a:extLst>
          </p:cNvPr>
          <p:cNvSpPr>
            <a:spLocks noGrp="1"/>
          </p:cNvSpPr>
          <p:nvPr>
            <p:ph type="sldNum" sz="quarter" idx="14"/>
          </p:nvPr>
        </p:nvSpPr>
        <p:spPr/>
        <p:txBody>
          <a:bodyPr/>
          <a:lstStyle/>
          <a:p>
            <a:fld id="{9AFABD84-7FF2-4ED4-996F-6CE3D31463F8}" type="slidenum">
              <a:rPr lang="de-DE" smtClean="0"/>
              <a:pPr/>
              <a:t>8</a:t>
            </a:fld>
            <a:endParaRPr lang="de-DE"/>
          </a:p>
        </p:txBody>
      </p:sp>
      <p:pic>
        <p:nvPicPr>
          <p:cNvPr id="12" name="Graphic 11" descr="Connections with solid fill">
            <a:extLst>
              <a:ext uri="{FF2B5EF4-FFF2-40B4-BE49-F238E27FC236}">
                <a16:creationId xmlns:a16="http://schemas.microsoft.com/office/drawing/2014/main" id="{17D517CF-EFAA-FC86-2CC5-C10B6068051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420" y="373151"/>
            <a:ext cx="914400" cy="914400"/>
          </a:xfrm>
          <a:prstGeom prst="rect">
            <a:avLst/>
          </a:prstGeom>
        </p:spPr>
      </p:pic>
      <p:pic>
        <p:nvPicPr>
          <p:cNvPr id="7" name="Picture 6" descr="A person wearing a blue scrubs and a badge&#10;&#10;AI-generated content may be incorrect.">
            <a:extLst>
              <a:ext uri="{FF2B5EF4-FFF2-40B4-BE49-F238E27FC236}">
                <a16:creationId xmlns:a16="http://schemas.microsoft.com/office/drawing/2014/main" id="{6269419F-2A2B-363E-EE45-D1B0A31452A0}"/>
              </a:ext>
            </a:extLst>
          </p:cNvPr>
          <p:cNvPicPr>
            <a:picLocks noChangeAspect="1"/>
          </p:cNvPicPr>
          <p:nvPr/>
        </p:nvPicPr>
        <p:blipFill>
          <a:blip r:embed="rId7"/>
          <a:stretch>
            <a:fillRect/>
          </a:stretch>
        </p:blipFill>
        <p:spPr>
          <a:xfrm>
            <a:off x="10119316" y="1673455"/>
            <a:ext cx="1432472" cy="3904640"/>
          </a:xfrm>
          <a:prstGeom prst="rect">
            <a:avLst/>
          </a:prstGeom>
        </p:spPr>
      </p:pic>
      <p:pic>
        <p:nvPicPr>
          <p:cNvPr id="11" name="Picture 10" descr="A cartoon of a nurse&#10;&#10;AI-generated content may be incorrect.">
            <a:extLst>
              <a:ext uri="{FF2B5EF4-FFF2-40B4-BE49-F238E27FC236}">
                <a16:creationId xmlns:a16="http://schemas.microsoft.com/office/drawing/2014/main" id="{2487E8DD-3A59-5371-6B8C-B36149F08AFA}"/>
              </a:ext>
            </a:extLst>
          </p:cNvPr>
          <p:cNvPicPr>
            <a:picLocks noChangeAspect="1"/>
          </p:cNvPicPr>
          <p:nvPr/>
        </p:nvPicPr>
        <p:blipFill>
          <a:blip r:embed="rId8"/>
          <a:srcRect b="23304"/>
          <a:stretch>
            <a:fillRect/>
          </a:stretch>
        </p:blipFill>
        <p:spPr>
          <a:xfrm>
            <a:off x="10139420" y="2680118"/>
            <a:ext cx="2330824" cy="3556585"/>
          </a:xfrm>
          <a:prstGeom prst="rect">
            <a:avLst/>
          </a:prstGeom>
        </p:spPr>
      </p:pic>
      <p:sp>
        <p:nvSpPr>
          <p:cNvPr id="13" name="Fußzeilenplatzhalter 3">
            <a:extLst>
              <a:ext uri="{FF2B5EF4-FFF2-40B4-BE49-F238E27FC236}">
                <a16:creationId xmlns:a16="http://schemas.microsoft.com/office/drawing/2014/main" id="{1C7B56AC-C4B2-816B-C228-D686C8C4E9CC}"/>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4" name="08">
            <a:hlinkClick r:id="" action="ppaction://media"/>
            <a:extLst>
              <a:ext uri="{FF2B5EF4-FFF2-40B4-BE49-F238E27FC236}">
                <a16:creationId xmlns:a16="http://schemas.microsoft.com/office/drawing/2014/main" id="{F72D50AB-4D6E-4728-AAFD-7BC172C5EBE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638213" y="2984500"/>
            <a:ext cx="609600" cy="609600"/>
          </a:xfrm>
          <a:prstGeom prst="rect">
            <a:avLst/>
          </a:prstGeom>
        </p:spPr>
      </p:pic>
    </p:spTree>
    <p:extLst>
      <p:ext uri="{BB962C8B-B14F-4D97-AF65-F5344CB8AC3E}">
        <p14:creationId xmlns:p14="http://schemas.microsoft.com/office/powerpoint/2010/main" val="312036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43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430074-8467-7369-7EB8-4BE8DB10C61E}"/>
            </a:ext>
          </a:extLst>
        </p:cNvPr>
        <p:cNvGrpSpPr/>
        <p:nvPr/>
      </p:nvGrpSpPr>
      <p:grpSpPr>
        <a:xfrm>
          <a:off x="0" y="0"/>
          <a:ext cx="0" cy="0"/>
          <a:chOff x="0" y="0"/>
          <a:chExt cx="0" cy="0"/>
        </a:xfrm>
      </p:grpSpPr>
      <p:sp>
        <p:nvSpPr>
          <p:cNvPr id="6" name="Rechteck 5">
            <a:extLst>
              <a:ext uri="{FF2B5EF4-FFF2-40B4-BE49-F238E27FC236}">
                <a16:creationId xmlns:a16="http://schemas.microsoft.com/office/drawing/2014/main" id="{07D21862-0974-AF73-8662-7964076E0BA8}"/>
              </a:ext>
            </a:extLst>
          </p:cNvPr>
          <p:cNvSpPr/>
          <p:nvPr/>
        </p:nvSpPr>
        <p:spPr>
          <a:xfrm>
            <a:off x="798285" y="2043960"/>
            <a:ext cx="8330725" cy="335594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tangle 9">
            <a:extLst>
              <a:ext uri="{FF2B5EF4-FFF2-40B4-BE49-F238E27FC236}">
                <a16:creationId xmlns:a16="http://schemas.microsoft.com/office/drawing/2014/main" id="{436A8420-C302-EEDE-591D-96D2466F8EE7}"/>
              </a:ext>
            </a:extLst>
          </p:cNvPr>
          <p:cNvSpPr/>
          <p:nvPr/>
        </p:nvSpPr>
        <p:spPr>
          <a:xfrm>
            <a:off x="6286192" y="1580214"/>
            <a:ext cx="1340905" cy="222421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9" name="Rectangular Callout 8">
            <a:extLst>
              <a:ext uri="{FF2B5EF4-FFF2-40B4-BE49-F238E27FC236}">
                <a16:creationId xmlns:a16="http://schemas.microsoft.com/office/drawing/2014/main" id="{7B1C43C6-4342-1B71-1D94-8666888DE1AA}"/>
              </a:ext>
            </a:extLst>
          </p:cNvPr>
          <p:cNvSpPr/>
          <p:nvPr/>
        </p:nvSpPr>
        <p:spPr>
          <a:xfrm>
            <a:off x="7529196" y="1580215"/>
            <a:ext cx="4270673" cy="2224217"/>
          </a:xfrm>
          <a:prstGeom prst="wedgeRectCallout">
            <a:avLst>
              <a:gd name="adj1" fmla="val -7550"/>
              <a:gd name="adj2" fmla="val 67311"/>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3" name="Text Placeholder 2">
            <a:extLst>
              <a:ext uri="{FF2B5EF4-FFF2-40B4-BE49-F238E27FC236}">
                <a16:creationId xmlns:a16="http://schemas.microsoft.com/office/drawing/2014/main" id="{C553A397-A296-FDF5-CAC9-5454C8E5C218}"/>
              </a:ext>
            </a:extLst>
          </p:cNvPr>
          <p:cNvSpPr>
            <a:spLocks noGrp="1"/>
          </p:cNvSpPr>
          <p:nvPr>
            <p:ph type="body" sz="quarter" idx="12"/>
          </p:nvPr>
        </p:nvSpPr>
        <p:spPr>
          <a:xfrm>
            <a:off x="1011849" y="1920849"/>
            <a:ext cx="5609272" cy="5288041"/>
          </a:xfrm>
        </p:spPr>
        <p:txBody>
          <a:bodyPr/>
          <a:lstStyle/>
          <a:p>
            <a:endParaRPr lang="en-DE" sz="3200">
              <a:solidFill>
                <a:schemeClr val="tx1"/>
              </a:solidFill>
            </a:endParaRPr>
          </a:p>
          <a:p>
            <a:r>
              <a:rPr lang="en-DE" sz="3200">
                <a:solidFill>
                  <a:schemeClr val="tx1"/>
                </a:solidFill>
              </a:rPr>
              <a:t>Diskriminierenden Aussagen </a:t>
            </a:r>
          </a:p>
          <a:p>
            <a:r>
              <a:rPr lang="en-DE" sz="3200" b="1">
                <a:solidFill>
                  <a:schemeClr val="tx2"/>
                </a:solidFill>
              </a:rPr>
              <a:t>nicht zu wiedersprechen, </a:t>
            </a:r>
          </a:p>
          <a:p>
            <a:r>
              <a:rPr lang="en-DE" sz="3200">
                <a:solidFill>
                  <a:schemeClr val="tx1"/>
                </a:solidFill>
              </a:rPr>
              <a:t>kann dazu führen, dass die diskriminierende Person </a:t>
            </a:r>
          </a:p>
          <a:p>
            <a:r>
              <a:rPr lang="en-DE" sz="3200" b="1">
                <a:solidFill>
                  <a:schemeClr val="tx2"/>
                </a:solidFill>
              </a:rPr>
              <a:t>dieses Schweigen </a:t>
            </a:r>
          </a:p>
          <a:p>
            <a:r>
              <a:rPr lang="en-DE" sz="3200" b="1">
                <a:solidFill>
                  <a:schemeClr val="tx2"/>
                </a:solidFill>
              </a:rPr>
              <a:t>als Zustimmung </a:t>
            </a:r>
            <a:r>
              <a:rPr lang="en-DE" sz="3200">
                <a:solidFill>
                  <a:schemeClr val="tx1"/>
                </a:solidFill>
              </a:rPr>
              <a:t>wertet.</a:t>
            </a:r>
          </a:p>
          <a:p>
            <a:endParaRPr lang="en-DE" sz="3200">
              <a:solidFill>
                <a:schemeClr val="tx1"/>
              </a:solidFill>
            </a:endParaRPr>
          </a:p>
        </p:txBody>
      </p:sp>
      <p:sp>
        <p:nvSpPr>
          <p:cNvPr id="5" name="Slide Number Placeholder 4">
            <a:extLst>
              <a:ext uri="{FF2B5EF4-FFF2-40B4-BE49-F238E27FC236}">
                <a16:creationId xmlns:a16="http://schemas.microsoft.com/office/drawing/2014/main" id="{65980E61-D641-1FE8-AECA-5BCD7D7EE559}"/>
              </a:ext>
            </a:extLst>
          </p:cNvPr>
          <p:cNvSpPr>
            <a:spLocks noGrp="1"/>
          </p:cNvSpPr>
          <p:nvPr>
            <p:ph type="sldNum" sz="quarter" idx="14"/>
          </p:nvPr>
        </p:nvSpPr>
        <p:spPr/>
        <p:txBody>
          <a:bodyPr/>
          <a:lstStyle/>
          <a:p>
            <a:fld id="{9AFABD84-7FF2-4ED4-996F-6CE3D31463F8}" type="slidenum">
              <a:rPr lang="de-DE" smtClean="0"/>
              <a:pPr/>
              <a:t>9</a:t>
            </a:fld>
            <a:endParaRPr lang="de-DE"/>
          </a:p>
        </p:txBody>
      </p:sp>
      <p:sp>
        <p:nvSpPr>
          <p:cNvPr id="11" name="TextBox 10">
            <a:extLst>
              <a:ext uri="{FF2B5EF4-FFF2-40B4-BE49-F238E27FC236}">
                <a16:creationId xmlns:a16="http://schemas.microsoft.com/office/drawing/2014/main" id="{56F327FF-6DB6-9537-BD5A-7882AA0EE008}"/>
              </a:ext>
            </a:extLst>
          </p:cNvPr>
          <p:cNvSpPr txBox="1"/>
          <p:nvPr/>
        </p:nvSpPr>
        <p:spPr>
          <a:xfrm>
            <a:off x="7722806" y="1693680"/>
            <a:ext cx="4289657" cy="1938992"/>
          </a:xfrm>
          <a:prstGeom prst="rect">
            <a:avLst/>
          </a:prstGeom>
          <a:noFill/>
        </p:spPr>
        <p:txBody>
          <a:bodyPr wrap="square">
            <a:spAutoFit/>
          </a:bodyPr>
          <a:lstStyle/>
          <a:p>
            <a:r>
              <a:rPr lang="de-DE" sz="2000">
                <a:solidFill>
                  <a:schemeClr val="tx1"/>
                </a:solidFill>
              </a:rPr>
              <a:t>der </a:t>
            </a:r>
            <a:r>
              <a:rPr lang="de-DE" sz="2000" b="1">
                <a:solidFill>
                  <a:schemeClr val="tx2">
                    <a:lumMod val="50000"/>
                  </a:schemeClr>
                </a:solidFill>
              </a:rPr>
              <a:t>deutschen</a:t>
            </a:r>
            <a:r>
              <a:rPr lang="de-DE" sz="2000" b="1">
                <a:solidFill>
                  <a:schemeClr val="tx1"/>
                </a:solidFill>
              </a:rPr>
              <a:t> </a:t>
            </a:r>
            <a:r>
              <a:rPr lang="de-DE" sz="2000" b="1">
                <a:solidFill>
                  <a:schemeClr val="tx2">
                    <a:lumMod val="50000"/>
                  </a:schemeClr>
                </a:solidFill>
              </a:rPr>
              <a:t>Bevölkerung</a:t>
            </a:r>
          </a:p>
          <a:p>
            <a:r>
              <a:rPr lang="de-DE" sz="2000"/>
              <a:t>möchte</a:t>
            </a:r>
            <a:r>
              <a:rPr lang="de-DE" sz="2000">
                <a:solidFill>
                  <a:schemeClr val="tx1"/>
                </a:solidFill>
              </a:rPr>
              <a:t>, dass Unternehmen in der Öffentlichkeit </a:t>
            </a:r>
            <a:r>
              <a:rPr lang="de-DE" sz="2000" b="1">
                <a:solidFill>
                  <a:schemeClr val="tx2">
                    <a:lumMod val="50000"/>
                  </a:schemeClr>
                </a:solidFill>
              </a:rPr>
              <a:t>stärker Haltung </a:t>
            </a:r>
            <a:r>
              <a:rPr lang="de-DE" sz="2000">
                <a:solidFill>
                  <a:schemeClr val="tx1"/>
                </a:solidFill>
              </a:rPr>
              <a:t>gegen Rassismus</a:t>
            </a:r>
            <a:r>
              <a:rPr lang="de-DE" sz="2000"/>
              <a:t> </a:t>
            </a:r>
            <a:r>
              <a:rPr lang="de-DE" sz="2000">
                <a:solidFill>
                  <a:schemeClr val="tx1"/>
                </a:solidFill>
              </a:rPr>
              <a:t>zeigen. Damit ist klar, dass sich die Mehrheit eine </a:t>
            </a:r>
            <a:r>
              <a:rPr lang="de-DE" sz="2000" b="1">
                <a:solidFill>
                  <a:schemeClr val="tx2">
                    <a:lumMod val="50000"/>
                  </a:schemeClr>
                </a:solidFill>
              </a:rPr>
              <a:t>klare Grenzsetzung </a:t>
            </a:r>
            <a:r>
              <a:rPr lang="de-DE" sz="2000">
                <a:solidFill>
                  <a:schemeClr val="tx1"/>
                </a:solidFill>
              </a:rPr>
              <a:t>wünscht.</a:t>
            </a:r>
          </a:p>
        </p:txBody>
      </p:sp>
      <p:sp>
        <p:nvSpPr>
          <p:cNvPr id="13" name="TextBox 12">
            <a:extLst>
              <a:ext uri="{FF2B5EF4-FFF2-40B4-BE49-F238E27FC236}">
                <a16:creationId xmlns:a16="http://schemas.microsoft.com/office/drawing/2014/main" id="{69E56AE0-1E64-267E-BC3C-0F0049AB2A49}"/>
              </a:ext>
            </a:extLst>
          </p:cNvPr>
          <p:cNvSpPr txBox="1"/>
          <p:nvPr/>
        </p:nvSpPr>
        <p:spPr>
          <a:xfrm>
            <a:off x="6566942" y="2448773"/>
            <a:ext cx="914400" cy="914400"/>
          </a:xfrm>
          <a:prstGeom prst="rect">
            <a:avLst/>
          </a:prstGeom>
          <a:noFill/>
        </p:spPr>
        <p:txBody>
          <a:bodyPr wrap="none" lIns="0" tIns="0" rIns="0" bIns="0" rtlCol="0">
            <a:noAutofit/>
          </a:bodyPr>
          <a:lstStyle/>
          <a:p>
            <a:pPr marL="0" marR="0" indent="0" algn="l" defTabSz="914400" rtl="0" eaLnBrk="1" fontAlgn="auto" latinLnBrk="0" hangingPunct="1">
              <a:lnSpc>
                <a:spcPct val="80000"/>
              </a:lnSpc>
              <a:spcBef>
                <a:spcPts val="1000"/>
              </a:spcBef>
              <a:spcAft>
                <a:spcPts val="0"/>
              </a:spcAft>
              <a:buClrTx/>
              <a:buSzTx/>
              <a:buFont typeface="Arial" panose="020B0604020202020204" pitchFamily="34" charset="0"/>
              <a:buNone/>
              <a:tabLst/>
            </a:pPr>
            <a:r>
              <a:rPr kumimoji="0" lang="en-DE" sz="4800" b="0" i="0" u="none" strike="noStrike" kern="1200" cap="none" spc="0" normalizeH="0" baseline="0" noProof="0">
                <a:ln>
                  <a:noFill/>
                </a:ln>
                <a:solidFill>
                  <a:schemeClr val="tx2">
                    <a:lumMod val="50000"/>
                  </a:schemeClr>
                </a:solidFill>
                <a:effectLst/>
                <a:uLnTx/>
                <a:uFillTx/>
                <a:latin typeface="+mn-lt"/>
                <a:ea typeface="+mn-ea"/>
                <a:cs typeface="+mn-cs"/>
              </a:rPr>
              <a:t>57%</a:t>
            </a:r>
          </a:p>
        </p:txBody>
      </p:sp>
      <p:pic>
        <p:nvPicPr>
          <p:cNvPr id="12" name="Graphic 11" descr="Connections with solid fill">
            <a:extLst>
              <a:ext uri="{FF2B5EF4-FFF2-40B4-BE49-F238E27FC236}">
                <a16:creationId xmlns:a16="http://schemas.microsoft.com/office/drawing/2014/main" id="{689AB2B0-4396-0369-4039-763308DC0C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420" y="373151"/>
            <a:ext cx="914400" cy="914400"/>
          </a:xfrm>
          <a:prstGeom prst="rect">
            <a:avLst/>
          </a:prstGeom>
        </p:spPr>
      </p:pic>
      <p:sp>
        <p:nvSpPr>
          <p:cNvPr id="14" name="Title 1">
            <a:extLst>
              <a:ext uri="{FF2B5EF4-FFF2-40B4-BE49-F238E27FC236}">
                <a16:creationId xmlns:a16="http://schemas.microsoft.com/office/drawing/2014/main" id="{1CB964C5-5169-48DE-E7E2-3BFD255E8C41}"/>
              </a:ext>
            </a:extLst>
          </p:cNvPr>
          <p:cNvSpPr txBox="1">
            <a:spLocks/>
          </p:cNvSpPr>
          <p:nvPr/>
        </p:nvSpPr>
        <p:spPr>
          <a:xfrm>
            <a:off x="1349115" y="253437"/>
            <a:ext cx="9132960" cy="648836"/>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4200" kern="1200">
                <a:solidFill>
                  <a:schemeClr val="accent4">
                    <a:lumMod val="60000"/>
                    <a:lumOff val="40000"/>
                  </a:schemeClr>
                </a:solidFill>
                <a:latin typeface="+mj-lt"/>
                <a:ea typeface="+mj-ea"/>
                <a:cs typeface="+mj-cs"/>
              </a:defRPr>
            </a:lvl1pPr>
          </a:lstStyle>
          <a:p>
            <a:r>
              <a:rPr lang="en-GB" sz="4400" err="1">
                <a:solidFill>
                  <a:schemeClr val="accent3"/>
                </a:solidFill>
              </a:rPr>
              <a:t>Interpersonelle</a:t>
            </a:r>
            <a:r>
              <a:rPr lang="en-GB" sz="4400">
                <a:solidFill>
                  <a:schemeClr val="accent3"/>
                </a:solidFill>
              </a:rPr>
              <a:t> Ebene</a:t>
            </a:r>
            <a:br>
              <a:rPr lang="en-US"/>
            </a:br>
            <a:r>
              <a:rPr lang="en-GB" sz="2800">
                <a:solidFill>
                  <a:schemeClr val="bg1">
                    <a:lumMod val="50000"/>
                  </a:schemeClr>
                </a:solidFill>
              </a:rPr>
              <a:t>Was </a:t>
            </a:r>
            <a:r>
              <a:rPr lang="en-GB" sz="2800" err="1">
                <a:solidFill>
                  <a:schemeClr val="bg1">
                    <a:lumMod val="50000"/>
                  </a:schemeClr>
                </a:solidFill>
              </a:rPr>
              <a:t>sollte</a:t>
            </a:r>
            <a:r>
              <a:rPr lang="en-GB" sz="2800">
                <a:solidFill>
                  <a:schemeClr val="bg1">
                    <a:lumMod val="50000"/>
                  </a:schemeClr>
                </a:solidFill>
              </a:rPr>
              <a:t> </a:t>
            </a:r>
            <a:r>
              <a:rPr lang="en-GB" sz="2800" err="1">
                <a:solidFill>
                  <a:schemeClr val="bg1">
                    <a:lumMod val="50000"/>
                  </a:schemeClr>
                </a:solidFill>
              </a:rPr>
              <a:t>Nawjas</a:t>
            </a:r>
            <a:r>
              <a:rPr lang="en-GB" sz="2800">
                <a:solidFill>
                  <a:schemeClr val="bg1">
                    <a:lumMod val="50000"/>
                  </a:schemeClr>
                </a:solidFill>
              </a:rPr>
              <a:t> Team </a:t>
            </a:r>
            <a:r>
              <a:rPr lang="en-GB" sz="2800" err="1">
                <a:solidFill>
                  <a:schemeClr val="bg1">
                    <a:lumMod val="50000"/>
                  </a:schemeClr>
                </a:solidFill>
              </a:rPr>
              <a:t>etwas</a:t>
            </a:r>
            <a:r>
              <a:rPr lang="en-GB" sz="2800">
                <a:solidFill>
                  <a:schemeClr val="bg1">
                    <a:lumMod val="50000"/>
                  </a:schemeClr>
                </a:solidFill>
              </a:rPr>
              <a:t> </a:t>
            </a:r>
            <a:r>
              <a:rPr lang="en-GB" sz="2800" err="1">
                <a:solidFill>
                  <a:schemeClr val="bg1">
                    <a:lumMod val="50000"/>
                  </a:schemeClr>
                </a:solidFill>
              </a:rPr>
              <a:t>sagen</a:t>
            </a:r>
            <a:r>
              <a:rPr lang="en-GB" sz="2800">
                <a:solidFill>
                  <a:schemeClr val="bg1">
                    <a:lumMod val="50000"/>
                  </a:schemeClr>
                </a:solidFill>
              </a:rPr>
              <a:t>?</a:t>
            </a:r>
            <a:br>
              <a:rPr lang="en-GB">
                <a:solidFill>
                  <a:schemeClr val="accent3"/>
                </a:solidFill>
              </a:rPr>
            </a:br>
            <a:endParaRPr lang="en-GB">
              <a:solidFill>
                <a:schemeClr val="accent3"/>
              </a:solidFill>
              <a:ea typeface="Calibri"/>
              <a:cs typeface="Calibri"/>
            </a:endParaRPr>
          </a:p>
        </p:txBody>
      </p:sp>
      <p:pic>
        <p:nvPicPr>
          <p:cNvPr id="17" name="Picture 16" descr="A cartoon of a person wearing a white coat&#10;&#10;AI-generated content may be incorrect.">
            <a:extLst>
              <a:ext uri="{FF2B5EF4-FFF2-40B4-BE49-F238E27FC236}">
                <a16:creationId xmlns:a16="http://schemas.microsoft.com/office/drawing/2014/main" id="{9B2D11EA-6638-1459-B907-2D84D8B21020}"/>
              </a:ext>
            </a:extLst>
          </p:cNvPr>
          <p:cNvPicPr>
            <a:picLocks noChangeAspect="1"/>
          </p:cNvPicPr>
          <p:nvPr/>
        </p:nvPicPr>
        <p:blipFill>
          <a:blip r:embed="rId7"/>
          <a:srcRect b="17943"/>
          <a:stretch>
            <a:fillRect/>
          </a:stretch>
        </p:blipFill>
        <p:spPr>
          <a:xfrm>
            <a:off x="10871593" y="3463871"/>
            <a:ext cx="1333500" cy="2719953"/>
          </a:xfrm>
          <a:prstGeom prst="rect">
            <a:avLst/>
          </a:prstGeom>
        </p:spPr>
      </p:pic>
      <p:pic>
        <p:nvPicPr>
          <p:cNvPr id="19" name="Picture 18" descr="A cartoon of a doctor&#10;&#10;AI-generated content may be incorrect.">
            <a:extLst>
              <a:ext uri="{FF2B5EF4-FFF2-40B4-BE49-F238E27FC236}">
                <a16:creationId xmlns:a16="http://schemas.microsoft.com/office/drawing/2014/main" id="{1AEF3207-9468-F78E-FFAF-5E15428063FC}"/>
              </a:ext>
            </a:extLst>
          </p:cNvPr>
          <p:cNvPicPr>
            <a:picLocks noChangeAspect="1"/>
          </p:cNvPicPr>
          <p:nvPr/>
        </p:nvPicPr>
        <p:blipFill>
          <a:blip r:embed="rId8"/>
          <a:srcRect b="38175"/>
          <a:stretch>
            <a:fillRect/>
          </a:stretch>
        </p:blipFill>
        <p:spPr>
          <a:xfrm>
            <a:off x="8346626" y="4152291"/>
            <a:ext cx="1333500" cy="2049310"/>
          </a:xfrm>
          <a:prstGeom prst="rect">
            <a:avLst/>
          </a:prstGeom>
        </p:spPr>
      </p:pic>
      <p:pic>
        <p:nvPicPr>
          <p:cNvPr id="27" name="Picture 26" descr="A cartoon of a person wearing a black robe&#10;&#10;AI-generated content may be incorrect.">
            <a:extLst>
              <a:ext uri="{FF2B5EF4-FFF2-40B4-BE49-F238E27FC236}">
                <a16:creationId xmlns:a16="http://schemas.microsoft.com/office/drawing/2014/main" id="{AE26C685-F762-EE4F-EB2F-C714F021D111}"/>
              </a:ext>
            </a:extLst>
          </p:cNvPr>
          <p:cNvPicPr>
            <a:picLocks noChangeAspect="1"/>
          </p:cNvPicPr>
          <p:nvPr/>
        </p:nvPicPr>
        <p:blipFill>
          <a:blip r:embed="rId9"/>
          <a:srcRect b="44865"/>
          <a:stretch>
            <a:fillRect/>
          </a:stretch>
        </p:blipFill>
        <p:spPr>
          <a:xfrm>
            <a:off x="9127780" y="3871469"/>
            <a:ext cx="1484087" cy="2035820"/>
          </a:xfrm>
          <a:prstGeom prst="rect">
            <a:avLst/>
          </a:prstGeom>
        </p:spPr>
      </p:pic>
      <p:pic>
        <p:nvPicPr>
          <p:cNvPr id="29" name="Picture 28" descr="A cartoon of a person with blonde hair&#10;&#10;AI-generated content may be incorrect.">
            <a:extLst>
              <a:ext uri="{FF2B5EF4-FFF2-40B4-BE49-F238E27FC236}">
                <a16:creationId xmlns:a16="http://schemas.microsoft.com/office/drawing/2014/main" id="{FF75C43D-8F06-2DDB-942D-D9D8BB121B9C}"/>
              </a:ext>
            </a:extLst>
          </p:cNvPr>
          <p:cNvPicPr>
            <a:picLocks noChangeAspect="1"/>
          </p:cNvPicPr>
          <p:nvPr/>
        </p:nvPicPr>
        <p:blipFill>
          <a:blip r:embed="rId10"/>
          <a:srcRect b="49362"/>
          <a:stretch>
            <a:fillRect/>
          </a:stretch>
        </p:blipFill>
        <p:spPr>
          <a:xfrm>
            <a:off x="10178095" y="4075895"/>
            <a:ext cx="1450497" cy="1827444"/>
          </a:xfrm>
          <a:prstGeom prst="rect">
            <a:avLst/>
          </a:prstGeom>
        </p:spPr>
      </p:pic>
      <p:pic>
        <p:nvPicPr>
          <p:cNvPr id="23" name="Picture 22" descr="A cartoon of a person in uniform&#10;&#10;AI-generated content may be incorrect.">
            <a:extLst>
              <a:ext uri="{FF2B5EF4-FFF2-40B4-BE49-F238E27FC236}">
                <a16:creationId xmlns:a16="http://schemas.microsoft.com/office/drawing/2014/main" id="{DAFE2603-088B-F8C0-D431-41F5A4AA1491}"/>
              </a:ext>
            </a:extLst>
          </p:cNvPr>
          <p:cNvPicPr>
            <a:picLocks noChangeAspect="1"/>
          </p:cNvPicPr>
          <p:nvPr/>
        </p:nvPicPr>
        <p:blipFill>
          <a:blip r:embed="rId11"/>
          <a:srcRect b="54115"/>
          <a:stretch>
            <a:fillRect/>
          </a:stretch>
        </p:blipFill>
        <p:spPr>
          <a:xfrm>
            <a:off x="8676956" y="4373159"/>
            <a:ext cx="1587500" cy="1810666"/>
          </a:xfrm>
          <a:prstGeom prst="rect">
            <a:avLst/>
          </a:prstGeom>
        </p:spPr>
      </p:pic>
      <p:pic>
        <p:nvPicPr>
          <p:cNvPr id="21" name="Picture 20" descr="A cartoon of a person in uniform&#10;&#10;AI-generated content may be incorrect.">
            <a:extLst>
              <a:ext uri="{FF2B5EF4-FFF2-40B4-BE49-F238E27FC236}">
                <a16:creationId xmlns:a16="http://schemas.microsoft.com/office/drawing/2014/main" id="{8DC3F4EC-E332-316A-8DE1-B0C0953BBE15}"/>
              </a:ext>
            </a:extLst>
          </p:cNvPr>
          <p:cNvPicPr>
            <a:picLocks noChangeAspect="1"/>
          </p:cNvPicPr>
          <p:nvPr/>
        </p:nvPicPr>
        <p:blipFill>
          <a:blip r:embed="rId12"/>
          <a:srcRect b="55293"/>
          <a:stretch>
            <a:fillRect/>
          </a:stretch>
        </p:blipFill>
        <p:spPr>
          <a:xfrm>
            <a:off x="10429130" y="4419655"/>
            <a:ext cx="1587500" cy="1764170"/>
          </a:xfrm>
          <a:prstGeom prst="rect">
            <a:avLst/>
          </a:prstGeom>
        </p:spPr>
      </p:pic>
      <p:pic>
        <p:nvPicPr>
          <p:cNvPr id="15" name="Picture 14" descr="A cartoon of a doctor&#10;&#10;AI-generated content may be incorrect.">
            <a:extLst>
              <a:ext uri="{FF2B5EF4-FFF2-40B4-BE49-F238E27FC236}">
                <a16:creationId xmlns:a16="http://schemas.microsoft.com/office/drawing/2014/main" id="{6D2F8D5E-E4B2-3082-EE66-E22E57B357F3}"/>
              </a:ext>
            </a:extLst>
          </p:cNvPr>
          <p:cNvPicPr>
            <a:picLocks noChangeAspect="1"/>
          </p:cNvPicPr>
          <p:nvPr/>
        </p:nvPicPr>
        <p:blipFill>
          <a:blip r:embed="rId13"/>
          <a:srcRect b="59948"/>
          <a:stretch>
            <a:fillRect/>
          </a:stretch>
        </p:blipFill>
        <p:spPr>
          <a:xfrm>
            <a:off x="9478667" y="4489861"/>
            <a:ext cx="1701484" cy="1693963"/>
          </a:xfrm>
          <a:prstGeom prst="rect">
            <a:avLst/>
          </a:prstGeom>
        </p:spPr>
      </p:pic>
      <p:sp>
        <p:nvSpPr>
          <p:cNvPr id="30" name="TextBox 29">
            <a:extLst>
              <a:ext uri="{FF2B5EF4-FFF2-40B4-BE49-F238E27FC236}">
                <a16:creationId xmlns:a16="http://schemas.microsoft.com/office/drawing/2014/main" id="{F6B42BDA-9CF2-854C-433E-22BCF58A6BCA}"/>
              </a:ext>
            </a:extLst>
          </p:cNvPr>
          <p:cNvSpPr txBox="1"/>
          <p:nvPr/>
        </p:nvSpPr>
        <p:spPr>
          <a:xfrm>
            <a:off x="7364274" y="5480487"/>
            <a:ext cx="2997386" cy="914400"/>
          </a:xfrm>
          <a:prstGeom prst="rect">
            <a:avLst/>
          </a:prstGeom>
          <a:noFill/>
        </p:spPr>
        <p:txBody>
          <a:bodyPr wrap="none" lIns="0" tIns="0" rIns="0" bIns="0" rtlCol="0">
            <a:noAutofit/>
          </a:bodyPr>
          <a:lstStyle/>
          <a:p>
            <a:pPr marL="0" marR="0" indent="0" algn="l" defTabSz="914400" rtl="0" eaLnBrk="1" fontAlgn="auto" latinLnBrk="0" hangingPunct="1">
              <a:spcAft>
                <a:spcPts val="0"/>
              </a:spcAft>
              <a:buClrTx/>
              <a:buSzTx/>
              <a:buFont typeface="Arial" panose="020B0604020202020204" pitchFamily="34" charset="0"/>
              <a:buNone/>
              <a:tabLst/>
            </a:pPr>
            <a:r>
              <a:rPr kumimoji="0" lang="en-DE" sz="1200" b="0" i="0" u="none" strike="noStrike" kern="1200" cap="none" spc="0" normalizeH="0" baseline="0" noProof="0">
                <a:ln>
                  <a:noFill/>
                </a:ln>
                <a:solidFill>
                  <a:srgbClr val="000000"/>
                </a:solidFill>
                <a:effectLst/>
                <a:uLnTx/>
                <a:uFillTx/>
                <a:latin typeface="+mn-lt"/>
                <a:ea typeface="+mn-ea"/>
                <a:cs typeface="+mn-cs"/>
              </a:rPr>
              <a:t>Quelle: </a:t>
            </a:r>
          </a:p>
          <a:p>
            <a:pPr marL="0" marR="0" indent="0" algn="l" defTabSz="914400" rtl="0" eaLnBrk="1" fontAlgn="auto" latinLnBrk="0" hangingPunct="1">
              <a:spcAft>
                <a:spcPts val="0"/>
              </a:spcAft>
              <a:buClrTx/>
              <a:buSzTx/>
              <a:buFont typeface="Arial" panose="020B0604020202020204" pitchFamily="34" charset="0"/>
              <a:buNone/>
              <a:tabLst/>
            </a:pPr>
            <a:r>
              <a:rPr kumimoji="0" lang="en-DE" sz="1200" b="0" i="0" u="none" strike="noStrike" kern="1200" cap="none" spc="0" normalizeH="0" baseline="0" noProof="0">
                <a:ln>
                  <a:noFill/>
                </a:ln>
                <a:solidFill>
                  <a:schemeClr val="accent4"/>
                </a:solidFill>
                <a:effectLst/>
                <a:uLnTx/>
                <a:uFillTx/>
                <a:latin typeface="+mn-lt"/>
                <a:ea typeface="+mn-ea"/>
                <a:cs typeface="+mn-cs"/>
                <a:hlinkClick r:id="rId14">
                  <a:extLst>
                    <a:ext uri="{A12FA001-AC4F-418D-AE19-62706E023703}">
                      <ahyp:hlinkClr xmlns:ahyp="http://schemas.microsoft.com/office/drawing/2018/hyperlinkcolor" val="tx"/>
                    </a:ext>
                  </a:extLst>
                </a:hlinkClick>
              </a:rPr>
              <a:t>Lagebericht </a:t>
            </a:r>
          </a:p>
          <a:p>
            <a:pPr marL="0" marR="0" indent="0" algn="l" defTabSz="914400" rtl="0" eaLnBrk="1" fontAlgn="auto" latinLnBrk="0" hangingPunct="1">
              <a:spcAft>
                <a:spcPts val="0"/>
              </a:spcAft>
              <a:buClrTx/>
              <a:buSzTx/>
              <a:buFont typeface="Arial" panose="020B0604020202020204" pitchFamily="34" charset="0"/>
              <a:buNone/>
              <a:tabLst/>
            </a:pPr>
            <a:r>
              <a:rPr kumimoji="0" lang="en-DE" sz="1200" b="0" i="0" u="none" strike="noStrike" kern="1200" cap="none" spc="0" normalizeH="0" baseline="0" noProof="0">
                <a:ln>
                  <a:noFill/>
                </a:ln>
                <a:solidFill>
                  <a:schemeClr val="accent4"/>
                </a:solidFill>
                <a:effectLst/>
                <a:uLnTx/>
                <a:uFillTx/>
                <a:latin typeface="+mn-lt"/>
                <a:ea typeface="+mn-ea"/>
                <a:cs typeface="+mn-cs"/>
                <a:hlinkClick r:id="rId14">
                  <a:extLst>
                    <a:ext uri="{A12FA001-AC4F-418D-AE19-62706E023703}">
                      <ahyp:hlinkClr xmlns:ahyp="http://schemas.microsoft.com/office/drawing/2018/hyperlinkcolor" val="tx"/>
                    </a:ext>
                  </a:extLst>
                </a:hlinkClick>
              </a:rPr>
              <a:t>Rassismus </a:t>
            </a:r>
          </a:p>
          <a:p>
            <a:pPr marL="0" marR="0" indent="0" algn="l" defTabSz="914400" rtl="0" eaLnBrk="1" fontAlgn="auto" latinLnBrk="0" hangingPunct="1">
              <a:spcAft>
                <a:spcPts val="0"/>
              </a:spcAft>
              <a:buClrTx/>
              <a:buSzTx/>
              <a:buFont typeface="Arial" panose="020B0604020202020204" pitchFamily="34" charset="0"/>
              <a:buNone/>
              <a:tabLst/>
            </a:pPr>
            <a:r>
              <a:rPr kumimoji="0" lang="en-DE" sz="1200" b="0" i="0" u="none" strike="noStrike" kern="1200" cap="none" spc="0" normalizeH="0" baseline="0" noProof="0">
                <a:ln>
                  <a:noFill/>
                </a:ln>
                <a:solidFill>
                  <a:schemeClr val="accent4"/>
                </a:solidFill>
                <a:effectLst/>
                <a:uLnTx/>
                <a:uFillTx/>
                <a:latin typeface="+mn-lt"/>
                <a:ea typeface="+mn-ea"/>
                <a:cs typeface="+mn-cs"/>
                <a:hlinkClick r:id="rId14">
                  <a:extLst>
                    <a:ext uri="{A12FA001-AC4F-418D-AE19-62706E023703}">
                      <ahyp:hlinkClr xmlns:ahyp="http://schemas.microsoft.com/office/drawing/2018/hyperlinkcolor" val="tx"/>
                    </a:ext>
                  </a:extLst>
                </a:hlinkClick>
              </a:rPr>
              <a:t>in Deutschland</a:t>
            </a:r>
            <a:endParaRPr kumimoji="0" lang="en-DE" sz="1200" b="0" i="0" u="none" strike="noStrike" kern="1200" cap="none" spc="0" normalizeH="0" baseline="0" noProof="0">
              <a:ln>
                <a:noFill/>
              </a:ln>
              <a:solidFill>
                <a:schemeClr val="accent4"/>
              </a:solidFill>
              <a:effectLst/>
              <a:uLnTx/>
              <a:uFillTx/>
              <a:latin typeface="+mn-lt"/>
              <a:ea typeface="+mn-ea"/>
              <a:cs typeface="+mn-cs"/>
            </a:endParaRPr>
          </a:p>
        </p:txBody>
      </p:sp>
      <p:sp>
        <p:nvSpPr>
          <p:cNvPr id="32" name="Fußzeilenplatzhalter 3">
            <a:extLst>
              <a:ext uri="{FF2B5EF4-FFF2-40B4-BE49-F238E27FC236}">
                <a16:creationId xmlns:a16="http://schemas.microsoft.com/office/drawing/2014/main" id="{21528C2E-05CF-2C61-282D-31F22BB60316}"/>
              </a:ext>
            </a:extLst>
          </p:cNvPr>
          <p:cNvSpPr>
            <a:spLocks noGrp="1"/>
          </p:cNvSpPr>
          <p:nvPr>
            <p:ph type="ftr" sz="quarter" idx="13"/>
          </p:nvPr>
        </p:nvSpPr>
        <p:spPr>
          <a:xfrm>
            <a:off x="442915" y="6563806"/>
            <a:ext cx="5653086" cy="123111"/>
          </a:xfrm>
        </p:spPr>
        <p:txBody>
          <a:bodyPr/>
          <a:lstStyle/>
          <a:p>
            <a:r>
              <a:rPr lang="de-DE"/>
              <a:t>Werkzeuge: Zwischen Motivation und Frustration, Tanja Schwarz-</a:t>
            </a:r>
            <a:r>
              <a:rPr lang="de-DE" err="1"/>
              <a:t>Ksionski</a:t>
            </a:r>
            <a:r>
              <a:rPr lang="de-DE"/>
              <a:t> / Simon Lang</a:t>
            </a:r>
          </a:p>
        </p:txBody>
      </p:sp>
      <p:pic>
        <p:nvPicPr>
          <p:cNvPr id="2" name="09">
            <a:hlinkClick r:id="" action="ppaction://media"/>
            <a:extLst>
              <a:ext uri="{FF2B5EF4-FFF2-40B4-BE49-F238E27FC236}">
                <a16:creationId xmlns:a16="http://schemas.microsoft.com/office/drawing/2014/main" id="{E1A5393A-093B-6EE5-61D1-303DA591B1E7}"/>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3627100" y="2973388"/>
            <a:ext cx="609600" cy="609600"/>
          </a:xfrm>
          <a:prstGeom prst="rect">
            <a:avLst/>
          </a:prstGeom>
        </p:spPr>
      </p:pic>
    </p:spTree>
    <p:extLst>
      <p:ext uri="{BB962C8B-B14F-4D97-AF65-F5344CB8AC3E}">
        <p14:creationId xmlns:p14="http://schemas.microsoft.com/office/powerpoint/2010/main" val="79648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75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BBG Master">
  <a:themeElements>
    <a:clrScheme name="BBG">
      <a:dk1>
        <a:srgbClr val="000000"/>
      </a:dk1>
      <a:lt1>
        <a:srgbClr val="FFFFFF"/>
      </a:lt1>
      <a:dk2>
        <a:srgbClr val="496278"/>
      </a:dk2>
      <a:lt2>
        <a:srgbClr val="FFFFFF"/>
      </a:lt2>
      <a:accent1>
        <a:srgbClr val="496278"/>
      </a:accent1>
      <a:accent2>
        <a:srgbClr val="6484A3"/>
      </a:accent2>
      <a:accent3>
        <a:srgbClr val="529997"/>
      </a:accent3>
      <a:accent4>
        <a:srgbClr val="EBC524"/>
      </a:accent4>
      <a:accent5>
        <a:srgbClr val="A5A5A5"/>
      </a:accent5>
      <a:accent6>
        <a:srgbClr val="CCCCCC"/>
      </a:accent6>
      <a:hlink>
        <a:srgbClr val="EBC524"/>
      </a:hlink>
      <a:folHlink>
        <a:srgbClr val="519997"/>
      </a:folHlink>
    </a:clrScheme>
    <a:fontScheme name="BBG">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marL="0" marR="0" indent="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kumimoji="0" sz="1900" b="0" i="0" u="none" strike="noStrike" kern="1200" cap="none" spc="0" normalizeH="0" baseline="0" noProof="0" dirty="0" smtClean="0">
            <a:ln>
              <a:noFill/>
            </a:ln>
            <a:solidFill>
              <a:srgbClr val="000000"/>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20230801_Entwurf_PowerPoint" id="{9AD69E29-4664-4528-97A6-3BA1B461F55A}" vid="{20954073-4000-446D-B613-E9E084B79D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6bdc8f6-0e43-4994-8cf3-cbe5b970ccdb">
      <Terms xmlns="http://schemas.microsoft.com/office/infopath/2007/PartnerControls"/>
    </lcf76f155ced4ddcb4097134ff3c332f>
    <TaxCatchAll xmlns="2e117c31-cfa3-40c9-9546-be84b18eb0c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6CEF265D96EC04EB46E15A2BE4D002B" ma:contentTypeVersion="14" ma:contentTypeDescription="Create a new document." ma:contentTypeScope="" ma:versionID="e1d091f959d2055eb5800fadb1cc6d98">
  <xsd:schema xmlns:xsd="http://www.w3.org/2001/XMLSchema" xmlns:xs="http://www.w3.org/2001/XMLSchema" xmlns:p="http://schemas.microsoft.com/office/2006/metadata/properties" xmlns:ns2="36bdc8f6-0e43-4994-8cf3-cbe5b970ccdb" xmlns:ns3="2e117c31-cfa3-40c9-9546-be84b18eb0c4" targetNamespace="http://schemas.microsoft.com/office/2006/metadata/properties" ma:root="true" ma:fieldsID="0ed5c78efdf30726daac654b14868511" ns2:_="" ns3:_="">
    <xsd:import namespace="36bdc8f6-0e43-4994-8cf3-cbe5b970ccdb"/>
    <xsd:import namespace="2e117c31-cfa3-40c9-9546-be84b18eb0c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bdc8f6-0e43-4994-8cf3-cbe5b970cc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15aeff2-6623-4ac4-b1ac-efb96521738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e117c31-cfa3-40c9-9546-be84b18eb0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c74592a4-ece4-4497-9dc7-efafbca05df5}" ma:internalName="TaxCatchAll" ma:showField="CatchAllData" ma:web="2e117c31-cfa3-40c9-9546-be84b18eb0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3D1B6B-7F89-47DF-BD17-1A83059B6164}">
  <ds:schemaRefs>
    <ds:schemaRef ds:uri="http://purl.org/dc/terms/"/>
    <ds:schemaRef ds:uri="http://purl.org/dc/dcmitype/"/>
    <ds:schemaRef ds:uri="http://schemas.microsoft.com/office/2006/documentManagement/types"/>
    <ds:schemaRef ds:uri="2e117c31-cfa3-40c9-9546-be84b18eb0c4"/>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36bdc8f6-0e43-4994-8cf3-cbe5b970ccdb"/>
    <ds:schemaRef ds:uri="http://www.w3.org/XML/1998/namespace"/>
  </ds:schemaRefs>
</ds:datastoreItem>
</file>

<file path=customXml/itemProps2.xml><?xml version="1.0" encoding="utf-8"?>
<ds:datastoreItem xmlns:ds="http://schemas.openxmlformats.org/officeDocument/2006/customXml" ds:itemID="{BF376407-B2E2-4BE7-A9D0-E67C5669C2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bdc8f6-0e43-4994-8cf3-cbe5b970ccdb"/>
    <ds:schemaRef ds:uri="2e117c31-cfa3-40c9-9546-be84b18eb0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83168E5-AD2E-4F4B-A97A-1619FB832DF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4304</Words>
  <Application>Microsoft Office PowerPoint</Application>
  <PresentationFormat>Breitbild</PresentationFormat>
  <Paragraphs>323</Paragraphs>
  <Slides>22</Slides>
  <Notes>22</Notes>
  <HiddenSlides>0</HiddenSlides>
  <MMClips>21</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22</vt:i4>
      </vt:variant>
    </vt:vector>
  </HeadingPairs>
  <TitlesOfParts>
    <vt:vector size="29" baseType="lpstr">
      <vt:lpstr>Aptos</vt:lpstr>
      <vt:lpstr>Arial</vt:lpstr>
      <vt:lpstr>Arial,Sans-Serif</vt:lpstr>
      <vt:lpstr>Calibri</vt:lpstr>
      <vt:lpstr>Calibri Light</vt:lpstr>
      <vt:lpstr>Wingdings</vt:lpstr>
      <vt:lpstr>BBG Master</vt:lpstr>
      <vt:lpstr>PowerPoint-Präsentation</vt:lpstr>
      <vt:lpstr>Inhalt  Um was geht es heute? </vt:lpstr>
      <vt:lpstr>“Rasse” Warum dieser Begriff nicht mehr zeitgemäß ist</vt:lpstr>
      <vt:lpstr>Rückblick Was ist intersektionale Diskriminierung?</vt:lpstr>
      <vt:lpstr>Ebenen der Diskriminierung</vt:lpstr>
      <vt:lpstr>Institutionelle Ebene Was kann die Klinik tun?  </vt:lpstr>
      <vt:lpstr>PowerPoint-Präsentation</vt:lpstr>
      <vt:lpstr>Interpersonelle Ebene Was können die Kolleg*innen tun?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Fazit Was bedeutet das alles für uns als Pflegepersonen? </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Lang, Simon</dc:creator>
  <cp:lastModifiedBy>Ruh, Michael</cp:lastModifiedBy>
  <cp:revision>36</cp:revision>
  <dcterms:created xsi:type="dcterms:W3CDTF">2024-06-17T10:39:29Z</dcterms:created>
  <dcterms:modified xsi:type="dcterms:W3CDTF">2025-09-30T10:20:03Z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0x01010096CEF265D96EC04EB46E15A2BE4D002B</vt:lpwstr>
  </property>
  <property fmtid="{D5CDD505-2E9C-101B-9397-08002B2CF9AE}" pid="3" name="MediaServiceImageTags">
    <vt:lpwstr/>
  </property>
</Properties>
</file>