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 id="2147483692" r:id="rId5"/>
  </p:sldMasterIdLst>
  <p:notesMasterIdLst>
    <p:notesMasterId r:id="rId29"/>
  </p:notesMasterIdLst>
  <p:sldIdLst>
    <p:sldId id="439" r:id="rId6"/>
    <p:sldId id="256" r:id="rId7"/>
    <p:sldId id="257" r:id="rId8"/>
    <p:sldId id="258" r:id="rId9"/>
    <p:sldId id="259" r:id="rId10"/>
    <p:sldId id="379" r:id="rId11"/>
    <p:sldId id="433" r:id="rId12"/>
    <p:sldId id="437" r:id="rId13"/>
    <p:sldId id="438" r:id="rId14"/>
    <p:sldId id="434" r:id="rId15"/>
    <p:sldId id="435" r:id="rId16"/>
    <p:sldId id="261" r:id="rId17"/>
    <p:sldId id="427" r:id="rId18"/>
    <p:sldId id="263" r:id="rId19"/>
    <p:sldId id="262" r:id="rId20"/>
    <p:sldId id="264" r:id="rId21"/>
    <p:sldId id="265" r:id="rId22"/>
    <p:sldId id="428" r:id="rId23"/>
    <p:sldId id="429" r:id="rId24"/>
    <p:sldId id="436" r:id="rId25"/>
    <p:sldId id="431" r:id="rId26"/>
    <p:sldId id="430" r:id="rId27"/>
    <p:sldId id="440" r:id="rId28"/>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mon Lang" initials="SL" lastIdx="3" clrIdx="0">
    <p:extLst>
      <p:ext uri="{19B8F6BF-5375-455C-9EA6-DF929625EA0E}">
        <p15:presenceInfo xmlns:p15="http://schemas.microsoft.com/office/powerpoint/2012/main" userId="Simon Lang" providerId="None"/>
      </p:ext>
    </p:extLst>
  </p:cmAuthor>
  <p:cmAuthor id="2" name="Lang, Simon" initials="SL" lastIdx="9" clrIdx="1">
    <p:extLst>
      <p:ext uri="{19B8F6BF-5375-455C-9EA6-DF929625EA0E}">
        <p15:presenceInfo xmlns:p15="http://schemas.microsoft.com/office/powerpoint/2012/main" userId="S::Simon.Lang@bildungscampus-berlin.de::52eee534-b160-4c00-81ef-ac9c2a123d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13D8A2-5B61-442E-95D6-2D620FC8E7ED}" v="44" dt="2025-09-29T14:05:13.4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05"/>
    <p:restoredTop sz="64528" autoAdjust="0"/>
  </p:normalViewPr>
  <p:slideViewPr>
    <p:cSldViewPr snapToGrid="0">
      <p:cViewPr varScale="1">
        <p:scale>
          <a:sx n="68" d="100"/>
          <a:sy n="68" d="100"/>
        </p:scale>
        <p:origin x="1860" y="72"/>
      </p:cViewPr>
      <p:guideLst/>
    </p:cSldViewPr>
  </p:slideViewPr>
  <p:notesTextViewPr>
    <p:cViewPr>
      <p:scale>
        <a:sx n="105" d="100"/>
        <a:sy n="10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6721E-AF8A-2F46-83EA-24175666153A}" type="datetimeFigureOut">
              <a:rPr lang="en-DE" smtClean="0"/>
              <a:t>10/30/2025</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3169F-601F-E543-9913-1F372CFAB27D}" type="slidenum">
              <a:rPr lang="en-DE" smtClean="0"/>
              <a:t>‹Nr.›</a:t>
            </a:fld>
            <a:endParaRPr lang="en-DE"/>
          </a:p>
        </p:txBody>
      </p:sp>
    </p:spTree>
    <p:extLst>
      <p:ext uri="{BB962C8B-B14F-4D97-AF65-F5344CB8AC3E}">
        <p14:creationId xmlns:p14="http://schemas.microsoft.com/office/powerpoint/2010/main" val="1197731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F0966-F094-54A1-F44D-03C70D0FA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8930D-C57D-C22D-5C56-505C3BF371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2310C6-6A32-6E9D-5E85-566E70EC2D52}"/>
              </a:ext>
            </a:extLst>
          </p:cNvPr>
          <p:cNvSpPr>
            <a:spLocks noGrp="1"/>
          </p:cNvSpPr>
          <p:nvPr>
            <p:ph type="body" idx="1"/>
          </p:nvPr>
        </p:nvSpPr>
        <p:spPr/>
        <p:txBody>
          <a:bodyPr/>
          <a:lstStyle/>
          <a:p>
            <a:endParaRPr lang="en-DE" dirty="0"/>
          </a:p>
        </p:txBody>
      </p:sp>
      <p:sp>
        <p:nvSpPr>
          <p:cNvPr id="4" name="Slide Number Placeholder 3">
            <a:extLst>
              <a:ext uri="{FF2B5EF4-FFF2-40B4-BE49-F238E27FC236}">
                <a16:creationId xmlns:a16="http://schemas.microsoft.com/office/drawing/2014/main" id="{A157318F-6B52-9E90-70C8-30673D9FF776}"/>
              </a:ext>
            </a:extLst>
          </p:cNvPr>
          <p:cNvSpPr>
            <a:spLocks noGrp="1"/>
          </p:cNvSpPr>
          <p:nvPr>
            <p:ph type="sldNum" sz="quarter" idx="5"/>
          </p:nvPr>
        </p:nvSpPr>
        <p:spPr/>
        <p:txBody>
          <a:bodyPr/>
          <a:lstStyle/>
          <a:p>
            <a:fld id="{9A89BFB6-6AFD-484E-8C1A-7E5E5B654ECE}" type="slidenum">
              <a:rPr lang="en-DE" smtClean="0"/>
              <a:t>1</a:t>
            </a:fld>
            <a:endParaRPr lang="en-DE"/>
          </a:p>
        </p:txBody>
      </p:sp>
    </p:spTree>
    <p:extLst>
      <p:ext uri="{BB962C8B-B14F-4D97-AF65-F5344CB8AC3E}">
        <p14:creationId xmlns:p14="http://schemas.microsoft.com/office/powerpoint/2010/main" val="3438391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dirty="0"/>
              <a:t>Willkommen im dritten Teil dieses </a:t>
            </a:r>
            <a:r>
              <a:rPr lang="de-DE" b="0" dirty="0" err="1"/>
              <a:t>Blended</a:t>
            </a:r>
            <a:r>
              <a:rPr lang="de-DE" b="0" dirty="0"/>
              <a:t>-Learning Formats. Dieser Teil beschäftigt sich mit „Werkzeugen“, also Strategien wie ihr mit Rassismus umzugehen könnt. Nehmt euch wieder Papier und einen Stift. Wenn ihr möchtet, könnt ihr auch noch einmal auf das Skript schauen, falls ihr etwas nicht direkt versteht. Außerdem gibt es für unbekannte Wörter wieder das Glossar. Aber jetzt geht es erst einmal los…</a:t>
            </a:r>
          </a:p>
        </p:txBody>
      </p:sp>
      <p:sp>
        <p:nvSpPr>
          <p:cNvPr id="4" name="Foliennummernplatzhalter 3"/>
          <p:cNvSpPr>
            <a:spLocks noGrp="1"/>
          </p:cNvSpPr>
          <p:nvPr>
            <p:ph type="sldNum" sz="quarter" idx="5"/>
          </p:nvPr>
        </p:nvSpPr>
        <p:spPr/>
        <p:txBody>
          <a:bodyPr/>
          <a:lstStyle/>
          <a:p>
            <a:fld id="{BB33169F-601F-E543-9913-1F372CFAB27D}" type="slidenum">
              <a:rPr lang="en-DE" smtClean="0"/>
              <a:t>2</a:t>
            </a:fld>
            <a:endParaRPr lang="en-DE"/>
          </a:p>
        </p:txBody>
      </p:sp>
    </p:spTree>
    <p:extLst>
      <p:ext uri="{BB962C8B-B14F-4D97-AF65-F5344CB8AC3E}">
        <p14:creationId xmlns:p14="http://schemas.microsoft.com/office/powerpoint/2010/main" val="3655140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Ihr habt ja bereits Kun kennengelernt und etwas über seine Situation erfahren. Jetzt erfahrt ihr mit welchen „Werkzeugen“ er seine Situation verbessern könnte.</a:t>
            </a:r>
            <a:endParaRPr lang="de-DE" dirty="0"/>
          </a:p>
        </p:txBody>
      </p:sp>
      <p:sp>
        <p:nvSpPr>
          <p:cNvPr id="4" name="Foliennummernplatzhalter 3"/>
          <p:cNvSpPr>
            <a:spLocks noGrp="1"/>
          </p:cNvSpPr>
          <p:nvPr>
            <p:ph type="sldNum" sz="quarter" idx="5"/>
          </p:nvPr>
        </p:nvSpPr>
        <p:spPr/>
        <p:txBody>
          <a:bodyPr/>
          <a:lstStyle/>
          <a:p>
            <a:fld id="{BB33169F-601F-E543-9913-1F372CFAB27D}" type="slidenum">
              <a:rPr lang="en-DE" smtClean="0"/>
              <a:t>3</a:t>
            </a:fld>
            <a:endParaRPr lang="en-DE"/>
          </a:p>
        </p:txBody>
      </p:sp>
    </p:spTree>
    <p:extLst>
      <p:ext uri="{BB962C8B-B14F-4D97-AF65-F5344CB8AC3E}">
        <p14:creationId xmlns:p14="http://schemas.microsoft.com/office/powerpoint/2010/main" val="1055818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Dafür schauen wir uns erst einmal an was Rassismus ist und welche Auswirkungen er haben kann. Danach schauen wir uns eine Theorie an. Diese Theorie heißt „strukturelle Kompetenz“. Im Anschluss schauen wir wie wir diese Theorie auf Kun und seine Situation anwenden können und wie sie dabei helfen kann seine Resilienz zu stärken. Am Ende erfahrt ihr noch, wer euch bei Rassismus und anderen Diskriminierungen helfen kann.</a:t>
            </a:r>
            <a:endParaRPr lang="de-DE" dirty="0"/>
          </a:p>
        </p:txBody>
      </p:sp>
      <p:sp>
        <p:nvSpPr>
          <p:cNvPr id="4" name="Foliennummernplatzhalter 3"/>
          <p:cNvSpPr>
            <a:spLocks noGrp="1"/>
          </p:cNvSpPr>
          <p:nvPr>
            <p:ph type="sldNum" sz="quarter" idx="5"/>
          </p:nvPr>
        </p:nvSpPr>
        <p:spPr/>
        <p:txBody>
          <a:bodyPr/>
          <a:lstStyle/>
          <a:p>
            <a:fld id="{BB33169F-601F-E543-9913-1F372CFAB27D}" type="slidenum">
              <a:rPr lang="en-DE" smtClean="0"/>
              <a:t>4</a:t>
            </a:fld>
            <a:endParaRPr lang="en-DE"/>
          </a:p>
        </p:txBody>
      </p:sp>
    </p:spTree>
    <p:extLst>
      <p:ext uri="{BB962C8B-B14F-4D97-AF65-F5344CB8AC3E}">
        <p14:creationId xmlns:p14="http://schemas.microsoft.com/office/powerpoint/2010/main" val="1487174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In Deutschland sind leider nicht alle Menschen gleichgestellt. Lasst uns das gemeinsam am Beispiel von Kun und Thomas anschauen. Kun, wie ihr wisst, ist eine Person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Color. Thomas hingegen ist </a:t>
            </a:r>
            <a:r>
              <a:rPr lang="de-DE" sz="1200" i="1" kern="1200" dirty="0" err="1">
                <a:solidFill>
                  <a:schemeClr val="tx1"/>
                </a:solidFill>
                <a:effectLst/>
                <a:latin typeface="+mn-lt"/>
                <a:ea typeface="+mn-ea"/>
                <a:cs typeface="+mn-cs"/>
              </a:rPr>
              <a:t>weiss</a:t>
            </a:r>
            <a:r>
              <a:rPr lang="de-DE" sz="1200" i="1" kern="1200" dirty="0">
                <a:solidFill>
                  <a:schemeClr val="tx1"/>
                </a:solidFill>
                <a:effectLst/>
                <a:latin typeface="+mn-lt"/>
                <a:ea typeface="+mn-ea"/>
                <a:cs typeface="+mn-cs"/>
              </a:rPr>
              <a:t>. </a:t>
            </a:r>
            <a:r>
              <a:rPr lang="de-DE" sz="1200" i="0" kern="1200" dirty="0">
                <a:solidFill>
                  <a:schemeClr val="tx1"/>
                </a:solidFill>
                <a:effectLst/>
                <a:latin typeface="+mn-lt"/>
                <a:ea typeface="+mn-ea"/>
                <a:cs typeface="+mn-cs"/>
              </a:rPr>
              <a:t>Das hat zur Folge, dass Thomas keinen Rassismus erlebt und Kun immer wieder Rassismus erlebt.</a:t>
            </a:r>
            <a:r>
              <a:rPr lang="de-DE" sz="1200" i="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Rassismus hat zur Folge, dass People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Color und Schwarze Personen, es schwerer haben, weniger Zugang zu Ressourcen haben und unter Gewalt leiden. Sie werden daher unabhängig von ihren Fähigkeiten und ihrem Verhalten anders behandelt. Aber was bedeutet Rassismus genau?</a:t>
            </a:r>
          </a:p>
          <a:p>
            <a:endParaRPr lang="de-DE" dirty="0"/>
          </a:p>
        </p:txBody>
      </p:sp>
      <p:sp>
        <p:nvSpPr>
          <p:cNvPr id="4" name="Foliennummernplatzhalter 3"/>
          <p:cNvSpPr>
            <a:spLocks noGrp="1"/>
          </p:cNvSpPr>
          <p:nvPr>
            <p:ph type="sldNum" sz="quarter" idx="5"/>
          </p:nvPr>
        </p:nvSpPr>
        <p:spPr/>
        <p:txBody>
          <a:bodyPr/>
          <a:lstStyle/>
          <a:p>
            <a:fld id="{BB33169F-601F-E543-9913-1F372CFAB27D}" type="slidenum">
              <a:rPr lang="en-DE" smtClean="0"/>
              <a:t>5</a:t>
            </a:fld>
            <a:endParaRPr lang="en-DE"/>
          </a:p>
        </p:txBody>
      </p:sp>
    </p:spTree>
    <p:extLst>
      <p:ext uri="{BB962C8B-B14F-4D97-AF65-F5344CB8AC3E}">
        <p14:creationId xmlns:p14="http://schemas.microsoft.com/office/powerpoint/2010/main" val="3398502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kern="1200" dirty="0">
                <a:solidFill>
                  <a:schemeClr val="tx1"/>
                </a:solidFill>
                <a:effectLst/>
                <a:latin typeface="+mn-lt"/>
                <a:ea typeface="+mn-ea"/>
                <a:cs typeface="+mn-cs"/>
              </a:rPr>
              <a:t>Rassismus ist </a:t>
            </a:r>
            <a:r>
              <a:rPr lang="de-DE" b="0" i="0" dirty="0">
                <a:solidFill>
                  <a:srgbClr val="111111"/>
                </a:solidFill>
                <a:effectLst/>
                <a:latin typeface="+mj-lt"/>
              </a:rPr>
              <a:t>eine </a:t>
            </a:r>
            <a:r>
              <a:rPr lang="de-DE" b="0" i="0" dirty="0">
                <a:solidFill>
                  <a:schemeClr val="tx1"/>
                </a:solidFill>
                <a:effectLst/>
                <a:latin typeface="+mj-lt"/>
              </a:rPr>
              <a:t>Art von Diskriminierung</a:t>
            </a:r>
            <a:r>
              <a:rPr lang="de-DE" b="0" i="0" dirty="0">
                <a:solidFill>
                  <a:srgbClr val="111111"/>
                </a:solidFill>
                <a:effectLst/>
                <a:latin typeface="+mj-lt"/>
              </a:rPr>
              <a:t>. Durch Rassismus werden Menschen zum Beispiel wegen ihrer Herkunft, ihrer Hautfarbe, ihrer Haare, ihres Namens oder ihrer Sprache diskriminiert, ausgegrenzt und abgewertet. Rassismus ist die Erfindung, dass es bei Menschen unterschiedliche „Rassen“ gibt.</a:t>
            </a:r>
            <a:endParaRPr lang="de-DE" b="0" dirty="0">
              <a:latin typeface="+mj-lt"/>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BB33169F-601F-E543-9913-1F372CFAB27D}" type="slidenum">
              <a:rPr lang="en-DE" smtClean="0"/>
              <a:t>6</a:t>
            </a:fld>
            <a:endParaRPr lang="en-DE"/>
          </a:p>
        </p:txBody>
      </p:sp>
    </p:spTree>
    <p:extLst>
      <p:ext uri="{BB962C8B-B14F-4D97-AF65-F5344CB8AC3E}">
        <p14:creationId xmlns:p14="http://schemas.microsoft.com/office/powerpoint/2010/main" val="30019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de-DE" sz="1200" b="0" kern="1200" noProof="0" dirty="0">
                <a:solidFill>
                  <a:schemeClr val="tx1"/>
                </a:solidFill>
                <a:latin typeface="+mn-lt"/>
                <a:ea typeface="+mn-ea"/>
                <a:cs typeface="+mn-cs"/>
              </a:rPr>
              <a:t>Das ist aber falsch! Denn </a:t>
            </a:r>
            <a:r>
              <a:rPr lang="de-DE" sz="1200" b="0" i="0" u="none" strike="noStrike" kern="1200" noProof="0" dirty="0">
                <a:solidFill>
                  <a:srgbClr val="0C0C0C"/>
                </a:solidFill>
                <a:effectLst/>
                <a:latin typeface="+mn-lt"/>
                <a:ea typeface="+mn-ea"/>
                <a:cs typeface="+mn-cs"/>
              </a:rPr>
              <a:t>wenn wir uns die Gene von Menschen anschauen, wird uns klar: </a:t>
            </a:r>
            <a:r>
              <a:rPr lang="de-DE" sz="1200" b="0" kern="1200" noProof="0" dirty="0">
                <a:solidFill>
                  <a:srgbClr val="0C0C0C"/>
                </a:solidFill>
                <a:latin typeface="+mn-lt"/>
                <a:ea typeface="+mn-ea"/>
                <a:cs typeface="+mn-cs"/>
              </a:rPr>
              <a:t>Unter</a:t>
            </a:r>
            <a:r>
              <a:rPr lang="de-DE" sz="1200" b="0" i="1" kern="1200" noProof="0" dirty="0">
                <a:solidFill>
                  <a:srgbClr val="0C0C0C"/>
                </a:solidFill>
                <a:latin typeface="+mn-lt"/>
                <a:ea typeface="+mn-ea"/>
                <a:cs typeface="+mn-cs"/>
              </a:rPr>
              <a:t> weißen</a:t>
            </a:r>
            <a:r>
              <a:rPr lang="de-DE" sz="1200" b="0" kern="1200" noProof="0" dirty="0">
                <a:solidFill>
                  <a:srgbClr val="0C0C0C"/>
                </a:solidFill>
                <a:latin typeface="+mn-lt"/>
                <a:ea typeface="+mn-ea"/>
                <a:cs typeface="+mn-cs"/>
              </a:rPr>
              <a:t> Menschen gibt es genetisch insgesamt mehr Unterschiede als  Unterschiede zwischen </a:t>
            </a:r>
            <a:r>
              <a:rPr lang="de-DE" sz="1200" b="0" i="1" kern="1200" noProof="0" dirty="0">
                <a:solidFill>
                  <a:srgbClr val="0C0C0C"/>
                </a:solidFill>
                <a:latin typeface="+mn-lt"/>
                <a:ea typeface="+mn-ea"/>
                <a:cs typeface="+mn-cs"/>
              </a:rPr>
              <a:t>weißen</a:t>
            </a:r>
            <a:r>
              <a:rPr lang="de-DE" sz="1200" b="0" kern="1200" noProof="0" dirty="0">
                <a:solidFill>
                  <a:srgbClr val="0C0C0C"/>
                </a:solidFill>
                <a:latin typeface="+mn-lt"/>
                <a:ea typeface="+mn-ea"/>
                <a:cs typeface="+mn-cs"/>
              </a:rPr>
              <a:t> und Schwarzen Personen im Allgemeinen. </a:t>
            </a:r>
            <a:r>
              <a:rPr lang="de-DE" sz="1200" b="0" kern="1200" noProof="0" dirty="0">
                <a:solidFill>
                  <a:schemeClr val="tx1"/>
                </a:solidFill>
                <a:latin typeface="+mn-lt"/>
                <a:ea typeface="+mn-ea"/>
                <a:cs typeface="+mn-cs"/>
              </a:rPr>
              <a:t>Die künstliche Trennung von </a:t>
            </a:r>
            <a:r>
              <a:rPr lang="de-DE" sz="1200" b="0" i="1" kern="1200" noProof="0" dirty="0">
                <a:solidFill>
                  <a:schemeClr val="tx1"/>
                </a:solidFill>
                <a:latin typeface="+mn-lt"/>
                <a:ea typeface="+mn-ea"/>
                <a:cs typeface="+mn-cs"/>
              </a:rPr>
              <a:t>weißen</a:t>
            </a:r>
            <a:r>
              <a:rPr lang="de-DE" sz="1200" b="0" kern="1200" noProof="0" dirty="0">
                <a:solidFill>
                  <a:schemeClr val="tx1"/>
                </a:solidFill>
                <a:latin typeface="+mn-lt"/>
                <a:ea typeface="+mn-ea"/>
                <a:cs typeface="+mn-cs"/>
              </a:rPr>
              <a:t> Personen und People </a:t>
            </a:r>
            <a:r>
              <a:rPr lang="de-DE" sz="1200" b="0" kern="1200" noProof="0" dirty="0" err="1">
                <a:solidFill>
                  <a:schemeClr val="tx1"/>
                </a:solidFill>
                <a:latin typeface="+mn-lt"/>
                <a:ea typeface="+mn-ea"/>
                <a:cs typeface="+mn-cs"/>
              </a:rPr>
              <a:t>of</a:t>
            </a:r>
            <a:r>
              <a:rPr lang="de-DE" sz="1200" b="0" kern="1200" noProof="0" dirty="0">
                <a:solidFill>
                  <a:schemeClr val="tx1"/>
                </a:solidFill>
                <a:latin typeface="+mn-lt"/>
                <a:ea typeface="+mn-ea"/>
                <a:cs typeface="+mn-cs"/>
              </a:rPr>
              <a:t> Color, liegt also nicht daran, dass diese Menschen genetisch unterschiedlich sind. Es liegt daran, dass Menschen sich in einem rassistischen System lediglich auf gewisse Merkmale fokussieren wie zum Beispiel die Pigmentierung der Haut. Diese Unterschiede werden dann mit Eigenschaften verbunden, die nichts mit diesen Merkmalen zu tun haben. Die Pigmentierung der Haut z.B. hat gar nichts mit dem Verhalten und den Kompetenzen einer Person zu tun.</a:t>
            </a:r>
          </a:p>
        </p:txBody>
      </p:sp>
      <p:sp>
        <p:nvSpPr>
          <p:cNvPr id="4" name="Slide Number Placeholder 3"/>
          <p:cNvSpPr>
            <a:spLocks noGrp="1"/>
          </p:cNvSpPr>
          <p:nvPr>
            <p:ph type="sldNum" sz="quarter" idx="5"/>
          </p:nvPr>
        </p:nvSpPr>
        <p:spPr/>
        <p:txBody>
          <a:bodyPr/>
          <a:lstStyle/>
          <a:p>
            <a:fld id="{BB33169F-601F-E543-9913-1F372CFAB27D}" type="slidenum">
              <a:rPr lang="en-DE" smtClean="0"/>
              <a:t>7</a:t>
            </a:fld>
            <a:endParaRPr lang="en-DE"/>
          </a:p>
        </p:txBody>
      </p:sp>
    </p:spTree>
    <p:extLst>
      <p:ext uri="{BB962C8B-B14F-4D97-AF65-F5344CB8AC3E}">
        <p14:creationId xmlns:p14="http://schemas.microsoft.com/office/powerpoint/2010/main" val="3844641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dirty="0">
                <a:solidFill>
                  <a:schemeClr val="tx1"/>
                </a:solidFill>
              </a:rPr>
              <a:t>Lest bitte folgenden Text:</a:t>
            </a:r>
          </a:p>
          <a:p>
            <a:endParaRPr lang="de-DE" b="0" dirty="0">
              <a:solidFill>
                <a:schemeClr val="tx1"/>
              </a:solidFill>
            </a:endParaRPr>
          </a:p>
          <a:p>
            <a:r>
              <a:rPr lang="de-DE" b="0" dirty="0">
                <a:solidFill>
                  <a:schemeClr val="tx1"/>
                </a:solidFill>
              </a:rPr>
              <a:t>Während des Lesens, macht euch Notizen zu folgenden Fragen:</a:t>
            </a:r>
          </a:p>
          <a:p>
            <a:pPr marL="228600" indent="-228600">
              <a:lnSpc>
                <a:spcPct val="150000"/>
              </a:lnSpc>
              <a:buAutoNum type="arabicPeriod"/>
            </a:pPr>
            <a:r>
              <a:rPr lang="de-DE" b="0" dirty="0">
                <a:solidFill>
                  <a:schemeClr val="tx1"/>
                </a:solidFill>
              </a:rPr>
              <a:t>Was sind </a:t>
            </a:r>
            <a:r>
              <a:rPr lang="de-DE" b="0" dirty="0">
                <a:solidFill>
                  <a:schemeClr val="accent3">
                    <a:lumMod val="75000"/>
                  </a:schemeClr>
                </a:solidFill>
              </a:rPr>
              <a:t>die drei wichtigsten Aussagen </a:t>
            </a:r>
            <a:r>
              <a:rPr lang="de-DE" b="0" dirty="0">
                <a:solidFill>
                  <a:schemeClr val="tx1"/>
                </a:solidFill>
              </a:rPr>
              <a:t>des Textes?</a:t>
            </a:r>
          </a:p>
          <a:p>
            <a:pPr marL="228600" indent="-228600">
              <a:lnSpc>
                <a:spcPct val="150000"/>
              </a:lnSpc>
              <a:buAutoNum type="arabicPeriod"/>
            </a:pPr>
            <a:r>
              <a:rPr lang="de-DE" b="0" dirty="0">
                <a:solidFill>
                  <a:schemeClr val="tx1"/>
                </a:solidFill>
              </a:rPr>
              <a:t>Wer hat </a:t>
            </a:r>
            <a:r>
              <a:rPr lang="de-DE" b="0" dirty="0">
                <a:solidFill>
                  <a:schemeClr val="accent3">
                    <a:lumMod val="75000"/>
                  </a:schemeClr>
                </a:solidFill>
              </a:rPr>
              <a:t>damals</a:t>
            </a:r>
            <a:r>
              <a:rPr lang="de-DE" b="0" dirty="0">
                <a:solidFill>
                  <a:schemeClr val="tx1"/>
                </a:solidFill>
              </a:rPr>
              <a:t> vom Rassismus profitiert und wer profitiert </a:t>
            </a:r>
            <a:r>
              <a:rPr lang="de-DE" b="0" dirty="0">
                <a:solidFill>
                  <a:schemeClr val="accent3">
                    <a:lumMod val="75000"/>
                  </a:schemeClr>
                </a:solidFill>
              </a:rPr>
              <a:t>heute</a:t>
            </a:r>
            <a:r>
              <a:rPr lang="de-DE" b="0" dirty="0">
                <a:solidFill>
                  <a:schemeClr val="tx1"/>
                </a:solidFill>
              </a:rPr>
              <a:t> vom Rassismus?</a:t>
            </a:r>
          </a:p>
          <a:p>
            <a:pPr>
              <a:lnSpc>
                <a:spcPct val="150000"/>
              </a:lnSpc>
            </a:pPr>
            <a:endParaRPr lang="de-DE" b="0" dirty="0">
              <a:solidFill>
                <a:schemeClr val="tx1"/>
              </a:solidFill>
            </a:endParaRPr>
          </a:p>
          <a:p>
            <a:pPr>
              <a:lnSpc>
                <a:spcPct val="150000"/>
              </a:lnSpc>
            </a:pPr>
            <a:r>
              <a:rPr lang="de-DE" b="0" dirty="0">
                <a:solidFill>
                  <a:schemeClr val="tx1"/>
                </a:solidFill>
              </a:rPr>
              <a:t>Nehmt euch </a:t>
            </a:r>
            <a:r>
              <a:rPr lang="de-DE" b="0" dirty="0">
                <a:solidFill>
                  <a:srgbClr val="C00000"/>
                </a:solidFill>
              </a:rPr>
              <a:t>bitte die entsprechende Zeit für</a:t>
            </a:r>
            <a:r>
              <a:rPr lang="de-DE" b="0" dirty="0">
                <a:solidFill>
                  <a:schemeClr val="tx1"/>
                </a:solidFill>
              </a:rPr>
              <a:t> die Bearbeitung der Aufgabe.</a:t>
            </a:r>
          </a:p>
          <a:p>
            <a:pPr>
              <a:lnSpc>
                <a:spcPct val="150000"/>
              </a:lnSpc>
            </a:pPr>
            <a:endParaRPr lang="de-DE" b="1" dirty="0">
              <a:solidFill>
                <a:schemeClr val="tx1"/>
              </a:solidFill>
            </a:endParaRPr>
          </a:p>
          <a:p>
            <a:endParaRPr lang="de-DE" dirty="0"/>
          </a:p>
        </p:txBody>
      </p:sp>
      <p:sp>
        <p:nvSpPr>
          <p:cNvPr id="4" name="Foliennummernplatzhalter 3"/>
          <p:cNvSpPr>
            <a:spLocks noGrp="1"/>
          </p:cNvSpPr>
          <p:nvPr>
            <p:ph type="sldNum" sz="quarter" idx="5"/>
          </p:nvPr>
        </p:nvSpPr>
        <p:spPr/>
        <p:txBody>
          <a:bodyPr/>
          <a:lstStyle/>
          <a:p>
            <a:fld id="{BB33169F-601F-E543-9913-1F372CFAB27D}" type="slidenum">
              <a:rPr lang="en-DE" smtClean="0"/>
              <a:t>8</a:t>
            </a:fld>
            <a:endParaRPr lang="en-DE"/>
          </a:p>
        </p:txBody>
      </p:sp>
    </p:spTree>
    <p:extLst>
      <p:ext uri="{BB962C8B-B14F-4D97-AF65-F5344CB8AC3E}">
        <p14:creationId xmlns:p14="http://schemas.microsoft.com/office/powerpoint/2010/main" val="3444700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Lasst uns nun noch einmal gemeinsam über die wichtigsten Entwicklungen von rassistischen Strukturen sprechen. Um 1500 begannen Menschen in Europa, alle Menschen in „Rassen“ einzuteilen. Es war leichter für </a:t>
            </a:r>
            <a:r>
              <a:rPr lang="de-DE" sz="1200" i="1" kern="1200" dirty="0">
                <a:solidFill>
                  <a:schemeClr val="tx1"/>
                </a:solidFill>
                <a:effectLst/>
                <a:latin typeface="+mn-lt"/>
                <a:ea typeface="+mn-ea"/>
                <a:cs typeface="+mn-cs"/>
              </a:rPr>
              <a:t>weiße</a:t>
            </a:r>
            <a:r>
              <a:rPr lang="de-DE" sz="1200" kern="1200" dirty="0">
                <a:solidFill>
                  <a:schemeClr val="tx1"/>
                </a:solidFill>
                <a:effectLst/>
                <a:latin typeface="+mn-lt"/>
                <a:ea typeface="+mn-ea"/>
                <a:cs typeface="+mn-cs"/>
              </a:rPr>
              <a:t> Menschen in Europa zu behaupten, dass den Menschen in Europa Teile von Amerika, Asien und Afrika gehören sollten, da sie behaupten konnten als </a:t>
            </a:r>
            <a:r>
              <a:rPr lang="de-DE" sz="1200" i="1" kern="1200" dirty="0">
                <a:solidFill>
                  <a:schemeClr val="tx1"/>
                </a:solidFill>
                <a:effectLst/>
                <a:latin typeface="+mn-lt"/>
                <a:ea typeface="+mn-ea"/>
                <a:cs typeface="+mn-cs"/>
              </a:rPr>
              <a:t>weiße</a:t>
            </a:r>
            <a:r>
              <a:rPr lang="de-DE" sz="1200" kern="1200" dirty="0">
                <a:solidFill>
                  <a:schemeClr val="tx1"/>
                </a:solidFill>
                <a:effectLst/>
                <a:latin typeface="+mn-lt"/>
                <a:ea typeface="+mn-ea"/>
                <a:cs typeface="+mn-cs"/>
              </a:rPr>
              <a:t> Menschen mehr Rechte zu haben als People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Color und Schwarze Personen. Dies half dabei zu rechtfertigen, Gebiete einzunehmen, Ressourcen zu stehlen und Menschen zu töten. Auch heute noch existieren diese Strukturen. Sie führen dazu, dass </a:t>
            </a:r>
            <a:r>
              <a:rPr lang="de-DE" sz="1200" i="1" kern="1200" dirty="0">
                <a:solidFill>
                  <a:schemeClr val="tx1"/>
                </a:solidFill>
                <a:effectLst/>
                <a:latin typeface="+mn-lt"/>
                <a:ea typeface="+mn-ea"/>
                <a:cs typeface="+mn-cs"/>
              </a:rPr>
              <a:t>weiße</a:t>
            </a:r>
            <a:r>
              <a:rPr lang="de-DE" sz="1200" kern="1200" dirty="0">
                <a:solidFill>
                  <a:schemeClr val="tx1"/>
                </a:solidFill>
                <a:effectLst/>
                <a:latin typeface="+mn-lt"/>
                <a:ea typeface="+mn-ea"/>
                <a:cs typeface="+mn-cs"/>
              </a:rPr>
              <a:t> Menschen oft mehr Privilegien und Macht haben, als People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Color und Schwarze Personen.</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BB33169F-601F-E543-9913-1F372CFAB27D}" type="slidenum">
              <a:rPr lang="en-DE" smtClean="0"/>
              <a:t>9</a:t>
            </a:fld>
            <a:endParaRPr lang="en-DE"/>
          </a:p>
        </p:txBody>
      </p:sp>
    </p:spTree>
    <p:extLst>
      <p:ext uri="{BB962C8B-B14F-4D97-AF65-F5344CB8AC3E}">
        <p14:creationId xmlns:p14="http://schemas.microsoft.com/office/powerpoint/2010/main" val="1193433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Natürlich ist auch die Gesundheitsversorgung, wie alle anderen Strukturen, von rassistischen Denkweisen beeinflusst. Dies hat zur Folge, dass Menschen, die Rassismus erleben, leider oft schlechter behandelt werden als </a:t>
            </a:r>
            <a:r>
              <a:rPr lang="de-DE" sz="1200" i="1" kern="1200" dirty="0">
                <a:solidFill>
                  <a:schemeClr val="tx1"/>
                </a:solidFill>
                <a:effectLst/>
                <a:latin typeface="+mn-lt"/>
                <a:ea typeface="+mn-ea"/>
                <a:cs typeface="+mn-cs"/>
              </a:rPr>
              <a:t>weiße </a:t>
            </a:r>
            <a:r>
              <a:rPr lang="de-DE" sz="1200" kern="1200" dirty="0">
                <a:solidFill>
                  <a:schemeClr val="tx1"/>
                </a:solidFill>
                <a:effectLst/>
                <a:latin typeface="+mn-lt"/>
                <a:ea typeface="+mn-ea"/>
                <a:cs typeface="+mn-cs"/>
              </a:rPr>
              <a:t>Personen. Dies sehen wir, wenn wir uns die folgenden Zahlen anschauen…</a:t>
            </a:r>
          </a:p>
        </p:txBody>
      </p:sp>
      <p:sp>
        <p:nvSpPr>
          <p:cNvPr id="4" name="Foliennummernplatzhalter 3"/>
          <p:cNvSpPr>
            <a:spLocks noGrp="1"/>
          </p:cNvSpPr>
          <p:nvPr>
            <p:ph type="sldNum" sz="quarter" idx="5"/>
          </p:nvPr>
        </p:nvSpPr>
        <p:spPr/>
        <p:txBody>
          <a:bodyPr/>
          <a:lstStyle/>
          <a:p>
            <a:fld id="{BB33169F-601F-E543-9913-1F372CFAB27D}" type="slidenum">
              <a:rPr lang="en-DE" smtClean="0"/>
              <a:t>10</a:t>
            </a:fld>
            <a:endParaRPr lang="en-DE"/>
          </a:p>
        </p:txBody>
      </p:sp>
    </p:spTree>
    <p:extLst>
      <p:ext uri="{BB962C8B-B14F-4D97-AF65-F5344CB8AC3E}">
        <p14:creationId xmlns:p14="http://schemas.microsoft.com/office/powerpoint/2010/main" val="1465072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Dies sollte aber so nicht sein und ist sogar verboten. Deutschland hat die Menschenrechte unterschrieben und es gibt auch nationale Gesetze. Das deutsche Grundgesetzt, also die deutsche Verfassung, verbietet rassistische Diskriminierung. Außerdem gibt es das allgemeine Gleichbehandlungsgesetz und in Berlin auch das Landes-Anti-Diskriminierungsgesetz.</a:t>
            </a:r>
          </a:p>
        </p:txBody>
      </p:sp>
      <p:sp>
        <p:nvSpPr>
          <p:cNvPr id="4" name="Foliennummernplatzhalter 3"/>
          <p:cNvSpPr>
            <a:spLocks noGrp="1"/>
          </p:cNvSpPr>
          <p:nvPr>
            <p:ph type="sldNum" sz="quarter" idx="5"/>
          </p:nvPr>
        </p:nvSpPr>
        <p:spPr/>
        <p:txBody>
          <a:bodyPr/>
          <a:lstStyle/>
          <a:p>
            <a:fld id="{BB33169F-601F-E543-9913-1F372CFAB27D}" type="slidenum">
              <a:rPr lang="en-DE" smtClean="0"/>
              <a:t>11</a:t>
            </a:fld>
            <a:endParaRPr lang="en-DE"/>
          </a:p>
        </p:txBody>
      </p:sp>
    </p:spTree>
    <p:extLst>
      <p:ext uri="{BB962C8B-B14F-4D97-AF65-F5344CB8AC3E}">
        <p14:creationId xmlns:p14="http://schemas.microsoft.com/office/powerpoint/2010/main" val="2122977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Im Gesundheitswesen steht nur die Erkrankung im Mittelpunkt. Oft werden daher keine Fragen nach der Situation gestellt, in der sich eine Person befindet. Das heißt die Strukturen werden nicht betrachtet. Es wird also nicht mitgedacht in welchen Lebensumständen eine Person ist. Außerdem reflektieren viele Menschen ihren eigenen Rassismus nicht, den sie durch die rassistischen Strukturen in Deutschland unabsichtlich erlernt haben.</a:t>
            </a:r>
            <a:endParaRPr lang="de-DE" dirty="0"/>
          </a:p>
        </p:txBody>
      </p:sp>
      <p:sp>
        <p:nvSpPr>
          <p:cNvPr id="4" name="Foliennummernplatzhalter 3"/>
          <p:cNvSpPr>
            <a:spLocks noGrp="1"/>
          </p:cNvSpPr>
          <p:nvPr>
            <p:ph type="sldNum" sz="quarter" idx="5"/>
          </p:nvPr>
        </p:nvSpPr>
        <p:spPr/>
        <p:txBody>
          <a:bodyPr/>
          <a:lstStyle/>
          <a:p>
            <a:fld id="{BB33169F-601F-E543-9913-1F372CFAB27D}" type="slidenum">
              <a:rPr lang="en-DE" smtClean="0"/>
              <a:t>12</a:t>
            </a:fld>
            <a:endParaRPr lang="en-DE"/>
          </a:p>
        </p:txBody>
      </p:sp>
    </p:spTree>
    <p:extLst>
      <p:ext uri="{BB962C8B-B14F-4D97-AF65-F5344CB8AC3E}">
        <p14:creationId xmlns:p14="http://schemas.microsoft.com/office/powerpoint/2010/main" val="2458958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Wenn wir uns das nun noch einmal in Bezug auf Kun und Thomas anschauen wird klar, dass die beiden nicht in der gleichen Situation sind. Thomas, als </a:t>
            </a:r>
            <a:r>
              <a:rPr lang="de-DE" i="1" dirty="0"/>
              <a:t>weißer </a:t>
            </a:r>
            <a:r>
              <a:rPr lang="de-DE" dirty="0"/>
              <a:t>Mann, erfährt keinen Rassismus. Obwohl beide den gleichen Beruf haben, beide sehr viel Kompetenzen haben und beide sehr gerne Menschen pflegen, leben sie in einer Struktur, die Thomas aufgrund seines </a:t>
            </a:r>
            <a:r>
              <a:rPr lang="de-DE" i="1" dirty="0" err="1"/>
              <a:t>weiß</a:t>
            </a:r>
            <a:r>
              <a:rPr lang="de-DE" dirty="0" err="1"/>
              <a:t>-seins</a:t>
            </a:r>
            <a:r>
              <a:rPr lang="de-DE" dirty="0"/>
              <a:t> besser behandelt. Jetzt schauen wir uns an was das für Auswirkungen haben kann…</a:t>
            </a:r>
          </a:p>
        </p:txBody>
      </p:sp>
      <p:sp>
        <p:nvSpPr>
          <p:cNvPr id="4" name="Foliennummernplatzhalter 3"/>
          <p:cNvSpPr>
            <a:spLocks noGrp="1"/>
          </p:cNvSpPr>
          <p:nvPr>
            <p:ph type="sldNum" sz="quarter" idx="5"/>
          </p:nvPr>
        </p:nvSpPr>
        <p:spPr/>
        <p:txBody>
          <a:bodyPr/>
          <a:lstStyle/>
          <a:p>
            <a:fld id="{BB33169F-601F-E543-9913-1F372CFAB27D}" type="slidenum">
              <a:rPr lang="en-DE" smtClean="0"/>
              <a:t>13</a:t>
            </a:fld>
            <a:endParaRPr lang="en-DE"/>
          </a:p>
        </p:txBody>
      </p:sp>
    </p:spTree>
    <p:extLst>
      <p:ext uri="{BB962C8B-B14F-4D97-AF65-F5344CB8AC3E}">
        <p14:creationId xmlns:p14="http://schemas.microsoft.com/office/powerpoint/2010/main" val="2580502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DE" sz="1200" b="0" i="0" dirty="0">
                <a:solidFill>
                  <a:schemeClr val="tx1"/>
                </a:solidFill>
                <a:cs typeface="Calibri"/>
                <a:sym typeface="Calibri"/>
              </a:rPr>
              <a:t>Thomas hat strukturell in Bezug auf Rassismus keine Probleme. Außerdem werden die </a:t>
            </a:r>
            <a:r>
              <a:rPr lang="de-DE" sz="1200" b="0" i="0" dirty="0">
                <a:solidFill>
                  <a:schemeClr val="tx1"/>
                </a:solidFill>
                <a:cs typeface="Calibri"/>
                <a:sym typeface="Calibri"/>
              </a:rPr>
              <a:t>Abschlüsse von Thomas problemlos anerkannt, da er seine Ausbildung in Deutschland gemacht hat. Thomas hatte auch Hilfe von seinen Eltern, die Thomas während seiner Ausbildung Geld geben konnten. Außerdem wird Thomas als „normal“ gesehen. Er erfährt als </a:t>
            </a:r>
            <a:r>
              <a:rPr lang="de-DE" sz="1200" b="0" i="1" dirty="0">
                <a:solidFill>
                  <a:schemeClr val="tx1"/>
                </a:solidFill>
                <a:cs typeface="Calibri"/>
                <a:sym typeface="Calibri"/>
              </a:rPr>
              <a:t>weiße</a:t>
            </a:r>
            <a:r>
              <a:rPr lang="de-DE" sz="1200" b="0" i="0" dirty="0">
                <a:solidFill>
                  <a:schemeClr val="tx1"/>
                </a:solidFill>
                <a:cs typeface="Calibri"/>
                <a:sym typeface="Calibri"/>
              </a:rPr>
              <a:t> Person in Bezug auf Gesetze, das Wirtschaftssystem und in der Gesellschaft keinen Rassismus. Wenn Thomas krank wird und das Gesundheitssystem braucht, muss er nicht über Rassismus nachdenken. Damit hat er bessere Chancen gut gepflegt zu werden.</a:t>
            </a:r>
            <a:endParaRPr lang="de-DE" sz="1200" b="0" i="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i="1" dirty="0">
              <a:solidFill>
                <a:schemeClr val="accent4">
                  <a:lumMod val="75000"/>
                </a:schemeClr>
              </a:solidFill>
            </a:endParaRPr>
          </a:p>
          <a:p>
            <a:endParaRPr lang="en-DE" dirty="0"/>
          </a:p>
        </p:txBody>
      </p:sp>
      <p:sp>
        <p:nvSpPr>
          <p:cNvPr id="4" name="Slide Number Placeholder 3"/>
          <p:cNvSpPr>
            <a:spLocks noGrp="1"/>
          </p:cNvSpPr>
          <p:nvPr>
            <p:ph type="sldNum" sz="quarter" idx="5"/>
          </p:nvPr>
        </p:nvSpPr>
        <p:spPr/>
        <p:txBody>
          <a:bodyPr/>
          <a:lstStyle/>
          <a:p>
            <a:fld id="{BB33169F-601F-E543-9913-1F372CFAB27D}" type="slidenum">
              <a:rPr lang="en-DE" smtClean="0"/>
              <a:t>14</a:t>
            </a:fld>
            <a:endParaRPr lang="en-DE"/>
          </a:p>
        </p:txBody>
      </p:sp>
    </p:spTree>
    <p:extLst>
      <p:ext uri="{BB962C8B-B14F-4D97-AF65-F5344CB8AC3E}">
        <p14:creationId xmlns:p14="http://schemas.microsoft.com/office/powerpoint/2010/main" val="1863758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DE" sz="1200" b="0" i="0" dirty="0">
                <a:solidFill>
                  <a:schemeClr val="accent4">
                    <a:lumMod val="75000"/>
                  </a:schemeClr>
                </a:solidFill>
                <a:cs typeface="Calibri"/>
                <a:sym typeface="Calibri"/>
              </a:rPr>
              <a:t>Kun hingegen hat strukturell in Bezug auf Rassismus Probleme. Die </a:t>
            </a:r>
            <a:r>
              <a:rPr lang="de-DE" sz="1200" b="0" i="0" dirty="0">
                <a:solidFill>
                  <a:schemeClr val="accent4">
                    <a:lumMod val="75000"/>
                  </a:schemeClr>
                </a:solidFill>
                <a:cs typeface="Calibri"/>
                <a:sym typeface="Calibri"/>
              </a:rPr>
              <a:t>Abschlüsse von Kun müssen noch einmal anerkannt werden, obwohl er eine sehr gute Ausbildung in Vietnam gemacht hat. Kun hatte keine Hilfe von seinen Eltern und musste während seiner Ausbildung und nun während der Anpassungslehrgänge mit sehr wenig Geld auskommen. Außerdem wird Kun in seinem Team nicht als „normal“ gesehen. Er erfährt als Person </a:t>
            </a:r>
            <a:r>
              <a:rPr lang="de-DE" sz="1200" b="0" i="0" dirty="0" err="1">
                <a:solidFill>
                  <a:schemeClr val="accent4">
                    <a:lumMod val="75000"/>
                  </a:schemeClr>
                </a:solidFill>
                <a:cs typeface="Calibri"/>
                <a:sym typeface="Calibri"/>
              </a:rPr>
              <a:t>of</a:t>
            </a:r>
            <a:r>
              <a:rPr lang="de-DE" sz="1200" b="0" i="0" dirty="0">
                <a:solidFill>
                  <a:schemeClr val="accent4">
                    <a:lumMod val="75000"/>
                  </a:schemeClr>
                </a:solidFill>
                <a:cs typeface="Calibri"/>
                <a:sym typeface="Calibri"/>
              </a:rPr>
              <a:t> Color in Bezug auf Gesetze, das Wirtschaftssystem und in der Gesellschaft Rassismus. Wenn Kun krank wird und das Gesundheitssystem braucht, muss er auch noch über Rassismus nachdenken. Damit hat er mehr Probleme als Thomas, falls er erkrankt.</a:t>
            </a:r>
            <a:endParaRPr lang="de-DE" sz="1200" b="0" i="0" dirty="0">
              <a:solidFill>
                <a:schemeClr val="accent4">
                  <a:lumMod val="75000"/>
                </a:schemeClr>
              </a:solidFill>
            </a:endParaRPr>
          </a:p>
          <a:p>
            <a:endParaRPr lang="en-DE" dirty="0"/>
          </a:p>
        </p:txBody>
      </p:sp>
      <p:sp>
        <p:nvSpPr>
          <p:cNvPr id="4" name="Slide Number Placeholder 3"/>
          <p:cNvSpPr>
            <a:spLocks noGrp="1"/>
          </p:cNvSpPr>
          <p:nvPr>
            <p:ph type="sldNum" sz="quarter" idx="5"/>
          </p:nvPr>
        </p:nvSpPr>
        <p:spPr/>
        <p:txBody>
          <a:bodyPr/>
          <a:lstStyle/>
          <a:p>
            <a:fld id="{BB33169F-601F-E543-9913-1F372CFAB27D}" type="slidenum">
              <a:rPr lang="en-DE" smtClean="0"/>
              <a:t>15</a:t>
            </a:fld>
            <a:endParaRPr lang="en-DE"/>
          </a:p>
        </p:txBody>
      </p:sp>
    </p:spTree>
    <p:extLst>
      <p:ext uri="{BB962C8B-B14F-4D97-AF65-F5344CB8AC3E}">
        <p14:creationId xmlns:p14="http://schemas.microsoft.com/office/powerpoint/2010/main" val="1347327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dirty="0"/>
              <a:t>Auf dieser Folie könnt ihr sehen welche Folgen Kuns Rassismuserfahrung haben kann, wenn er keine Hilfe bekommt und keine Lösung für den Umgang mit Rassimus findet.</a:t>
            </a:r>
            <a:endParaRPr lang="de-DE" dirty="0"/>
          </a:p>
          <a:p>
            <a:endParaRPr lang="de-DE" dirty="0"/>
          </a:p>
          <a:p>
            <a:endParaRPr lang="de-DE" dirty="0"/>
          </a:p>
          <a:p>
            <a:r>
              <a:rPr lang="de-DE" dirty="0"/>
              <a:t>Einschränkung in professioneller Rolle</a:t>
            </a:r>
          </a:p>
          <a:p>
            <a:r>
              <a:rPr lang="de-DE" dirty="0"/>
              <a:t>Dann zweite Folie mit gesundheitlichen Folgen</a:t>
            </a:r>
          </a:p>
          <a:p>
            <a:endParaRPr lang="en-DE" dirty="0"/>
          </a:p>
        </p:txBody>
      </p:sp>
      <p:sp>
        <p:nvSpPr>
          <p:cNvPr id="4" name="Slide Number Placeholder 3"/>
          <p:cNvSpPr>
            <a:spLocks noGrp="1"/>
          </p:cNvSpPr>
          <p:nvPr>
            <p:ph type="sldNum" sz="quarter" idx="5"/>
          </p:nvPr>
        </p:nvSpPr>
        <p:spPr/>
        <p:txBody>
          <a:bodyPr/>
          <a:lstStyle/>
          <a:p>
            <a:fld id="{BB33169F-601F-E543-9913-1F372CFAB27D}" type="slidenum">
              <a:rPr lang="en-DE" smtClean="0"/>
              <a:t>16</a:t>
            </a:fld>
            <a:endParaRPr lang="en-DE"/>
          </a:p>
        </p:txBody>
      </p:sp>
    </p:spTree>
    <p:extLst>
      <p:ext uri="{BB962C8B-B14F-4D97-AF65-F5344CB8AC3E}">
        <p14:creationId xmlns:p14="http://schemas.microsoft.com/office/powerpoint/2010/main" val="463818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dirty="0"/>
              <a:t>Wenn Kun dann krank wird, ist es gut möglich, dass im Rahmen der Standartversorgung, die eigentlichen Gesundheitsrisiken von Kun nicht erkannt werden. </a:t>
            </a:r>
          </a:p>
        </p:txBody>
      </p:sp>
      <p:sp>
        <p:nvSpPr>
          <p:cNvPr id="4" name="Slide Number Placeholder 3"/>
          <p:cNvSpPr>
            <a:spLocks noGrp="1"/>
          </p:cNvSpPr>
          <p:nvPr>
            <p:ph type="sldNum" sz="quarter" idx="5"/>
          </p:nvPr>
        </p:nvSpPr>
        <p:spPr/>
        <p:txBody>
          <a:bodyPr/>
          <a:lstStyle/>
          <a:p>
            <a:fld id="{BB33169F-601F-E543-9913-1F372CFAB27D}" type="slidenum">
              <a:rPr lang="en-DE" smtClean="0"/>
              <a:t>17</a:t>
            </a:fld>
            <a:endParaRPr lang="en-DE"/>
          </a:p>
        </p:txBody>
      </p:sp>
    </p:spTree>
    <p:extLst>
      <p:ext uri="{BB962C8B-B14F-4D97-AF65-F5344CB8AC3E}">
        <p14:creationId xmlns:p14="http://schemas.microsoft.com/office/powerpoint/2010/main" val="4188569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dirty="0"/>
              <a:t>Vor einigen Jahren wurde in Deutschland das Konzept der “Kultursensiblen Pflege” unterrichtet. Dieses Konzept hat versucht kulturelle Unterschiede zu vermitteln. Rassismus und seine Folgen werden bei diesem Konzept aber unsichtbar. Kun wird in diesem Konzept als “der Andere” gesehen- er erlebt also “Othering”, also eine “fremdgemacht”.</a:t>
            </a:r>
          </a:p>
          <a:p>
            <a:endParaRPr lang="en-DE" dirty="0"/>
          </a:p>
          <a:p>
            <a:endParaRPr lang="en-DE" dirty="0"/>
          </a:p>
        </p:txBody>
      </p:sp>
      <p:sp>
        <p:nvSpPr>
          <p:cNvPr id="4" name="Slide Number Placeholder 3"/>
          <p:cNvSpPr>
            <a:spLocks noGrp="1"/>
          </p:cNvSpPr>
          <p:nvPr>
            <p:ph type="sldNum" sz="quarter" idx="5"/>
          </p:nvPr>
        </p:nvSpPr>
        <p:spPr/>
        <p:txBody>
          <a:bodyPr/>
          <a:lstStyle/>
          <a:p>
            <a:fld id="{BB33169F-601F-E543-9913-1F372CFAB27D}" type="slidenum">
              <a:rPr lang="en-DE" smtClean="0"/>
              <a:t>18</a:t>
            </a:fld>
            <a:endParaRPr lang="en-DE"/>
          </a:p>
        </p:txBody>
      </p:sp>
    </p:spTree>
    <p:extLst>
      <p:ext uri="{BB962C8B-B14F-4D97-AF65-F5344CB8AC3E}">
        <p14:creationId xmlns:p14="http://schemas.microsoft.com/office/powerpoint/2010/main" val="334236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struktureller Blick hilft uns Kuns Situation und seine Probleme besser zu verstehen. Diesen strukturellen Blick nennt man „Strukturelle Kompetenz“. Dieser Blick kann Diskriminierungen, wie z.B. Rassismus, sichtbar zu machen. Mit diesem Konzept ist es möglich das ganz Leben einer Person zu betrachten und herauszufinden, welche Ursachen eine Erkrankung wirklich hat. Außerdem legt dieses Konzept einen Fokus auf den Menschen und nicht die „Kultur“. Kun wird in seiner Situation gesehen und nicht auf seine Herkunft reduziert.</a:t>
            </a:r>
          </a:p>
        </p:txBody>
      </p:sp>
      <p:sp>
        <p:nvSpPr>
          <p:cNvPr id="4" name="Foliennummernplatzhalter 3"/>
          <p:cNvSpPr>
            <a:spLocks noGrp="1"/>
          </p:cNvSpPr>
          <p:nvPr>
            <p:ph type="sldNum" sz="quarter" idx="5"/>
          </p:nvPr>
        </p:nvSpPr>
        <p:spPr/>
        <p:txBody>
          <a:bodyPr/>
          <a:lstStyle/>
          <a:p>
            <a:fld id="{BB33169F-601F-E543-9913-1F372CFAB27D}" type="slidenum">
              <a:rPr lang="en-DE" smtClean="0"/>
              <a:t>19</a:t>
            </a:fld>
            <a:endParaRPr lang="en-DE"/>
          </a:p>
        </p:txBody>
      </p:sp>
    </p:spTree>
    <p:extLst>
      <p:ext uri="{BB962C8B-B14F-4D97-AF65-F5344CB8AC3E}">
        <p14:creationId xmlns:p14="http://schemas.microsoft.com/office/powerpoint/2010/main" val="3996624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Mit diesem strukturellen Blick könnte Kun auch auf seine eigene Situation schauen und sich bewusst werden, dass seine Probleme nicht durch ihn selbst verursacht werden, sondern die Strukturen Schuld daran sind, dass er z.B. mehr Probleme als Thomas hat.</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3169F-601F-E543-9913-1F372CFAB27D}" type="slidenum">
              <a:rPr kumimoji="0" lang="en-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5706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dirty="0"/>
              <a:t>Kun ist auch nicht alleine mit seiner Situation. Neben seinen Netzwerken, also seinen Freundschaften, gibt es in Deutschland auch Organisationen, die dafür da sind, Menschen mit Rassismuserfahrungen zu helfen. Hier findet ihr einige diese Organisationen. Diskriminierung am Arbeitsplatz ist verboten und diese Menschen können helfen.</a:t>
            </a:r>
            <a:endParaRPr lang="de-DE" dirty="0"/>
          </a:p>
          <a:p>
            <a:endParaRPr lang="de-DE" dirty="0"/>
          </a:p>
          <a:p>
            <a:r>
              <a:rPr lang="de-DE" b="1" dirty="0"/>
              <a:t>Gut zu wissen! Verweis auf andere Diskriminierungsformen</a:t>
            </a:r>
            <a:endParaRPr lang="en-DE" b="1" dirty="0"/>
          </a:p>
        </p:txBody>
      </p:sp>
      <p:sp>
        <p:nvSpPr>
          <p:cNvPr id="4" name="Slide Number Placeholder 3"/>
          <p:cNvSpPr>
            <a:spLocks noGrp="1"/>
          </p:cNvSpPr>
          <p:nvPr>
            <p:ph type="sldNum" sz="quarter" idx="5"/>
          </p:nvPr>
        </p:nvSpPr>
        <p:spPr/>
        <p:txBody>
          <a:bodyPr/>
          <a:lstStyle/>
          <a:p>
            <a:fld id="{BB33169F-601F-E543-9913-1F372CFAB27D}" type="slidenum">
              <a:rPr lang="en-DE" smtClean="0"/>
              <a:t>21</a:t>
            </a:fld>
            <a:endParaRPr lang="en-DE"/>
          </a:p>
        </p:txBody>
      </p:sp>
    </p:spTree>
    <p:extLst>
      <p:ext uri="{BB962C8B-B14F-4D97-AF65-F5344CB8AC3E}">
        <p14:creationId xmlns:p14="http://schemas.microsoft.com/office/powerpoint/2010/main" val="2631779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dirty="0"/>
              <a:t>Kun und ihr könnt mit der strukturellen Kompetenz aber nicht nur eure eigene Situation besser verstehen. Sie wird euch auch helfen einen besseren Blick auf Patient*innen zu entwickln, die auch Rassismus erleben. Rassismus ist nämlich kein Problem einer Person oder etwas was mit dem eigenen Verhalten zu tun hat. Rassimus ist in unseren Strukturen. Das zu erkennen kann helfen besser auf Rassismus zu reagieren und auch anderen Menschen besser helfen zu können.</a:t>
            </a:r>
            <a:endParaRPr lang="de-DE" dirty="0"/>
          </a:p>
        </p:txBody>
      </p:sp>
      <p:sp>
        <p:nvSpPr>
          <p:cNvPr id="4" name="Slide Number Placeholder 3"/>
          <p:cNvSpPr>
            <a:spLocks noGrp="1"/>
          </p:cNvSpPr>
          <p:nvPr>
            <p:ph type="sldNum" sz="quarter" idx="5"/>
          </p:nvPr>
        </p:nvSpPr>
        <p:spPr/>
        <p:txBody>
          <a:bodyPr/>
          <a:lstStyle/>
          <a:p>
            <a:fld id="{BB33169F-601F-E543-9913-1F372CFAB27D}" type="slidenum">
              <a:rPr lang="en-DE" smtClean="0"/>
              <a:t>22</a:t>
            </a:fld>
            <a:endParaRPr lang="en-DE"/>
          </a:p>
        </p:txBody>
      </p:sp>
    </p:spTree>
    <p:extLst>
      <p:ext uri="{BB962C8B-B14F-4D97-AF65-F5344CB8AC3E}">
        <p14:creationId xmlns:p14="http://schemas.microsoft.com/office/powerpoint/2010/main" val="2973723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DE968-138F-6979-190C-7503CB0F8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0F0D4-6301-29D8-2943-2D675813C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3DA62-B7E8-6469-4F62-72BBE79C90F0}"/>
              </a:ext>
            </a:extLst>
          </p:cNvPr>
          <p:cNvSpPr>
            <a:spLocks noGrp="1"/>
          </p:cNvSpPr>
          <p:nvPr>
            <p:ph type="body" idx="1"/>
          </p:nvPr>
        </p:nvSpPr>
        <p:spPr/>
        <p:txBody>
          <a:bodyPr/>
          <a:lstStyle/>
          <a:p>
            <a:r>
              <a:rPr lang="en-GB"/>
              <a:t>Finale Folie: </a:t>
            </a:r>
            <a:r>
              <a:rPr lang="en-DE"/>
              <a:t>Werkzeuge Kun</a:t>
            </a:r>
          </a:p>
        </p:txBody>
      </p:sp>
      <p:sp>
        <p:nvSpPr>
          <p:cNvPr id="4" name="Slide Number Placeholder 3">
            <a:extLst>
              <a:ext uri="{FF2B5EF4-FFF2-40B4-BE49-F238E27FC236}">
                <a16:creationId xmlns:a16="http://schemas.microsoft.com/office/drawing/2014/main" id="{56E8A496-0C1C-D53D-1DE5-8239885F64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89BFB6-6AFD-484E-8C1A-7E5E5B654ECE}" type="slidenum">
              <a:rPr kumimoji="0" lang="en-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2897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5" name="Bild 1">
            <a:extLst>
              <a:ext uri="{FF2B5EF4-FFF2-40B4-BE49-F238E27FC236}">
                <a16:creationId xmlns:a16="http://schemas.microsoft.com/office/drawing/2014/main" id="{1B47F583-6353-406B-8E66-F6AA623504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 t="43663" r="22873" b="-204"/>
          <a:stretch/>
        </p:blipFill>
        <p:spPr>
          <a:xfrm flipV="1">
            <a:off x="312000" y="1432845"/>
            <a:ext cx="11880000" cy="5425155"/>
          </a:xfrm>
          <a:prstGeom prst="rect">
            <a:avLst/>
          </a:prstGeom>
        </p:spPr>
      </p:pic>
      <p:sp>
        <p:nvSpPr>
          <p:cNvPr id="8" name="Titel 7">
            <a:extLst>
              <a:ext uri="{FF2B5EF4-FFF2-40B4-BE49-F238E27FC236}">
                <a16:creationId xmlns:a16="http://schemas.microsoft.com/office/drawing/2014/main" id="{881349FD-5958-4B5F-BC68-A11C6C90516C}"/>
              </a:ext>
            </a:extLst>
          </p:cNvPr>
          <p:cNvSpPr>
            <a:spLocks noGrp="1"/>
          </p:cNvSpPr>
          <p:nvPr>
            <p:ph type="title"/>
          </p:nvPr>
        </p:nvSpPr>
        <p:spPr>
          <a:xfrm>
            <a:off x="581025" y="430711"/>
            <a:ext cx="11310938" cy="646331"/>
          </a:xfrm>
        </p:spPr>
        <p:txBody>
          <a:bodyPr wrap="square">
            <a:spAutoFit/>
          </a:bodyPr>
          <a:lstStyle>
            <a:lvl1pPr>
              <a:lnSpc>
                <a:spcPct val="100000"/>
              </a:lnSpc>
              <a:defRPr sz="4200">
                <a:solidFill>
                  <a:schemeClr val="tx2"/>
                </a:solidFill>
              </a:defRPr>
            </a:lvl1pPr>
          </a:lstStyle>
          <a:p>
            <a:r>
              <a:rPr lang="de-DE"/>
              <a:t>Mastertitelformat bearbeiten</a:t>
            </a:r>
          </a:p>
        </p:txBody>
      </p:sp>
      <p:sp>
        <p:nvSpPr>
          <p:cNvPr id="10" name="Textplatzhalter 9">
            <a:extLst>
              <a:ext uri="{FF2B5EF4-FFF2-40B4-BE49-F238E27FC236}">
                <a16:creationId xmlns:a16="http://schemas.microsoft.com/office/drawing/2014/main" id="{55A20C81-9A00-4705-82AF-2152D8DC9EB6}"/>
              </a:ext>
            </a:extLst>
          </p:cNvPr>
          <p:cNvSpPr>
            <a:spLocks noGrp="1"/>
          </p:cNvSpPr>
          <p:nvPr>
            <p:ph type="body" sz="quarter" idx="10"/>
          </p:nvPr>
        </p:nvSpPr>
        <p:spPr>
          <a:xfrm>
            <a:off x="581025" y="1389856"/>
            <a:ext cx="5514975" cy="340671"/>
          </a:xfrm>
        </p:spPr>
        <p:txBody>
          <a:bodyPr>
            <a:noAutofit/>
          </a:bodyPr>
          <a:lstStyle>
            <a:lvl1pPr>
              <a:defRPr sz="2700">
                <a:solidFill>
                  <a:schemeClr val="tx2"/>
                </a:solidFill>
              </a:defRPr>
            </a:lvl1pPr>
          </a:lstStyle>
          <a:p>
            <a:pPr lvl="0"/>
            <a:r>
              <a:rPr lang="de-DE"/>
              <a:t>Mastertextformat bearbeiten</a:t>
            </a:r>
          </a:p>
        </p:txBody>
      </p:sp>
      <p:sp>
        <p:nvSpPr>
          <p:cNvPr id="16" name="Textplatzhalter 9">
            <a:extLst>
              <a:ext uri="{FF2B5EF4-FFF2-40B4-BE49-F238E27FC236}">
                <a16:creationId xmlns:a16="http://schemas.microsoft.com/office/drawing/2014/main" id="{54A0F762-0FC7-402E-9A8A-878134B4301A}"/>
              </a:ext>
            </a:extLst>
          </p:cNvPr>
          <p:cNvSpPr>
            <a:spLocks noGrp="1"/>
          </p:cNvSpPr>
          <p:nvPr>
            <p:ph type="body" sz="quarter" idx="11" hasCustomPrompt="1"/>
          </p:nvPr>
        </p:nvSpPr>
        <p:spPr>
          <a:xfrm>
            <a:off x="581025" y="2079413"/>
            <a:ext cx="2752725" cy="340671"/>
          </a:xfrm>
        </p:spPr>
        <p:txBody>
          <a:bodyPr>
            <a:noAutofit/>
          </a:bodyPr>
          <a:lstStyle>
            <a:lvl1pPr>
              <a:defRPr sz="2700">
                <a:solidFill>
                  <a:schemeClr val="tx2"/>
                </a:solidFill>
              </a:defRPr>
            </a:lvl1pPr>
          </a:lstStyle>
          <a:p>
            <a:pPr lvl="0"/>
            <a:r>
              <a:rPr lang="de-DE"/>
              <a:t>Datum</a:t>
            </a:r>
          </a:p>
        </p:txBody>
      </p:sp>
      <p:sp>
        <p:nvSpPr>
          <p:cNvPr id="18" name="Textfeld 17">
            <a:extLst>
              <a:ext uri="{FF2B5EF4-FFF2-40B4-BE49-F238E27FC236}">
                <a16:creationId xmlns:a16="http://schemas.microsoft.com/office/drawing/2014/main" id="{3BB0C9D3-1C0D-475D-956A-C1308DA2E3F1}"/>
              </a:ext>
            </a:extLst>
          </p:cNvPr>
          <p:cNvSpPr txBox="1"/>
          <p:nvPr userDrawn="1"/>
        </p:nvSpPr>
        <p:spPr>
          <a:xfrm>
            <a:off x="6240463" y="6354375"/>
            <a:ext cx="5651499" cy="276999"/>
          </a:xfrm>
          <a:prstGeom prst="rect">
            <a:avLst/>
          </a:prstGeom>
          <a:noFill/>
        </p:spPr>
        <p:txBody>
          <a:bodyPr wrap="square" lIns="0" tIns="0" rIns="0" bIns="0" rtlCol="0">
            <a:spAutoFit/>
          </a:bodyPr>
          <a:lstStyle/>
          <a:p>
            <a:r>
              <a:rPr lang="de-DE" b="1">
                <a:solidFill>
                  <a:schemeClr val="bg1"/>
                </a:solidFill>
                <a:latin typeface="+mn-lt"/>
              </a:rPr>
              <a:t>BBG</a:t>
            </a:r>
            <a:r>
              <a:rPr lang="de-DE">
                <a:solidFill>
                  <a:schemeClr val="bg1"/>
                </a:solidFill>
              </a:rPr>
              <a:t> </a:t>
            </a:r>
            <a:r>
              <a:rPr lang="de-DE">
                <a:solidFill>
                  <a:schemeClr val="bg1"/>
                </a:solidFill>
                <a:latin typeface="Calibri Light" panose="020F0302020204030204" pitchFamily="34" charset="0"/>
                <a:cs typeface="Calibri Light" panose="020F0302020204030204" pitchFamily="34" charset="0"/>
              </a:rPr>
              <a:t>Berliner Bildungscampus für Gesundheitsberufe gGmbH</a:t>
            </a:r>
          </a:p>
        </p:txBody>
      </p:sp>
    </p:spTree>
    <p:extLst>
      <p:ext uri="{BB962C8B-B14F-4D97-AF65-F5344CB8AC3E}">
        <p14:creationId xmlns:p14="http://schemas.microsoft.com/office/powerpoint/2010/main" val="3423756248"/>
      </p:ext>
    </p:extLst>
  </p:cSld>
  <p:clrMapOvr>
    <a:masterClrMapping/>
  </p:clrMapOvr>
  <p:extLst>
    <p:ext uri="{DCECCB84-F9BA-43D5-87BE-67443E8EF086}">
      <p15:sldGuideLst xmlns:p15="http://schemas.microsoft.com/office/powerpoint/2012/main">
        <p15:guide id="1" pos="365">
          <p15:clr>
            <a:srgbClr val="FBAE40"/>
          </p15:clr>
        </p15:guide>
        <p15:guide id="2" orient="horz" pos="270">
          <p15:clr>
            <a:srgbClr val="FBAE40"/>
          </p15:clr>
        </p15:guide>
        <p15:guide id="3" orient="horz" pos="131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folie blau">
    <p:spTree>
      <p:nvGrpSpPr>
        <p:cNvPr id="1" name=""/>
        <p:cNvGrpSpPr/>
        <p:nvPr/>
      </p:nvGrpSpPr>
      <p:grpSpPr>
        <a:xfrm>
          <a:off x="0" y="0"/>
          <a:ext cx="0" cy="0"/>
          <a:chOff x="0" y="0"/>
          <a:chExt cx="0" cy="0"/>
        </a:xfrm>
      </p:grpSpPr>
      <p:sp>
        <p:nvSpPr>
          <p:cNvPr id="12" name="Freihandform: Form 11">
            <a:extLst>
              <a:ext uri="{FF2B5EF4-FFF2-40B4-BE49-F238E27FC236}">
                <a16:creationId xmlns:a16="http://schemas.microsoft.com/office/drawing/2014/main" id="{505A903B-B24E-4764-8653-90CD1A309639}"/>
              </a:ext>
            </a:extLst>
          </p:cNvPr>
          <p:cNvSpPr/>
          <p:nvPr userDrawn="1"/>
        </p:nvSpPr>
        <p:spPr>
          <a:xfrm>
            <a:off x="0" y="0"/>
            <a:ext cx="12192001" cy="1298661"/>
          </a:xfrm>
          <a:custGeom>
            <a:avLst/>
            <a:gdLst>
              <a:gd name="connsiteX0" fmla="*/ 0 w 12192001"/>
              <a:gd name="connsiteY0" fmla="*/ 0 h 1298661"/>
              <a:gd name="connsiteX1" fmla="*/ 12192001 w 12192001"/>
              <a:gd name="connsiteY1" fmla="*/ 0 h 1298661"/>
              <a:gd name="connsiteX2" fmla="*/ 12192001 w 12192001"/>
              <a:gd name="connsiteY2" fmla="*/ 1114622 h 1298661"/>
              <a:gd name="connsiteX3" fmla="*/ 9509235 w 12192001"/>
              <a:gd name="connsiteY3" fmla="*/ 1114622 h 1298661"/>
              <a:gd name="connsiteX4" fmla="*/ 0 w 12192001"/>
              <a:gd name="connsiteY4" fmla="*/ 1114622 h 129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1298661">
                <a:moveTo>
                  <a:pt x="0" y="0"/>
                </a:moveTo>
                <a:lnTo>
                  <a:pt x="12192001" y="0"/>
                </a:lnTo>
                <a:lnTo>
                  <a:pt x="12192001" y="1114622"/>
                </a:lnTo>
                <a:cubicBezTo>
                  <a:pt x="12192001" y="1114622"/>
                  <a:pt x="12085542" y="1528711"/>
                  <a:pt x="9509235" y="1114622"/>
                </a:cubicBezTo>
                <a:cubicBezTo>
                  <a:pt x="4524875" y="502177"/>
                  <a:pt x="0" y="1114622"/>
                  <a:pt x="0" y="1114622"/>
                </a:cubicBezTo>
                <a:close/>
              </a:path>
            </a:pathLst>
          </a:custGeom>
          <a:solidFill>
            <a:srgbClr val="FFFFFF"/>
          </a:solidFill>
          <a:ln w="9525" cap="flat">
            <a:noFill/>
            <a:prstDash val="solid"/>
            <a:miter/>
          </a:ln>
        </p:spPr>
        <p:txBody>
          <a:bodyPr rtlCol="0" anchor="ctr"/>
          <a:lstStyle/>
          <a:p>
            <a:endParaRPr lang="de-DE"/>
          </a:p>
        </p:txBody>
      </p:sp>
      <p:sp>
        <p:nvSpPr>
          <p:cNvPr id="6" name="Rechteck 5">
            <a:extLst>
              <a:ext uri="{FF2B5EF4-FFF2-40B4-BE49-F238E27FC236}">
                <a16:creationId xmlns:a16="http://schemas.microsoft.com/office/drawing/2014/main" id="{950D0D5F-F34A-4C98-A4C9-26967735EF7B}"/>
              </a:ext>
            </a:extLst>
          </p:cNvPr>
          <p:cNvSpPr/>
          <p:nvPr userDrawn="1"/>
        </p:nvSpPr>
        <p:spPr>
          <a:xfrm>
            <a:off x="0" y="6416675"/>
            <a:ext cx="12192000" cy="441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E60AC7F8-927B-45B3-AB6E-0F5E24CCA70C}"/>
              </a:ext>
            </a:extLst>
          </p:cNvPr>
          <p:cNvSpPr>
            <a:spLocks noGrp="1"/>
          </p:cNvSpPr>
          <p:nvPr>
            <p:ph type="title"/>
          </p:nvPr>
        </p:nvSpPr>
        <p:spPr>
          <a:xfrm>
            <a:off x="1416050" y="1490663"/>
            <a:ext cx="9359900" cy="648836"/>
          </a:xfrm>
        </p:spPr>
        <p:txBody>
          <a:bodyPr/>
          <a:lstStyle>
            <a:lvl1pPr>
              <a:lnSpc>
                <a:spcPct val="100000"/>
              </a:lnSpc>
              <a:defRPr sz="4200">
                <a:solidFill>
                  <a:schemeClr val="accent4">
                    <a:lumMod val="60000"/>
                    <a:lumOff val="40000"/>
                  </a:schemeClr>
                </a:solidFill>
              </a:defRPr>
            </a:lvl1pPr>
          </a:lstStyle>
          <a:p>
            <a:r>
              <a:rPr lang="de-DE"/>
              <a:t>Mastertitelformat bearbeiten</a:t>
            </a:r>
          </a:p>
        </p:txBody>
      </p:sp>
      <p:pic>
        <p:nvPicPr>
          <p:cNvPr id="10" name="Bild 2">
            <a:extLst>
              <a:ext uri="{FF2B5EF4-FFF2-40B4-BE49-F238E27FC236}">
                <a16:creationId xmlns:a16="http://schemas.microsoft.com/office/drawing/2014/main" id="{E6E8B339-3CD8-4491-87B4-A4A47F2D17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
        <p:nvSpPr>
          <p:cNvPr id="11" name="Textfeld 10">
            <a:extLst>
              <a:ext uri="{FF2B5EF4-FFF2-40B4-BE49-F238E27FC236}">
                <a16:creationId xmlns:a16="http://schemas.microsoft.com/office/drawing/2014/main" id="{BAEACC13-5EF5-4ECD-AB80-A74361C59A37}"/>
              </a:ext>
            </a:extLst>
          </p:cNvPr>
          <p:cNvSpPr txBox="1"/>
          <p:nvPr userDrawn="1"/>
        </p:nvSpPr>
        <p:spPr>
          <a:xfrm>
            <a:off x="9358184" y="6563806"/>
            <a:ext cx="2532859"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5" name="Textplatzhalter 14">
            <a:extLst>
              <a:ext uri="{FF2B5EF4-FFF2-40B4-BE49-F238E27FC236}">
                <a16:creationId xmlns:a16="http://schemas.microsoft.com/office/drawing/2014/main" id="{11080DD8-799D-4FF0-A5FD-12DC007DC4DA}"/>
              </a:ext>
            </a:extLst>
          </p:cNvPr>
          <p:cNvSpPr>
            <a:spLocks noGrp="1"/>
          </p:cNvSpPr>
          <p:nvPr>
            <p:ph type="body" sz="quarter" idx="12"/>
          </p:nvPr>
        </p:nvSpPr>
        <p:spPr>
          <a:xfrm>
            <a:off x="1416049" y="2393950"/>
            <a:ext cx="9359899" cy="3627438"/>
          </a:xfrm>
        </p:spPr>
        <p:txBody>
          <a:bodyPr/>
          <a:lstStyle>
            <a:lvl1pPr>
              <a:defRPr sz="2400">
                <a:solidFill>
                  <a:schemeClr val="bg1"/>
                </a:solidFill>
              </a:defRPr>
            </a:lvl1pPr>
            <a:lvl2pPr>
              <a:buClr>
                <a:schemeClr val="bg1"/>
              </a:buClr>
              <a:defRPr sz="2400">
                <a:solidFill>
                  <a:schemeClr val="bg1"/>
                </a:solidFill>
              </a:defRPr>
            </a:lvl2pPr>
            <a:lvl3pPr>
              <a:buClr>
                <a:schemeClr val="bg1"/>
              </a:buClr>
              <a:defRPr sz="24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6" name="Fußzeilenplatzhalter 15">
            <a:extLst>
              <a:ext uri="{FF2B5EF4-FFF2-40B4-BE49-F238E27FC236}">
                <a16:creationId xmlns:a16="http://schemas.microsoft.com/office/drawing/2014/main" id="{53441994-1BE5-491B-8177-6928E3D554AB}"/>
              </a:ext>
            </a:extLst>
          </p:cNvPr>
          <p:cNvSpPr>
            <a:spLocks noGrp="1"/>
          </p:cNvSpPr>
          <p:nvPr>
            <p:ph type="ftr" sz="quarter" idx="13"/>
          </p:nvPr>
        </p:nvSpPr>
        <p:spPr/>
        <p:txBody>
          <a:bodyPr/>
          <a:lstStyle>
            <a:lvl1pPr>
              <a:defRPr>
                <a:solidFill>
                  <a:schemeClr val="tx2"/>
                </a:solidFill>
              </a:defRPr>
            </a:lvl1pPr>
          </a:lstStyle>
          <a:p>
            <a:r>
              <a:rPr lang="de-DE"/>
              <a:t>| Titel | Autor</a:t>
            </a:r>
          </a:p>
        </p:txBody>
      </p:sp>
      <p:sp>
        <p:nvSpPr>
          <p:cNvPr id="17" name="Foliennummernplatzhalter 16">
            <a:extLst>
              <a:ext uri="{FF2B5EF4-FFF2-40B4-BE49-F238E27FC236}">
                <a16:creationId xmlns:a16="http://schemas.microsoft.com/office/drawing/2014/main" id="{443F68BD-7CBA-4039-BAF5-C2BA6AB9D36F}"/>
              </a:ext>
            </a:extLst>
          </p:cNvPr>
          <p:cNvSpPr>
            <a:spLocks noGrp="1"/>
          </p:cNvSpPr>
          <p:nvPr>
            <p:ph type="sldNum" sz="quarter" idx="14"/>
          </p:nvPr>
        </p:nvSpPr>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706508776"/>
      </p:ext>
    </p:extLst>
  </p:cSld>
  <p:clrMapOvr>
    <a:masterClrMapping/>
  </p:clrMapOvr>
  <p:extLst>
    <p:ext uri="{DCECCB84-F9BA-43D5-87BE-67443E8EF086}">
      <p15:sldGuideLst xmlns:p15="http://schemas.microsoft.com/office/powerpoint/2012/main">
        <p15:guide id="1" orient="horz" pos="93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folie gelb">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27DFDA82-F238-47D9-8ADA-13151358E867}"/>
              </a:ext>
            </a:extLst>
          </p:cNvPr>
          <p:cNvSpPr/>
          <p:nvPr userDrawn="1"/>
        </p:nvSpPr>
        <p:spPr>
          <a:xfrm>
            <a:off x="0" y="0"/>
            <a:ext cx="12192001" cy="1298661"/>
          </a:xfrm>
          <a:custGeom>
            <a:avLst/>
            <a:gdLst>
              <a:gd name="connsiteX0" fmla="*/ 0 w 12192001"/>
              <a:gd name="connsiteY0" fmla="*/ 0 h 1298661"/>
              <a:gd name="connsiteX1" fmla="*/ 12192001 w 12192001"/>
              <a:gd name="connsiteY1" fmla="*/ 0 h 1298661"/>
              <a:gd name="connsiteX2" fmla="*/ 12192001 w 12192001"/>
              <a:gd name="connsiteY2" fmla="*/ 1114622 h 1298661"/>
              <a:gd name="connsiteX3" fmla="*/ 9509235 w 12192001"/>
              <a:gd name="connsiteY3" fmla="*/ 1114622 h 1298661"/>
              <a:gd name="connsiteX4" fmla="*/ 0 w 12192001"/>
              <a:gd name="connsiteY4" fmla="*/ 1114622 h 129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1298661">
                <a:moveTo>
                  <a:pt x="0" y="0"/>
                </a:moveTo>
                <a:lnTo>
                  <a:pt x="12192001" y="0"/>
                </a:lnTo>
                <a:lnTo>
                  <a:pt x="12192001" y="1114622"/>
                </a:lnTo>
                <a:cubicBezTo>
                  <a:pt x="12192001" y="1114622"/>
                  <a:pt x="12085542" y="1528711"/>
                  <a:pt x="9509235" y="1114622"/>
                </a:cubicBezTo>
                <a:cubicBezTo>
                  <a:pt x="4524875" y="502177"/>
                  <a:pt x="0" y="1114622"/>
                  <a:pt x="0" y="1114622"/>
                </a:cubicBezTo>
                <a:close/>
              </a:path>
            </a:pathLst>
          </a:custGeom>
          <a:solidFill>
            <a:srgbClr val="FFFFFF"/>
          </a:solidFill>
          <a:ln w="9525"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E60AC7F8-927B-45B3-AB6E-0F5E24CCA70C}"/>
              </a:ext>
            </a:extLst>
          </p:cNvPr>
          <p:cNvSpPr>
            <a:spLocks noGrp="1"/>
          </p:cNvSpPr>
          <p:nvPr>
            <p:ph type="title"/>
          </p:nvPr>
        </p:nvSpPr>
        <p:spPr>
          <a:xfrm>
            <a:off x="1416050" y="1490663"/>
            <a:ext cx="9359900" cy="648836"/>
          </a:xfrm>
        </p:spPr>
        <p:txBody>
          <a:bodyPr/>
          <a:lstStyle>
            <a:lvl1pPr>
              <a:lnSpc>
                <a:spcPct val="100000"/>
              </a:lnSpc>
              <a:defRPr sz="4200">
                <a:solidFill>
                  <a:schemeClr val="accent1"/>
                </a:solidFill>
              </a:defRPr>
            </a:lvl1pPr>
          </a:lstStyle>
          <a:p>
            <a:r>
              <a:rPr lang="de-DE"/>
              <a:t>Mastertitelformat bearbeiten</a:t>
            </a:r>
          </a:p>
        </p:txBody>
      </p:sp>
      <p:pic>
        <p:nvPicPr>
          <p:cNvPr id="10" name="Bild 2">
            <a:extLst>
              <a:ext uri="{FF2B5EF4-FFF2-40B4-BE49-F238E27FC236}">
                <a16:creationId xmlns:a16="http://schemas.microsoft.com/office/drawing/2014/main" id="{E6E8B339-3CD8-4491-87B4-A4A47F2D17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
        <p:nvSpPr>
          <p:cNvPr id="15" name="Textplatzhalter 14">
            <a:extLst>
              <a:ext uri="{FF2B5EF4-FFF2-40B4-BE49-F238E27FC236}">
                <a16:creationId xmlns:a16="http://schemas.microsoft.com/office/drawing/2014/main" id="{11080DD8-799D-4FF0-A5FD-12DC007DC4DA}"/>
              </a:ext>
            </a:extLst>
          </p:cNvPr>
          <p:cNvSpPr>
            <a:spLocks noGrp="1"/>
          </p:cNvSpPr>
          <p:nvPr>
            <p:ph type="body" sz="quarter" idx="12"/>
          </p:nvPr>
        </p:nvSpPr>
        <p:spPr>
          <a:xfrm>
            <a:off x="1416049" y="2393950"/>
            <a:ext cx="9359899" cy="3627438"/>
          </a:xfrm>
        </p:spPr>
        <p:txBody>
          <a:bodyPr/>
          <a:lstStyle>
            <a:lvl1pPr>
              <a:defRPr sz="2400">
                <a:solidFill>
                  <a:schemeClr val="bg1"/>
                </a:solidFill>
              </a:defRPr>
            </a:lvl1pPr>
            <a:lvl2pPr>
              <a:buClr>
                <a:schemeClr val="bg1"/>
              </a:buClr>
              <a:defRPr sz="2400">
                <a:solidFill>
                  <a:schemeClr val="bg1"/>
                </a:solidFill>
              </a:defRPr>
            </a:lvl2pPr>
            <a:lvl3pPr>
              <a:buClr>
                <a:schemeClr val="bg1"/>
              </a:buClr>
              <a:defRPr sz="24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Rechteck 11">
            <a:extLst>
              <a:ext uri="{FF2B5EF4-FFF2-40B4-BE49-F238E27FC236}">
                <a16:creationId xmlns:a16="http://schemas.microsoft.com/office/drawing/2014/main" id="{8C9E5C47-5607-4F08-AC81-288A61B9E4C4}"/>
              </a:ext>
            </a:extLst>
          </p:cNvPr>
          <p:cNvSpPr/>
          <p:nvPr userDrawn="1"/>
        </p:nvSpPr>
        <p:spPr>
          <a:xfrm>
            <a:off x="0" y="6416675"/>
            <a:ext cx="12192000" cy="441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5430C74B-66F8-4A6E-A9F3-1A7746A1394F}"/>
              </a:ext>
            </a:extLst>
          </p:cNvPr>
          <p:cNvSpPr txBox="1"/>
          <p:nvPr userDrawn="1"/>
        </p:nvSpPr>
        <p:spPr>
          <a:xfrm>
            <a:off x="9382897" y="6563806"/>
            <a:ext cx="2508146"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4" name="Fußzeilenplatzhalter 15">
            <a:extLst>
              <a:ext uri="{FF2B5EF4-FFF2-40B4-BE49-F238E27FC236}">
                <a16:creationId xmlns:a16="http://schemas.microsoft.com/office/drawing/2014/main" id="{0BB46AC0-74A1-4E62-8626-3F4EE541246E}"/>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16" name="Foliennummernplatzhalter 16">
            <a:extLst>
              <a:ext uri="{FF2B5EF4-FFF2-40B4-BE49-F238E27FC236}">
                <a16:creationId xmlns:a16="http://schemas.microsoft.com/office/drawing/2014/main" id="{97D37366-CB32-4C4B-8616-0F3A16BF9BD3}"/>
              </a:ext>
            </a:extLst>
          </p:cNvPr>
          <p:cNvSpPr>
            <a:spLocks noGrp="1"/>
          </p:cNvSpPr>
          <p:nvPr>
            <p:ph type="sldNum" sz="quarter" idx="14"/>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1278645643"/>
      </p:ext>
    </p:extLst>
  </p:cSld>
  <p:clrMapOvr>
    <a:masterClrMapping/>
  </p:clrMapOvr>
  <p:extLst>
    <p:ext uri="{DCECCB84-F9BA-43D5-87BE-67443E8EF086}">
      <p15:sldGuideLst xmlns:p15="http://schemas.microsoft.com/office/powerpoint/2012/main">
        <p15:guide id="1" orient="horz" pos="93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folie petrol">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C0655219-ADF6-4530-B774-877294621AAF}"/>
              </a:ext>
            </a:extLst>
          </p:cNvPr>
          <p:cNvSpPr/>
          <p:nvPr userDrawn="1"/>
        </p:nvSpPr>
        <p:spPr>
          <a:xfrm>
            <a:off x="0" y="0"/>
            <a:ext cx="12192001" cy="1298661"/>
          </a:xfrm>
          <a:custGeom>
            <a:avLst/>
            <a:gdLst>
              <a:gd name="connsiteX0" fmla="*/ 0 w 12192001"/>
              <a:gd name="connsiteY0" fmla="*/ 0 h 1298661"/>
              <a:gd name="connsiteX1" fmla="*/ 12192001 w 12192001"/>
              <a:gd name="connsiteY1" fmla="*/ 0 h 1298661"/>
              <a:gd name="connsiteX2" fmla="*/ 12192001 w 12192001"/>
              <a:gd name="connsiteY2" fmla="*/ 1114622 h 1298661"/>
              <a:gd name="connsiteX3" fmla="*/ 9509235 w 12192001"/>
              <a:gd name="connsiteY3" fmla="*/ 1114622 h 1298661"/>
              <a:gd name="connsiteX4" fmla="*/ 0 w 12192001"/>
              <a:gd name="connsiteY4" fmla="*/ 1114622 h 129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1298661">
                <a:moveTo>
                  <a:pt x="0" y="0"/>
                </a:moveTo>
                <a:lnTo>
                  <a:pt x="12192001" y="0"/>
                </a:lnTo>
                <a:lnTo>
                  <a:pt x="12192001" y="1114622"/>
                </a:lnTo>
                <a:cubicBezTo>
                  <a:pt x="12192001" y="1114622"/>
                  <a:pt x="12085542" y="1528711"/>
                  <a:pt x="9509235" y="1114622"/>
                </a:cubicBezTo>
                <a:cubicBezTo>
                  <a:pt x="4524875" y="502177"/>
                  <a:pt x="0" y="1114622"/>
                  <a:pt x="0" y="1114622"/>
                </a:cubicBezTo>
                <a:close/>
              </a:path>
            </a:pathLst>
          </a:custGeom>
          <a:solidFill>
            <a:srgbClr val="FFFFFF"/>
          </a:solidFill>
          <a:ln w="9525"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E60AC7F8-927B-45B3-AB6E-0F5E24CCA70C}"/>
              </a:ext>
            </a:extLst>
          </p:cNvPr>
          <p:cNvSpPr>
            <a:spLocks noGrp="1"/>
          </p:cNvSpPr>
          <p:nvPr>
            <p:ph type="title"/>
          </p:nvPr>
        </p:nvSpPr>
        <p:spPr>
          <a:xfrm>
            <a:off x="1416050" y="1490663"/>
            <a:ext cx="9359900" cy="648836"/>
          </a:xfrm>
        </p:spPr>
        <p:txBody>
          <a:bodyPr/>
          <a:lstStyle>
            <a:lvl1pPr>
              <a:lnSpc>
                <a:spcPct val="100000"/>
              </a:lnSpc>
              <a:defRPr sz="4200">
                <a:solidFill>
                  <a:schemeClr val="accent4">
                    <a:lumMod val="60000"/>
                    <a:lumOff val="40000"/>
                  </a:schemeClr>
                </a:solidFill>
              </a:defRPr>
            </a:lvl1pPr>
          </a:lstStyle>
          <a:p>
            <a:r>
              <a:rPr lang="de-DE"/>
              <a:t>Mastertitelformat bearbeiten</a:t>
            </a:r>
          </a:p>
        </p:txBody>
      </p:sp>
      <p:pic>
        <p:nvPicPr>
          <p:cNvPr id="10" name="Bild 2">
            <a:extLst>
              <a:ext uri="{FF2B5EF4-FFF2-40B4-BE49-F238E27FC236}">
                <a16:creationId xmlns:a16="http://schemas.microsoft.com/office/drawing/2014/main" id="{E6E8B339-3CD8-4491-87B4-A4A47F2D17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
        <p:nvSpPr>
          <p:cNvPr id="15" name="Textplatzhalter 14">
            <a:extLst>
              <a:ext uri="{FF2B5EF4-FFF2-40B4-BE49-F238E27FC236}">
                <a16:creationId xmlns:a16="http://schemas.microsoft.com/office/drawing/2014/main" id="{11080DD8-799D-4FF0-A5FD-12DC007DC4DA}"/>
              </a:ext>
            </a:extLst>
          </p:cNvPr>
          <p:cNvSpPr>
            <a:spLocks noGrp="1"/>
          </p:cNvSpPr>
          <p:nvPr>
            <p:ph type="body" sz="quarter" idx="12"/>
          </p:nvPr>
        </p:nvSpPr>
        <p:spPr>
          <a:xfrm>
            <a:off x="1416049" y="2393950"/>
            <a:ext cx="9359899" cy="3627438"/>
          </a:xfrm>
        </p:spPr>
        <p:txBody>
          <a:bodyPr/>
          <a:lstStyle>
            <a:lvl1pPr>
              <a:defRPr sz="2400">
                <a:solidFill>
                  <a:schemeClr val="bg1"/>
                </a:solidFill>
              </a:defRPr>
            </a:lvl1pPr>
            <a:lvl2pPr>
              <a:buClr>
                <a:schemeClr val="bg1"/>
              </a:buClr>
              <a:defRPr sz="2400">
                <a:solidFill>
                  <a:schemeClr val="bg1"/>
                </a:solidFill>
              </a:defRPr>
            </a:lvl2pPr>
            <a:lvl3pPr>
              <a:buClr>
                <a:schemeClr val="bg1"/>
              </a:buClr>
              <a:defRPr sz="24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Rechteck 11">
            <a:extLst>
              <a:ext uri="{FF2B5EF4-FFF2-40B4-BE49-F238E27FC236}">
                <a16:creationId xmlns:a16="http://schemas.microsoft.com/office/drawing/2014/main" id="{52719C86-1373-4F78-9813-C3A32EE108F4}"/>
              </a:ext>
            </a:extLst>
          </p:cNvPr>
          <p:cNvSpPr/>
          <p:nvPr userDrawn="1"/>
        </p:nvSpPr>
        <p:spPr>
          <a:xfrm>
            <a:off x="0" y="6416675"/>
            <a:ext cx="12192000" cy="441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AF4A0F73-9551-4FDA-91B3-3C2593EE0824}"/>
              </a:ext>
            </a:extLst>
          </p:cNvPr>
          <p:cNvSpPr txBox="1"/>
          <p:nvPr userDrawn="1"/>
        </p:nvSpPr>
        <p:spPr>
          <a:xfrm>
            <a:off x="9358184" y="6563806"/>
            <a:ext cx="2532859" cy="123111"/>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a:p>
            <a:pPr algn="r"/>
            <a:endParaRPr lang="de-DE" sz="800">
              <a:solidFill>
                <a:schemeClr val="tx2"/>
              </a:solidFill>
              <a:latin typeface="Calibri Light" panose="020F0302020204030204" pitchFamily="34" charset="0"/>
              <a:cs typeface="Calibri Light" panose="020F0302020204030204" pitchFamily="34" charset="0"/>
            </a:endParaRPr>
          </a:p>
        </p:txBody>
      </p:sp>
      <p:sp>
        <p:nvSpPr>
          <p:cNvPr id="14" name="Fußzeilenplatzhalter 15">
            <a:extLst>
              <a:ext uri="{FF2B5EF4-FFF2-40B4-BE49-F238E27FC236}">
                <a16:creationId xmlns:a16="http://schemas.microsoft.com/office/drawing/2014/main" id="{8CD55CD3-3E6A-498F-A959-26661BD71257}"/>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16" name="Foliennummernplatzhalter 16">
            <a:extLst>
              <a:ext uri="{FF2B5EF4-FFF2-40B4-BE49-F238E27FC236}">
                <a16:creationId xmlns:a16="http://schemas.microsoft.com/office/drawing/2014/main" id="{7E2C14D0-F712-454B-AA83-795ADE9774C3}"/>
              </a:ext>
            </a:extLst>
          </p:cNvPr>
          <p:cNvSpPr>
            <a:spLocks noGrp="1"/>
          </p:cNvSpPr>
          <p:nvPr>
            <p:ph type="sldNum" sz="quarter" idx="14"/>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1618122082"/>
      </p:ext>
    </p:extLst>
  </p:cSld>
  <p:clrMapOvr>
    <a:masterClrMapping/>
  </p:clrMapOvr>
  <p:extLst>
    <p:ext uri="{DCECCB84-F9BA-43D5-87BE-67443E8EF086}">
      <p15:sldGuideLst xmlns:p15="http://schemas.microsoft.com/office/powerpoint/2012/main">
        <p15:guide id="1" orient="horz" pos="93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Kapitelfolie blau + Bild">
    <p:spTree>
      <p:nvGrpSpPr>
        <p:cNvPr id="1" name=""/>
        <p:cNvGrpSpPr/>
        <p:nvPr/>
      </p:nvGrpSpPr>
      <p:grpSpPr>
        <a:xfrm>
          <a:off x="0" y="0"/>
          <a:ext cx="0" cy="0"/>
          <a:chOff x="0" y="0"/>
          <a:chExt cx="0" cy="0"/>
        </a:xfrm>
      </p:grpSpPr>
      <p:sp>
        <p:nvSpPr>
          <p:cNvPr id="20" name="Freihandform: Form 19">
            <a:extLst>
              <a:ext uri="{FF2B5EF4-FFF2-40B4-BE49-F238E27FC236}">
                <a16:creationId xmlns:a16="http://schemas.microsoft.com/office/drawing/2014/main" id="{F3167D3F-ACC8-40EA-B437-AC77AD68AF8C}"/>
              </a:ext>
            </a:extLst>
          </p:cNvPr>
          <p:cNvSpPr/>
          <p:nvPr userDrawn="1"/>
        </p:nvSpPr>
        <p:spPr>
          <a:xfrm>
            <a:off x="0" y="0"/>
            <a:ext cx="12192001" cy="1298661"/>
          </a:xfrm>
          <a:custGeom>
            <a:avLst/>
            <a:gdLst>
              <a:gd name="connsiteX0" fmla="*/ 0 w 12192001"/>
              <a:gd name="connsiteY0" fmla="*/ 0 h 1298661"/>
              <a:gd name="connsiteX1" fmla="*/ 12192001 w 12192001"/>
              <a:gd name="connsiteY1" fmla="*/ 0 h 1298661"/>
              <a:gd name="connsiteX2" fmla="*/ 12192001 w 12192001"/>
              <a:gd name="connsiteY2" fmla="*/ 1114622 h 1298661"/>
              <a:gd name="connsiteX3" fmla="*/ 9509235 w 12192001"/>
              <a:gd name="connsiteY3" fmla="*/ 1114622 h 1298661"/>
              <a:gd name="connsiteX4" fmla="*/ 0 w 12192001"/>
              <a:gd name="connsiteY4" fmla="*/ 1114622 h 129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1298661">
                <a:moveTo>
                  <a:pt x="0" y="0"/>
                </a:moveTo>
                <a:lnTo>
                  <a:pt x="12192001" y="0"/>
                </a:lnTo>
                <a:lnTo>
                  <a:pt x="12192001" y="1114622"/>
                </a:lnTo>
                <a:cubicBezTo>
                  <a:pt x="12192001" y="1114622"/>
                  <a:pt x="12085542" y="1528711"/>
                  <a:pt x="9509235" y="1114622"/>
                </a:cubicBezTo>
                <a:cubicBezTo>
                  <a:pt x="4524875" y="502177"/>
                  <a:pt x="0" y="1114622"/>
                  <a:pt x="0" y="1114622"/>
                </a:cubicBezTo>
                <a:close/>
              </a:path>
            </a:pathLst>
          </a:custGeom>
          <a:solidFill>
            <a:srgbClr val="FFFFFF"/>
          </a:solidFill>
          <a:ln w="9525"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E60AC7F8-927B-45B3-AB6E-0F5E24CCA70C}"/>
              </a:ext>
            </a:extLst>
          </p:cNvPr>
          <p:cNvSpPr>
            <a:spLocks noGrp="1"/>
          </p:cNvSpPr>
          <p:nvPr>
            <p:ph type="title" hasCustomPrompt="1"/>
          </p:nvPr>
        </p:nvSpPr>
        <p:spPr>
          <a:xfrm>
            <a:off x="1416050" y="1387475"/>
            <a:ext cx="2520950" cy="752024"/>
          </a:xfrm>
        </p:spPr>
        <p:txBody>
          <a:bodyPr/>
          <a:lstStyle>
            <a:lvl1pPr>
              <a:lnSpc>
                <a:spcPts val="2700"/>
              </a:lnSpc>
              <a:defRPr sz="2700">
                <a:solidFill>
                  <a:schemeClr val="accent4">
                    <a:lumMod val="60000"/>
                    <a:lumOff val="40000"/>
                  </a:schemeClr>
                </a:solidFill>
              </a:defRPr>
            </a:lvl1pPr>
          </a:lstStyle>
          <a:p>
            <a:r>
              <a:rPr lang="de-DE"/>
              <a:t>Mastertitelformat </a:t>
            </a:r>
            <a:br>
              <a:rPr lang="de-DE"/>
            </a:br>
            <a:r>
              <a:rPr lang="de-DE"/>
              <a:t>bearbeiten</a:t>
            </a:r>
          </a:p>
        </p:txBody>
      </p:sp>
      <p:pic>
        <p:nvPicPr>
          <p:cNvPr id="10" name="Bild 2">
            <a:extLst>
              <a:ext uri="{FF2B5EF4-FFF2-40B4-BE49-F238E27FC236}">
                <a16:creationId xmlns:a16="http://schemas.microsoft.com/office/drawing/2014/main" id="{E6E8B339-3CD8-4491-87B4-A4A47F2D17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
        <p:nvSpPr>
          <p:cNvPr id="15" name="Textplatzhalter 14">
            <a:extLst>
              <a:ext uri="{FF2B5EF4-FFF2-40B4-BE49-F238E27FC236}">
                <a16:creationId xmlns:a16="http://schemas.microsoft.com/office/drawing/2014/main" id="{11080DD8-799D-4FF0-A5FD-12DC007DC4DA}"/>
              </a:ext>
            </a:extLst>
          </p:cNvPr>
          <p:cNvSpPr>
            <a:spLocks noGrp="1"/>
          </p:cNvSpPr>
          <p:nvPr>
            <p:ph type="body" sz="quarter" idx="12"/>
          </p:nvPr>
        </p:nvSpPr>
        <p:spPr>
          <a:xfrm>
            <a:off x="1416049" y="2393950"/>
            <a:ext cx="2520951" cy="3627438"/>
          </a:xfrm>
        </p:spPr>
        <p:txBody>
          <a:bodyPr/>
          <a:lstStyle>
            <a:lvl1pPr>
              <a:defRPr sz="2400">
                <a:solidFill>
                  <a:schemeClr val="bg1"/>
                </a:solidFill>
              </a:defRPr>
            </a:lvl1pPr>
            <a:lvl2pPr>
              <a:buClr>
                <a:schemeClr val="bg1"/>
              </a:buClr>
              <a:defRPr sz="2400">
                <a:solidFill>
                  <a:schemeClr val="bg1"/>
                </a:solidFill>
              </a:defRPr>
            </a:lvl2pPr>
            <a:lvl3pPr>
              <a:buClr>
                <a:schemeClr val="bg1"/>
              </a:buClr>
              <a:defRPr sz="24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8" name="Bildplatzhalter 17">
            <a:extLst>
              <a:ext uri="{FF2B5EF4-FFF2-40B4-BE49-F238E27FC236}">
                <a16:creationId xmlns:a16="http://schemas.microsoft.com/office/drawing/2014/main" id="{BF0A9289-D177-4480-9360-1455A4D9CD86}"/>
              </a:ext>
            </a:extLst>
          </p:cNvPr>
          <p:cNvSpPr>
            <a:spLocks noGrp="1"/>
          </p:cNvSpPr>
          <p:nvPr>
            <p:ph type="pic" sz="quarter" idx="13" hasCustomPrompt="1"/>
          </p:nvPr>
        </p:nvSpPr>
        <p:spPr>
          <a:xfrm>
            <a:off x="4103335" y="842425"/>
            <a:ext cx="8088665" cy="5575813"/>
          </a:xfrm>
          <a:custGeom>
            <a:avLst/>
            <a:gdLst>
              <a:gd name="connsiteX0" fmla="*/ 593794 w 8088665"/>
              <a:gd name="connsiteY0" fmla="*/ 198 h 5575813"/>
              <a:gd name="connsiteX1" fmla="*/ 5405900 w 8088665"/>
              <a:gd name="connsiteY1" fmla="*/ 272198 h 5575813"/>
              <a:gd name="connsiteX2" fmla="*/ 8086841 w 8088665"/>
              <a:gd name="connsiteY2" fmla="*/ 276747 h 5575813"/>
              <a:gd name="connsiteX3" fmla="*/ 8088665 w 8088665"/>
              <a:gd name="connsiteY3" fmla="*/ 272201 h 5575813"/>
              <a:gd name="connsiteX4" fmla="*/ 8088665 w 8088665"/>
              <a:gd name="connsiteY4" fmla="*/ 5575813 h 5575813"/>
              <a:gd name="connsiteX5" fmla="*/ 2169482 w 8088665"/>
              <a:gd name="connsiteY5" fmla="*/ 5575813 h 5575813"/>
              <a:gd name="connsiteX6" fmla="*/ 2053808 w 8088665"/>
              <a:gd name="connsiteY6" fmla="*/ 5362186 h 5575813"/>
              <a:gd name="connsiteX7" fmla="*/ 672720 w 8088665"/>
              <a:gd name="connsiteY7" fmla="*/ 3630757 h 5575813"/>
              <a:gd name="connsiteX8" fmla="*/ 63046 w 8088665"/>
              <a:gd name="connsiteY8" fmla="*/ 15110 h 5575813"/>
              <a:gd name="connsiteX9" fmla="*/ 62419 w 8088665"/>
              <a:gd name="connsiteY9" fmla="*/ 5363 h 5575813"/>
              <a:gd name="connsiteX10" fmla="*/ 206726 w 8088665"/>
              <a:gd name="connsiteY10" fmla="*/ 3057 h 5575813"/>
              <a:gd name="connsiteX11" fmla="*/ 593794 w 8088665"/>
              <a:gd name="connsiteY11" fmla="*/ 198 h 5575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8665" h="5575813">
                <a:moveTo>
                  <a:pt x="593794" y="198"/>
                </a:moveTo>
                <a:cubicBezTo>
                  <a:pt x="2033447" y="-4120"/>
                  <a:pt x="3692526" y="61670"/>
                  <a:pt x="5405900" y="272198"/>
                </a:cubicBezTo>
                <a:cubicBezTo>
                  <a:pt x="7821188" y="660406"/>
                  <a:pt x="8065711" y="320724"/>
                  <a:pt x="8086841" y="276747"/>
                </a:cubicBezTo>
                <a:lnTo>
                  <a:pt x="8088665" y="272201"/>
                </a:lnTo>
                <a:lnTo>
                  <a:pt x="8088665" y="5575813"/>
                </a:lnTo>
                <a:lnTo>
                  <a:pt x="2169482" y="5575813"/>
                </a:lnTo>
                <a:lnTo>
                  <a:pt x="2053808" y="5362186"/>
                </a:lnTo>
                <a:cubicBezTo>
                  <a:pt x="1716648" y="4770351"/>
                  <a:pt x="1243390" y="4173323"/>
                  <a:pt x="672720" y="3630757"/>
                </a:cubicBezTo>
                <a:cubicBezTo>
                  <a:pt x="-342809" y="2665626"/>
                  <a:pt x="104735" y="1115391"/>
                  <a:pt x="63046" y="15110"/>
                </a:cubicBezTo>
                <a:lnTo>
                  <a:pt x="62419" y="5363"/>
                </a:lnTo>
                <a:lnTo>
                  <a:pt x="206726" y="3057"/>
                </a:lnTo>
                <a:cubicBezTo>
                  <a:pt x="333853" y="1562"/>
                  <a:pt x="462917" y="590"/>
                  <a:pt x="593794" y="198"/>
                </a:cubicBezTo>
                <a:close/>
              </a:path>
            </a:pathLst>
          </a:custGeom>
          <a:noFill/>
        </p:spPr>
        <p:txBody>
          <a:bodyPr wrap="square">
            <a:noAutofit/>
          </a:bodyPr>
          <a:lstStyle/>
          <a:p>
            <a:r>
              <a:rPr lang="de-DE"/>
              <a:t> </a:t>
            </a:r>
          </a:p>
        </p:txBody>
      </p:sp>
      <p:sp>
        <p:nvSpPr>
          <p:cNvPr id="12" name="Rechteck 11">
            <a:extLst>
              <a:ext uri="{FF2B5EF4-FFF2-40B4-BE49-F238E27FC236}">
                <a16:creationId xmlns:a16="http://schemas.microsoft.com/office/drawing/2014/main" id="{4D9E40DB-79B4-406D-9AA5-7C43FAC7ECC7}"/>
              </a:ext>
            </a:extLst>
          </p:cNvPr>
          <p:cNvSpPr/>
          <p:nvPr userDrawn="1"/>
        </p:nvSpPr>
        <p:spPr>
          <a:xfrm>
            <a:off x="0" y="6416675"/>
            <a:ext cx="12192000" cy="441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1A9093C3-2C10-4D04-99DA-B54D11475E81}"/>
              </a:ext>
            </a:extLst>
          </p:cNvPr>
          <p:cNvSpPr txBox="1"/>
          <p:nvPr userDrawn="1"/>
        </p:nvSpPr>
        <p:spPr>
          <a:xfrm>
            <a:off x="9349946" y="6563806"/>
            <a:ext cx="2541097" cy="123111"/>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a:p>
            <a:pPr algn="r"/>
            <a:endParaRPr lang="de-DE" sz="800">
              <a:solidFill>
                <a:schemeClr val="tx2"/>
              </a:solidFill>
              <a:latin typeface="Calibri Light" panose="020F0302020204030204" pitchFamily="34" charset="0"/>
              <a:cs typeface="Calibri Light" panose="020F0302020204030204" pitchFamily="34" charset="0"/>
            </a:endParaRPr>
          </a:p>
        </p:txBody>
      </p:sp>
      <p:sp>
        <p:nvSpPr>
          <p:cNvPr id="14" name="Fußzeilenplatzhalter 15">
            <a:extLst>
              <a:ext uri="{FF2B5EF4-FFF2-40B4-BE49-F238E27FC236}">
                <a16:creationId xmlns:a16="http://schemas.microsoft.com/office/drawing/2014/main" id="{83A677B4-966E-4CD2-849A-866DD89B0833}"/>
              </a:ext>
            </a:extLst>
          </p:cNvPr>
          <p:cNvSpPr>
            <a:spLocks noGrp="1"/>
          </p:cNvSpPr>
          <p:nvPr>
            <p:ph type="ftr" sz="quarter" idx="14"/>
          </p:nvPr>
        </p:nvSpPr>
        <p:spPr>
          <a:xfrm>
            <a:off x="442915" y="6563806"/>
            <a:ext cx="5653086" cy="123111"/>
          </a:xfrm>
        </p:spPr>
        <p:txBody>
          <a:bodyPr/>
          <a:lstStyle>
            <a:lvl1pPr>
              <a:defRPr>
                <a:solidFill>
                  <a:schemeClr val="tx2"/>
                </a:solidFill>
              </a:defRPr>
            </a:lvl1pPr>
          </a:lstStyle>
          <a:p>
            <a:r>
              <a:rPr lang="de-DE"/>
              <a:t>| Titel | Autor</a:t>
            </a:r>
          </a:p>
        </p:txBody>
      </p:sp>
      <p:sp>
        <p:nvSpPr>
          <p:cNvPr id="16" name="Foliennummernplatzhalter 16">
            <a:extLst>
              <a:ext uri="{FF2B5EF4-FFF2-40B4-BE49-F238E27FC236}">
                <a16:creationId xmlns:a16="http://schemas.microsoft.com/office/drawing/2014/main" id="{56569F45-5FD6-4647-9A03-E46C5E024F13}"/>
              </a:ext>
            </a:extLst>
          </p:cNvPr>
          <p:cNvSpPr>
            <a:spLocks noGrp="1"/>
          </p:cNvSpPr>
          <p:nvPr>
            <p:ph type="sldNum" sz="quarter" idx="15"/>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3985866906"/>
      </p:ext>
    </p:extLst>
  </p:cSld>
  <p:clrMapOvr>
    <a:masterClrMapping/>
  </p:clrMapOvr>
  <p:extLst>
    <p:ext uri="{DCECCB84-F9BA-43D5-87BE-67443E8EF086}">
      <p15:sldGuideLst xmlns:p15="http://schemas.microsoft.com/office/powerpoint/2012/main">
        <p15:guide id="1" orient="horz" pos="93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folie gelb + Bild">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AC5C1746-88D4-46D7-BB8A-0B30A0CCA330}"/>
              </a:ext>
            </a:extLst>
          </p:cNvPr>
          <p:cNvSpPr/>
          <p:nvPr userDrawn="1"/>
        </p:nvSpPr>
        <p:spPr>
          <a:xfrm>
            <a:off x="0" y="0"/>
            <a:ext cx="12192001" cy="1298661"/>
          </a:xfrm>
          <a:custGeom>
            <a:avLst/>
            <a:gdLst>
              <a:gd name="connsiteX0" fmla="*/ 0 w 12192001"/>
              <a:gd name="connsiteY0" fmla="*/ 0 h 1298661"/>
              <a:gd name="connsiteX1" fmla="*/ 12192001 w 12192001"/>
              <a:gd name="connsiteY1" fmla="*/ 0 h 1298661"/>
              <a:gd name="connsiteX2" fmla="*/ 12192001 w 12192001"/>
              <a:gd name="connsiteY2" fmla="*/ 1114622 h 1298661"/>
              <a:gd name="connsiteX3" fmla="*/ 9509235 w 12192001"/>
              <a:gd name="connsiteY3" fmla="*/ 1114622 h 1298661"/>
              <a:gd name="connsiteX4" fmla="*/ 0 w 12192001"/>
              <a:gd name="connsiteY4" fmla="*/ 1114622 h 129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1298661">
                <a:moveTo>
                  <a:pt x="0" y="0"/>
                </a:moveTo>
                <a:lnTo>
                  <a:pt x="12192001" y="0"/>
                </a:lnTo>
                <a:lnTo>
                  <a:pt x="12192001" y="1114622"/>
                </a:lnTo>
                <a:cubicBezTo>
                  <a:pt x="12192001" y="1114622"/>
                  <a:pt x="12085542" y="1528711"/>
                  <a:pt x="9509235" y="1114622"/>
                </a:cubicBezTo>
                <a:cubicBezTo>
                  <a:pt x="4524875" y="502177"/>
                  <a:pt x="0" y="1114622"/>
                  <a:pt x="0" y="1114622"/>
                </a:cubicBezTo>
                <a:close/>
              </a:path>
            </a:pathLst>
          </a:custGeom>
          <a:solidFill>
            <a:srgbClr val="FFFFFF"/>
          </a:solidFill>
          <a:ln w="9525" cap="flat">
            <a:noFill/>
            <a:prstDash val="solid"/>
            <a:miter/>
          </a:ln>
        </p:spPr>
        <p:txBody>
          <a:bodyPr rtlCol="0" anchor="ctr"/>
          <a:lstStyle/>
          <a:p>
            <a:endParaRPr lang="de-DE"/>
          </a:p>
        </p:txBody>
      </p:sp>
      <p:sp>
        <p:nvSpPr>
          <p:cNvPr id="17" name="Bildplatzhalter 16">
            <a:extLst>
              <a:ext uri="{FF2B5EF4-FFF2-40B4-BE49-F238E27FC236}">
                <a16:creationId xmlns:a16="http://schemas.microsoft.com/office/drawing/2014/main" id="{0B4A2F93-6F60-4599-8C76-3A8BD33D67F4}"/>
              </a:ext>
            </a:extLst>
          </p:cNvPr>
          <p:cNvSpPr>
            <a:spLocks noGrp="1"/>
          </p:cNvSpPr>
          <p:nvPr>
            <p:ph type="pic" sz="quarter" idx="13" hasCustomPrompt="1"/>
          </p:nvPr>
        </p:nvSpPr>
        <p:spPr>
          <a:xfrm>
            <a:off x="4103335" y="842425"/>
            <a:ext cx="8088665" cy="5575813"/>
          </a:xfrm>
          <a:custGeom>
            <a:avLst/>
            <a:gdLst>
              <a:gd name="connsiteX0" fmla="*/ 593794 w 8088665"/>
              <a:gd name="connsiteY0" fmla="*/ 198 h 5575813"/>
              <a:gd name="connsiteX1" fmla="*/ 5405900 w 8088665"/>
              <a:gd name="connsiteY1" fmla="*/ 272198 h 5575813"/>
              <a:gd name="connsiteX2" fmla="*/ 8086841 w 8088665"/>
              <a:gd name="connsiteY2" fmla="*/ 276747 h 5575813"/>
              <a:gd name="connsiteX3" fmla="*/ 8088665 w 8088665"/>
              <a:gd name="connsiteY3" fmla="*/ 272201 h 5575813"/>
              <a:gd name="connsiteX4" fmla="*/ 8088665 w 8088665"/>
              <a:gd name="connsiteY4" fmla="*/ 5575813 h 5575813"/>
              <a:gd name="connsiteX5" fmla="*/ 2169482 w 8088665"/>
              <a:gd name="connsiteY5" fmla="*/ 5575813 h 5575813"/>
              <a:gd name="connsiteX6" fmla="*/ 2053808 w 8088665"/>
              <a:gd name="connsiteY6" fmla="*/ 5362186 h 5575813"/>
              <a:gd name="connsiteX7" fmla="*/ 672720 w 8088665"/>
              <a:gd name="connsiteY7" fmla="*/ 3630757 h 5575813"/>
              <a:gd name="connsiteX8" fmla="*/ 63046 w 8088665"/>
              <a:gd name="connsiteY8" fmla="*/ 15110 h 5575813"/>
              <a:gd name="connsiteX9" fmla="*/ 62419 w 8088665"/>
              <a:gd name="connsiteY9" fmla="*/ 5363 h 5575813"/>
              <a:gd name="connsiteX10" fmla="*/ 206726 w 8088665"/>
              <a:gd name="connsiteY10" fmla="*/ 3057 h 5575813"/>
              <a:gd name="connsiteX11" fmla="*/ 593794 w 8088665"/>
              <a:gd name="connsiteY11" fmla="*/ 198 h 5575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8665" h="5575813">
                <a:moveTo>
                  <a:pt x="593794" y="198"/>
                </a:moveTo>
                <a:cubicBezTo>
                  <a:pt x="2033447" y="-4120"/>
                  <a:pt x="3692526" y="61670"/>
                  <a:pt x="5405900" y="272198"/>
                </a:cubicBezTo>
                <a:cubicBezTo>
                  <a:pt x="7821188" y="660406"/>
                  <a:pt x="8065711" y="320724"/>
                  <a:pt x="8086841" y="276747"/>
                </a:cubicBezTo>
                <a:lnTo>
                  <a:pt x="8088665" y="272201"/>
                </a:lnTo>
                <a:lnTo>
                  <a:pt x="8088665" y="5575813"/>
                </a:lnTo>
                <a:lnTo>
                  <a:pt x="2169482" y="5575813"/>
                </a:lnTo>
                <a:lnTo>
                  <a:pt x="2053808" y="5362186"/>
                </a:lnTo>
                <a:cubicBezTo>
                  <a:pt x="1716648" y="4770351"/>
                  <a:pt x="1243390" y="4173323"/>
                  <a:pt x="672720" y="3630757"/>
                </a:cubicBezTo>
                <a:cubicBezTo>
                  <a:pt x="-342809" y="2665626"/>
                  <a:pt x="104735" y="1115391"/>
                  <a:pt x="63046" y="15110"/>
                </a:cubicBezTo>
                <a:lnTo>
                  <a:pt x="62419" y="5363"/>
                </a:lnTo>
                <a:lnTo>
                  <a:pt x="206726" y="3057"/>
                </a:lnTo>
                <a:cubicBezTo>
                  <a:pt x="333853" y="1562"/>
                  <a:pt x="462917" y="590"/>
                  <a:pt x="593794" y="198"/>
                </a:cubicBezTo>
                <a:close/>
              </a:path>
            </a:pathLst>
          </a:custGeom>
          <a:noFill/>
        </p:spPr>
        <p:txBody>
          <a:bodyPr wrap="square">
            <a:noAutofit/>
          </a:bodyPr>
          <a:lstStyle/>
          <a:p>
            <a:r>
              <a:rPr lang="de-DE"/>
              <a:t> </a:t>
            </a:r>
          </a:p>
        </p:txBody>
      </p:sp>
      <p:sp>
        <p:nvSpPr>
          <p:cNvPr id="2" name="Titel 1">
            <a:extLst>
              <a:ext uri="{FF2B5EF4-FFF2-40B4-BE49-F238E27FC236}">
                <a16:creationId xmlns:a16="http://schemas.microsoft.com/office/drawing/2014/main" id="{E60AC7F8-927B-45B3-AB6E-0F5E24CCA70C}"/>
              </a:ext>
            </a:extLst>
          </p:cNvPr>
          <p:cNvSpPr>
            <a:spLocks noGrp="1"/>
          </p:cNvSpPr>
          <p:nvPr>
            <p:ph type="title" hasCustomPrompt="1"/>
          </p:nvPr>
        </p:nvSpPr>
        <p:spPr>
          <a:xfrm>
            <a:off x="1416050" y="1387475"/>
            <a:ext cx="2520951" cy="752024"/>
          </a:xfrm>
        </p:spPr>
        <p:txBody>
          <a:bodyPr/>
          <a:lstStyle>
            <a:lvl1pPr>
              <a:lnSpc>
                <a:spcPts val="2700"/>
              </a:lnSpc>
              <a:defRPr sz="2700">
                <a:solidFill>
                  <a:schemeClr val="accent1"/>
                </a:solidFill>
              </a:defRPr>
            </a:lvl1pPr>
          </a:lstStyle>
          <a:p>
            <a:r>
              <a:rPr lang="de-DE"/>
              <a:t>Mastertitelformat </a:t>
            </a:r>
            <a:br>
              <a:rPr lang="de-DE"/>
            </a:br>
            <a:r>
              <a:rPr lang="de-DE"/>
              <a:t>bearbeiten</a:t>
            </a:r>
          </a:p>
        </p:txBody>
      </p:sp>
      <p:pic>
        <p:nvPicPr>
          <p:cNvPr id="10" name="Bild 2">
            <a:extLst>
              <a:ext uri="{FF2B5EF4-FFF2-40B4-BE49-F238E27FC236}">
                <a16:creationId xmlns:a16="http://schemas.microsoft.com/office/drawing/2014/main" id="{E6E8B339-3CD8-4491-87B4-A4A47F2D17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
        <p:nvSpPr>
          <p:cNvPr id="15" name="Textplatzhalter 14">
            <a:extLst>
              <a:ext uri="{FF2B5EF4-FFF2-40B4-BE49-F238E27FC236}">
                <a16:creationId xmlns:a16="http://schemas.microsoft.com/office/drawing/2014/main" id="{11080DD8-799D-4FF0-A5FD-12DC007DC4DA}"/>
              </a:ext>
            </a:extLst>
          </p:cNvPr>
          <p:cNvSpPr>
            <a:spLocks noGrp="1"/>
          </p:cNvSpPr>
          <p:nvPr>
            <p:ph type="body" sz="quarter" idx="12"/>
          </p:nvPr>
        </p:nvSpPr>
        <p:spPr>
          <a:xfrm>
            <a:off x="1416050" y="2393950"/>
            <a:ext cx="2520952" cy="3627438"/>
          </a:xfrm>
        </p:spPr>
        <p:txBody>
          <a:bodyPr/>
          <a:lstStyle>
            <a:lvl1pPr>
              <a:defRPr sz="2400">
                <a:solidFill>
                  <a:schemeClr val="bg1"/>
                </a:solidFill>
              </a:defRPr>
            </a:lvl1pPr>
            <a:lvl2pPr>
              <a:buClr>
                <a:schemeClr val="bg1"/>
              </a:buClr>
              <a:defRPr sz="2400">
                <a:solidFill>
                  <a:schemeClr val="bg1"/>
                </a:solidFill>
              </a:defRPr>
            </a:lvl2pPr>
            <a:lvl3pPr>
              <a:buClr>
                <a:schemeClr val="bg1"/>
              </a:buClr>
              <a:defRPr sz="24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Rechteck 11">
            <a:extLst>
              <a:ext uri="{FF2B5EF4-FFF2-40B4-BE49-F238E27FC236}">
                <a16:creationId xmlns:a16="http://schemas.microsoft.com/office/drawing/2014/main" id="{F4E11129-D59A-4C7C-A33E-B5675F67430D}"/>
              </a:ext>
            </a:extLst>
          </p:cNvPr>
          <p:cNvSpPr/>
          <p:nvPr userDrawn="1"/>
        </p:nvSpPr>
        <p:spPr>
          <a:xfrm>
            <a:off x="0" y="6416675"/>
            <a:ext cx="12192000" cy="441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3445FD12-A946-43C7-AF0E-F96E1DD0A560}"/>
              </a:ext>
            </a:extLst>
          </p:cNvPr>
          <p:cNvSpPr txBox="1"/>
          <p:nvPr userDrawn="1"/>
        </p:nvSpPr>
        <p:spPr>
          <a:xfrm>
            <a:off x="9316995" y="6563806"/>
            <a:ext cx="2574048"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4" name="Fußzeilenplatzhalter 15">
            <a:extLst>
              <a:ext uri="{FF2B5EF4-FFF2-40B4-BE49-F238E27FC236}">
                <a16:creationId xmlns:a16="http://schemas.microsoft.com/office/drawing/2014/main" id="{C9A378ED-44B9-4840-9A4D-60816999914A}"/>
              </a:ext>
            </a:extLst>
          </p:cNvPr>
          <p:cNvSpPr>
            <a:spLocks noGrp="1"/>
          </p:cNvSpPr>
          <p:nvPr>
            <p:ph type="ftr" sz="quarter" idx="14"/>
          </p:nvPr>
        </p:nvSpPr>
        <p:spPr>
          <a:xfrm>
            <a:off x="442915" y="6563806"/>
            <a:ext cx="5653086" cy="123111"/>
          </a:xfrm>
        </p:spPr>
        <p:txBody>
          <a:bodyPr/>
          <a:lstStyle>
            <a:lvl1pPr>
              <a:defRPr>
                <a:solidFill>
                  <a:schemeClr val="tx2"/>
                </a:solidFill>
              </a:defRPr>
            </a:lvl1pPr>
          </a:lstStyle>
          <a:p>
            <a:r>
              <a:rPr lang="de-DE"/>
              <a:t>| Titel | Autor</a:t>
            </a:r>
          </a:p>
        </p:txBody>
      </p:sp>
      <p:sp>
        <p:nvSpPr>
          <p:cNvPr id="16" name="Foliennummernplatzhalter 16">
            <a:extLst>
              <a:ext uri="{FF2B5EF4-FFF2-40B4-BE49-F238E27FC236}">
                <a16:creationId xmlns:a16="http://schemas.microsoft.com/office/drawing/2014/main" id="{659C5829-E1B4-4A93-A251-22317DA948F3}"/>
              </a:ext>
            </a:extLst>
          </p:cNvPr>
          <p:cNvSpPr>
            <a:spLocks noGrp="1"/>
          </p:cNvSpPr>
          <p:nvPr>
            <p:ph type="sldNum" sz="quarter" idx="15"/>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1888093064"/>
      </p:ext>
    </p:extLst>
  </p:cSld>
  <p:clrMapOvr>
    <a:masterClrMapping/>
  </p:clrMapOvr>
  <p:extLst>
    <p:ext uri="{DCECCB84-F9BA-43D5-87BE-67443E8EF086}">
      <p15:sldGuideLst xmlns:p15="http://schemas.microsoft.com/office/powerpoint/2012/main">
        <p15:guide id="1" orient="horz" pos="93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folie petrol + Bild">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D7AD0AEA-A7FC-46DB-A106-C16D0FE81220}"/>
              </a:ext>
            </a:extLst>
          </p:cNvPr>
          <p:cNvSpPr/>
          <p:nvPr userDrawn="1"/>
        </p:nvSpPr>
        <p:spPr>
          <a:xfrm>
            <a:off x="0" y="0"/>
            <a:ext cx="12192001" cy="1298661"/>
          </a:xfrm>
          <a:custGeom>
            <a:avLst/>
            <a:gdLst>
              <a:gd name="connsiteX0" fmla="*/ 0 w 12192001"/>
              <a:gd name="connsiteY0" fmla="*/ 0 h 1298661"/>
              <a:gd name="connsiteX1" fmla="*/ 12192001 w 12192001"/>
              <a:gd name="connsiteY1" fmla="*/ 0 h 1298661"/>
              <a:gd name="connsiteX2" fmla="*/ 12192001 w 12192001"/>
              <a:gd name="connsiteY2" fmla="*/ 1114622 h 1298661"/>
              <a:gd name="connsiteX3" fmla="*/ 9509235 w 12192001"/>
              <a:gd name="connsiteY3" fmla="*/ 1114622 h 1298661"/>
              <a:gd name="connsiteX4" fmla="*/ 0 w 12192001"/>
              <a:gd name="connsiteY4" fmla="*/ 1114622 h 129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1298661">
                <a:moveTo>
                  <a:pt x="0" y="0"/>
                </a:moveTo>
                <a:lnTo>
                  <a:pt x="12192001" y="0"/>
                </a:lnTo>
                <a:lnTo>
                  <a:pt x="12192001" y="1114622"/>
                </a:lnTo>
                <a:cubicBezTo>
                  <a:pt x="12192001" y="1114622"/>
                  <a:pt x="12085542" y="1528711"/>
                  <a:pt x="9509235" y="1114622"/>
                </a:cubicBezTo>
                <a:cubicBezTo>
                  <a:pt x="4524875" y="502177"/>
                  <a:pt x="0" y="1114622"/>
                  <a:pt x="0" y="1114622"/>
                </a:cubicBezTo>
                <a:close/>
              </a:path>
            </a:pathLst>
          </a:custGeom>
          <a:solidFill>
            <a:srgbClr val="FFFFFF"/>
          </a:solidFill>
          <a:ln w="9525" cap="flat">
            <a:noFill/>
            <a:prstDash val="solid"/>
            <a:miter/>
          </a:ln>
        </p:spPr>
        <p:txBody>
          <a:bodyPr rtlCol="0" anchor="ctr"/>
          <a:lstStyle/>
          <a:p>
            <a:endParaRPr lang="de-DE"/>
          </a:p>
        </p:txBody>
      </p:sp>
      <p:sp>
        <p:nvSpPr>
          <p:cNvPr id="17" name="Bildplatzhalter 16">
            <a:extLst>
              <a:ext uri="{FF2B5EF4-FFF2-40B4-BE49-F238E27FC236}">
                <a16:creationId xmlns:a16="http://schemas.microsoft.com/office/drawing/2014/main" id="{CC2A1ED7-BA47-4A86-9F55-210B697B7829}"/>
              </a:ext>
            </a:extLst>
          </p:cNvPr>
          <p:cNvSpPr>
            <a:spLocks noGrp="1"/>
          </p:cNvSpPr>
          <p:nvPr>
            <p:ph type="pic" sz="quarter" idx="13" hasCustomPrompt="1"/>
          </p:nvPr>
        </p:nvSpPr>
        <p:spPr>
          <a:xfrm>
            <a:off x="4103335" y="842425"/>
            <a:ext cx="8088665" cy="5575813"/>
          </a:xfrm>
          <a:custGeom>
            <a:avLst/>
            <a:gdLst>
              <a:gd name="connsiteX0" fmla="*/ 593794 w 8088665"/>
              <a:gd name="connsiteY0" fmla="*/ 198 h 5575813"/>
              <a:gd name="connsiteX1" fmla="*/ 5405900 w 8088665"/>
              <a:gd name="connsiteY1" fmla="*/ 272198 h 5575813"/>
              <a:gd name="connsiteX2" fmla="*/ 8086841 w 8088665"/>
              <a:gd name="connsiteY2" fmla="*/ 276747 h 5575813"/>
              <a:gd name="connsiteX3" fmla="*/ 8088665 w 8088665"/>
              <a:gd name="connsiteY3" fmla="*/ 272201 h 5575813"/>
              <a:gd name="connsiteX4" fmla="*/ 8088665 w 8088665"/>
              <a:gd name="connsiteY4" fmla="*/ 5575813 h 5575813"/>
              <a:gd name="connsiteX5" fmla="*/ 2169482 w 8088665"/>
              <a:gd name="connsiteY5" fmla="*/ 5575813 h 5575813"/>
              <a:gd name="connsiteX6" fmla="*/ 2053808 w 8088665"/>
              <a:gd name="connsiteY6" fmla="*/ 5362186 h 5575813"/>
              <a:gd name="connsiteX7" fmla="*/ 672720 w 8088665"/>
              <a:gd name="connsiteY7" fmla="*/ 3630757 h 5575813"/>
              <a:gd name="connsiteX8" fmla="*/ 63046 w 8088665"/>
              <a:gd name="connsiteY8" fmla="*/ 15110 h 5575813"/>
              <a:gd name="connsiteX9" fmla="*/ 62419 w 8088665"/>
              <a:gd name="connsiteY9" fmla="*/ 5363 h 5575813"/>
              <a:gd name="connsiteX10" fmla="*/ 206726 w 8088665"/>
              <a:gd name="connsiteY10" fmla="*/ 3057 h 5575813"/>
              <a:gd name="connsiteX11" fmla="*/ 593794 w 8088665"/>
              <a:gd name="connsiteY11" fmla="*/ 198 h 5575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8665" h="5575813">
                <a:moveTo>
                  <a:pt x="593794" y="198"/>
                </a:moveTo>
                <a:cubicBezTo>
                  <a:pt x="2033447" y="-4120"/>
                  <a:pt x="3692526" y="61670"/>
                  <a:pt x="5405900" y="272198"/>
                </a:cubicBezTo>
                <a:cubicBezTo>
                  <a:pt x="7821188" y="660406"/>
                  <a:pt x="8065711" y="320724"/>
                  <a:pt x="8086841" y="276747"/>
                </a:cubicBezTo>
                <a:lnTo>
                  <a:pt x="8088665" y="272201"/>
                </a:lnTo>
                <a:lnTo>
                  <a:pt x="8088665" y="5575813"/>
                </a:lnTo>
                <a:lnTo>
                  <a:pt x="2169482" y="5575813"/>
                </a:lnTo>
                <a:lnTo>
                  <a:pt x="2053808" y="5362186"/>
                </a:lnTo>
                <a:cubicBezTo>
                  <a:pt x="1716648" y="4770351"/>
                  <a:pt x="1243390" y="4173323"/>
                  <a:pt x="672720" y="3630757"/>
                </a:cubicBezTo>
                <a:cubicBezTo>
                  <a:pt x="-342809" y="2665626"/>
                  <a:pt x="104735" y="1115391"/>
                  <a:pt x="63046" y="15110"/>
                </a:cubicBezTo>
                <a:lnTo>
                  <a:pt x="62419" y="5363"/>
                </a:lnTo>
                <a:lnTo>
                  <a:pt x="206726" y="3057"/>
                </a:lnTo>
                <a:cubicBezTo>
                  <a:pt x="333853" y="1562"/>
                  <a:pt x="462917" y="590"/>
                  <a:pt x="593794" y="198"/>
                </a:cubicBezTo>
                <a:close/>
              </a:path>
            </a:pathLst>
          </a:custGeom>
          <a:noFill/>
        </p:spPr>
        <p:txBody>
          <a:bodyPr wrap="square">
            <a:noAutofit/>
          </a:bodyPr>
          <a:lstStyle/>
          <a:p>
            <a:r>
              <a:rPr lang="de-DE"/>
              <a:t> </a:t>
            </a:r>
          </a:p>
        </p:txBody>
      </p:sp>
      <p:sp>
        <p:nvSpPr>
          <p:cNvPr id="2" name="Titel 1">
            <a:extLst>
              <a:ext uri="{FF2B5EF4-FFF2-40B4-BE49-F238E27FC236}">
                <a16:creationId xmlns:a16="http://schemas.microsoft.com/office/drawing/2014/main" id="{E60AC7F8-927B-45B3-AB6E-0F5E24CCA70C}"/>
              </a:ext>
            </a:extLst>
          </p:cNvPr>
          <p:cNvSpPr>
            <a:spLocks noGrp="1"/>
          </p:cNvSpPr>
          <p:nvPr>
            <p:ph type="title" hasCustomPrompt="1"/>
          </p:nvPr>
        </p:nvSpPr>
        <p:spPr>
          <a:xfrm>
            <a:off x="1416050" y="1387475"/>
            <a:ext cx="2520951" cy="752024"/>
          </a:xfrm>
        </p:spPr>
        <p:txBody>
          <a:bodyPr/>
          <a:lstStyle>
            <a:lvl1pPr>
              <a:lnSpc>
                <a:spcPts val="2700"/>
              </a:lnSpc>
              <a:defRPr sz="2700">
                <a:solidFill>
                  <a:schemeClr val="accent4">
                    <a:lumMod val="60000"/>
                    <a:lumOff val="40000"/>
                  </a:schemeClr>
                </a:solidFill>
              </a:defRPr>
            </a:lvl1pPr>
          </a:lstStyle>
          <a:p>
            <a:r>
              <a:rPr lang="de-DE"/>
              <a:t>Mastertitelformat </a:t>
            </a:r>
            <a:br>
              <a:rPr lang="de-DE"/>
            </a:br>
            <a:r>
              <a:rPr lang="de-DE"/>
              <a:t>bearbeiten</a:t>
            </a:r>
          </a:p>
        </p:txBody>
      </p:sp>
      <p:pic>
        <p:nvPicPr>
          <p:cNvPr id="10" name="Bild 2">
            <a:extLst>
              <a:ext uri="{FF2B5EF4-FFF2-40B4-BE49-F238E27FC236}">
                <a16:creationId xmlns:a16="http://schemas.microsoft.com/office/drawing/2014/main" id="{E6E8B339-3CD8-4491-87B4-A4A47F2D17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
        <p:nvSpPr>
          <p:cNvPr id="15" name="Textplatzhalter 14">
            <a:extLst>
              <a:ext uri="{FF2B5EF4-FFF2-40B4-BE49-F238E27FC236}">
                <a16:creationId xmlns:a16="http://schemas.microsoft.com/office/drawing/2014/main" id="{11080DD8-799D-4FF0-A5FD-12DC007DC4DA}"/>
              </a:ext>
            </a:extLst>
          </p:cNvPr>
          <p:cNvSpPr>
            <a:spLocks noGrp="1"/>
          </p:cNvSpPr>
          <p:nvPr>
            <p:ph type="body" sz="quarter" idx="12"/>
          </p:nvPr>
        </p:nvSpPr>
        <p:spPr>
          <a:xfrm>
            <a:off x="1416050" y="2393950"/>
            <a:ext cx="2520952" cy="3627438"/>
          </a:xfrm>
        </p:spPr>
        <p:txBody>
          <a:bodyPr/>
          <a:lstStyle>
            <a:lvl1pPr>
              <a:defRPr sz="2400">
                <a:solidFill>
                  <a:schemeClr val="bg1"/>
                </a:solidFill>
              </a:defRPr>
            </a:lvl1pPr>
            <a:lvl2pPr>
              <a:buClr>
                <a:schemeClr val="bg1"/>
              </a:buClr>
              <a:defRPr sz="2400">
                <a:solidFill>
                  <a:schemeClr val="bg1"/>
                </a:solidFill>
              </a:defRPr>
            </a:lvl2pPr>
            <a:lvl3pPr>
              <a:buClr>
                <a:schemeClr val="bg1"/>
              </a:buClr>
              <a:defRPr sz="24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Rechteck 11">
            <a:extLst>
              <a:ext uri="{FF2B5EF4-FFF2-40B4-BE49-F238E27FC236}">
                <a16:creationId xmlns:a16="http://schemas.microsoft.com/office/drawing/2014/main" id="{7216F79F-8C0F-4467-9B17-C586D616B4AF}"/>
              </a:ext>
            </a:extLst>
          </p:cNvPr>
          <p:cNvSpPr/>
          <p:nvPr userDrawn="1"/>
        </p:nvSpPr>
        <p:spPr>
          <a:xfrm>
            <a:off x="0" y="6416675"/>
            <a:ext cx="12192000" cy="441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4E48B5E-72EA-43CF-9927-197FD45757EE}"/>
              </a:ext>
            </a:extLst>
          </p:cNvPr>
          <p:cNvSpPr txBox="1"/>
          <p:nvPr userDrawn="1"/>
        </p:nvSpPr>
        <p:spPr>
          <a:xfrm>
            <a:off x="9407611" y="6563806"/>
            <a:ext cx="2483432" cy="125318"/>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4" name="Fußzeilenplatzhalter 15">
            <a:extLst>
              <a:ext uri="{FF2B5EF4-FFF2-40B4-BE49-F238E27FC236}">
                <a16:creationId xmlns:a16="http://schemas.microsoft.com/office/drawing/2014/main" id="{066E2976-5F56-4B5D-BCB1-E05B18DBDAB1}"/>
              </a:ext>
            </a:extLst>
          </p:cNvPr>
          <p:cNvSpPr>
            <a:spLocks noGrp="1"/>
          </p:cNvSpPr>
          <p:nvPr>
            <p:ph type="ftr" sz="quarter" idx="14"/>
          </p:nvPr>
        </p:nvSpPr>
        <p:spPr>
          <a:xfrm>
            <a:off x="442915" y="6563806"/>
            <a:ext cx="5653086" cy="123111"/>
          </a:xfrm>
        </p:spPr>
        <p:txBody>
          <a:bodyPr/>
          <a:lstStyle>
            <a:lvl1pPr>
              <a:defRPr>
                <a:solidFill>
                  <a:schemeClr val="tx2"/>
                </a:solidFill>
              </a:defRPr>
            </a:lvl1pPr>
          </a:lstStyle>
          <a:p>
            <a:r>
              <a:rPr lang="de-DE"/>
              <a:t>| Titel | Autor</a:t>
            </a:r>
          </a:p>
        </p:txBody>
      </p:sp>
      <p:sp>
        <p:nvSpPr>
          <p:cNvPr id="16" name="Foliennummernplatzhalter 16">
            <a:extLst>
              <a:ext uri="{FF2B5EF4-FFF2-40B4-BE49-F238E27FC236}">
                <a16:creationId xmlns:a16="http://schemas.microsoft.com/office/drawing/2014/main" id="{74CA9BA9-A7D8-4284-B980-87A83C3E9627}"/>
              </a:ext>
            </a:extLst>
          </p:cNvPr>
          <p:cNvSpPr>
            <a:spLocks noGrp="1"/>
          </p:cNvSpPr>
          <p:nvPr>
            <p:ph type="sldNum" sz="quarter" idx="15"/>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2092776883"/>
      </p:ext>
    </p:extLst>
  </p:cSld>
  <p:clrMapOvr>
    <a:masterClrMapping/>
  </p:clrMapOvr>
  <p:extLst>
    <p:ext uri="{DCECCB84-F9BA-43D5-87BE-67443E8EF086}">
      <p15:sldGuideLst xmlns:p15="http://schemas.microsoft.com/office/powerpoint/2012/main">
        <p15:guide id="1" orient="horz" pos="93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berschrift + 1 x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D388A6-189F-499C-8AC5-F0D99630138A}"/>
              </a:ext>
            </a:extLst>
          </p:cNvPr>
          <p:cNvSpPr>
            <a:spLocks noGrp="1"/>
          </p:cNvSpPr>
          <p:nvPr>
            <p:ph type="title"/>
          </p:nvPr>
        </p:nvSpPr>
        <p:spPr>
          <a:xfrm>
            <a:off x="1416050" y="639578"/>
            <a:ext cx="9359900" cy="747897"/>
          </a:xfrm>
        </p:spPr>
        <p:txBody>
          <a:bodyPr/>
          <a:lstStyle>
            <a:lvl1pPr>
              <a:lnSpc>
                <a:spcPct val="100000"/>
              </a:lnSpc>
              <a:defRPr sz="4200">
                <a:solidFill>
                  <a:schemeClr val="accent1"/>
                </a:solidFill>
              </a:defRPr>
            </a:lvl1pPr>
          </a:lstStyle>
          <a:p>
            <a:r>
              <a:rPr lang="de-DE"/>
              <a:t>Mastertitelformat bearbeiten</a:t>
            </a:r>
          </a:p>
        </p:txBody>
      </p:sp>
      <p:sp>
        <p:nvSpPr>
          <p:cNvPr id="8" name="Textplatzhalter 7">
            <a:extLst>
              <a:ext uri="{FF2B5EF4-FFF2-40B4-BE49-F238E27FC236}">
                <a16:creationId xmlns:a16="http://schemas.microsoft.com/office/drawing/2014/main" id="{FE8123DE-D7C1-487C-9F61-5E628A90CD16}"/>
              </a:ext>
            </a:extLst>
          </p:cNvPr>
          <p:cNvSpPr>
            <a:spLocks noGrp="1"/>
          </p:cNvSpPr>
          <p:nvPr>
            <p:ph type="body" sz="quarter" idx="12"/>
          </p:nvPr>
        </p:nvSpPr>
        <p:spPr>
          <a:xfrm>
            <a:off x="1416050" y="1545430"/>
            <a:ext cx="9359900" cy="4475957"/>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extfeld 13">
            <a:extLst>
              <a:ext uri="{FF2B5EF4-FFF2-40B4-BE49-F238E27FC236}">
                <a16:creationId xmlns:a16="http://schemas.microsoft.com/office/drawing/2014/main" id="{3222FAFE-BE73-4C5A-AD5F-FDBD482B58AF}"/>
              </a:ext>
            </a:extLst>
          </p:cNvPr>
          <p:cNvSpPr txBox="1"/>
          <p:nvPr userDrawn="1"/>
        </p:nvSpPr>
        <p:spPr>
          <a:xfrm>
            <a:off x="9374659" y="6563806"/>
            <a:ext cx="2516384"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5" name="Fußzeilenplatzhalter 15">
            <a:extLst>
              <a:ext uri="{FF2B5EF4-FFF2-40B4-BE49-F238E27FC236}">
                <a16:creationId xmlns:a16="http://schemas.microsoft.com/office/drawing/2014/main" id="{627184EF-241C-4DEB-B7DC-1F47543764F2}"/>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16" name="Foliennummernplatzhalter 16">
            <a:extLst>
              <a:ext uri="{FF2B5EF4-FFF2-40B4-BE49-F238E27FC236}">
                <a16:creationId xmlns:a16="http://schemas.microsoft.com/office/drawing/2014/main" id="{289EFEDB-49BB-4526-B210-24CDD6E7A1B7}"/>
              </a:ext>
            </a:extLst>
          </p:cNvPr>
          <p:cNvSpPr>
            <a:spLocks noGrp="1"/>
          </p:cNvSpPr>
          <p:nvPr>
            <p:ph type="sldNum" sz="quarter" idx="14"/>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563077948"/>
      </p:ext>
    </p:extLst>
  </p:cSld>
  <p:clrMapOvr>
    <a:masterClrMapping/>
  </p:clrMapOvr>
  <p:extLst>
    <p:ext uri="{DCECCB84-F9BA-43D5-87BE-67443E8EF086}">
      <p15:sldGuideLst xmlns:p15="http://schemas.microsoft.com/office/powerpoint/2012/main">
        <p15:guide id="1" orient="horz" pos="97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x Überschrift + 2 x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410F5-2CCE-4CCE-9EB3-05F57FCE1BB1}"/>
              </a:ext>
            </a:extLst>
          </p:cNvPr>
          <p:cNvSpPr>
            <a:spLocks noGrp="1"/>
          </p:cNvSpPr>
          <p:nvPr>
            <p:ph type="title" hasCustomPrompt="1"/>
          </p:nvPr>
        </p:nvSpPr>
        <p:spPr>
          <a:xfrm>
            <a:off x="1416050" y="639578"/>
            <a:ext cx="4535488" cy="747897"/>
          </a:xfrm>
        </p:spPr>
        <p:txBody>
          <a:bodyPr/>
          <a:lstStyle>
            <a:lvl1pPr>
              <a:defRPr>
                <a:solidFill>
                  <a:schemeClr val="accent1"/>
                </a:solidFill>
              </a:defRPr>
            </a:lvl1pPr>
          </a:lstStyle>
          <a:p>
            <a:r>
              <a:rPr lang="de-DE"/>
              <a:t>Mastertitelformat </a:t>
            </a:r>
            <a:br>
              <a:rPr lang="de-DE"/>
            </a:br>
            <a:r>
              <a:rPr lang="de-DE"/>
              <a:t>bearbeiten</a:t>
            </a:r>
          </a:p>
        </p:txBody>
      </p:sp>
      <p:sp>
        <p:nvSpPr>
          <p:cNvPr id="6" name="Textplatzhalter 5">
            <a:extLst>
              <a:ext uri="{FF2B5EF4-FFF2-40B4-BE49-F238E27FC236}">
                <a16:creationId xmlns:a16="http://schemas.microsoft.com/office/drawing/2014/main" id="{65A87A01-0D8A-4566-8ED2-A008FC84676D}"/>
              </a:ext>
            </a:extLst>
          </p:cNvPr>
          <p:cNvSpPr>
            <a:spLocks noGrp="1"/>
          </p:cNvSpPr>
          <p:nvPr>
            <p:ph type="body" sz="quarter" idx="12"/>
          </p:nvPr>
        </p:nvSpPr>
        <p:spPr>
          <a:xfrm>
            <a:off x="1416049" y="1645443"/>
            <a:ext cx="4535487" cy="4375945"/>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5">
            <a:extLst>
              <a:ext uri="{FF2B5EF4-FFF2-40B4-BE49-F238E27FC236}">
                <a16:creationId xmlns:a16="http://schemas.microsoft.com/office/drawing/2014/main" id="{D4FC1861-8A60-4E7B-A909-FC616399A808}"/>
              </a:ext>
            </a:extLst>
          </p:cNvPr>
          <p:cNvSpPr>
            <a:spLocks noGrp="1"/>
          </p:cNvSpPr>
          <p:nvPr>
            <p:ph type="body" sz="quarter" idx="13"/>
          </p:nvPr>
        </p:nvSpPr>
        <p:spPr>
          <a:xfrm>
            <a:off x="6240466" y="1645442"/>
            <a:ext cx="4535487" cy="4377600"/>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extplatzhalter 8">
            <a:extLst>
              <a:ext uri="{FF2B5EF4-FFF2-40B4-BE49-F238E27FC236}">
                <a16:creationId xmlns:a16="http://schemas.microsoft.com/office/drawing/2014/main" id="{5DF26F08-9CD5-4877-A8C1-1CA517356590}"/>
              </a:ext>
            </a:extLst>
          </p:cNvPr>
          <p:cNvSpPr>
            <a:spLocks noGrp="1"/>
          </p:cNvSpPr>
          <p:nvPr>
            <p:ph type="body" sz="quarter" idx="14" hasCustomPrompt="1"/>
          </p:nvPr>
        </p:nvSpPr>
        <p:spPr>
          <a:xfrm>
            <a:off x="6240466" y="639577"/>
            <a:ext cx="4535484" cy="747897"/>
          </a:xfrm>
        </p:spPr>
        <p:txBody>
          <a:bodyPr vert="horz" lIns="0" tIns="0" rIns="0" bIns="0" rtlCol="0" anchor="t" anchorCtr="0">
            <a:noAutofit/>
          </a:bodyPr>
          <a:lstStyle>
            <a:lvl1pPr>
              <a:defRPr lang="de-DE" sz="2700" dirty="0" smtClean="0">
                <a:solidFill>
                  <a:schemeClr val="accent1"/>
                </a:solidFill>
                <a:latin typeface="+mj-lt"/>
                <a:ea typeface="+mj-ea"/>
                <a:cs typeface="+mj-cs"/>
              </a:defRPr>
            </a:lvl1pPr>
          </a:lstStyle>
          <a:p>
            <a:pPr lvl="0">
              <a:lnSpc>
                <a:spcPts val="2700"/>
              </a:lnSpc>
              <a:spcBef>
                <a:spcPct val="0"/>
              </a:spcBef>
            </a:pPr>
            <a:r>
              <a:rPr lang="de-DE"/>
              <a:t>Mastertextformat </a:t>
            </a:r>
            <a:br>
              <a:rPr lang="de-DE"/>
            </a:br>
            <a:r>
              <a:rPr lang="de-DE"/>
              <a:t>bearbeiten</a:t>
            </a:r>
          </a:p>
        </p:txBody>
      </p:sp>
      <p:sp>
        <p:nvSpPr>
          <p:cNvPr id="11" name="Textfeld 10">
            <a:extLst>
              <a:ext uri="{FF2B5EF4-FFF2-40B4-BE49-F238E27FC236}">
                <a16:creationId xmlns:a16="http://schemas.microsoft.com/office/drawing/2014/main" id="{27C54B3A-D4B7-4137-8D7E-10523F8E957A}"/>
              </a:ext>
            </a:extLst>
          </p:cNvPr>
          <p:cNvSpPr txBox="1"/>
          <p:nvPr userDrawn="1"/>
        </p:nvSpPr>
        <p:spPr>
          <a:xfrm>
            <a:off x="9341708" y="6563806"/>
            <a:ext cx="2549335"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2" name="Fußzeilenplatzhalter 15">
            <a:extLst>
              <a:ext uri="{FF2B5EF4-FFF2-40B4-BE49-F238E27FC236}">
                <a16:creationId xmlns:a16="http://schemas.microsoft.com/office/drawing/2014/main" id="{1D918A79-056A-4B8A-870D-9692077B41F0}"/>
              </a:ext>
            </a:extLst>
          </p:cNvPr>
          <p:cNvSpPr>
            <a:spLocks noGrp="1"/>
          </p:cNvSpPr>
          <p:nvPr>
            <p:ph type="ftr" sz="quarter" idx="15"/>
          </p:nvPr>
        </p:nvSpPr>
        <p:spPr>
          <a:xfrm>
            <a:off x="442915" y="6563806"/>
            <a:ext cx="5653086" cy="123111"/>
          </a:xfrm>
        </p:spPr>
        <p:txBody>
          <a:bodyPr/>
          <a:lstStyle>
            <a:lvl1pPr>
              <a:defRPr>
                <a:solidFill>
                  <a:schemeClr val="tx2"/>
                </a:solidFill>
              </a:defRPr>
            </a:lvl1pPr>
          </a:lstStyle>
          <a:p>
            <a:r>
              <a:rPr lang="de-DE"/>
              <a:t>| Titel | Autor</a:t>
            </a:r>
          </a:p>
        </p:txBody>
      </p:sp>
      <p:sp>
        <p:nvSpPr>
          <p:cNvPr id="13" name="Foliennummernplatzhalter 16">
            <a:extLst>
              <a:ext uri="{FF2B5EF4-FFF2-40B4-BE49-F238E27FC236}">
                <a16:creationId xmlns:a16="http://schemas.microsoft.com/office/drawing/2014/main" id="{DCE702F0-8995-44AF-B84C-E1C5864AD2BD}"/>
              </a:ext>
            </a:extLst>
          </p:cNvPr>
          <p:cNvSpPr>
            <a:spLocks noGrp="1"/>
          </p:cNvSpPr>
          <p:nvPr>
            <p:ph type="sldNum" sz="quarter" idx="16"/>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3412109124"/>
      </p:ext>
    </p:extLst>
  </p:cSld>
  <p:clrMapOvr>
    <a:masterClrMapping/>
  </p:clrMapOvr>
  <p:extLst>
    <p:ext uri="{DCECCB84-F9BA-43D5-87BE-67443E8EF086}">
      <p15:sldGuideLst xmlns:p15="http://schemas.microsoft.com/office/powerpoint/2012/main">
        <p15:guide id="1" orient="horz" pos="103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x Überschrift + 3 x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410F5-2CCE-4CCE-9EB3-05F57FCE1BB1}"/>
              </a:ext>
            </a:extLst>
          </p:cNvPr>
          <p:cNvSpPr>
            <a:spLocks noGrp="1"/>
          </p:cNvSpPr>
          <p:nvPr>
            <p:ph type="title"/>
          </p:nvPr>
        </p:nvSpPr>
        <p:spPr>
          <a:xfrm>
            <a:off x="1416049" y="639578"/>
            <a:ext cx="3070227" cy="747897"/>
          </a:xfrm>
        </p:spPr>
        <p:txBody>
          <a:bodyPr/>
          <a:lstStyle>
            <a:lvl1pPr>
              <a:defRPr>
                <a:solidFill>
                  <a:schemeClr val="accent1"/>
                </a:solidFill>
              </a:defRPr>
            </a:lvl1pPr>
          </a:lstStyle>
          <a:p>
            <a:r>
              <a:rPr lang="de-DE"/>
              <a:t>Mastertitelformat bearbeiten</a:t>
            </a:r>
          </a:p>
        </p:txBody>
      </p:sp>
      <p:sp>
        <p:nvSpPr>
          <p:cNvPr id="6" name="Textplatzhalter 5">
            <a:extLst>
              <a:ext uri="{FF2B5EF4-FFF2-40B4-BE49-F238E27FC236}">
                <a16:creationId xmlns:a16="http://schemas.microsoft.com/office/drawing/2014/main" id="{65A87A01-0D8A-4566-8ED2-A008FC84676D}"/>
              </a:ext>
            </a:extLst>
          </p:cNvPr>
          <p:cNvSpPr>
            <a:spLocks noGrp="1"/>
          </p:cNvSpPr>
          <p:nvPr>
            <p:ph type="body" sz="quarter" idx="12"/>
          </p:nvPr>
        </p:nvSpPr>
        <p:spPr>
          <a:xfrm>
            <a:off x="1416049" y="1645443"/>
            <a:ext cx="3070226" cy="4375945"/>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5">
            <a:extLst>
              <a:ext uri="{FF2B5EF4-FFF2-40B4-BE49-F238E27FC236}">
                <a16:creationId xmlns:a16="http://schemas.microsoft.com/office/drawing/2014/main" id="{D4FC1861-8A60-4E7B-A909-FC616399A808}"/>
              </a:ext>
            </a:extLst>
          </p:cNvPr>
          <p:cNvSpPr>
            <a:spLocks noGrp="1"/>
          </p:cNvSpPr>
          <p:nvPr>
            <p:ph type="body" sz="quarter" idx="13"/>
          </p:nvPr>
        </p:nvSpPr>
        <p:spPr>
          <a:xfrm>
            <a:off x="8004175" y="1645443"/>
            <a:ext cx="3070226" cy="4377600"/>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Textplatzhalter 5">
            <a:extLst>
              <a:ext uri="{FF2B5EF4-FFF2-40B4-BE49-F238E27FC236}">
                <a16:creationId xmlns:a16="http://schemas.microsoft.com/office/drawing/2014/main" id="{538552C3-811B-4340-BC72-F2EB63DCB4C9}"/>
              </a:ext>
            </a:extLst>
          </p:cNvPr>
          <p:cNvSpPr>
            <a:spLocks noGrp="1"/>
          </p:cNvSpPr>
          <p:nvPr>
            <p:ph type="body" sz="quarter" idx="15"/>
          </p:nvPr>
        </p:nvSpPr>
        <p:spPr>
          <a:xfrm>
            <a:off x="4710111" y="1645443"/>
            <a:ext cx="3070226" cy="4377600"/>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feld 12">
            <a:extLst>
              <a:ext uri="{FF2B5EF4-FFF2-40B4-BE49-F238E27FC236}">
                <a16:creationId xmlns:a16="http://schemas.microsoft.com/office/drawing/2014/main" id="{6674D8C5-6721-48F9-A6DD-D810112542AE}"/>
              </a:ext>
            </a:extLst>
          </p:cNvPr>
          <p:cNvSpPr txBox="1"/>
          <p:nvPr userDrawn="1"/>
        </p:nvSpPr>
        <p:spPr>
          <a:xfrm>
            <a:off x="9382897" y="6563806"/>
            <a:ext cx="2508146"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4" name="Fußzeilenplatzhalter 15">
            <a:extLst>
              <a:ext uri="{FF2B5EF4-FFF2-40B4-BE49-F238E27FC236}">
                <a16:creationId xmlns:a16="http://schemas.microsoft.com/office/drawing/2014/main" id="{63464ABD-659D-4061-84F3-3A490221AB8F}"/>
              </a:ext>
            </a:extLst>
          </p:cNvPr>
          <p:cNvSpPr>
            <a:spLocks noGrp="1"/>
          </p:cNvSpPr>
          <p:nvPr>
            <p:ph type="ftr" sz="quarter" idx="17"/>
          </p:nvPr>
        </p:nvSpPr>
        <p:spPr>
          <a:xfrm>
            <a:off x="442915" y="6563806"/>
            <a:ext cx="5653086" cy="123111"/>
          </a:xfrm>
        </p:spPr>
        <p:txBody>
          <a:bodyPr/>
          <a:lstStyle>
            <a:lvl1pPr>
              <a:defRPr>
                <a:solidFill>
                  <a:schemeClr val="tx2"/>
                </a:solidFill>
              </a:defRPr>
            </a:lvl1pPr>
          </a:lstStyle>
          <a:p>
            <a:r>
              <a:rPr lang="de-DE"/>
              <a:t>| Titel | Autor</a:t>
            </a:r>
          </a:p>
        </p:txBody>
      </p:sp>
      <p:sp>
        <p:nvSpPr>
          <p:cNvPr id="15" name="Foliennummernplatzhalter 16">
            <a:extLst>
              <a:ext uri="{FF2B5EF4-FFF2-40B4-BE49-F238E27FC236}">
                <a16:creationId xmlns:a16="http://schemas.microsoft.com/office/drawing/2014/main" id="{FF9EB837-3A00-4B0E-8B20-E8AD7CFD8C8F}"/>
              </a:ext>
            </a:extLst>
          </p:cNvPr>
          <p:cNvSpPr>
            <a:spLocks noGrp="1"/>
          </p:cNvSpPr>
          <p:nvPr>
            <p:ph type="sldNum" sz="quarter" idx="18"/>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
        <p:nvSpPr>
          <p:cNvPr id="4" name="Textplatzhalter 3">
            <a:extLst>
              <a:ext uri="{FF2B5EF4-FFF2-40B4-BE49-F238E27FC236}">
                <a16:creationId xmlns:a16="http://schemas.microsoft.com/office/drawing/2014/main" id="{B697255A-92F7-4056-A98F-1F4143E6A5C7}"/>
              </a:ext>
            </a:extLst>
          </p:cNvPr>
          <p:cNvSpPr>
            <a:spLocks noGrp="1"/>
          </p:cNvSpPr>
          <p:nvPr>
            <p:ph type="body" sz="quarter" idx="19" hasCustomPrompt="1"/>
          </p:nvPr>
        </p:nvSpPr>
        <p:spPr>
          <a:xfrm>
            <a:off x="4710111" y="639763"/>
            <a:ext cx="3070800" cy="748800"/>
          </a:xfrm>
        </p:spPr>
        <p:txBody>
          <a:bodyPr/>
          <a:lstStyle>
            <a:lvl1pPr>
              <a:lnSpc>
                <a:spcPts val="2700"/>
              </a:lnSpc>
              <a:spcAft>
                <a:spcPts val="0"/>
              </a:spcAft>
              <a:defRPr sz="2700">
                <a:solidFill>
                  <a:schemeClr val="accent4">
                    <a:lumMod val="75000"/>
                  </a:schemeClr>
                </a:solidFill>
              </a:defRPr>
            </a:lvl1pPr>
          </a:lstStyle>
          <a:p>
            <a:pPr lvl="0"/>
            <a:r>
              <a:rPr lang="de-DE"/>
              <a:t>Mastertitelformat </a:t>
            </a:r>
            <a:br>
              <a:rPr lang="de-DE"/>
            </a:br>
            <a:r>
              <a:rPr lang="de-DE"/>
              <a:t>bearbeiten</a:t>
            </a:r>
          </a:p>
        </p:txBody>
      </p:sp>
      <p:sp>
        <p:nvSpPr>
          <p:cNvPr id="18" name="Textplatzhalter 3">
            <a:extLst>
              <a:ext uri="{FF2B5EF4-FFF2-40B4-BE49-F238E27FC236}">
                <a16:creationId xmlns:a16="http://schemas.microsoft.com/office/drawing/2014/main" id="{9E519593-F23C-4071-85BE-B3D219B281F4}"/>
              </a:ext>
            </a:extLst>
          </p:cNvPr>
          <p:cNvSpPr>
            <a:spLocks noGrp="1"/>
          </p:cNvSpPr>
          <p:nvPr>
            <p:ph type="body" sz="quarter" idx="20" hasCustomPrompt="1"/>
          </p:nvPr>
        </p:nvSpPr>
        <p:spPr>
          <a:xfrm>
            <a:off x="8004175" y="639763"/>
            <a:ext cx="3070800" cy="748800"/>
          </a:xfrm>
        </p:spPr>
        <p:txBody>
          <a:bodyPr/>
          <a:lstStyle>
            <a:lvl1pPr>
              <a:lnSpc>
                <a:spcPts val="2700"/>
              </a:lnSpc>
              <a:spcAft>
                <a:spcPts val="0"/>
              </a:spcAft>
              <a:defRPr sz="2700">
                <a:solidFill>
                  <a:schemeClr val="accent3"/>
                </a:solidFill>
              </a:defRPr>
            </a:lvl1pPr>
          </a:lstStyle>
          <a:p>
            <a:pPr lvl="0"/>
            <a:r>
              <a:rPr lang="de-DE"/>
              <a:t>Mastertitelformat </a:t>
            </a:r>
            <a:br>
              <a:rPr lang="de-DE"/>
            </a:br>
            <a:r>
              <a:rPr lang="de-DE"/>
              <a:t>bearbeiten</a:t>
            </a:r>
          </a:p>
        </p:txBody>
      </p:sp>
    </p:spTree>
    <p:extLst>
      <p:ext uri="{BB962C8B-B14F-4D97-AF65-F5344CB8AC3E}">
        <p14:creationId xmlns:p14="http://schemas.microsoft.com/office/powerpoint/2010/main" val="2113768154"/>
      </p:ext>
    </p:extLst>
  </p:cSld>
  <p:clrMapOvr>
    <a:masterClrMapping/>
  </p:clrMapOvr>
  <p:extLst>
    <p:ext uri="{DCECCB84-F9BA-43D5-87BE-67443E8EF086}">
      <p15:sldGuideLst xmlns:p15="http://schemas.microsoft.com/office/powerpoint/2012/main">
        <p15:guide id="1" pos="2955">
          <p15:clr>
            <a:srgbClr val="FBAE40"/>
          </p15:clr>
        </p15:guide>
        <p15:guide id="2" pos="5042">
          <p15:clr>
            <a:srgbClr val="FBAE40"/>
          </p15:clr>
        </p15:guide>
        <p15:guide id="3" orient="horz" pos="103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Überschrift + Aufzäh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410F5-2CCE-4CCE-9EB3-05F57FCE1BB1}"/>
              </a:ext>
            </a:extLst>
          </p:cNvPr>
          <p:cNvSpPr>
            <a:spLocks noGrp="1"/>
          </p:cNvSpPr>
          <p:nvPr>
            <p:ph type="title" hasCustomPrompt="1"/>
          </p:nvPr>
        </p:nvSpPr>
        <p:spPr>
          <a:xfrm>
            <a:off x="1416049" y="640800"/>
            <a:ext cx="9359903" cy="747897"/>
          </a:xfrm>
        </p:spPr>
        <p:txBody>
          <a:bodyPr/>
          <a:lstStyle>
            <a:lvl1pPr>
              <a:defRPr>
                <a:solidFill>
                  <a:schemeClr val="accent1"/>
                </a:solidFill>
              </a:defRPr>
            </a:lvl1pPr>
          </a:lstStyle>
          <a:p>
            <a:r>
              <a:rPr lang="de-DE"/>
              <a:t>Mastertitelformat </a:t>
            </a:r>
            <a:br>
              <a:rPr lang="de-DE"/>
            </a:br>
            <a:r>
              <a:rPr lang="de-DE"/>
              <a:t>bearbeiten</a:t>
            </a:r>
          </a:p>
        </p:txBody>
      </p:sp>
      <p:sp>
        <p:nvSpPr>
          <p:cNvPr id="6" name="Textplatzhalter 5">
            <a:extLst>
              <a:ext uri="{FF2B5EF4-FFF2-40B4-BE49-F238E27FC236}">
                <a16:creationId xmlns:a16="http://schemas.microsoft.com/office/drawing/2014/main" id="{65A87A01-0D8A-4566-8ED2-A008FC84676D}"/>
              </a:ext>
            </a:extLst>
          </p:cNvPr>
          <p:cNvSpPr>
            <a:spLocks noGrp="1"/>
          </p:cNvSpPr>
          <p:nvPr>
            <p:ph type="body" sz="quarter" idx="12"/>
          </p:nvPr>
        </p:nvSpPr>
        <p:spPr>
          <a:xfrm>
            <a:off x="1416049" y="1645443"/>
            <a:ext cx="9359901" cy="4375945"/>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feld 6">
            <a:extLst>
              <a:ext uri="{FF2B5EF4-FFF2-40B4-BE49-F238E27FC236}">
                <a16:creationId xmlns:a16="http://schemas.microsoft.com/office/drawing/2014/main" id="{717670AF-F6D4-4C9C-90F5-1EA843D19150}"/>
              </a:ext>
            </a:extLst>
          </p:cNvPr>
          <p:cNvSpPr txBox="1"/>
          <p:nvPr userDrawn="1"/>
        </p:nvSpPr>
        <p:spPr>
          <a:xfrm>
            <a:off x="9399373" y="6563806"/>
            <a:ext cx="2491670"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8" name="Fußzeilenplatzhalter 15">
            <a:extLst>
              <a:ext uri="{FF2B5EF4-FFF2-40B4-BE49-F238E27FC236}">
                <a16:creationId xmlns:a16="http://schemas.microsoft.com/office/drawing/2014/main" id="{DADE768E-168F-470A-B0BB-2C3F4B55E3AD}"/>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9" name="Foliennummernplatzhalter 16">
            <a:extLst>
              <a:ext uri="{FF2B5EF4-FFF2-40B4-BE49-F238E27FC236}">
                <a16:creationId xmlns:a16="http://schemas.microsoft.com/office/drawing/2014/main" id="{87FAE806-4516-4225-8F8F-CC79FA51C789}"/>
              </a:ext>
            </a:extLst>
          </p:cNvPr>
          <p:cNvSpPr>
            <a:spLocks noGrp="1"/>
          </p:cNvSpPr>
          <p:nvPr>
            <p:ph type="sldNum" sz="quarter" idx="14"/>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515605464"/>
      </p:ext>
    </p:extLst>
  </p:cSld>
  <p:clrMapOvr>
    <a:masterClrMapping/>
  </p:clrMapOvr>
  <p:extLst>
    <p:ext uri="{DCECCB84-F9BA-43D5-87BE-67443E8EF086}">
      <p15:sldGuideLst xmlns:p15="http://schemas.microsoft.com/office/powerpoint/2012/main">
        <p15:guide id="1" orient="horz" pos="103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vollflächig">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4CEAEA49-0CC0-4253-B4DE-E28F50AD1D7C}"/>
              </a:ext>
            </a:extLst>
          </p:cNvPr>
          <p:cNvSpPr>
            <a:spLocks noGrp="1"/>
          </p:cNvSpPr>
          <p:nvPr>
            <p:ph type="pic" sz="quarter" idx="12" hasCustomPrompt="1"/>
          </p:nvPr>
        </p:nvSpPr>
        <p:spPr>
          <a:xfrm>
            <a:off x="0" y="842423"/>
            <a:ext cx="12192000" cy="5574252"/>
          </a:xfrm>
          <a:custGeom>
            <a:avLst/>
            <a:gdLst>
              <a:gd name="connsiteX0" fmla="*/ 5095078 w 12192000"/>
              <a:gd name="connsiteY0" fmla="*/ 815 h 5574252"/>
              <a:gd name="connsiteX1" fmla="*/ 9509235 w 12192000"/>
              <a:gd name="connsiteY1" fmla="*/ 272199 h 5574252"/>
              <a:gd name="connsiteX2" fmla="*/ 12165194 w 12192000"/>
              <a:gd name="connsiteY2" fmla="*/ 307684 h 5574252"/>
              <a:gd name="connsiteX3" fmla="*/ 12180254 w 12192000"/>
              <a:gd name="connsiteY3" fmla="*/ 291486 h 5574252"/>
              <a:gd name="connsiteX4" fmla="*/ 12182121 w 12192000"/>
              <a:gd name="connsiteY4" fmla="*/ 290239 h 5574252"/>
              <a:gd name="connsiteX5" fmla="*/ 12192000 w 12192000"/>
              <a:gd name="connsiteY5" fmla="*/ 279689 h 5574252"/>
              <a:gd name="connsiteX6" fmla="*/ 12192000 w 12192000"/>
              <a:gd name="connsiteY6" fmla="*/ 5574252 h 5574252"/>
              <a:gd name="connsiteX7" fmla="*/ 0 w 12192000"/>
              <a:gd name="connsiteY7" fmla="*/ 5574252 h 5574252"/>
              <a:gd name="connsiteX8" fmla="*/ 0 w 12192000"/>
              <a:gd name="connsiteY8" fmla="*/ 272199 h 5574252"/>
              <a:gd name="connsiteX9" fmla="*/ 5095078 w 12192000"/>
              <a:gd name="connsiteY9" fmla="*/ 815 h 557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5574252">
                <a:moveTo>
                  <a:pt x="5095078" y="815"/>
                </a:moveTo>
                <a:cubicBezTo>
                  <a:pt x="6438882" y="9039"/>
                  <a:pt x="7951623" y="80810"/>
                  <a:pt x="9509235" y="272199"/>
                </a:cubicBezTo>
                <a:cubicBezTo>
                  <a:pt x="11602484" y="608646"/>
                  <a:pt x="12065248" y="398367"/>
                  <a:pt x="12165194" y="307684"/>
                </a:cubicBezTo>
                <a:lnTo>
                  <a:pt x="12180254" y="291486"/>
                </a:lnTo>
                <a:lnTo>
                  <a:pt x="12182121" y="290239"/>
                </a:lnTo>
                <a:lnTo>
                  <a:pt x="12192000" y="279689"/>
                </a:lnTo>
                <a:lnTo>
                  <a:pt x="12192000" y="5574252"/>
                </a:lnTo>
                <a:lnTo>
                  <a:pt x="0" y="5574252"/>
                </a:lnTo>
                <a:lnTo>
                  <a:pt x="0" y="272199"/>
                </a:lnTo>
                <a:cubicBezTo>
                  <a:pt x="0" y="272199"/>
                  <a:pt x="2138711" y="-17277"/>
                  <a:pt x="5095078" y="815"/>
                </a:cubicBezTo>
                <a:close/>
              </a:path>
            </a:pathLst>
          </a:custGeom>
        </p:spPr>
        <p:txBody>
          <a:bodyPr wrap="square">
            <a:noAutofit/>
          </a:bodyPr>
          <a:lstStyle/>
          <a:p>
            <a:r>
              <a:rPr lang="de-DE"/>
              <a:t> </a:t>
            </a:r>
          </a:p>
        </p:txBody>
      </p:sp>
      <p:sp>
        <p:nvSpPr>
          <p:cNvPr id="6" name="Textfeld 5">
            <a:extLst>
              <a:ext uri="{FF2B5EF4-FFF2-40B4-BE49-F238E27FC236}">
                <a16:creationId xmlns:a16="http://schemas.microsoft.com/office/drawing/2014/main" id="{16C3D8E4-DE94-4A38-8748-AA1E9EE19979}"/>
              </a:ext>
            </a:extLst>
          </p:cNvPr>
          <p:cNvSpPr txBox="1"/>
          <p:nvPr userDrawn="1"/>
        </p:nvSpPr>
        <p:spPr>
          <a:xfrm>
            <a:off x="9284043" y="6563806"/>
            <a:ext cx="2607000"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7" name="Fußzeilenplatzhalter 15">
            <a:extLst>
              <a:ext uri="{FF2B5EF4-FFF2-40B4-BE49-F238E27FC236}">
                <a16:creationId xmlns:a16="http://schemas.microsoft.com/office/drawing/2014/main" id="{48DC86F6-561D-4D6C-9C20-D94E60CC93DA}"/>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8" name="Foliennummernplatzhalter 16">
            <a:extLst>
              <a:ext uri="{FF2B5EF4-FFF2-40B4-BE49-F238E27FC236}">
                <a16:creationId xmlns:a16="http://schemas.microsoft.com/office/drawing/2014/main" id="{3EBC6D12-6669-462F-99B5-372C3CAB66D2}"/>
              </a:ext>
            </a:extLst>
          </p:cNvPr>
          <p:cNvSpPr>
            <a:spLocks noGrp="1"/>
          </p:cNvSpPr>
          <p:nvPr>
            <p:ph type="sldNum" sz="quarter" idx="14"/>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3105974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Überschrift + Inhalt + Diagram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410F5-2CCE-4CCE-9EB3-05F57FCE1BB1}"/>
              </a:ext>
            </a:extLst>
          </p:cNvPr>
          <p:cNvSpPr>
            <a:spLocks noGrp="1"/>
          </p:cNvSpPr>
          <p:nvPr>
            <p:ph type="title" hasCustomPrompt="1"/>
          </p:nvPr>
        </p:nvSpPr>
        <p:spPr>
          <a:xfrm>
            <a:off x="1416050" y="1391602"/>
            <a:ext cx="4535488" cy="747897"/>
          </a:xfrm>
        </p:spPr>
        <p:txBody>
          <a:bodyPr/>
          <a:lstStyle>
            <a:lvl1pPr>
              <a:defRPr>
                <a:solidFill>
                  <a:schemeClr val="accent1"/>
                </a:solidFill>
              </a:defRPr>
            </a:lvl1pPr>
          </a:lstStyle>
          <a:p>
            <a:r>
              <a:rPr lang="de-DE"/>
              <a:t>Mastertitelformat </a:t>
            </a:r>
            <a:br>
              <a:rPr lang="de-DE"/>
            </a:br>
            <a:r>
              <a:rPr lang="de-DE"/>
              <a:t>bearbeiten</a:t>
            </a:r>
          </a:p>
        </p:txBody>
      </p:sp>
      <p:sp>
        <p:nvSpPr>
          <p:cNvPr id="6" name="Textplatzhalter 5">
            <a:extLst>
              <a:ext uri="{FF2B5EF4-FFF2-40B4-BE49-F238E27FC236}">
                <a16:creationId xmlns:a16="http://schemas.microsoft.com/office/drawing/2014/main" id="{65A87A01-0D8A-4566-8ED2-A008FC84676D}"/>
              </a:ext>
            </a:extLst>
          </p:cNvPr>
          <p:cNvSpPr>
            <a:spLocks noGrp="1"/>
          </p:cNvSpPr>
          <p:nvPr>
            <p:ph type="body" sz="quarter" idx="12"/>
          </p:nvPr>
        </p:nvSpPr>
        <p:spPr>
          <a:xfrm>
            <a:off x="1416049" y="2393950"/>
            <a:ext cx="4535487" cy="3627437"/>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Inhaltsplatzhalter 7">
            <a:extLst>
              <a:ext uri="{FF2B5EF4-FFF2-40B4-BE49-F238E27FC236}">
                <a16:creationId xmlns:a16="http://schemas.microsoft.com/office/drawing/2014/main" id="{CFDCFCB9-51E0-459A-B53C-5DBA0C47AC03}"/>
              </a:ext>
            </a:extLst>
          </p:cNvPr>
          <p:cNvSpPr>
            <a:spLocks noGrp="1"/>
          </p:cNvSpPr>
          <p:nvPr>
            <p:ph sz="quarter" idx="14" hasCustomPrompt="1"/>
          </p:nvPr>
        </p:nvSpPr>
        <p:spPr>
          <a:xfrm>
            <a:off x="6240466" y="1989138"/>
            <a:ext cx="4535484" cy="4032249"/>
          </a:xfrm>
        </p:spPr>
        <p:txBody>
          <a:bodyPr/>
          <a:lstStyle>
            <a:lvl1pPr>
              <a:defRPr/>
            </a:lvl1pPr>
          </a:lstStyle>
          <a:p>
            <a:pPr lvl="0"/>
            <a:r>
              <a:rPr lang="de-DE"/>
              <a:t> </a:t>
            </a:r>
          </a:p>
        </p:txBody>
      </p:sp>
      <p:sp>
        <p:nvSpPr>
          <p:cNvPr id="9" name="Textfeld 8">
            <a:extLst>
              <a:ext uri="{FF2B5EF4-FFF2-40B4-BE49-F238E27FC236}">
                <a16:creationId xmlns:a16="http://schemas.microsoft.com/office/drawing/2014/main" id="{53E5CF59-0934-4B0D-9404-DBCD9AB96F98}"/>
              </a:ext>
            </a:extLst>
          </p:cNvPr>
          <p:cNvSpPr txBox="1"/>
          <p:nvPr userDrawn="1"/>
        </p:nvSpPr>
        <p:spPr>
          <a:xfrm>
            <a:off x="9358184" y="6563806"/>
            <a:ext cx="2532859"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1" name="Fußzeilenplatzhalter 15">
            <a:extLst>
              <a:ext uri="{FF2B5EF4-FFF2-40B4-BE49-F238E27FC236}">
                <a16:creationId xmlns:a16="http://schemas.microsoft.com/office/drawing/2014/main" id="{65C304DA-746C-4689-A198-C4C690553D67}"/>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12" name="Foliennummernplatzhalter 16">
            <a:extLst>
              <a:ext uri="{FF2B5EF4-FFF2-40B4-BE49-F238E27FC236}">
                <a16:creationId xmlns:a16="http://schemas.microsoft.com/office/drawing/2014/main" id="{0B7A3AC7-EAF0-4E14-AD1C-D236A1A22E67}"/>
              </a:ext>
            </a:extLst>
          </p:cNvPr>
          <p:cNvSpPr>
            <a:spLocks noGrp="1"/>
          </p:cNvSpPr>
          <p:nvPr>
            <p:ph type="sldNum" sz="quarter" idx="15"/>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660611215"/>
      </p:ext>
    </p:extLst>
  </p:cSld>
  <p:clrMapOvr>
    <a:masterClrMapping/>
  </p:clrMapOvr>
  <p:extLst>
    <p:ext uri="{DCECCB84-F9BA-43D5-87BE-67443E8EF086}">
      <p15:sldGuideLst xmlns:p15="http://schemas.microsoft.com/office/powerpoint/2012/main">
        <p15:guide id="1" orient="horz" pos="125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Überschrift + Inhalt + Bild links + Bildunt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24B3B-C7AD-4449-A6C9-D428479C3FC9}"/>
              </a:ext>
            </a:extLst>
          </p:cNvPr>
          <p:cNvSpPr>
            <a:spLocks noGrp="1"/>
          </p:cNvSpPr>
          <p:nvPr>
            <p:ph type="title" hasCustomPrompt="1"/>
          </p:nvPr>
        </p:nvSpPr>
        <p:spPr>
          <a:xfrm>
            <a:off x="6240462" y="1391602"/>
            <a:ext cx="4535487" cy="747897"/>
          </a:xfrm>
        </p:spPr>
        <p:txBody>
          <a:bodyPr/>
          <a:lstStyle>
            <a:lvl1pPr>
              <a:defRPr>
                <a:solidFill>
                  <a:schemeClr val="accent1"/>
                </a:solidFill>
              </a:defRPr>
            </a:lvl1pPr>
          </a:lstStyle>
          <a:p>
            <a:r>
              <a:rPr lang="de-DE"/>
              <a:t>Mastertitelformat </a:t>
            </a:r>
            <a:br>
              <a:rPr lang="de-DE"/>
            </a:br>
            <a:r>
              <a:rPr lang="de-DE"/>
              <a:t>bearbeiten</a:t>
            </a:r>
          </a:p>
        </p:txBody>
      </p:sp>
      <p:sp>
        <p:nvSpPr>
          <p:cNvPr id="7" name="Textplatzhalter 5">
            <a:extLst>
              <a:ext uri="{FF2B5EF4-FFF2-40B4-BE49-F238E27FC236}">
                <a16:creationId xmlns:a16="http://schemas.microsoft.com/office/drawing/2014/main" id="{DBA6B3A0-79B8-4A77-95F0-EB6EBE838240}"/>
              </a:ext>
            </a:extLst>
          </p:cNvPr>
          <p:cNvSpPr>
            <a:spLocks noGrp="1"/>
          </p:cNvSpPr>
          <p:nvPr>
            <p:ph type="body" sz="quarter" idx="13"/>
          </p:nvPr>
        </p:nvSpPr>
        <p:spPr>
          <a:xfrm>
            <a:off x="6240466" y="2393950"/>
            <a:ext cx="4535487" cy="3627437"/>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18171F45-3B95-482F-B6DD-01E8F7DF864C}"/>
              </a:ext>
            </a:extLst>
          </p:cNvPr>
          <p:cNvSpPr>
            <a:spLocks noGrp="1"/>
          </p:cNvSpPr>
          <p:nvPr>
            <p:ph type="body" sz="quarter" idx="14"/>
          </p:nvPr>
        </p:nvSpPr>
        <p:spPr>
          <a:xfrm>
            <a:off x="1416050" y="5874545"/>
            <a:ext cx="4535488" cy="180049"/>
          </a:xfrm>
        </p:spPr>
        <p:txBody>
          <a:bodyPr>
            <a:noAutofit/>
          </a:bodyPr>
          <a:lstStyle>
            <a:lvl1pPr>
              <a:defRPr sz="1300"/>
            </a:lvl1pPr>
          </a:lstStyle>
          <a:p>
            <a:pPr lvl="0"/>
            <a:r>
              <a:rPr lang="de-DE"/>
              <a:t>Mastertextformat bearbeiten</a:t>
            </a:r>
          </a:p>
        </p:txBody>
      </p:sp>
      <p:sp>
        <p:nvSpPr>
          <p:cNvPr id="12" name="Bildplatzhalter 11">
            <a:extLst>
              <a:ext uri="{FF2B5EF4-FFF2-40B4-BE49-F238E27FC236}">
                <a16:creationId xmlns:a16="http://schemas.microsoft.com/office/drawing/2014/main" id="{2957F98C-993D-4CEA-9C1D-6BA1601EA69B}"/>
              </a:ext>
            </a:extLst>
          </p:cNvPr>
          <p:cNvSpPr>
            <a:spLocks noGrp="1"/>
          </p:cNvSpPr>
          <p:nvPr>
            <p:ph type="pic" sz="quarter" idx="15" hasCustomPrompt="1"/>
          </p:nvPr>
        </p:nvSpPr>
        <p:spPr>
          <a:xfrm>
            <a:off x="1416049" y="1391601"/>
            <a:ext cx="4535485" cy="4377373"/>
          </a:xfrm>
        </p:spPr>
        <p:txBody>
          <a:bodyPr/>
          <a:lstStyle/>
          <a:p>
            <a:r>
              <a:rPr lang="de-DE"/>
              <a:t> </a:t>
            </a:r>
          </a:p>
        </p:txBody>
      </p:sp>
      <p:sp>
        <p:nvSpPr>
          <p:cNvPr id="9" name="Textfeld 8">
            <a:extLst>
              <a:ext uri="{FF2B5EF4-FFF2-40B4-BE49-F238E27FC236}">
                <a16:creationId xmlns:a16="http://schemas.microsoft.com/office/drawing/2014/main" id="{F91C0D65-5F96-4EBE-B517-58527E461376}"/>
              </a:ext>
            </a:extLst>
          </p:cNvPr>
          <p:cNvSpPr txBox="1"/>
          <p:nvPr userDrawn="1"/>
        </p:nvSpPr>
        <p:spPr>
          <a:xfrm>
            <a:off x="9366422" y="6563806"/>
            <a:ext cx="2524621"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1" name="Fußzeilenplatzhalter 15">
            <a:extLst>
              <a:ext uri="{FF2B5EF4-FFF2-40B4-BE49-F238E27FC236}">
                <a16:creationId xmlns:a16="http://schemas.microsoft.com/office/drawing/2014/main" id="{3EE6ADAB-66AD-4499-8E2C-08D1386DBF53}"/>
              </a:ext>
            </a:extLst>
          </p:cNvPr>
          <p:cNvSpPr>
            <a:spLocks noGrp="1"/>
          </p:cNvSpPr>
          <p:nvPr>
            <p:ph type="ftr" sz="quarter" idx="16"/>
          </p:nvPr>
        </p:nvSpPr>
        <p:spPr>
          <a:xfrm>
            <a:off x="442915" y="6563806"/>
            <a:ext cx="5653086" cy="123111"/>
          </a:xfrm>
        </p:spPr>
        <p:txBody>
          <a:bodyPr/>
          <a:lstStyle>
            <a:lvl1pPr>
              <a:defRPr>
                <a:solidFill>
                  <a:schemeClr val="tx2"/>
                </a:solidFill>
              </a:defRPr>
            </a:lvl1pPr>
          </a:lstStyle>
          <a:p>
            <a:r>
              <a:rPr lang="de-DE"/>
              <a:t>| Titel | Autor</a:t>
            </a:r>
          </a:p>
        </p:txBody>
      </p:sp>
      <p:sp>
        <p:nvSpPr>
          <p:cNvPr id="14" name="Foliennummernplatzhalter 16">
            <a:extLst>
              <a:ext uri="{FF2B5EF4-FFF2-40B4-BE49-F238E27FC236}">
                <a16:creationId xmlns:a16="http://schemas.microsoft.com/office/drawing/2014/main" id="{ECE1A78A-F1AE-4224-AEE0-BF2994C1C96B}"/>
              </a:ext>
            </a:extLst>
          </p:cNvPr>
          <p:cNvSpPr>
            <a:spLocks noGrp="1"/>
          </p:cNvSpPr>
          <p:nvPr>
            <p:ph type="sldNum" sz="quarter" idx="17"/>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1472164124"/>
      </p:ext>
    </p:extLst>
  </p:cSld>
  <p:clrMapOvr>
    <a:masterClrMapping/>
  </p:clrMapOvr>
  <p:extLst>
    <p:ext uri="{DCECCB84-F9BA-43D5-87BE-67443E8EF086}">
      <p15:sldGuideLst xmlns:p15="http://schemas.microsoft.com/office/powerpoint/2012/main">
        <p15:guide id="1" orient="horz" pos="363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Überschrift + Inhalt + Bild rechts + Bildunt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24B3B-C7AD-4449-A6C9-D428479C3FC9}"/>
              </a:ext>
            </a:extLst>
          </p:cNvPr>
          <p:cNvSpPr>
            <a:spLocks noGrp="1"/>
          </p:cNvSpPr>
          <p:nvPr>
            <p:ph type="title" hasCustomPrompt="1"/>
          </p:nvPr>
        </p:nvSpPr>
        <p:spPr>
          <a:xfrm>
            <a:off x="1416049" y="1391602"/>
            <a:ext cx="4535487" cy="747897"/>
          </a:xfrm>
        </p:spPr>
        <p:txBody>
          <a:bodyPr/>
          <a:lstStyle>
            <a:lvl1pPr>
              <a:defRPr>
                <a:solidFill>
                  <a:schemeClr val="accent1"/>
                </a:solidFill>
              </a:defRPr>
            </a:lvl1pPr>
          </a:lstStyle>
          <a:p>
            <a:r>
              <a:rPr lang="de-DE"/>
              <a:t>Mastertitelformat </a:t>
            </a:r>
            <a:br>
              <a:rPr lang="de-DE"/>
            </a:br>
            <a:r>
              <a:rPr lang="de-DE"/>
              <a:t>bearbeiten</a:t>
            </a:r>
          </a:p>
        </p:txBody>
      </p:sp>
      <p:sp>
        <p:nvSpPr>
          <p:cNvPr id="7" name="Textplatzhalter 5">
            <a:extLst>
              <a:ext uri="{FF2B5EF4-FFF2-40B4-BE49-F238E27FC236}">
                <a16:creationId xmlns:a16="http://schemas.microsoft.com/office/drawing/2014/main" id="{DBA6B3A0-79B8-4A77-95F0-EB6EBE838240}"/>
              </a:ext>
            </a:extLst>
          </p:cNvPr>
          <p:cNvSpPr>
            <a:spLocks noGrp="1"/>
          </p:cNvSpPr>
          <p:nvPr>
            <p:ph type="body" sz="quarter" idx="13"/>
          </p:nvPr>
        </p:nvSpPr>
        <p:spPr>
          <a:xfrm>
            <a:off x="1416049" y="2393950"/>
            <a:ext cx="4535487" cy="3627437"/>
          </a:xfrm>
        </p:spPr>
        <p:txBody>
          <a:bodyPr/>
          <a:lstStyle>
            <a:lvl1pPr>
              <a:defRPr sz="2400"/>
            </a:lvl1pPr>
            <a:lvl2pPr>
              <a:defRPr sz="2400"/>
            </a:lvl2pPr>
            <a:lvl3pPr>
              <a:defRPr sz="2400"/>
            </a:lvl3pPr>
            <a:lvl4pPr>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18171F45-3B95-482F-B6DD-01E8F7DF864C}"/>
              </a:ext>
            </a:extLst>
          </p:cNvPr>
          <p:cNvSpPr>
            <a:spLocks noGrp="1"/>
          </p:cNvSpPr>
          <p:nvPr>
            <p:ph type="body" sz="quarter" idx="14"/>
          </p:nvPr>
        </p:nvSpPr>
        <p:spPr>
          <a:xfrm>
            <a:off x="6240467" y="5874545"/>
            <a:ext cx="4535488" cy="180049"/>
          </a:xfrm>
        </p:spPr>
        <p:txBody>
          <a:bodyPr>
            <a:noAutofit/>
          </a:bodyPr>
          <a:lstStyle>
            <a:lvl1pPr algn="r">
              <a:defRPr sz="1300"/>
            </a:lvl1pPr>
          </a:lstStyle>
          <a:p>
            <a:pPr lvl="0"/>
            <a:r>
              <a:rPr lang="de-DE"/>
              <a:t>Mastertextformat bearbeiten</a:t>
            </a:r>
          </a:p>
        </p:txBody>
      </p:sp>
      <p:sp>
        <p:nvSpPr>
          <p:cNvPr id="12" name="Bildplatzhalter 11">
            <a:extLst>
              <a:ext uri="{FF2B5EF4-FFF2-40B4-BE49-F238E27FC236}">
                <a16:creationId xmlns:a16="http://schemas.microsoft.com/office/drawing/2014/main" id="{2957F98C-993D-4CEA-9C1D-6BA1601EA69B}"/>
              </a:ext>
            </a:extLst>
          </p:cNvPr>
          <p:cNvSpPr>
            <a:spLocks noGrp="1"/>
          </p:cNvSpPr>
          <p:nvPr>
            <p:ph type="pic" sz="quarter" idx="15" hasCustomPrompt="1"/>
          </p:nvPr>
        </p:nvSpPr>
        <p:spPr>
          <a:xfrm>
            <a:off x="6240466" y="1391601"/>
            <a:ext cx="4535485" cy="4377373"/>
          </a:xfrm>
        </p:spPr>
        <p:txBody>
          <a:bodyPr/>
          <a:lstStyle/>
          <a:p>
            <a:r>
              <a:rPr lang="de-DE"/>
              <a:t> </a:t>
            </a:r>
          </a:p>
        </p:txBody>
      </p:sp>
      <p:sp>
        <p:nvSpPr>
          <p:cNvPr id="9" name="Textfeld 8">
            <a:extLst>
              <a:ext uri="{FF2B5EF4-FFF2-40B4-BE49-F238E27FC236}">
                <a16:creationId xmlns:a16="http://schemas.microsoft.com/office/drawing/2014/main" id="{5EB468EE-1B79-4218-9308-60409A79EB12}"/>
              </a:ext>
            </a:extLst>
          </p:cNvPr>
          <p:cNvSpPr txBox="1"/>
          <p:nvPr userDrawn="1"/>
        </p:nvSpPr>
        <p:spPr>
          <a:xfrm>
            <a:off x="9308757" y="6563806"/>
            <a:ext cx="2582286"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11" name="Fußzeilenplatzhalter 15">
            <a:extLst>
              <a:ext uri="{FF2B5EF4-FFF2-40B4-BE49-F238E27FC236}">
                <a16:creationId xmlns:a16="http://schemas.microsoft.com/office/drawing/2014/main" id="{FAF15725-49DD-4EE4-A3BA-E7263759AE68}"/>
              </a:ext>
            </a:extLst>
          </p:cNvPr>
          <p:cNvSpPr>
            <a:spLocks noGrp="1"/>
          </p:cNvSpPr>
          <p:nvPr>
            <p:ph type="ftr" sz="quarter" idx="16"/>
          </p:nvPr>
        </p:nvSpPr>
        <p:spPr>
          <a:xfrm>
            <a:off x="442915" y="6563806"/>
            <a:ext cx="5653086" cy="123111"/>
          </a:xfrm>
        </p:spPr>
        <p:txBody>
          <a:bodyPr/>
          <a:lstStyle>
            <a:lvl1pPr>
              <a:defRPr>
                <a:solidFill>
                  <a:schemeClr val="tx2"/>
                </a:solidFill>
              </a:defRPr>
            </a:lvl1pPr>
          </a:lstStyle>
          <a:p>
            <a:r>
              <a:rPr lang="de-DE"/>
              <a:t>| Titel | Autor</a:t>
            </a:r>
          </a:p>
        </p:txBody>
      </p:sp>
      <p:sp>
        <p:nvSpPr>
          <p:cNvPr id="13" name="Foliennummernplatzhalter 16">
            <a:extLst>
              <a:ext uri="{FF2B5EF4-FFF2-40B4-BE49-F238E27FC236}">
                <a16:creationId xmlns:a16="http://schemas.microsoft.com/office/drawing/2014/main" id="{7ACD01A0-BC72-4CEE-9E11-EBBE80DCE026}"/>
              </a:ext>
            </a:extLst>
          </p:cNvPr>
          <p:cNvSpPr>
            <a:spLocks noGrp="1"/>
          </p:cNvSpPr>
          <p:nvPr>
            <p:ph type="sldNum" sz="quarter" idx="17"/>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2656925615"/>
      </p:ext>
    </p:extLst>
  </p:cSld>
  <p:clrMapOvr>
    <a:masterClrMapping/>
  </p:clrMapOvr>
  <p:extLst>
    <p:ext uri="{DCECCB84-F9BA-43D5-87BE-67443E8EF086}">
      <p15:sldGuideLst xmlns:p15="http://schemas.microsoft.com/office/powerpoint/2012/main">
        <p15:guide id="1" orient="horz" pos="363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Überschrift + Bild + Bildunt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24B3B-C7AD-4449-A6C9-D428479C3FC9}"/>
              </a:ext>
            </a:extLst>
          </p:cNvPr>
          <p:cNvSpPr>
            <a:spLocks noGrp="1"/>
          </p:cNvSpPr>
          <p:nvPr>
            <p:ph type="title"/>
          </p:nvPr>
        </p:nvSpPr>
        <p:spPr>
          <a:xfrm>
            <a:off x="1416049" y="1391602"/>
            <a:ext cx="9359902" cy="351058"/>
          </a:xfrm>
        </p:spPr>
        <p:txBody>
          <a:bodyPr>
            <a:noAutofit/>
          </a:bodyPr>
          <a:lstStyle>
            <a:lvl1pPr algn="l">
              <a:defRPr>
                <a:solidFill>
                  <a:schemeClr val="accent1"/>
                </a:solidFill>
              </a:defRPr>
            </a:lvl1pPr>
          </a:lstStyle>
          <a:p>
            <a:r>
              <a:rPr lang="de-DE"/>
              <a:t>Mastertitelformat bearbeiten</a:t>
            </a:r>
          </a:p>
        </p:txBody>
      </p:sp>
      <p:sp>
        <p:nvSpPr>
          <p:cNvPr id="10" name="Textplatzhalter 9">
            <a:extLst>
              <a:ext uri="{FF2B5EF4-FFF2-40B4-BE49-F238E27FC236}">
                <a16:creationId xmlns:a16="http://schemas.microsoft.com/office/drawing/2014/main" id="{18171F45-3B95-482F-B6DD-01E8F7DF864C}"/>
              </a:ext>
            </a:extLst>
          </p:cNvPr>
          <p:cNvSpPr>
            <a:spLocks noGrp="1"/>
          </p:cNvSpPr>
          <p:nvPr>
            <p:ph type="body" sz="quarter" idx="14"/>
          </p:nvPr>
        </p:nvSpPr>
        <p:spPr>
          <a:xfrm>
            <a:off x="1416049" y="5874545"/>
            <a:ext cx="4535488" cy="180049"/>
          </a:xfrm>
        </p:spPr>
        <p:txBody>
          <a:bodyPr>
            <a:noAutofit/>
          </a:bodyPr>
          <a:lstStyle>
            <a:lvl1pPr algn="l">
              <a:defRPr sz="1300"/>
            </a:lvl1pPr>
          </a:lstStyle>
          <a:p>
            <a:pPr lvl="0"/>
            <a:r>
              <a:rPr lang="de-DE"/>
              <a:t>Mastertextformat bearbeiten</a:t>
            </a:r>
          </a:p>
        </p:txBody>
      </p:sp>
      <p:sp>
        <p:nvSpPr>
          <p:cNvPr id="12" name="Bildplatzhalter 11">
            <a:extLst>
              <a:ext uri="{FF2B5EF4-FFF2-40B4-BE49-F238E27FC236}">
                <a16:creationId xmlns:a16="http://schemas.microsoft.com/office/drawing/2014/main" id="{2957F98C-993D-4CEA-9C1D-6BA1601EA69B}"/>
              </a:ext>
            </a:extLst>
          </p:cNvPr>
          <p:cNvSpPr>
            <a:spLocks noGrp="1"/>
          </p:cNvSpPr>
          <p:nvPr>
            <p:ph type="pic" sz="quarter" idx="15" hasCustomPrompt="1"/>
          </p:nvPr>
        </p:nvSpPr>
        <p:spPr>
          <a:xfrm>
            <a:off x="1416050" y="1989138"/>
            <a:ext cx="9359901" cy="3779836"/>
          </a:xfrm>
        </p:spPr>
        <p:txBody>
          <a:bodyPr/>
          <a:lstStyle/>
          <a:p>
            <a:r>
              <a:rPr lang="de-DE"/>
              <a:t> </a:t>
            </a:r>
          </a:p>
        </p:txBody>
      </p:sp>
      <p:sp>
        <p:nvSpPr>
          <p:cNvPr id="8" name="Textfeld 7">
            <a:extLst>
              <a:ext uri="{FF2B5EF4-FFF2-40B4-BE49-F238E27FC236}">
                <a16:creationId xmlns:a16="http://schemas.microsoft.com/office/drawing/2014/main" id="{71BF02ED-43B4-45F2-B0D4-7FDA65E772F7}"/>
              </a:ext>
            </a:extLst>
          </p:cNvPr>
          <p:cNvSpPr txBox="1"/>
          <p:nvPr userDrawn="1"/>
        </p:nvSpPr>
        <p:spPr>
          <a:xfrm>
            <a:off x="9316995" y="6563806"/>
            <a:ext cx="2574048" cy="123111"/>
          </a:xfrm>
          <a:prstGeom prst="rect">
            <a:avLst/>
          </a:prstGeom>
          <a:noFill/>
        </p:spPr>
        <p:txBody>
          <a:bodyPr wrap="square" lIns="0" tIns="0" rIns="0" bIns="0" rtlCol="0">
            <a:noAutofit/>
          </a:bodyPr>
          <a:lstStyle/>
          <a:p>
            <a:pPr algn="r"/>
            <a:r>
              <a:rPr lang="de-DE" sz="800" b="1">
                <a:solidFill>
                  <a:schemeClr val="tx2"/>
                </a:solidFill>
                <a:latin typeface="+mn-lt"/>
              </a:rPr>
              <a:t>BBG</a:t>
            </a:r>
            <a:r>
              <a:rPr lang="de-DE" sz="800">
                <a:solidFill>
                  <a:schemeClr val="tx2"/>
                </a:solidFill>
              </a:rPr>
              <a:t> </a:t>
            </a:r>
            <a:r>
              <a:rPr lang="de-DE" sz="800">
                <a:solidFill>
                  <a:schemeClr val="tx2"/>
                </a:solidFill>
                <a:latin typeface="Calibri Light" panose="020F0302020204030204" pitchFamily="34" charset="0"/>
                <a:cs typeface="Calibri Light" panose="020F0302020204030204" pitchFamily="34" charset="0"/>
              </a:rPr>
              <a:t>Berliner Bildungscampus für Gesundheitsberufe gGmbH</a:t>
            </a:r>
          </a:p>
        </p:txBody>
      </p:sp>
      <p:sp>
        <p:nvSpPr>
          <p:cNvPr id="9" name="Fußzeilenplatzhalter 15">
            <a:extLst>
              <a:ext uri="{FF2B5EF4-FFF2-40B4-BE49-F238E27FC236}">
                <a16:creationId xmlns:a16="http://schemas.microsoft.com/office/drawing/2014/main" id="{3E108D65-A3E6-4961-B7B7-E1C8D33E57C6}"/>
              </a:ext>
            </a:extLst>
          </p:cNvPr>
          <p:cNvSpPr>
            <a:spLocks noGrp="1"/>
          </p:cNvSpPr>
          <p:nvPr>
            <p:ph type="ftr" sz="quarter" idx="13"/>
          </p:nvPr>
        </p:nvSpPr>
        <p:spPr>
          <a:xfrm>
            <a:off x="442915" y="6563806"/>
            <a:ext cx="5653086" cy="123111"/>
          </a:xfrm>
        </p:spPr>
        <p:txBody>
          <a:bodyPr/>
          <a:lstStyle>
            <a:lvl1pPr>
              <a:defRPr>
                <a:solidFill>
                  <a:schemeClr val="tx2"/>
                </a:solidFill>
              </a:defRPr>
            </a:lvl1pPr>
          </a:lstStyle>
          <a:p>
            <a:r>
              <a:rPr lang="de-DE"/>
              <a:t>| Titel | Autor</a:t>
            </a:r>
          </a:p>
        </p:txBody>
      </p:sp>
      <p:sp>
        <p:nvSpPr>
          <p:cNvPr id="13" name="Foliennummernplatzhalter 16">
            <a:extLst>
              <a:ext uri="{FF2B5EF4-FFF2-40B4-BE49-F238E27FC236}">
                <a16:creationId xmlns:a16="http://schemas.microsoft.com/office/drawing/2014/main" id="{C90DC592-127B-4861-93A0-80F74442D975}"/>
              </a:ext>
            </a:extLst>
          </p:cNvPr>
          <p:cNvSpPr>
            <a:spLocks noGrp="1"/>
          </p:cNvSpPr>
          <p:nvPr>
            <p:ph type="sldNum" sz="quarter" idx="16"/>
          </p:nvPr>
        </p:nvSpPr>
        <p:spPr>
          <a:xfrm>
            <a:off x="302420" y="6563806"/>
            <a:ext cx="140494" cy="123111"/>
          </a:xfrm>
        </p:spPr>
        <p:txBody>
          <a:bodyPr/>
          <a:lstStyle>
            <a:lvl1pPr>
              <a:defRPr>
                <a:solidFill>
                  <a:schemeClr val="tx2"/>
                </a:solidFill>
              </a:defRPr>
            </a:lvl1pPr>
          </a:lstStyle>
          <a:p>
            <a:fld id="{9AFABD84-7FF2-4ED4-996F-6CE3D31463F8}" type="slidenum">
              <a:rPr lang="de-DE" smtClean="0"/>
              <a:pPr/>
              <a:t>‹Nr.›</a:t>
            </a:fld>
            <a:endParaRPr lang="de-DE"/>
          </a:p>
        </p:txBody>
      </p:sp>
    </p:spTree>
    <p:extLst>
      <p:ext uri="{BB962C8B-B14F-4D97-AF65-F5344CB8AC3E}">
        <p14:creationId xmlns:p14="http://schemas.microsoft.com/office/powerpoint/2010/main" val="3504039652"/>
      </p:ext>
    </p:extLst>
  </p:cSld>
  <p:clrMapOvr>
    <a:masterClrMapping/>
  </p:clrMapOvr>
  <p:extLst>
    <p:ext uri="{DCECCB84-F9BA-43D5-87BE-67443E8EF086}">
      <p15:sldGuideLst xmlns:p15="http://schemas.microsoft.com/office/powerpoint/2012/main">
        <p15:guide id="1" orient="horz" pos="3634">
          <p15:clr>
            <a:srgbClr val="FBAE40"/>
          </p15:clr>
        </p15:guide>
        <p15:guide id="2" orient="horz" pos="125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e Folie mit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69426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pic>
        <p:nvPicPr>
          <p:cNvPr id="6" name="Bild 2">
            <a:extLst>
              <a:ext uri="{FF2B5EF4-FFF2-40B4-BE49-F238E27FC236}">
                <a16:creationId xmlns:a16="http://schemas.microsoft.com/office/drawing/2014/main" id="{A86C1328-0580-4483-B99B-F6B79B7593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867" t="35515" r="7305" b="-1734"/>
          <a:stretch/>
        </p:blipFill>
        <p:spPr>
          <a:xfrm flipV="1">
            <a:off x="-6000" y="0"/>
            <a:ext cx="12204000" cy="6858000"/>
          </a:xfrm>
          <a:prstGeom prst="rect">
            <a:avLst/>
          </a:prstGeom>
        </p:spPr>
      </p:pic>
      <p:sp>
        <p:nvSpPr>
          <p:cNvPr id="5" name="Textfeld 4">
            <a:extLst>
              <a:ext uri="{FF2B5EF4-FFF2-40B4-BE49-F238E27FC236}">
                <a16:creationId xmlns:a16="http://schemas.microsoft.com/office/drawing/2014/main" id="{8ECEE2A0-F5F3-403E-B7B4-FE3BE6C61F6A}"/>
              </a:ext>
            </a:extLst>
          </p:cNvPr>
          <p:cNvSpPr txBox="1"/>
          <p:nvPr userDrawn="1"/>
        </p:nvSpPr>
        <p:spPr>
          <a:xfrm>
            <a:off x="300037" y="6563806"/>
            <a:ext cx="2643187" cy="123111"/>
          </a:xfrm>
          <a:prstGeom prst="rect">
            <a:avLst/>
          </a:prstGeom>
          <a:noFill/>
        </p:spPr>
        <p:txBody>
          <a:bodyPr wrap="square" lIns="0" tIns="0" rIns="0" bIns="0" rtlCol="0">
            <a:noAutofit/>
          </a:bodyPr>
          <a:lstStyle/>
          <a:p>
            <a:pPr algn="l"/>
            <a:r>
              <a:rPr lang="de-DE" sz="800" b="1">
                <a:solidFill>
                  <a:schemeClr val="bg1"/>
                </a:solidFill>
                <a:latin typeface="+mn-lt"/>
              </a:rPr>
              <a:t>© BBG</a:t>
            </a:r>
            <a:r>
              <a:rPr lang="de-DE" sz="800">
                <a:solidFill>
                  <a:schemeClr val="bg1"/>
                </a:solidFill>
              </a:rPr>
              <a:t> </a:t>
            </a:r>
            <a:r>
              <a:rPr lang="de-DE" sz="800">
                <a:solidFill>
                  <a:schemeClr val="bg1"/>
                </a:solidFill>
                <a:latin typeface="Calibri Light" panose="020F0302020204030204" pitchFamily="34" charset="0"/>
                <a:cs typeface="Calibri Light" panose="020F0302020204030204" pitchFamily="34" charset="0"/>
              </a:rPr>
              <a:t>Berliner Bildungscampus für Gesundheitsberufe gGmbH</a:t>
            </a:r>
          </a:p>
        </p:txBody>
      </p:sp>
      <p:sp>
        <p:nvSpPr>
          <p:cNvPr id="9" name="Textfeld 8">
            <a:extLst>
              <a:ext uri="{FF2B5EF4-FFF2-40B4-BE49-F238E27FC236}">
                <a16:creationId xmlns:a16="http://schemas.microsoft.com/office/drawing/2014/main" id="{242014CA-ED00-4EFE-8B3B-97104B3B749C}"/>
              </a:ext>
            </a:extLst>
          </p:cNvPr>
          <p:cNvSpPr txBox="1"/>
          <p:nvPr userDrawn="1"/>
        </p:nvSpPr>
        <p:spPr>
          <a:xfrm>
            <a:off x="1416050" y="2669381"/>
            <a:ext cx="9359900" cy="1047338"/>
          </a:xfrm>
          <a:prstGeom prst="rect">
            <a:avLst/>
          </a:prstGeom>
          <a:noFill/>
        </p:spPr>
        <p:txBody>
          <a:bodyPr wrap="square" lIns="0" tIns="0" rIns="0" bIns="0" rtlCol="0">
            <a:spAutoFit/>
          </a:bodyPr>
          <a:lstStyle/>
          <a:p>
            <a:pPr marL="0" marR="0" indent="0" algn="ct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8300" b="1" i="0" u="none" strike="noStrike" kern="1200" cap="none" spc="0" normalizeH="0" baseline="0" noProof="0">
                <a:ln>
                  <a:noFill/>
                </a:ln>
                <a:solidFill>
                  <a:schemeClr val="bg1"/>
                </a:solidFill>
                <a:effectLst/>
                <a:uLnTx/>
                <a:uFillTx/>
                <a:latin typeface="+mn-lt"/>
                <a:ea typeface="+mn-ea"/>
                <a:cs typeface="+mn-cs"/>
              </a:rPr>
              <a:t>Vielen Dank!</a:t>
            </a:r>
          </a:p>
        </p:txBody>
      </p:sp>
    </p:spTree>
    <p:extLst>
      <p:ext uri="{BB962C8B-B14F-4D97-AF65-F5344CB8AC3E}">
        <p14:creationId xmlns:p14="http://schemas.microsoft.com/office/powerpoint/2010/main" val="2629929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5D428-44D7-4703-3C85-B2644B6CEE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6586AB99-C2E8-9C3E-2D7A-ACEA54C5E4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CCEB5720-FF21-22A7-65FB-3C1D95A703DE}"/>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EFA5992E-1035-6617-A1BF-A2384DFDBAA4}"/>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D9E4C371-362D-D0AE-BA39-8160C2E412A9}"/>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20364503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5D428-44D7-4703-3C85-B2644B6CEE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6586AB99-C2E8-9C3E-2D7A-ACEA54C5E4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CCEB5720-FF21-22A7-65FB-3C1D95A703DE}"/>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EFA5992E-1035-6617-A1BF-A2384DFDBAA4}"/>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D9E4C371-362D-D0AE-BA39-8160C2E412A9}"/>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35972528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6631-894E-CF39-8947-3C39BA26DC35}"/>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235CE9A8-2482-3833-EA42-DDE7CDD6F64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0436BB41-5944-098D-1D93-F12E90CB6F81}"/>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5B122053-3850-ED1F-7240-2261F7614854}"/>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F3824F67-9C64-2718-7C5D-79EB3DEB7E90}"/>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3430435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0271-326E-EF52-629C-4E7A306C41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C8C6F388-E179-F694-E73A-046E397EB4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30EF82C-974F-BB5C-0CDD-027FA7D07A32}"/>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8B30E45C-EA3E-A32B-ED51-7C560EC92C8C}"/>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9D9FC413-244A-4C36-2CFF-05015E529F2E}"/>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22534751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F5521-5B99-0F44-0751-56D3AE737F19}"/>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ED1FD750-DEC4-9C44-7452-92C385DEF92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737CC450-A4AD-0D12-7AA7-5EA8AAC01C7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F91CB585-1D55-7F79-DE66-22D321B6EBF9}"/>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6" name="Footer Placeholder 5">
            <a:extLst>
              <a:ext uri="{FF2B5EF4-FFF2-40B4-BE49-F238E27FC236}">
                <a16:creationId xmlns:a16="http://schemas.microsoft.com/office/drawing/2014/main" id="{CFDC5587-2188-CD53-E875-AA77BD99B941}"/>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F5E59B91-C258-1540-39DC-5755317500DB}"/>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38961658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4D60-CFCC-237A-54AC-4F229C5405A7}"/>
              </a:ext>
            </a:extLst>
          </p:cNvPr>
          <p:cNvSpPr>
            <a:spLocks noGrp="1"/>
          </p:cNvSpPr>
          <p:nvPr>
            <p:ph type="title"/>
          </p:nvPr>
        </p:nvSpPr>
        <p:spPr>
          <a:xfrm>
            <a:off x="839788" y="365125"/>
            <a:ext cx="105156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531DB868-AB4A-4EAB-36F3-6AEC6C3FA3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C65EB1B-690D-E77F-F718-316E81082F3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BB507EC6-5E66-3E9C-E5FA-CC9A924720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35CE3C9-92FC-0F30-CEA1-6365DAAD769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1A8F8137-639D-D249-185F-6D0E292B1928}"/>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8" name="Footer Placeholder 7">
            <a:extLst>
              <a:ext uri="{FF2B5EF4-FFF2-40B4-BE49-F238E27FC236}">
                <a16:creationId xmlns:a16="http://schemas.microsoft.com/office/drawing/2014/main" id="{C8E690C8-B2C5-C3F9-E1F3-3A6CE4036FE2}"/>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34BCC45F-F58C-7D36-23C3-C32F88227D42}"/>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2177755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A170-30AE-AE86-5DC1-52F14A87E467}"/>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FA67072B-9852-6F8F-0E5A-847864EC776D}"/>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4" name="Footer Placeholder 3">
            <a:extLst>
              <a:ext uri="{FF2B5EF4-FFF2-40B4-BE49-F238E27FC236}">
                <a16:creationId xmlns:a16="http://schemas.microsoft.com/office/drawing/2014/main" id="{3487E3CD-D7AA-9C9D-7641-3B48E6682A66}"/>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9C1114AA-E456-27EE-843C-6BAEF2D6A175}"/>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815154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CDCE99-9857-7F82-FB25-638A8541B92C}"/>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3" name="Footer Placeholder 2">
            <a:extLst>
              <a:ext uri="{FF2B5EF4-FFF2-40B4-BE49-F238E27FC236}">
                <a16:creationId xmlns:a16="http://schemas.microsoft.com/office/drawing/2014/main" id="{EE91DB5B-CD76-1F7E-9C1B-79DA5FC804EC}"/>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60962EF4-6B84-8CB6-B9FA-277F33664ED9}"/>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2183803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FA39D-3F51-DF6F-E0D3-EEE2447726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9247472F-5635-5876-0901-8C65705327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48E7C298-7EC6-B24F-DD8C-1A56AE974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F236C44-15AF-9200-5239-4B6CCD5E766A}"/>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6" name="Footer Placeholder 5">
            <a:extLst>
              <a:ext uri="{FF2B5EF4-FFF2-40B4-BE49-F238E27FC236}">
                <a16:creationId xmlns:a16="http://schemas.microsoft.com/office/drawing/2014/main" id="{51804341-FF09-C5C7-01B3-FBC0880A5D29}"/>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235D5030-54CF-555C-2D07-DB5D39F81704}"/>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34949695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FDCA-1C0D-3211-4DAD-9872E829097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F147A693-B691-7C08-F085-8D30B65769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38517C17-4640-3BF2-A60C-564B718CFD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4407DF1-4E26-C801-8B7E-2009B8D6C2B5}"/>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6" name="Footer Placeholder 5">
            <a:extLst>
              <a:ext uri="{FF2B5EF4-FFF2-40B4-BE49-F238E27FC236}">
                <a16:creationId xmlns:a16="http://schemas.microsoft.com/office/drawing/2014/main" id="{049409BE-C160-5724-58DB-2B6159321CEA}"/>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DC0ED6A2-6F62-29DF-792A-D1BBC7C5AD02}"/>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28085936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84AB-7F62-6230-66A0-F91291A908CF}"/>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9D555887-4AF7-39C2-BAE7-47F72EEB33B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98E66798-4028-325C-C30C-FC955CE4A934}"/>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C00C4112-E09F-5265-AF11-5CFA926E9A30}"/>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597DBEF8-28CA-BA72-28D8-40FE0CA88B3D}"/>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272883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71C99C-D25F-00CC-D4CA-B24246312C0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ED606562-1331-20F2-7203-7962D8DD0AF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C9658884-C481-141E-4FF5-3C55825DCE7A}"/>
              </a:ext>
            </a:extLst>
          </p:cNvPr>
          <p:cNvSpPr>
            <a:spLocks noGrp="1"/>
          </p:cNvSpPr>
          <p:nvPr>
            <p:ph type="dt" sz="half" idx="10"/>
          </p:nvPr>
        </p:nvSpPr>
        <p:spPr/>
        <p:txBody>
          <a:body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8749B373-7501-5DED-BE40-EA1E1A474AAF}"/>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91656889-2478-84AC-B42C-4EEFBCD46CF4}"/>
              </a:ext>
            </a:extLst>
          </p:cNvPr>
          <p:cNvSpPr>
            <a:spLocks noGrp="1"/>
          </p:cNvSpPr>
          <p:nvPr>
            <p:ph type="sldNum" sz="quarter" idx="12"/>
          </p:nvPr>
        </p:nvSpPr>
        <p:spPr/>
        <p:txBody>
          <a:bodyPr/>
          <a:lstStyle/>
          <a:p>
            <a:fld id="{B48C8924-8719-8841-A806-CEE481572821}" type="slidenum">
              <a:rPr lang="en-DE" smtClean="0"/>
              <a:t>‹Nr.›</a:t>
            </a:fld>
            <a:endParaRPr lang="en-DE"/>
          </a:p>
        </p:txBody>
      </p:sp>
    </p:spTree>
    <p:extLst>
      <p:ext uri="{BB962C8B-B14F-4D97-AF65-F5344CB8AC3E}">
        <p14:creationId xmlns:p14="http://schemas.microsoft.com/office/powerpoint/2010/main" val="1761882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F58CBA9-F715-4B2C-9CB2-B8A2AB012E54}"/>
              </a:ext>
            </a:extLst>
          </p:cNvPr>
          <p:cNvSpPr>
            <a:spLocks noGrp="1"/>
          </p:cNvSpPr>
          <p:nvPr>
            <p:ph type="title"/>
          </p:nvPr>
        </p:nvSpPr>
        <p:spPr>
          <a:xfrm>
            <a:off x="1416050" y="1391602"/>
            <a:ext cx="9359900" cy="747897"/>
          </a:xfrm>
          <a:prstGeom prst="rect">
            <a:avLst/>
          </a:prstGeom>
        </p:spPr>
        <p:txBody>
          <a:bodyPr vert="horz" lIns="0" tIns="0" rIns="0" bIns="0" rtlCol="0" anchor="t" anchorCtr="0">
            <a:noAutofit/>
          </a:bodyPr>
          <a:lstStyle/>
          <a:p>
            <a:r>
              <a:rPr lang="de-DE"/>
              <a:t>Mastertitelformat </a:t>
            </a:r>
            <a:br>
              <a:rPr lang="de-DE"/>
            </a:br>
            <a:r>
              <a:rPr lang="de-DE"/>
              <a:t>bearbeiten</a:t>
            </a:r>
          </a:p>
        </p:txBody>
      </p:sp>
      <p:sp>
        <p:nvSpPr>
          <p:cNvPr id="3" name="Textplatzhalter 2">
            <a:extLst>
              <a:ext uri="{FF2B5EF4-FFF2-40B4-BE49-F238E27FC236}">
                <a16:creationId xmlns:a16="http://schemas.microsoft.com/office/drawing/2014/main" id="{EF64A289-312D-4389-98C8-6350CCEC6AAD}"/>
              </a:ext>
            </a:extLst>
          </p:cNvPr>
          <p:cNvSpPr>
            <a:spLocks noGrp="1"/>
          </p:cNvSpPr>
          <p:nvPr>
            <p:ph type="body" idx="1"/>
          </p:nvPr>
        </p:nvSpPr>
        <p:spPr>
          <a:xfrm>
            <a:off x="1416049" y="2395539"/>
            <a:ext cx="9359902" cy="3625850"/>
          </a:xfrm>
          <a:prstGeom prst="rect">
            <a:avLst/>
          </a:prstGeom>
        </p:spPr>
        <p:txBody>
          <a:bodyPr vert="horz" lIns="0" tIns="0" rIns="0" bIns="0" rtlCol="0" anchor="t" anchorCtr="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5" name="Fußzeilenplatzhalter 4">
            <a:extLst>
              <a:ext uri="{FF2B5EF4-FFF2-40B4-BE49-F238E27FC236}">
                <a16:creationId xmlns:a16="http://schemas.microsoft.com/office/drawing/2014/main" id="{12AC9B5C-3DF8-4C2E-BA8B-826883550F71}"/>
              </a:ext>
            </a:extLst>
          </p:cNvPr>
          <p:cNvSpPr>
            <a:spLocks noGrp="1"/>
          </p:cNvSpPr>
          <p:nvPr>
            <p:ph type="ftr" sz="quarter" idx="3"/>
          </p:nvPr>
        </p:nvSpPr>
        <p:spPr>
          <a:xfrm>
            <a:off x="442915" y="6563806"/>
            <a:ext cx="5653086" cy="123111"/>
          </a:xfrm>
          <a:prstGeom prst="rect">
            <a:avLst/>
          </a:prstGeom>
        </p:spPr>
        <p:txBody>
          <a:bodyPr vert="horz" wrap="none" lIns="0" tIns="0" rIns="0" bIns="0" rtlCol="0" anchor="t" anchorCtr="0">
            <a:noAutofit/>
          </a:bodyPr>
          <a:lstStyle>
            <a:lvl1pPr algn="l">
              <a:defRPr sz="800">
                <a:solidFill>
                  <a:schemeClr val="bg2"/>
                </a:solidFill>
              </a:defRPr>
            </a:lvl1pPr>
          </a:lstStyle>
          <a:p>
            <a:r>
              <a:rPr lang="de-DE"/>
              <a:t>| Titel | Autor</a:t>
            </a:r>
          </a:p>
        </p:txBody>
      </p:sp>
      <p:sp>
        <p:nvSpPr>
          <p:cNvPr id="6" name="Foliennummernplatzhalter 5">
            <a:extLst>
              <a:ext uri="{FF2B5EF4-FFF2-40B4-BE49-F238E27FC236}">
                <a16:creationId xmlns:a16="http://schemas.microsoft.com/office/drawing/2014/main" id="{AAEA0DEF-C223-40F5-9CCB-2A57ECA9C6C5}"/>
              </a:ext>
            </a:extLst>
          </p:cNvPr>
          <p:cNvSpPr>
            <a:spLocks noGrp="1"/>
          </p:cNvSpPr>
          <p:nvPr>
            <p:ph type="sldNum" sz="quarter" idx="4"/>
          </p:nvPr>
        </p:nvSpPr>
        <p:spPr>
          <a:xfrm>
            <a:off x="302420" y="6563806"/>
            <a:ext cx="140494" cy="123111"/>
          </a:xfrm>
          <a:prstGeom prst="rect">
            <a:avLst/>
          </a:prstGeom>
        </p:spPr>
        <p:txBody>
          <a:bodyPr vert="horz" wrap="none" lIns="0" tIns="0" rIns="0" bIns="0" rtlCol="0" anchor="t" anchorCtr="0">
            <a:noAutofit/>
          </a:bodyPr>
          <a:lstStyle>
            <a:lvl1pPr algn="l">
              <a:defRPr sz="800">
                <a:solidFill>
                  <a:schemeClr val="bg2"/>
                </a:solidFill>
              </a:defRPr>
            </a:lvl1pPr>
          </a:lstStyle>
          <a:p>
            <a:fld id="{9AFABD84-7FF2-4ED4-996F-6CE3D31463F8}" type="slidenum">
              <a:rPr lang="de-DE" smtClean="0"/>
              <a:pPr/>
              <a:t>‹Nr.›</a:t>
            </a:fld>
            <a:endParaRPr lang="de-DE"/>
          </a:p>
        </p:txBody>
      </p:sp>
      <p:pic>
        <p:nvPicPr>
          <p:cNvPr id="7" name="Bild 2">
            <a:extLst>
              <a:ext uri="{FF2B5EF4-FFF2-40B4-BE49-F238E27FC236}">
                <a16:creationId xmlns:a16="http://schemas.microsoft.com/office/drawing/2014/main" id="{81F9B213-4898-4042-8365-738747A554BE}"/>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b="16945"/>
          <a:stretch/>
        </p:blipFill>
        <p:spPr>
          <a:xfrm>
            <a:off x="10775950" y="299910"/>
            <a:ext cx="1115093" cy="853029"/>
          </a:xfrm>
          <a:prstGeom prst="rect">
            <a:avLst/>
          </a:prstGeom>
        </p:spPr>
      </p:pic>
    </p:spTree>
    <p:extLst>
      <p:ext uri="{BB962C8B-B14F-4D97-AF65-F5344CB8AC3E}">
        <p14:creationId xmlns:p14="http://schemas.microsoft.com/office/powerpoint/2010/main" val="16666137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hdr="0" dt="0"/>
  <p:txStyles>
    <p:titleStyle>
      <a:lvl1pPr algn="l" defTabSz="914400" rtl="0" eaLnBrk="1" latinLnBrk="0" hangingPunct="1">
        <a:lnSpc>
          <a:spcPts val="2700"/>
        </a:lnSpc>
        <a:spcBef>
          <a:spcPct val="0"/>
        </a:spcBef>
        <a:buNone/>
        <a:defRPr sz="2700" kern="1200">
          <a:solidFill>
            <a:schemeClr val="tx2"/>
          </a:solidFill>
          <a:latin typeface="+mj-lt"/>
          <a:ea typeface="+mj-ea"/>
          <a:cs typeface="+mj-cs"/>
        </a:defRPr>
      </a:lvl1pPr>
    </p:titleStyle>
    <p:bodyStyle>
      <a:lvl1pPr marL="0" indent="0" algn="l" defTabSz="914400" rtl="0" eaLnBrk="1" latinLnBrk="0" hangingPunct="1">
        <a:lnSpc>
          <a:spcPct val="90000"/>
        </a:lnSpc>
        <a:spcBef>
          <a:spcPts val="0"/>
        </a:spcBef>
        <a:spcAft>
          <a:spcPts val="200"/>
        </a:spcAft>
        <a:buFont typeface="Arial" panose="020B0604020202020204" pitchFamily="34" charset="0"/>
        <a:buNone/>
        <a:defRPr sz="2000" kern="1200">
          <a:solidFill>
            <a:schemeClr val="tx1"/>
          </a:solidFill>
          <a:latin typeface="+mn-lt"/>
          <a:ea typeface="+mn-ea"/>
          <a:cs typeface="+mn-cs"/>
        </a:defRPr>
      </a:lvl1pPr>
      <a:lvl2pPr marL="216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2pPr>
      <a:lvl3pPr marL="432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3pPr>
      <a:lvl4pPr marL="432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4pPr>
      <a:lvl5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5pPr>
      <a:lvl6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6pPr>
      <a:lvl7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7pPr>
      <a:lvl8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8pPr>
      <a:lvl9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87">
          <p15:clr>
            <a:srgbClr val="F26B43"/>
          </p15:clr>
        </p15:guide>
        <p15:guide id="4" orient="horz" pos="4133">
          <p15:clr>
            <a:srgbClr val="F26B43"/>
          </p15:clr>
        </p15:guide>
        <p15:guide id="5" pos="189">
          <p15:clr>
            <a:srgbClr val="F26B43"/>
          </p15:clr>
        </p15:guide>
        <p15:guide id="6" pos="7491">
          <p15:clr>
            <a:srgbClr val="F26B43"/>
          </p15:clr>
        </p15:guide>
        <p15:guide id="7" pos="892">
          <p15:clr>
            <a:srgbClr val="F26B43"/>
          </p15:clr>
        </p15:guide>
        <p15:guide id="8" orient="horz" pos="4042">
          <p15:clr>
            <a:srgbClr val="F26B43"/>
          </p15:clr>
        </p15:guide>
        <p15:guide id="9" orient="horz" pos="3793">
          <p15:clr>
            <a:srgbClr val="F26B43"/>
          </p15:clr>
        </p15:guide>
        <p15:guide id="10" pos="6788">
          <p15:clr>
            <a:srgbClr val="F26B43"/>
          </p15:clr>
        </p15:guide>
        <p15:guide id="11" pos="3931">
          <p15:clr>
            <a:srgbClr val="F26B43"/>
          </p15:clr>
        </p15:guide>
        <p15:guide id="12" pos="3749">
          <p15:clr>
            <a:srgbClr val="F26B43"/>
          </p15:clr>
        </p15:guide>
        <p15:guide id="13" orient="horz" pos="874">
          <p15:clr>
            <a:srgbClr val="F26B43"/>
          </p15:clr>
        </p15:guide>
        <p15:guide id="14" orient="horz" pos="15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1006E-3CC8-DCB0-F640-7A77531D11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08332083-8CF4-D719-C17C-A9DBD31052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9D5EDFC9-E3A3-B85E-50DF-B55AA3CC27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B4D0C1-55E3-9147-8CC1-603028965CAE}" type="datetimeFigureOut">
              <a:rPr lang="en-DE" smtClean="0"/>
              <a:t>10/30/2025</a:t>
            </a:fld>
            <a:endParaRPr lang="en-DE"/>
          </a:p>
        </p:txBody>
      </p:sp>
      <p:sp>
        <p:nvSpPr>
          <p:cNvPr id="5" name="Footer Placeholder 4">
            <a:extLst>
              <a:ext uri="{FF2B5EF4-FFF2-40B4-BE49-F238E27FC236}">
                <a16:creationId xmlns:a16="http://schemas.microsoft.com/office/drawing/2014/main" id="{A4864315-29CE-D34D-A18E-9D7CC018A3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DE"/>
          </a:p>
        </p:txBody>
      </p:sp>
      <p:sp>
        <p:nvSpPr>
          <p:cNvPr id="6" name="Slide Number Placeholder 5">
            <a:extLst>
              <a:ext uri="{FF2B5EF4-FFF2-40B4-BE49-F238E27FC236}">
                <a16:creationId xmlns:a16="http://schemas.microsoft.com/office/drawing/2014/main" id="{C5331961-A16A-91D6-E74E-54B0A46902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C8924-8719-8841-A806-CEE481572821}" type="slidenum">
              <a:rPr lang="en-DE" smtClean="0"/>
              <a:t>‹Nr.›</a:t>
            </a:fld>
            <a:endParaRPr lang="en-DE"/>
          </a:p>
        </p:txBody>
      </p:sp>
    </p:spTree>
    <p:extLst>
      <p:ext uri="{BB962C8B-B14F-4D97-AF65-F5344CB8AC3E}">
        <p14:creationId xmlns:p14="http://schemas.microsoft.com/office/powerpoint/2010/main" val="57495072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hyperlink" Target="https://www.bpb.de/kurz-knapp/lexika/lexikon-in-einfacher-sprache/322448/rassismus/#:~:text=Rassismus%20ist%20eine%20Art%20von%20Diskriminierung.%20Durch%20Rassismus,Erfindung%2C%20dass%20es%20bei%20Menschen%20unterschiedliche%20%E2%80%9ERassen%E2%80%9C%20gibt."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notesSlide" Target="../notesSlides/notesSlide6.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hyperlink" Target="https://www.bpb.de/themen/rechtsextremismus/dossier-rechtsextremismus/213673/rassen-gibt-s-doch-gar-nicht/?utm_source=chatgpt.com"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notesSlide" Target="../notesSlides/notesSlide7.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notesSlide" Target="../notesSlides/notesSlide8.xml"/><Relationship Id="rId9"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hyperlink" Target="https://www.tagesschau.de/ausland/europa/diskriminierung-schwarze-eu-100.html#:~:text=Einer%20EU-Studie%20zufolge%20hat%2cBundesrepublik%20sogar%20am%20schlechtesten%20ab." TargetMode="External"/><Relationship Id="rId3" Type="http://schemas.openxmlformats.org/officeDocument/2006/relationships/slideLayout" Target="../slideLayouts/slideLayout2.xml"/><Relationship Id="rId7" Type="http://schemas.openxmlformats.org/officeDocument/2006/relationships/hyperlink" Target="https://www.rassismusmonitor.de/publikationen/rassismus-und-seine-symptome/" TargetMode="Externa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hyperlink" Target="https://afrozensus.de/reports/2020/Afrozensus-2020.pdf" TargetMode="External"/><Relationship Id="rId5" Type="http://schemas.openxmlformats.org/officeDocument/2006/relationships/hyperlink" Target="https://www.antidiskriminierungsstelle.de/SharedDocs/aktuelles/DE/2023/20230627_Jahresbericht_2022.html#:~:text=Mit%20einem%20Anteil%20von%2043%2czu%20Diskriminierungen%20wegen%20des%20Geschlechts." TargetMode="External"/><Relationship Id="rId10" Type="http://schemas.openxmlformats.org/officeDocument/2006/relationships/image" Target="../media/image8.png"/><Relationship Id="rId4" Type="http://schemas.openxmlformats.org/officeDocument/2006/relationships/notesSlide" Target="../notesSlides/notesSlide10.xml"/><Relationship Id="rId9" Type="http://schemas.openxmlformats.org/officeDocument/2006/relationships/hyperlink" Target="https://www.antidiskriminierungsstelle.de/SharedDocs/downloads/DE/publikationen/Jahresberichte/2023.pdf?__blob=publicationFile&amp;v=3"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8.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8.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8.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CFC9-1406-4B24-04B5-02D6773A77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2EECDC-5BF1-A1F3-8599-D8FDB1FD8021}"/>
              </a:ext>
            </a:extLst>
          </p:cNvPr>
          <p:cNvSpPr txBox="1"/>
          <p:nvPr/>
        </p:nvSpPr>
        <p:spPr>
          <a:xfrm>
            <a:off x="2639733" y="1468149"/>
            <a:ext cx="6912533" cy="2970044"/>
          </a:xfrm>
          <a:prstGeom prst="rect">
            <a:avLst/>
          </a:prstGeom>
          <a:noFill/>
        </p:spPr>
        <p:txBody>
          <a:bodyPr wrap="none" rtlCol="0">
            <a:spAutoFit/>
          </a:bodyPr>
          <a:lstStyle/>
          <a:p>
            <a:pPr algn="ctr"/>
            <a:endParaRPr lang="en-DE" sz="3600" dirty="0"/>
          </a:p>
          <a:p>
            <a:pPr algn="ctr"/>
            <a:r>
              <a:rPr lang="en-DE" sz="3600" dirty="0"/>
              <a:t>Ein schwerer Start in Deutschland</a:t>
            </a:r>
          </a:p>
          <a:p>
            <a:pPr algn="ctr"/>
            <a:r>
              <a:rPr lang="en-DE" dirty="0"/>
              <a:t>Umgang mit Rassismus im Team</a:t>
            </a:r>
          </a:p>
          <a:p>
            <a:pPr algn="ctr"/>
            <a:endParaRPr lang="en-DE" dirty="0"/>
          </a:p>
          <a:p>
            <a:pPr algn="ctr"/>
            <a:r>
              <a:rPr lang="en-DE" dirty="0"/>
              <a:t>Ein hybrides M</a:t>
            </a:r>
            <a:r>
              <a:rPr lang="en-GB" dirty="0"/>
              <a:t>o</a:t>
            </a:r>
            <a:r>
              <a:rPr lang="en-DE" dirty="0"/>
              <a:t>dul zum Umgang mit Ausgrenzungen</a:t>
            </a:r>
          </a:p>
          <a:p>
            <a:pPr algn="ctr"/>
            <a:endParaRPr lang="en-DE" dirty="0"/>
          </a:p>
          <a:p>
            <a:pPr algn="ctr"/>
            <a:r>
              <a:rPr lang="en-DE" sz="2500" dirty="0"/>
              <a:t>Screencast: Die Werkzeuge</a:t>
            </a:r>
          </a:p>
          <a:p>
            <a:pPr algn="ctr"/>
            <a:endParaRPr lang="en-DE" dirty="0"/>
          </a:p>
        </p:txBody>
      </p:sp>
      <p:pic>
        <p:nvPicPr>
          <p:cNvPr id="10" name="Picture 9" descr="A group of people in a circle&#10;&#10;AI-generated content may be incorrect.">
            <a:extLst>
              <a:ext uri="{FF2B5EF4-FFF2-40B4-BE49-F238E27FC236}">
                <a16:creationId xmlns:a16="http://schemas.microsoft.com/office/drawing/2014/main" id="{FC2459BB-51C4-2F11-AB99-DB9B5B3C13D5}"/>
              </a:ext>
            </a:extLst>
          </p:cNvPr>
          <p:cNvPicPr>
            <a:picLocks noChangeAspect="1"/>
          </p:cNvPicPr>
          <p:nvPr/>
        </p:nvPicPr>
        <p:blipFill>
          <a:blip r:embed="rId3"/>
          <a:stretch>
            <a:fillRect/>
          </a:stretch>
        </p:blipFill>
        <p:spPr>
          <a:xfrm>
            <a:off x="9552266" y="160733"/>
            <a:ext cx="1181684" cy="1181684"/>
          </a:xfrm>
          <a:prstGeom prst="rect">
            <a:avLst/>
          </a:prstGeom>
        </p:spPr>
      </p:pic>
      <p:pic>
        <p:nvPicPr>
          <p:cNvPr id="2" name="Grafik 14" descr="Ein Bild, das Cartoon, Kleidung enthält.&#10;&#10;KI-generierte Inhalte können fehlerhaft sein.">
            <a:extLst>
              <a:ext uri="{FF2B5EF4-FFF2-40B4-BE49-F238E27FC236}">
                <a16:creationId xmlns:a16="http://schemas.microsoft.com/office/drawing/2014/main" id="{12BA767C-476C-BD53-B1A5-E7734BA1A5C1}"/>
              </a:ext>
            </a:extLst>
          </p:cNvPr>
          <p:cNvPicPr>
            <a:picLocks noChangeAspect="1"/>
          </p:cNvPicPr>
          <p:nvPr/>
        </p:nvPicPr>
        <p:blipFill>
          <a:blip r:embed="rId4">
            <a:clrChange>
              <a:clrFrom>
                <a:srgbClr val="E6E6E6"/>
              </a:clrFrom>
              <a:clrTo>
                <a:srgbClr val="E6E6E6">
                  <a:alpha val="0"/>
                </a:srgbClr>
              </a:clrTo>
            </a:clrChange>
          </a:blip>
          <a:srcRect b="55875"/>
          <a:stretch>
            <a:fillRect/>
          </a:stretch>
        </p:blipFill>
        <p:spPr>
          <a:xfrm>
            <a:off x="5125951" y="4353548"/>
            <a:ext cx="1940097" cy="1674269"/>
          </a:xfrm>
          <a:prstGeom prst="rect">
            <a:avLst/>
          </a:prstGeom>
        </p:spPr>
      </p:pic>
    </p:spTree>
    <p:extLst>
      <p:ext uri="{BB962C8B-B14F-4D97-AF65-F5344CB8AC3E}">
        <p14:creationId xmlns:p14="http://schemas.microsoft.com/office/powerpoint/2010/main" val="1333379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1130E8A3-B572-5FA1-C047-4E21A1076A87}"/>
              </a:ext>
            </a:extLst>
          </p:cNvPr>
          <p:cNvSpPr/>
          <p:nvPr/>
        </p:nvSpPr>
        <p:spPr>
          <a:xfrm>
            <a:off x="304745" y="1244009"/>
            <a:ext cx="11582509" cy="489097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8B54D886-3293-4B7C-920E-41D049C04A04}"/>
              </a:ext>
            </a:extLst>
          </p:cNvPr>
          <p:cNvSpPr>
            <a:spLocks noGrp="1"/>
          </p:cNvSpPr>
          <p:nvPr>
            <p:ph type="title"/>
          </p:nvPr>
        </p:nvSpPr>
        <p:spPr>
          <a:xfrm>
            <a:off x="1533054" y="2323581"/>
            <a:ext cx="9125892" cy="648836"/>
          </a:xfrm>
        </p:spPr>
        <p:txBody>
          <a:bodyPr/>
          <a:lstStyle/>
          <a:p>
            <a:pPr algn="ctr"/>
            <a:r>
              <a:rPr lang="de-DE">
                <a:solidFill>
                  <a:schemeClr val="accent3"/>
                </a:solidFill>
              </a:rPr>
              <a:t>Werkzeuge</a:t>
            </a:r>
            <a:br>
              <a:rPr lang="de-DE"/>
            </a:br>
            <a:r>
              <a:rPr lang="de-DE">
                <a:solidFill>
                  <a:schemeClr val="accent2">
                    <a:lumMod val="75000"/>
                  </a:schemeClr>
                </a:solidFill>
              </a:rPr>
              <a:t>Was hilft im Umgang mit Rassismus?</a:t>
            </a:r>
          </a:p>
        </p:txBody>
      </p:sp>
      <p:sp>
        <p:nvSpPr>
          <p:cNvPr id="4" name="Fußzeilenplatzhalter 3">
            <a:extLst>
              <a:ext uri="{FF2B5EF4-FFF2-40B4-BE49-F238E27FC236}">
                <a16:creationId xmlns:a16="http://schemas.microsoft.com/office/drawing/2014/main" id="{72F4816A-9403-4636-8443-076EA995EED3}"/>
              </a:ext>
            </a:extLst>
          </p:cNvPr>
          <p:cNvSpPr>
            <a:spLocks noGrp="1"/>
          </p:cNvSpPr>
          <p:nvPr>
            <p:ph type="ftr" sz="quarter" idx="13"/>
          </p:nvPr>
        </p:nvSpPr>
        <p:spPr/>
        <p:txBody>
          <a:bodyPr/>
          <a:lstStyle/>
          <a:p>
            <a:r>
              <a:rPr lang="de-DE"/>
              <a:t>Werkzeuge</a:t>
            </a:r>
          </a:p>
        </p:txBody>
      </p:sp>
      <p:sp>
        <p:nvSpPr>
          <p:cNvPr id="5" name="Foliennummernplatzhalter 4">
            <a:extLst>
              <a:ext uri="{FF2B5EF4-FFF2-40B4-BE49-F238E27FC236}">
                <a16:creationId xmlns:a16="http://schemas.microsoft.com/office/drawing/2014/main" id="{8A73394B-EF6A-4F11-9D30-D345095448DA}"/>
              </a:ext>
            </a:extLst>
          </p:cNvPr>
          <p:cNvSpPr>
            <a:spLocks noGrp="1"/>
          </p:cNvSpPr>
          <p:nvPr>
            <p:ph type="sldNum" sz="quarter" idx="14"/>
          </p:nvPr>
        </p:nvSpPr>
        <p:spPr/>
        <p:txBody>
          <a:bodyPr/>
          <a:lstStyle/>
          <a:p>
            <a:fld id="{9AFABD84-7FF2-4ED4-996F-6CE3D31463F8}" type="slidenum">
              <a:rPr lang="de-DE" smtClean="0"/>
              <a:pPr/>
              <a:t>2</a:t>
            </a:fld>
            <a:endParaRPr lang="de-DE"/>
          </a:p>
        </p:txBody>
      </p:sp>
      <p:pic>
        <p:nvPicPr>
          <p:cNvPr id="3" name="Grafik 2" descr="Schlägel und Eisen">
            <a:extLst>
              <a:ext uri="{FF2B5EF4-FFF2-40B4-BE49-F238E27FC236}">
                <a16:creationId xmlns:a16="http://schemas.microsoft.com/office/drawing/2014/main" id="{198084B7-CE4A-9908-E9D9-DF2B0EBE00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05574" y="3885584"/>
            <a:ext cx="1380852" cy="1380852"/>
          </a:xfrm>
          <a:prstGeom prst="rect">
            <a:avLst/>
          </a:prstGeom>
        </p:spPr>
      </p:pic>
      <p:pic>
        <p:nvPicPr>
          <p:cNvPr id="7" name="VO 1">
            <a:hlinkClick r:id="" action="ppaction://media"/>
            <a:extLst>
              <a:ext uri="{FF2B5EF4-FFF2-40B4-BE49-F238E27FC236}">
                <a16:creationId xmlns:a16="http://schemas.microsoft.com/office/drawing/2014/main" id="{3F5A6CE1-70FB-0EF7-E65A-F860473FA4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244513" y="3346450"/>
            <a:ext cx="609600" cy="609600"/>
          </a:xfrm>
          <a:prstGeom prst="rect">
            <a:avLst/>
          </a:prstGeom>
        </p:spPr>
      </p:pic>
    </p:spTree>
    <p:extLst>
      <p:ext uri="{BB962C8B-B14F-4D97-AF65-F5344CB8AC3E}">
        <p14:creationId xmlns:p14="http://schemas.microsoft.com/office/powerpoint/2010/main" val="241976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BF75D582-62EF-FC5A-03DC-4A1A145597FA}"/>
              </a:ext>
            </a:extLst>
          </p:cNvPr>
          <p:cNvSpPr/>
          <p:nvPr/>
        </p:nvSpPr>
        <p:spPr>
          <a:xfrm>
            <a:off x="442914" y="1275906"/>
            <a:ext cx="11582509" cy="524989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a:extLst>
              <a:ext uri="{FF2B5EF4-FFF2-40B4-BE49-F238E27FC236}">
                <a16:creationId xmlns:a16="http://schemas.microsoft.com/office/drawing/2014/main" id="{D6AD88A9-BB6C-4453-A078-FF8210F2034C}"/>
              </a:ext>
            </a:extLst>
          </p:cNvPr>
          <p:cNvSpPr>
            <a:spLocks noGrp="1"/>
          </p:cNvSpPr>
          <p:nvPr>
            <p:ph type="sldNum" sz="quarter" idx="14"/>
          </p:nvPr>
        </p:nvSpPr>
        <p:spPr/>
        <p:txBody>
          <a:bodyPr/>
          <a:lstStyle/>
          <a:p>
            <a:fld id="{9AFABD84-7FF2-4ED4-996F-6CE3D31463F8}" type="slidenum">
              <a:rPr lang="de-DE" smtClean="0"/>
              <a:pPr/>
              <a:t>3</a:t>
            </a:fld>
            <a:endParaRPr lang="de-DE"/>
          </a:p>
        </p:txBody>
      </p:sp>
      <p:pic>
        <p:nvPicPr>
          <p:cNvPr id="7" name="Grafik 6" descr="Schlägel und Eisen">
            <a:extLst>
              <a:ext uri="{FF2B5EF4-FFF2-40B4-BE49-F238E27FC236}">
                <a16:creationId xmlns:a16="http://schemas.microsoft.com/office/drawing/2014/main" id="{A1B7FD6A-F352-4CC5-912B-B45E5246E3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99937" y="5164602"/>
            <a:ext cx="1208795" cy="1208795"/>
          </a:xfrm>
          <a:prstGeom prst="rect">
            <a:avLst/>
          </a:prstGeom>
        </p:spPr>
      </p:pic>
      <p:sp>
        <p:nvSpPr>
          <p:cNvPr id="12" name="Sprechblase: rechteckig mit abgerundeten Ecken 11">
            <a:extLst>
              <a:ext uri="{FF2B5EF4-FFF2-40B4-BE49-F238E27FC236}">
                <a16:creationId xmlns:a16="http://schemas.microsoft.com/office/drawing/2014/main" id="{15F04BAD-7D43-4BBE-82AE-5E2FB36C1F1E}"/>
              </a:ext>
            </a:extLst>
          </p:cNvPr>
          <p:cNvSpPr/>
          <p:nvPr/>
        </p:nvSpPr>
        <p:spPr>
          <a:xfrm>
            <a:off x="7847702" y="1869805"/>
            <a:ext cx="1868129" cy="1445342"/>
          </a:xfrm>
          <a:prstGeom prst="wedgeRoundRectCallout">
            <a:avLst>
              <a:gd name="adj1" fmla="val -119780"/>
              <a:gd name="adj2" fmla="val 74064"/>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6000" b="1">
                <a:solidFill>
                  <a:srgbClr val="FFFFFF"/>
                </a:solidFill>
              </a:rPr>
              <a:t>!</a:t>
            </a:r>
          </a:p>
          <a:p>
            <a:pPr algn="ctr"/>
            <a:endParaRPr lang="de-DE"/>
          </a:p>
        </p:txBody>
      </p:sp>
      <p:sp>
        <p:nvSpPr>
          <p:cNvPr id="13" name="Sprechblase: rechteckig mit abgerundeten Ecken 12">
            <a:extLst>
              <a:ext uri="{FF2B5EF4-FFF2-40B4-BE49-F238E27FC236}">
                <a16:creationId xmlns:a16="http://schemas.microsoft.com/office/drawing/2014/main" id="{66DC8D26-2F5C-4188-9861-4E8C0E0603D6}"/>
              </a:ext>
            </a:extLst>
          </p:cNvPr>
          <p:cNvSpPr/>
          <p:nvPr/>
        </p:nvSpPr>
        <p:spPr>
          <a:xfrm>
            <a:off x="2531808" y="1693397"/>
            <a:ext cx="1868129" cy="1445342"/>
          </a:xfrm>
          <a:prstGeom prst="wedgeRoundRectCallout">
            <a:avLst>
              <a:gd name="adj1" fmla="val 118641"/>
              <a:gd name="adj2" fmla="val 84268"/>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6000" b="1"/>
              <a:t>!</a:t>
            </a:r>
          </a:p>
          <a:p>
            <a:pPr algn="ctr"/>
            <a:endParaRPr lang="de-DE"/>
          </a:p>
        </p:txBody>
      </p:sp>
      <p:sp>
        <p:nvSpPr>
          <p:cNvPr id="14" name="Denkblase: wolkenförmig 13">
            <a:extLst>
              <a:ext uri="{FF2B5EF4-FFF2-40B4-BE49-F238E27FC236}">
                <a16:creationId xmlns:a16="http://schemas.microsoft.com/office/drawing/2014/main" id="{FC47ACB9-73D0-4959-9704-DAD022189F07}"/>
              </a:ext>
            </a:extLst>
          </p:cNvPr>
          <p:cNvSpPr/>
          <p:nvPr/>
        </p:nvSpPr>
        <p:spPr>
          <a:xfrm>
            <a:off x="5713111" y="1594883"/>
            <a:ext cx="1912375" cy="1364843"/>
          </a:xfrm>
          <a:prstGeom prst="cloudCallout">
            <a:avLst>
              <a:gd name="adj1" fmla="val -23404"/>
              <a:gd name="adj2" fmla="val 8142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b="1"/>
              <a:t>?</a:t>
            </a:r>
          </a:p>
        </p:txBody>
      </p:sp>
      <p:sp>
        <p:nvSpPr>
          <p:cNvPr id="8" name="Titel 1">
            <a:extLst>
              <a:ext uri="{FF2B5EF4-FFF2-40B4-BE49-F238E27FC236}">
                <a16:creationId xmlns:a16="http://schemas.microsoft.com/office/drawing/2014/main" id="{4DD98713-34F7-6E5B-8EF5-0DA5FC391994}"/>
              </a:ext>
            </a:extLst>
          </p:cNvPr>
          <p:cNvSpPr>
            <a:spLocks noGrp="1"/>
          </p:cNvSpPr>
          <p:nvPr>
            <p:ph type="title"/>
          </p:nvPr>
        </p:nvSpPr>
        <p:spPr>
          <a:xfrm>
            <a:off x="442914" y="309618"/>
            <a:ext cx="9881300" cy="648836"/>
          </a:xfrm>
        </p:spPr>
        <p:txBody>
          <a:bodyPr/>
          <a:lstStyle/>
          <a:p>
            <a:r>
              <a:rPr lang="de-DE">
                <a:solidFill>
                  <a:schemeClr val="tx1"/>
                </a:solidFill>
                <a:latin typeface="Calibri" panose="020F0502020204030204" pitchFamily="34" charset="0"/>
                <a:ea typeface="Calibri" panose="020F0502020204030204" pitchFamily="34" charset="0"/>
                <a:cs typeface="Times New Roman" panose="02020603050405020304" pitchFamily="18" charset="0"/>
              </a:rPr>
              <a:t>Welche Werkzeuge braucht Kun?</a:t>
            </a:r>
            <a:endParaRPr lang="de-DE"/>
          </a:p>
        </p:txBody>
      </p:sp>
      <p:sp>
        <p:nvSpPr>
          <p:cNvPr id="10" name="Fußzeilenplatzhalter 3">
            <a:extLst>
              <a:ext uri="{FF2B5EF4-FFF2-40B4-BE49-F238E27FC236}">
                <a16:creationId xmlns:a16="http://schemas.microsoft.com/office/drawing/2014/main" id="{E2E6FA2A-757B-BDF4-8858-B827499AA99F}"/>
              </a:ext>
            </a:extLst>
          </p:cNvPr>
          <p:cNvSpPr>
            <a:spLocks noGrp="1"/>
          </p:cNvSpPr>
          <p:nvPr>
            <p:ph type="ftr" sz="quarter" idx="13"/>
          </p:nvPr>
        </p:nvSpPr>
        <p:spPr>
          <a:xfrm>
            <a:off x="442915" y="6563806"/>
            <a:ext cx="5653086" cy="123111"/>
          </a:xfrm>
        </p:spPr>
        <p:txBody>
          <a:bodyPr/>
          <a:lstStyle/>
          <a:p>
            <a:r>
              <a:rPr lang="de-DE"/>
              <a:t>Werkzeuge</a:t>
            </a:r>
          </a:p>
        </p:txBody>
      </p:sp>
      <p:pic>
        <p:nvPicPr>
          <p:cNvPr id="15" name="Grafik 14" descr="Ein Bild, das Cartoon, Kleidung enthält.&#10;&#10;KI-generierte Inhalte können fehlerhaft sein.">
            <a:extLst>
              <a:ext uri="{FF2B5EF4-FFF2-40B4-BE49-F238E27FC236}">
                <a16:creationId xmlns:a16="http://schemas.microsoft.com/office/drawing/2014/main" id="{0872691A-2D73-13B4-32A5-0DF14BD22453}"/>
              </a:ext>
            </a:extLst>
          </p:cNvPr>
          <p:cNvPicPr>
            <a:picLocks noChangeAspect="1"/>
          </p:cNvPicPr>
          <p:nvPr/>
        </p:nvPicPr>
        <p:blipFill>
          <a:blip r:embed="rId7">
            <a:clrChange>
              <a:clrFrom>
                <a:srgbClr val="E6E6E6"/>
              </a:clrFrom>
              <a:clrTo>
                <a:srgbClr val="E6E6E6">
                  <a:alpha val="0"/>
                </a:srgbClr>
              </a:clrTo>
            </a:clrChange>
          </a:blip>
          <a:stretch>
            <a:fillRect/>
          </a:stretch>
        </p:blipFill>
        <p:spPr>
          <a:xfrm>
            <a:off x="5404604" y="3439153"/>
            <a:ext cx="1616397" cy="3161296"/>
          </a:xfrm>
          <a:prstGeom prst="rect">
            <a:avLst/>
          </a:prstGeom>
        </p:spPr>
      </p:pic>
      <p:pic>
        <p:nvPicPr>
          <p:cNvPr id="17" name="Grafik 16" descr="Ein Bild, das Zeichnung, Cartoon, Lächeln, Darstellung enthält.&#10;&#10;KI-generierte Inhalte können fehlerhaft sein.">
            <a:extLst>
              <a:ext uri="{FF2B5EF4-FFF2-40B4-BE49-F238E27FC236}">
                <a16:creationId xmlns:a16="http://schemas.microsoft.com/office/drawing/2014/main" id="{47F8A8D2-59FA-1E96-35ED-65435F6FF9B1}"/>
              </a:ext>
            </a:extLst>
          </p:cNvPr>
          <p:cNvPicPr>
            <a:picLocks noChangeAspect="1"/>
          </p:cNvPicPr>
          <p:nvPr/>
        </p:nvPicPr>
        <p:blipFill>
          <a:blip r:embed="rId8">
            <a:clrChange>
              <a:clrFrom>
                <a:srgbClr val="E6E6E6"/>
              </a:clrFrom>
              <a:clrTo>
                <a:srgbClr val="E6E6E6">
                  <a:alpha val="0"/>
                </a:srgbClr>
              </a:clrTo>
            </a:clrChange>
          </a:blip>
          <a:stretch>
            <a:fillRect/>
          </a:stretch>
        </p:blipFill>
        <p:spPr>
          <a:xfrm>
            <a:off x="10491299" y="2964718"/>
            <a:ext cx="1037022" cy="2859996"/>
          </a:xfrm>
          <a:prstGeom prst="rect">
            <a:avLst/>
          </a:prstGeom>
        </p:spPr>
      </p:pic>
      <p:pic>
        <p:nvPicPr>
          <p:cNvPr id="2" name="VO 2">
            <a:hlinkClick r:id="" action="ppaction://media"/>
            <a:extLst>
              <a:ext uri="{FF2B5EF4-FFF2-40B4-BE49-F238E27FC236}">
                <a16:creationId xmlns:a16="http://schemas.microsoft.com/office/drawing/2014/main" id="{A061F619-6660-728D-AB16-2CD70572552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501688" y="2755900"/>
            <a:ext cx="609600" cy="609600"/>
          </a:xfrm>
          <a:prstGeom prst="rect">
            <a:avLst/>
          </a:prstGeom>
        </p:spPr>
      </p:pic>
    </p:spTree>
    <p:extLst>
      <p:ext uri="{BB962C8B-B14F-4D97-AF65-F5344CB8AC3E}">
        <p14:creationId xmlns:p14="http://schemas.microsoft.com/office/powerpoint/2010/main" val="407680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9FADD120-09B7-4526-5F88-28E7BE5BC666}"/>
              </a:ext>
            </a:extLst>
          </p:cNvPr>
          <p:cNvSpPr/>
          <p:nvPr/>
        </p:nvSpPr>
        <p:spPr>
          <a:xfrm>
            <a:off x="302420" y="1864583"/>
            <a:ext cx="11723003" cy="45681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F596A4AC-63C1-4F75-8480-1716C01148B4}"/>
              </a:ext>
            </a:extLst>
          </p:cNvPr>
          <p:cNvSpPr>
            <a:spLocks noGrp="1"/>
          </p:cNvSpPr>
          <p:nvPr>
            <p:ph type="title"/>
          </p:nvPr>
        </p:nvSpPr>
        <p:spPr>
          <a:xfrm>
            <a:off x="1511852" y="675742"/>
            <a:ext cx="7404788" cy="648836"/>
          </a:xfrm>
        </p:spPr>
        <p:txBody>
          <a:bodyPr/>
          <a:lstStyle/>
          <a:p>
            <a:r>
              <a:rPr lang="de-DE">
                <a:solidFill>
                  <a:schemeClr val="tx1"/>
                </a:solidFill>
                <a:latin typeface="Calibri" panose="020F0502020204030204" pitchFamily="34" charset="0"/>
                <a:ea typeface="Calibri" panose="020F0502020204030204" pitchFamily="34" charset="0"/>
                <a:cs typeface="Times New Roman" panose="02020603050405020304" pitchFamily="18" charset="0"/>
              </a:rPr>
              <a:t>Inhalte: Um was geht es heute?</a:t>
            </a:r>
            <a:br>
              <a:rPr lang="de-DE">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DE"/>
          </a:p>
        </p:txBody>
      </p:sp>
      <p:sp>
        <p:nvSpPr>
          <p:cNvPr id="3" name="Textplatzhalter 2">
            <a:extLst>
              <a:ext uri="{FF2B5EF4-FFF2-40B4-BE49-F238E27FC236}">
                <a16:creationId xmlns:a16="http://schemas.microsoft.com/office/drawing/2014/main" id="{653DDEA4-15BC-4FE9-B4EC-6080A4EC5101}"/>
              </a:ext>
            </a:extLst>
          </p:cNvPr>
          <p:cNvSpPr>
            <a:spLocks noGrp="1"/>
          </p:cNvSpPr>
          <p:nvPr>
            <p:ph type="body" sz="quarter" idx="12"/>
          </p:nvPr>
        </p:nvSpPr>
        <p:spPr>
          <a:xfrm>
            <a:off x="534297" y="1733475"/>
            <a:ext cx="9359899" cy="4699223"/>
          </a:xfrm>
        </p:spPr>
        <p:txBody>
          <a:bodyPr/>
          <a:lstStyle/>
          <a:p>
            <a:pPr>
              <a:lnSpc>
                <a:spcPct val="107000"/>
              </a:lnSpc>
              <a:spcAft>
                <a:spcPts val="800"/>
              </a:spcAft>
            </a:pP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200000"/>
              </a:lnSpc>
              <a:spcAft>
                <a:spcPts val="0"/>
              </a:spcAft>
              <a:buFont typeface="+mj-lt"/>
              <a:buAutoNum type="arabicPeriod"/>
            </a:pP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Was ist Rassismus und wie wirkt er sich aus?</a:t>
            </a:r>
          </a:p>
          <a:p>
            <a:pPr marL="342900" lvl="0" indent="-342900">
              <a:lnSpc>
                <a:spcPct val="200000"/>
              </a:lnSpc>
              <a:spcAft>
                <a:spcPts val="0"/>
              </a:spcAft>
              <a:buFont typeface="+mj-lt"/>
              <a:buAutoNum type="arabicPeriod"/>
            </a:pP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Strukturelle Kompetenz</a:t>
            </a:r>
          </a:p>
          <a:p>
            <a:pPr marL="342900" lvl="0" indent="-342900">
              <a:lnSpc>
                <a:spcPct val="200000"/>
              </a:lnSpc>
              <a:spcAft>
                <a:spcPts val="0"/>
              </a:spcAft>
              <a:buFont typeface="+mj-lt"/>
              <a:buAutoNum type="arabicPeriod"/>
            </a:pP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Wie kann Kun strukturelle Kompetenzen nutzen?</a:t>
            </a:r>
          </a:p>
          <a:p>
            <a:pPr marL="342900" lvl="0" indent="-342900">
              <a:lnSpc>
                <a:spcPct val="200000"/>
              </a:lnSpc>
              <a:spcAft>
                <a:spcPts val="0"/>
              </a:spcAft>
              <a:buFont typeface="+mj-lt"/>
              <a:buAutoNum type="arabicPeriod"/>
            </a:pP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Wie kann strukturelle Kompetenz </a:t>
            </a:r>
            <a:r>
              <a:rPr lang="de-DE"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Kun´s</a:t>
            </a: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 Resilienz stärken?</a:t>
            </a:r>
            <a:endParaRPr lang="de-D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800"/>
              </a:spcAft>
              <a:buFont typeface="+mj-lt"/>
              <a:buAutoNum type="arabicPeriod"/>
            </a:pPr>
            <a:r>
              <a:rPr lang="de-DE" dirty="0">
                <a:solidFill>
                  <a:schemeClr val="tx1"/>
                </a:solidFill>
                <a:latin typeface="Calibri" panose="020F0502020204030204" pitchFamily="34" charset="0"/>
                <a:ea typeface="Calibri" panose="020F0502020204030204" pitchFamily="34" charset="0"/>
                <a:cs typeface="Times New Roman" panose="02020603050405020304" pitchFamily="18" charset="0"/>
              </a:rPr>
              <a:t>Wo kann sich Kun Hilfe suchen? </a:t>
            </a:r>
          </a:p>
          <a:p>
            <a:endParaRPr lang="de-DE" dirty="0"/>
          </a:p>
        </p:txBody>
      </p:sp>
      <p:sp>
        <p:nvSpPr>
          <p:cNvPr id="5" name="Foliennummernplatzhalter 4">
            <a:extLst>
              <a:ext uri="{FF2B5EF4-FFF2-40B4-BE49-F238E27FC236}">
                <a16:creationId xmlns:a16="http://schemas.microsoft.com/office/drawing/2014/main" id="{15AB8C55-72CB-4385-BF40-D2DC376FB9F8}"/>
              </a:ext>
            </a:extLst>
          </p:cNvPr>
          <p:cNvSpPr>
            <a:spLocks noGrp="1"/>
          </p:cNvSpPr>
          <p:nvPr>
            <p:ph type="sldNum" sz="quarter" idx="14"/>
          </p:nvPr>
        </p:nvSpPr>
        <p:spPr/>
        <p:txBody>
          <a:bodyPr/>
          <a:lstStyle/>
          <a:p>
            <a:fld id="{9AFABD84-7FF2-4ED4-996F-6CE3D31463F8}" type="slidenum">
              <a:rPr lang="de-DE" smtClean="0"/>
              <a:pPr/>
              <a:t>4</a:t>
            </a:fld>
            <a:endParaRPr lang="de-DE"/>
          </a:p>
        </p:txBody>
      </p:sp>
      <p:pic>
        <p:nvPicPr>
          <p:cNvPr id="7" name="Grafik 6" descr="Schlägel und Eisen">
            <a:extLst>
              <a:ext uri="{FF2B5EF4-FFF2-40B4-BE49-F238E27FC236}">
                <a16:creationId xmlns:a16="http://schemas.microsoft.com/office/drawing/2014/main" id="{7148D9DD-5E76-4048-B05D-C58A13E696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2420" y="491178"/>
            <a:ext cx="1147440" cy="1147440"/>
          </a:xfrm>
          <a:prstGeom prst="rect">
            <a:avLst/>
          </a:prstGeom>
        </p:spPr>
      </p:pic>
      <p:sp>
        <p:nvSpPr>
          <p:cNvPr id="10" name="Fußzeilenplatzhalter 3">
            <a:extLst>
              <a:ext uri="{FF2B5EF4-FFF2-40B4-BE49-F238E27FC236}">
                <a16:creationId xmlns:a16="http://schemas.microsoft.com/office/drawing/2014/main" id="{445B33F1-73D1-6165-6089-AE17D4577113}"/>
              </a:ext>
            </a:extLst>
          </p:cNvPr>
          <p:cNvSpPr>
            <a:spLocks noGrp="1"/>
          </p:cNvSpPr>
          <p:nvPr>
            <p:ph type="ftr" sz="quarter" idx="13"/>
          </p:nvPr>
        </p:nvSpPr>
        <p:spPr>
          <a:xfrm>
            <a:off x="442915" y="6563806"/>
            <a:ext cx="5653086" cy="123111"/>
          </a:xfrm>
        </p:spPr>
        <p:txBody>
          <a:bodyPr/>
          <a:lstStyle/>
          <a:p>
            <a:r>
              <a:rPr lang="de-DE"/>
              <a:t>Werkzeuge</a:t>
            </a:r>
          </a:p>
        </p:txBody>
      </p:sp>
      <p:pic>
        <p:nvPicPr>
          <p:cNvPr id="4" name="Grafik 3" descr="Ein Bild, das Cartoon, Kleidung enthält.&#10;&#10;KI-generierte Inhalte können fehlerhaft sein.">
            <a:extLst>
              <a:ext uri="{FF2B5EF4-FFF2-40B4-BE49-F238E27FC236}">
                <a16:creationId xmlns:a16="http://schemas.microsoft.com/office/drawing/2014/main" id="{C98091D2-AB0F-AEE9-4918-A86548363197}"/>
              </a:ext>
            </a:extLst>
          </p:cNvPr>
          <p:cNvPicPr>
            <a:picLocks noGrp="1" noRot="1" noChangeAspect="1" noMove="1" noResize="1" noEditPoints="1" noAdjustHandles="1" noChangeArrowheads="1" noChangeShapeType="1" noCrop="1"/>
          </p:cNvPicPr>
          <p:nvPr/>
        </p:nvPicPr>
        <p:blipFill>
          <a:blip r:embed="rId7">
            <a:clrChange>
              <a:clrFrom>
                <a:srgbClr val="E6E6E6"/>
              </a:clrFrom>
              <a:clrTo>
                <a:srgbClr val="E6E6E6">
                  <a:alpha val="0"/>
                </a:srgbClr>
              </a:clrTo>
            </a:clrChange>
          </a:blip>
          <a:stretch>
            <a:fillRect/>
          </a:stretch>
        </p:blipFill>
        <p:spPr>
          <a:xfrm>
            <a:off x="9894196" y="3136229"/>
            <a:ext cx="1616397" cy="3161296"/>
          </a:xfrm>
          <a:prstGeom prst="rect">
            <a:avLst/>
          </a:prstGeom>
        </p:spPr>
      </p:pic>
      <p:pic>
        <p:nvPicPr>
          <p:cNvPr id="6" name="VO 3">
            <a:hlinkClick r:id="" action="ppaction://media"/>
            <a:extLst>
              <a:ext uri="{FF2B5EF4-FFF2-40B4-BE49-F238E27FC236}">
                <a16:creationId xmlns:a16="http://schemas.microsoft.com/office/drawing/2014/main" id="{2325113C-D7AD-5899-FD2E-D9DEE0AC27D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3492163" y="3454400"/>
            <a:ext cx="609600" cy="609600"/>
          </a:xfrm>
          <a:prstGeom prst="rect">
            <a:avLst/>
          </a:prstGeom>
        </p:spPr>
      </p:pic>
    </p:spTree>
    <p:extLst>
      <p:ext uri="{BB962C8B-B14F-4D97-AF65-F5344CB8AC3E}">
        <p14:creationId xmlns:p14="http://schemas.microsoft.com/office/powerpoint/2010/main" val="79552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82609BA-D0C9-37B4-73AF-26BC954FDC42}"/>
              </a:ext>
            </a:extLst>
          </p:cNvPr>
          <p:cNvSpPr/>
          <p:nvPr/>
        </p:nvSpPr>
        <p:spPr>
          <a:xfrm>
            <a:off x="428069" y="1589566"/>
            <a:ext cx="11625741" cy="459326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 name="Titel 1">
            <a:extLst>
              <a:ext uri="{FF2B5EF4-FFF2-40B4-BE49-F238E27FC236}">
                <a16:creationId xmlns:a16="http://schemas.microsoft.com/office/drawing/2014/main" id="{99D513C0-6746-4553-8A13-EE5AD317C01B}"/>
              </a:ext>
            </a:extLst>
          </p:cNvPr>
          <p:cNvSpPr>
            <a:spLocks noGrp="1"/>
          </p:cNvSpPr>
          <p:nvPr>
            <p:ph type="title"/>
          </p:nvPr>
        </p:nvSpPr>
        <p:spPr>
          <a:xfrm>
            <a:off x="399682" y="310117"/>
            <a:ext cx="9882130" cy="648836"/>
          </a:xfrm>
        </p:spPr>
        <p:txBody>
          <a:bodyPr/>
          <a:lstStyle/>
          <a:p>
            <a:r>
              <a:rPr lang="de-DE">
                <a:solidFill>
                  <a:schemeClr val="accent3">
                    <a:lumMod val="50000"/>
                  </a:schemeClr>
                </a:solidFill>
              </a:rPr>
              <a:t>Warum werden Menschen unterschiedlich behandelt?</a:t>
            </a:r>
          </a:p>
        </p:txBody>
      </p:sp>
      <p:sp>
        <p:nvSpPr>
          <p:cNvPr id="9" name="Textfeld 8">
            <a:extLst>
              <a:ext uri="{FF2B5EF4-FFF2-40B4-BE49-F238E27FC236}">
                <a16:creationId xmlns:a16="http://schemas.microsoft.com/office/drawing/2014/main" id="{2ADE94EC-0444-4A82-AD73-45E496AFB2BE}"/>
              </a:ext>
            </a:extLst>
          </p:cNvPr>
          <p:cNvSpPr txBox="1"/>
          <p:nvPr/>
        </p:nvSpPr>
        <p:spPr>
          <a:xfrm>
            <a:off x="1380434" y="2971800"/>
            <a:ext cx="914400" cy="914400"/>
          </a:xfrm>
          <a:prstGeom prst="rect">
            <a:avLst/>
          </a:prstGeom>
          <a:noFill/>
        </p:spPr>
        <p:txBody>
          <a:bodyPr wrap="none" lIns="0" tIns="0" rIns="0" bIns="0" rtlCol="0">
            <a:noAutofit/>
          </a:bodyPr>
          <a:lstStyle/>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1900" b="1" i="0" u="none" strike="noStrike" kern="1200" cap="none" spc="0" normalizeH="0" baseline="0" noProof="0">
                <a:ln>
                  <a:noFill/>
                </a:ln>
                <a:solidFill>
                  <a:srgbClr val="000000"/>
                </a:solidFill>
                <a:effectLst/>
                <a:uLnTx/>
                <a:uFillTx/>
                <a:latin typeface="+mn-lt"/>
                <a:ea typeface="+mn-ea"/>
                <a:cs typeface="+mn-cs"/>
              </a:rPr>
              <a:t>Kun</a:t>
            </a: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lang="de-DE" sz="1900">
                <a:solidFill>
                  <a:srgbClr val="000000"/>
                </a:solidFill>
              </a:rPr>
              <a:t>Person </a:t>
            </a:r>
            <a:r>
              <a:rPr lang="de-DE" sz="1900" err="1">
                <a:solidFill>
                  <a:srgbClr val="000000"/>
                </a:solidFill>
              </a:rPr>
              <a:t>of</a:t>
            </a:r>
            <a:r>
              <a:rPr lang="de-DE" sz="1900">
                <a:solidFill>
                  <a:srgbClr val="000000"/>
                </a:solidFill>
              </a:rPr>
              <a:t> Color</a:t>
            </a:r>
            <a:endParaRPr kumimoji="0" lang="de-DE" sz="1900" i="0" u="none" strike="noStrike" kern="1200" cap="none" spc="0" normalizeH="0" baseline="0" noProof="0">
              <a:ln>
                <a:noFill/>
              </a:ln>
              <a:solidFill>
                <a:srgbClr val="000000"/>
              </a:solidFill>
              <a:effectLst/>
              <a:uLnTx/>
              <a:uFillTx/>
              <a:latin typeface="+mn-lt"/>
              <a:ea typeface="+mn-ea"/>
              <a:cs typeface="+mn-cs"/>
            </a:endParaRP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endParaRPr kumimoji="0" lang="de-DE" sz="1900" b="0" i="0" u="none" strike="noStrike" kern="1200" cap="none" spc="0" normalizeH="0" baseline="0" noProof="0">
              <a:ln>
                <a:noFill/>
              </a:ln>
              <a:solidFill>
                <a:srgbClr val="000000"/>
              </a:solidFill>
              <a:effectLst/>
              <a:uLnTx/>
              <a:uFillTx/>
              <a:latin typeface="+mn-lt"/>
              <a:ea typeface="+mn-ea"/>
              <a:cs typeface="+mn-cs"/>
            </a:endParaRPr>
          </a:p>
        </p:txBody>
      </p:sp>
      <p:sp>
        <p:nvSpPr>
          <p:cNvPr id="10" name="Textfeld 9">
            <a:extLst>
              <a:ext uri="{FF2B5EF4-FFF2-40B4-BE49-F238E27FC236}">
                <a16:creationId xmlns:a16="http://schemas.microsoft.com/office/drawing/2014/main" id="{273D732F-E8A3-48F1-A395-34562B3E61F4}"/>
              </a:ext>
            </a:extLst>
          </p:cNvPr>
          <p:cNvSpPr txBox="1"/>
          <p:nvPr/>
        </p:nvSpPr>
        <p:spPr>
          <a:xfrm>
            <a:off x="9906053" y="2971800"/>
            <a:ext cx="914400" cy="914400"/>
          </a:xfrm>
          <a:prstGeom prst="rect">
            <a:avLst/>
          </a:prstGeom>
          <a:noFill/>
        </p:spPr>
        <p:txBody>
          <a:bodyPr wrap="none" lIns="0" tIns="0" rIns="0" bIns="0" rtlCol="0">
            <a:noAutofit/>
          </a:bodyPr>
          <a:lstStyle/>
          <a:p>
            <a:pPr marL="0" marR="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lang="de-DE" sz="1900" b="1" i="1">
                <a:solidFill>
                  <a:srgbClr val="000000"/>
                </a:solidFill>
              </a:rPr>
              <a:t>Thomas</a:t>
            </a:r>
          </a:p>
          <a:p>
            <a:pPr marL="0" marR="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lang="de-DE" sz="1900" i="1">
                <a:solidFill>
                  <a:srgbClr val="000000"/>
                </a:solidFill>
              </a:rPr>
              <a:t>w</a:t>
            </a:r>
            <a:r>
              <a:rPr kumimoji="0" lang="de-DE" sz="1900" b="0" i="1" u="none" strike="noStrike" kern="1200" cap="none" spc="0" normalizeH="0" baseline="0" noProof="0" err="1">
                <a:ln>
                  <a:noFill/>
                </a:ln>
                <a:solidFill>
                  <a:srgbClr val="000000"/>
                </a:solidFill>
                <a:effectLst/>
                <a:uLnTx/>
                <a:uFillTx/>
                <a:latin typeface="+mn-lt"/>
                <a:ea typeface="+mn-ea"/>
                <a:cs typeface="+mn-cs"/>
              </a:rPr>
              <a:t>eißer</a:t>
            </a:r>
            <a:r>
              <a:rPr kumimoji="0" lang="de-DE" sz="1900" b="0" i="0" u="none" strike="noStrike" kern="1200" cap="none" spc="0" normalizeH="0" baseline="0" noProof="0">
                <a:ln>
                  <a:noFill/>
                </a:ln>
                <a:solidFill>
                  <a:srgbClr val="000000"/>
                </a:solidFill>
                <a:effectLst/>
                <a:uLnTx/>
                <a:uFillTx/>
                <a:latin typeface="+mn-lt"/>
                <a:ea typeface="+mn-ea"/>
                <a:cs typeface="+mn-cs"/>
              </a:rPr>
              <a:t> Mann</a:t>
            </a:r>
          </a:p>
        </p:txBody>
      </p:sp>
      <p:sp>
        <p:nvSpPr>
          <p:cNvPr id="11" name="Rechteck 10">
            <a:extLst>
              <a:ext uri="{FF2B5EF4-FFF2-40B4-BE49-F238E27FC236}">
                <a16:creationId xmlns:a16="http://schemas.microsoft.com/office/drawing/2014/main" id="{EF5965CE-97C3-4A9D-A38F-B154C56F7453}"/>
              </a:ext>
            </a:extLst>
          </p:cNvPr>
          <p:cNvSpPr/>
          <p:nvPr/>
        </p:nvSpPr>
        <p:spPr>
          <a:xfrm>
            <a:off x="3396023" y="4813577"/>
            <a:ext cx="2247442"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Erfährt</a:t>
            </a:r>
          </a:p>
          <a:p>
            <a:pPr algn="ctr"/>
            <a:r>
              <a:rPr lang="de-DE"/>
              <a:t>Rassismus</a:t>
            </a:r>
          </a:p>
        </p:txBody>
      </p:sp>
      <p:sp>
        <p:nvSpPr>
          <p:cNvPr id="12" name="Rechteck 11">
            <a:extLst>
              <a:ext uri="{FF2B5EF4-FFF2-40B4-BE49-F238E27FC236}">
                <a16:creationId xmlns:a16="http://schemas.microsoft.com/office/drawing/2014/main" id="{E9ACAD34-5253-471C-B910-FC9C7BD090DB}"/>
              </a:ext>
            </a:extLst>
          </p:cNvPr>
          <p:cNvSpPr/>
          <p:nvPr/>
        </p:nvSpPr>
        <p:spPr>
          <a:xfrm>
            <a:off x="6240940" y="4837062"/>
            <a:ext cx="2247442" cy="914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tx1"/>
                </a:solidFill>
              </a:rPr>
              <a:t>Erfährt KEINEN Rassismus</a:t>
            </a:r>
          </a:p>
        </p:txBody>
      </p:sp>
      <p:sp>
        <p:nvSpPr>
          <p:cNvPr id="4" name="Ungleich 3">
            <a:extLst>
              <a:ext uri="{FF2B5EF4-FFF2-40B4-BE49-F238E27FC236}">
                <a16:creationId xmlns:a16="http://schemas.microsoft.com/office/drawing/2014/main" id="{584667F3-35B8-4687-9B6D-BC3FF45C09E4}"/>
              </a:ext>
            </a:extLst>
          </p:cNvPr>
          <p:cNvSpPr/>
          <p:nvPr/>
        </p:nvSpPr>
        <p:spPr>
          <a:xfrm>
            <a:off x="5567771" y="3274451"/>
            <a:ext cx="895558" cy="776177"/>
          </a:xfrm>
          <a:prstGeom prst="mathNotEqual">
            <a:avLst>
              <a:gd name="adj1" fmla="val 23520"/>
              <a:gd name="adj2" fmla="val 6517107"/>
              <a:gd name="adj3" fmla="val 1176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 name="Fußzeilenplatzhalter 3">
            <a:extLst>
              <a:ext uri="{FF2B5EF4-FFF2-40B4-BE49-F238E27FC236}">
                <a16:creationId xmlns:a16="http://schemas.microsoft.com/office/drawing/2014/main" id="{AB00A71F-0ACD-E0BA-FDB7-E6E7EA046D87}"/>
              </a:ext>
            </a:extLst>
          </p:cNvPr>
          <p:cNvSpPr>
            <a:spLocks noGrp="1"/>
          </p:cNvSpPr>
          <p:nvPr>
            <p:ph type="ftr" sz="quarter" idx="13"/>
          </p:nvPr>
        </p:nvSpPr>
        <p:spPr>
          <a:xfrm>
            <a:off x="442915" y="6563806"/>
            <a:ext cx="5653086" cy="123111"/>
          </a:xfrm>
        </p:spPr>
        <p:txBody>
          <a:bodyPr/>
          <a:lstStyle/>
          <a:p>
            <a:r>
              <a:rPr lang="de-DE"/>
              <a:t>Werkzeuge</a:t>
            </a:r>
          </a:p>
        </p:txBody>
      </p:sp>
      <p:pic>
        <p:nvPicPr>
          <p:cNvPr id="6" name="Grafik 5" descr="Ein Bild, das Cartoon, Kleidung enthält.&#10;&#10;KI-generierte Inhalte können fehlerhaft sein.">
            <a:extLst>
              <a:ext uri="{FF2B5EF4-FFF2-40B4-BE49-F238E27FC236}">
                <a16:creationId xmlns:a16="http://schemas.microsoft.com/office/drawing/2014/main" id="{CE55FBDD-9C31-A9B2-7806-0BF4475DDA34}"/>
              </a:ext>
            </a:extLst>
          </p:cNvPr>
          <p:cNvPicPr/>
          <p:nvPr/>
        </p:nvPicPr>
        <p:blipFill>
          <a:blip r:embed="rId5">
            <a:clrChange>
              <a:clrFrom>
                <a:srgbClr val="E6E6E6"/>
              </a:clrFrom>
              <a:clrTo>
                <a:srgbClr val="E6E6E6">
                  <a:alpha val="0"/>
                </a:srgbClr>
              </a:clrTo>
            </a:clrChange>
          </a:blip>
          <a:stretch>
            <a:fillRect/>
          </a:stretch>
        </p:blipFill>
        <p:spPr>
          <a:xfrm>
            <a:off x="3868610" y="2122436"/>
            <a:ext cx="1302267" cy="2737694"/>
          </a:xfrm>
          <a:prstGeom prst="rect">
            <a:avLst/>
          </a:prstGeom>
        </p:spPr>
      </p:pic>
      <p:pic>
        <p:nvPicPr>
          <p:cNvPr id="14" name="Grafik 13" descr="Ein Bild, das Zeichnung, Clipart, Darstellung, Cartoon enthält.&#10;&#10;KI-generierte Inhalte können fehlerhaft sein.">
            <a:extLst>
              <a:ext uri="{FF2B5EF4-FFF2-40B4-BE49-F238E27FC236}">
                <a16:creationId xmlns:a16="http://schemas.microsoft.com/office/drawing/2014/main" id="{6BF2A270-5F49-E515-555E-806D70652BF1}"/>
              </a:ext>
            </a:extLst>
          </p:cNvPr>
          <p:cNvPicPr>
            <a:picLocks noChangeAspect="1"/>
          </p:cNvPicPr>
          <p:nvPr/>
        </p:nvPicPr>
        <p:blipFill>
          <a:blip r:embed="rId6">
            <a:clrChange>
              <a:clrFrom>
                <a:srgbClr val="E6E6E6"/>
              </a:clrFrom>
              <a:clrTo>
                <a:srgbClr val="E6E6E6">
                  <a:alpha val="0"/>
                </a:srgbClr>
              </a:clrTo>
            </a:clrChange>
          </a:blip>
          <a:stretch>
            <a:fillRect/>
          </a:stretch>
        </p:blipFill>
        <p:spPr>
          <a:xfrm>
            <a:off x="6771977" y="2122436"/>
            <a:ext cx="1185367" cy="2712280"/>
          </a:xfrm>
          <a:prstGeom prst="rect">
            <a:avLst/>
          </a:prstGeom>
        </p:spPr>
      </p:pic>
      <p:pic>
        <p:nvPicPr>
          <p:cNvPr id="7" name="VO 4">
            <a:hlinkClick r:id="" action="ppaction://media"/>
            <a:extLst>
              <a:ext uri="{FF2B5EF4-FFF2-40B4-BE49-F238E27FC236}">
                <a16:creationId xmlns:a16="http://schemas.microsoft.com/office/drawing/2014/main" id="{62C59B13-5208-3B5E-C574-A8D06FA5281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158788" y="3271838"/>
            <a:ext cx="609600" cy="609600"/>
          </a:xfrm>
          <a:prstGeom prst="rect">
            <a:avLst/>
          </a:prstGeom>
        </p:spPr>
      </p:pic>
    </p:spTree>
    <p:extLst>
      <p:ext uri="{BB962C8B-B14F-4D97-AF65-F5344CB8AC3E}">
        <p14:creationId xmlns:p14="http://schemas.microsoft.com/office/powerpoint/2010/main" val="249018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91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EAEBAC13-56EF-CF8A-379D-6F8565128687}"/>
              </a:ext>
            </a:extLst>
          </p:cNvPr>
          <p:cNvSpPr/>
          <p:nvPr/>
        </p:nvSpPr>
        <p:spPr>
          <a:xfrm>
            <a:off x="302420" y="1297172"/>
            <a:ext cx="11723003" cy="478465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99D513C0-6746-4553-8A13-EE5AD317C01B}"/>
              </a:ext>
            </a:extLst>
          </p:cNvPr>
          <p:cNvSpPr>
            <a:spLocks noGrp="1"/>
          </p:cNvSpPr>
          <p:nvPr>
            <p:ph type="title"/>
          </p:nvPr>
        </p:nvSpPr>
        <p:spPr>
          <a:xfrm>
            <a:off x="399682" y="310117"/>
            <a:ext cx="9882130" cy="648836"/>
          </a:xfrm>
        </p:spPr>
        <p:txBody>
          <a:bodyPr/>
          <a:lstStyle/>
          <a:p>
            <a:r>
              <a:rPr lang="de-DE" dirty="0">
                <a:solidFill>
                  <a:schemeClr val="accent3">
                    <a:lumMod val="50000"/>
                  </a:schemeClr>
                </a:solidFill>
              </a:rPr>
              <a:t>Rassismus: Eine Definition</a:t>
            </a:r>
          </a:p>
        </p:txBody>
      </p:sp>
      <p:sp>
        <p:nvSpPr>
          <p:cNvPr id="5" name="Textplatzhalter 2">
            <a:extLst>
              <a:ext uri="{FF2B5EF4-FFF2-40B4-BE49-F238E27FC236}">
                <a16:creationId xmlns:a16="http://schemas.microsoft.com/office/drawing/2014/main" id="{87FDD846-A529-4DBE-9975-CB048F9135E5}"/>
              </a:ext>
            </a:extLst>
          </p:cNvPr>
          <p:cNvSpPr>
            <a:spLocks noGrp="1"/>
          </p:cNvSpPr>
          <p:nvPr>
            <p:ph type="body" sz="quarter" idx="12"/>
          </p:nvPr>
        </p:nvSpPr>
        <p:spPr>
          <a:xfrm>
            <a:off x="478465" y="2913572"/>
            <a:ext cx="11338376" cy="1956390"/>
          </a:xfrm>
          <a:solidFill>
            <a:schemeClr val="accent3">
              <a:lumMod val="40000"/>
              <a:lumOff val="60000"/>
            </a:schemeClr>
          </a:solidFill>
        </p:spPr>
        <p:txBody>
          <a:bodyPr/>
          <a:lstStyle/>
          <a:p>
            <a:pPr algn="ctr"/>
            <a:endParaRPr lang="de-DE" b="0" i="0" dirty="0">
              <a:solidFill>
                <a:srgbClr val="111111"/>
              </a:solidFill>
              <a:effectLst/>
              <a:latin typeface="+mj-lt"/>
            </a:endParaRPr>
          </a:p>
          <a:p>
            <a:pPr algn="ctr"/>
            <a:r>
              <a:rPr lang="de-DE" b="0" i="0" dirty="0">
                <a:solidFill>
                  <a:srgbClr val="111111"/>
                </a:solidFill>
                <a:effectLst/>
                <a:latin typeface="+mj-lt"/>
              </a:rPr>
              <a:t>Rassismus ist eine </a:t>
            </a:r>
            <a:r>
              <a:rPr lang="de-DE" b="1" dirty="0">
                <a:solidFill>
                  <a:schemeClr val="tx1"/>
                </a:solidFill>
                <a:latin typeface="+mj-lt"/>
              </a:rPr>
              <a:t>Form</a:t>
            </a:r>
            <a:r>
              <a:rPr lang="de-DE" b="1" i="0" dirty="0">
                <a:solidFill>
                  <a:schemeClr val="tx1"/>
                </a:solidFill>
                <a:effectLst/>
                <a:latin typeface="+mj-lt"/>
              </a:rPr>
              <a:t> von Diskriminierung</a:t>
            </a:r>
            <a:r>
              <a:rPr lang="de-DE" b="0" i="0" dirty="0">
                <a:solidFill>
                  <a:srgbClr val="111111"/>
                </a:solidFill>
                <a:effectLst/>
                <a:latin typeface="+mj-lt"/>
              </a:rPr>
              <a:t>. Durch Rassismus werden Menschen zum Beispiel wegen ihrer </a:t>
            </a:r>
            <a:r>
              <a:rPr lang="de-DE" b="1" i="0" dirty="0">
                <a:solidFill>
                  <a:srgbClr val="111111"/>
                </a:solidFill>
                <a:effectLst/>
                <a:latin typeface="+mj-lt"/>
              </a:rPr>
              <a:t>Herkunft, ihrer Hautfarbe, ihrer Haare, ihres Namens </a:t>
            </a:r>
            <a:r>
              <a:rPr lang="de-DE" b="0" i="0" dirty="0">
                <a:solidFill>
                  <a:srgbClr val="111111"/>
                </a:solidFill>
                <a:effectLst/>
                <a:latin typeface="+mj-lt"/>
              </a:rPr>
              <a:t>oder ihrer </a:t>
            </a:r>
            <a:r>
              <a:rPr lang="de-DE" b="1" i="0" dirty="0">
                <a:solidFill>
                  <a:srgbClr val="111111"/>
                </a:solidFill>
                <a:effectLst/>
                <a:latin typeface="+mj-lt"/>
              </a:rPr>
              <a:t>Sprache</a:t>
            </a:r>
            <a:r>
              <a:rPr lang="de-DE" b="0" i="0" dirty="0">
                <a:solidFill>
                  <a:srgbClr val="111111"/>
                </a:solidFill>
                <a:effectLst/>
                <a:latin typeface="+mj-lt"/>
              </a:rPr>
              <a:t> </a:t>
            </a:r>
            <a:r>
              <a:rPr lang="de-DE" b="1" i="0" dirty="0">
                <a:solidFill>
                  <a:srgbClr val="111111"/>
                </a:solidFill>
                <a:effectLst/>
                <a:latin typeface="+mj-lt"/>
              </a:rPr>
              <a:t>diskriminiert, ausgegrenzt und abgewertet</a:t>
            </a:r>
            <a:r>
              <a:rPr lang="de-DE" b="0" i="0" dirty="0">
                <a:solidFill>
                  <a:srgbClr val="111111"/>
                </a:solidFill>
                <a:effectLst/>
                <a:latin typeface="+mj-lt"/>
              </a:rPr>
              <a:t>. Rassismus ist die </a:t>
            </a:r>
            <a:r>
              <a:rPr lang="de-DE" b="1" i="0" dirty="0">
                <a:solidFill>
                  <a:srgbClr val="111111"/>
                </a:solidFill>
                <a:effectLst/>
                <a:latin typeface="+mj-lt"/>
              </a:rPr>
              <a:t>Erfindung</a:t>
            </a:r>
            <a:r>
              <a:rPr lang="de-DE" b="0" i="0" dirty="0">
                <a:solidFill>
                  <a:srgbClr val="111111"/>
                </a:solidFill>
                <a:effectLst/>
                <a:latin typeface="+mj-lt"/>
              </a:rPr>
              <a:t>, </a:t>
            </a:r>
          </a:p>
          <a:p>
            <a:pPr algn="ctr"/>
            <a:r>
              <a:rPr lang="de-DE" b="0" i="0" dirty="0">
                <a:solidFill>
                  <a:srgbClr val="111111"/>
                </a:solidFill>
                <a:effectLst/>
                <a:latin typeface="+mj-lt"/>
              </a:rPr>
              <a:t>dass es bei Menschen unterschiedliche „Rassen“ gibt.</a:t>
            </a:r>
            <a:endParaRPr lang="de-DE" dirty="0">
              <a:latin typeface="+mj-lt"/>
            </a:endParaRPr>
          </a:p>
        </p:txBody>
      </p:sp>
      <p:pic>
        <p:nvPicPr>
          <p:cNvPr id="13" name="Grafik 12" descr="Glühbirne und Zahnrad mit einfarbiger Füllung">
            <a:extLst>
              <a:ext uri="{FF2B5EF4-FFF2-40B4-BE49-F238E27FC236}">
                <a16:creationId xmlns:a16="http://schemas.microsoft.com/office/drawing/2014/main" id="{4ED98802-3D1D-04C0-6856-98926D8978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24497" y="1637413"/>
            <a:ext cx="1525773" cy="1525773"/>
          </a:xfrm>
          <a:prstGeom prst="rect">
            <a:avLst/>
          </a:prstGeom>
        </p:spPr>
      </p:pic>
      <p:sp>
        <p:nvSpPr>
          <p:cNvPr id="15" name="Textfeld 14">
            <a:extLst>
              <a:ext uri="{FF2B5EF4-FFF2-40B4-BE49-F238E27FC236}">
                <a16:creationId xmlns:a16="http://schemas.microsoft.com/office/drawing/2014/main" id="{71A650C7-2486-F6E6-A264-322C56804EDE}"/>
              </a:ext>
            </a:extLst>
          </p:cNvPr>
          <p:cNvSpPr txBox="1"/>
          <p:nvPr/>
        </p:nvSpPr>
        <p:spPr>
          <a:xfrm>
            <a:off x="10536865" y="5006036"/>
            <a:ext cx="1279975" cy="914400"/>
          </a:xfrm>
          <a:prstGeom prst="rect">
            <a:avLst/>
          </a:prstGeom>
          <a:noFill/>
        </p:spPr>
        <p:txBody>
          <a:bodyPr wrap="none" lIns="0" tIns="0" rIns="0" bIns="0" rtlCol="0">
            <a:noAutofit/>
          </a:bodyPr>
          <a:lstStyle/>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1900" b="0" i="0" u="none" strike="noStrike" kern="1200" cap="none" spc="0" normalizeH="0" baseline="0" noProof="0">
                <a:ln>
                  <a:noFill/>
                </a:ln>
                <a:solidFill>
                  <a:srgbClr val="000000"/>
                </a:solidFill>
                <a:effectLst/>
                <a:uLnTx/>
                <a:uFillTx/>
                <a:latin typeface="+mn-lt"/>
                <a:ea typeface="+mn-ea"/>
                <a:cs typeface="+mn-cs"/>
              </a:rPr>
              <a:t>Quelle: </a:t>
            </a:r>
            <a:r>
              <a:rPr kumimoji="0" lang="de-DE" sz="1900" b="0" i="0" u="none" strike="noStrike" kern="1200" cap="none" spc="0" normalizeH="0" baseline="0" noProof="0">
                <a:ln>
                  <a:noFill/>
                </a:ln>
                <a:solidFill>
                  <a:srgbClr val="000000"/>
                </a:solidFill>
                <a:effectLst/>
                <a:uLnTx/>
                <a:uFillTx/>
                <a:latin typeface="+mn-lt"/>
                <a:ea typeface="+mn-ea"/>
                <a:cs typeface="+mn-cs"/>
                <a:hlinkClick r:id="rId7"/>
              </a:rPr>
              <a:t>BpB</a:t>
            </a:r>
            <a:endParaRPr kumimoji="0" lang="de-DE" sz="1900" b="0" i="0" u="none" strike="noStrike" kern="1200" cap="none" spc="0" normalizeH="0" baseline="0" noProof="0">
              <a:ln>
                <a:noFill/>
              </a:ln>
              <a:solidFill>
                <a:srgbClr val="000000"/>
              </a:solidFill>
              <a:effectLst/>
              <a:uLnTx/>
              <a:uFillTx/>
              <a:latin typeface="+mn-lt"/>
              <a:ea typeface="+mn-ea"/>
              <a:cs typeface="+mn-cs"/>
            </a:endParaRPr>
          </a:p>
        </p:txBody>
      </p:sp>
      <p:sp>
        <p:nvSpPr>
          <p:cNvPr id="16" name="Fußzeilenplatzhalter 3">
            <a:extLst>
              <a:ext uri="{FF2B5EF4-FFF2-40B4-BE49-F238E27FC236}">
                <a16:creationId xmlns:a16="http://schemas.microsoft.com/office/drawing/2014/main" id="{8FF4DE8B-27FB-D8AA-8C60-DF77DA613BCC}"/>
              </a:ext>
            </a:extLst>
          </p:cNvPr>
          <p:cNvSpPr>
            <a:spLocks noGrp="1"/>
          </p:cNvSpPr>
          <p:nvPr>
            <p:ph type="ftr" sz="quarter" idx="13"/>
          </p:nvPr>
        </p:nvSpPr>
        <p:spPr>
          <a:xfrm>
            <a:off x="442915" y="6563806"/>
            <a:ext cx="5653086" cy="123111"/>
          </a:xfrm>
        </p:spPr>
        <p:txBody>
          <a:bodyPr/>
          <a:lstStyle/>
          <a:p>
            <a:r>
              <a:rPr lang="de-DE"/>
              <a:t>Werkzeuge</a:t>
            </a:r>
          </a:p>
        </p:txBody>
      </p:sp>
      <p:pic>
        <p:nvPicPr>
          <p:cNvPr id="3" name="Grafik 2" descr="Ein Bild, das Zeichnung, Cartoon, Lächeln, Darstellung enthält.&#10;&#10;KI-generierte Inhalte können fehlerhaft sein.">
            <a:extLst>
              <a:ext uri="{FF2B5EF4-FFF2-40B4-BE49-F238E27FC236}">
                <a16:creationId xmlns:a16="http://schemas.microsoft.com/office/drawing/2014/main" id="{D091D72E-B619-D45B-E196-7917D5C5BF39}"/>
              </a:ext>
            </a:extLst>
          </p:cNvPr>
          <p:cNvPicPr>
            <a:picLocks noChangeAspect="1"/>
          </p:cNvPicPr>
          <p:nvPr/>
        </p:nvPicPr>
        <p:blipFill>
          <a:blip r:embed="rId8">
            <a:clrChange>
              <a:clrFrom>
                <a:srgbClr val="E6E6E6"/>
              </a:clrFrom>
              <a:clrTo>
                <a:srgbClr val="E6E6E6">
                  <a:alpha val="0"/>
                </a:srgbClr>
              </a:clrTo>
            </a:clrChange>
          </a:blip>
          <a:stretch>
            <a:fillRect/>
          </a:stretch>
        </p:blipFill>
        <p:spPr>
          <a:xfrm>
            <a:off x="478465" y="4330889"/>
            <a:ext cx="809646" cy="2232917"/>
          </a:xfrm>
          <a:prstGeom prst="rect">
            <a:avLst/>
          </a:prstGeom>
        </p:spPr>
      </p:pic>
      <p:pic>
        <p:nvPicPr>
          <p:cNvPr id="4" name="VO 5">
            <a:hlinkClick r:id="" action="ppaction://media"/>
            <a:extLst>
              <a:ext uri="{FF2B5EF4-FFF2-40B4-BE49-F238E27FC236}">
                <a16:creationId xmlns:a16="http://schemas.microsoft.com/office/drawing/2014/main" id="{59546854-540E-0507-DC7D-662B7B978A4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438188" y="2938463"/>
            <a:ext cx="609600" cy="609600"/>
          </a:xfrm>
          <a:prstGeom prst="rect">
            <a:avLst/>
          </a:prstGeom>
        </p:spPr>
      </p:pic>
    </p:spTree>
    <p:extLst>
      <p:ext uri="{BB962C8B-B14F-4D97-AF65-F5344CB8AC3E}">
        <p14:creationId xmlns:p14="http://schemas.microsoft.com/office/powerpoint/2010/main" val="169019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8BE665E-E853-6D9B-FBEB-D06AF0FBCD6A}"/>
              </a:ext>
            </a:extLst>
          </p:cNvPr>
          <p:cNvSpPr>
            <a:spLocks noGrp="1"/>
          </p:cNvSpPr>
          <p:nvPr>
            <p:ph type="sldNum" sz="quarter" idx="14"/>
          </p:nvPr>
        </p:nvSpPr>
        <p:spPr/>
        <p:txBody>
          <a:bodyPr/>
          <a:lstStyle/>
          <a:p>
            <a:fld id="{9AFABD84-7FF2-4ED4-996F-6CE3D31463F8}" type="slidenum">
              <a:rPr lang="de-DE" smtClean="0"/>
              <a:pPr/>
              <a:t>7</a:t>
            </a:fld>
            <a:endParaRPr lang="de-DE"/>
          </a:p>
        </p:txBody>
      </p:sp>
      <p:sp>
        <p:nvSpPr>
          <p:cNvPr id="6" name="Titel 1">
            <a:extLst>
              <a:ext uri="{FF2B5EF4-FFF2-40B4-BE49-F238E27FC236}">
                <a16:creationId xmlns:a16="http://schemas.microsoft.com/office/drawing/2014/main" id="{E1536A42-0394-D15F-7C03-4457E7D79CA4}"/>
              </a:ext>
            </a:extLst>
          </p:cNvPr>
          <p:cNvSpPr txBox="1">
            <a:spLocks/>
          </p:cNvSpPr>
          <p:nvPr/>
        </p:nvSpPr>
        <p:spPr>
          <a:xfrm>
            <a:off x="302420" y="501972"/>
            <a:ext cx="10102471" cy="64883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200" kern="1200">
                <a:solidFill>
                  <a:schemeClr val="accent4">
                    <a:lumMod val="60000"/>
                    <a:lumOff val="40000"/>
                  </a:schemeClr>
                </a:solidFill>
                <a:latin typeface="+mj-lt"/>
                <a:ea typeface="+mj-ea"/>
                <a:cs typeface="+mj-cs"/>
              </a:defRPr>
            </a:lvl1pPr>
          </a:lstStyle>
          <a:p>
            <a:r>
              <a:rPr lang="de-DE" dirty="0">
                <a:solidFill>
                  <a:schemeClr val="accent3">
                    <a:lumMod val="50000"/>
                  </a:schemeClr>
                </a:solidFill>
              </a:rPr>
              <a:t>Warum es bei Menschen keine „Rassen“ gibt…</a:t>
            </a:r>
          </a:p>
        </p:txBody>
      </p:sp>
      <p:sp>
        <p:nvSpPr>
          <p:cNvPr id="12" name="Textplatzhalter 2">
            <a:extLst>
              <a:ext uri="{FF2B5EF4-FFF2-40B4-BE49-F238E27FC236}">
                <a16:creationId xmlns:a16="http://schemas.microsoft.com/office/drawing/2014/main" id="{4FFA5E5B-53BD-734F-F737-EBB4227A9A98}"/>
              </a:ext>
            </a:extLst>
          </p:cNvPr>
          <p:cNvSpPr>
            <a:spLocks noGrp="1"/>
          </p:cNvSpPr>
          <p:nvPr>
            <p:ph type="body" sz="quarter" idx="12"/>
          </p:nvPr>
        </p:nvSpPr>
        <p:spPr>
          <a:xfrm>
            <a:off x="302420" y="2787867"/>
            <a:ext cx="11435637" cy="1956390"/>
          </a:xfrm>
          <a:solidFill>
            <a:schemeClr val="accent3">
              <a:lumMod val="40000"/>
              <a:lumOff val="60000"/>
            </a:schemeClr>
          </a:solidFill>
        </p:spPr>
        <p:txBody>
          <a:bodyPr/>
          <a:lstStyle/>
          <a:p>
            <a:pPr algn="ctr"/>
            <a:endParaRPr lang="en-GB" sz="2400" b="0" i="0" u="none" strike="noStrike" dirty="0">
              <a:solidFill>
                <a:srgbClr val="0C0C0C"/>
              </a:solidFill>
              <a:effectLst/>
              <a:latin typeface="SWR-VAR-Text"/>
            </a:endParaRPr>
          </a:p>
          <a:p>
            <a:pPr algn="ctr"/>
            <a:r>
              <a:rPr lang="en-GB" sz="2400" b="0" i="0" u="none" strike="noStrike" dirty="0">
                <a:solidFill>
                  <a:srgbClr val="0C0C0C"/>
                </a:solidFill>
                <a:effectLst/>
                <a:latin typeface="SWR-VAR-Text"/>
              </a:rPr>
              <a:t>Wenn </a:t>
            </a:r>
            <a:r>
              <a:rPr lang="en-GB" sz="2400" b="0" i="0" u="none" strike="noStrike" dirty="0" err="1">
                <a:solidFill>
                  <a:srgbClr val="0C0C0C"/>
                </a:solidFill>
                <a:effectLst/>
                <a:latin typeface="SWR-VAR-Text"/>
              </a:rPr>
              <a:t>wir</a:t>
            </a:r>
            <a:r>
              <a:rPr lang="en-GB" sz="2400" b="0" i="0" u="none" strike="noStrike" dirty="0">
                <a:solidFill>
                  <a:srgbClr val="0C0C0C"/>
                </a:solidFill>
                <a:effectLst/>
                <a:latin typeface="SWR-VAR-Text"/>
              </a:rPr>
              <a:t> </a:t>
            </a:r>
            <a:r>
              <a:rPr lang="en-GB" sz="2400" b="0" i="0" u="none" strike="noStrike" dirty="0" err="1">
                <a:solidFill>
                  <a:srgbClr val="0C0C0C"/>
                </a:solidFill>
                <a:effectLst/>
                <a:latin typeface="SWR-VAR-Text"/>
              </a:rPr>
              <a:t>uns</a:t>
            </a:r>
            <a:r>
              <a:rPr lang="en-GB" sz="2400" b="0" i="0" u="none" strike="noStrike" dirty="0">
                <a:solidFill>
                  <a:srgbClr val="0C0C0C"/>
                </a:solidFill>
                <a:effectLst/>
                <a:latin typeface="SWR-VAR-Text"/>
              </a:rPr>
              <a:t> die </a:t>
            </a:r>
            <a:r>
              <a:rPr lang="en-GB" sz="2400" b="1" i="0" u="none" strike="noStrike" dirty="0">
                <a:solidFill>
                  <a:srgbClr val="0C0C0C"/>
                </a:solidFill>
                <a:effectLst/>
                <a:latin typeface="SWR-VAR-Text"/>
              </a:rPr>
              <a:t>Gene</a:t>
            </a:r>
            <a:r>
              <a:rPr lang="en-GB" sz="2400" b="0" i="0" u="none" strike="noStrike" dirty="0">
                <a:solidFill>
                  <a:srgbClr val="0C0C0C"/>
                </a:solidFill>
                <a:effectLst/>
                <a:latin typeface="SWR-VAR-Text"/>
              </a:rPr>
              <a:t> von Menschen </a:t>
            </a:r>
            <a:r>
              <a:rPr lang="en-GB" sz="2400" b="0" i="0" u="none" strike="noStrike" dirty="0" err="1">
                <a:solidFill>
                  <a:srgbClr val="0C0C0C"/>
                </a:solidFill>
                <a:effectLst/>
                <a:latin typeface="SWR-VAR-Text"/>
              </a:rPr>
              <a:t>anschauen</a:t>
            </a:r>
            <a:r>
              <a:rPr lang="en-GB" sz="2400" b="0" i="0" u="none" strike="noStrike" dirty="0">
                <a:solidFill>
                  <a:srgbClr val="0C0C0C"/>
                </a:solidFill>
                <a:effectLst/>
                <a:latin typeface="SWR-VAR-Text"/>
              </a:rPr>
              <a:t>, </a:t>
            </a:r>
            <a:r>
              <a:rPr lang="en-GB" sz="2400" b="0" i="0" u="none" strike="noStrike" dirty="0" err="1">
                <a:solidFill>
                  <a:srgbClr val="0C0C0C"/>
                </a:solidFill>
                <a:effectLst/>
                <a:latin typeface="SWR-VAR-Text"/>
              </a:rPr>
              <a:t>wird</a:t>
            </a:r>
            <a:r>
              <a:rPr lang="en-GB" sz="2400" b="0" i="0" u="none" strike="noStrike" dirty="0">
                <a:solidFill>
                  <a:srgbClr val="0C0C0C"/>
                </a:solidFill>
                <a:effectLst/>
                <a:latin typeface="SWR-VAR-Text"/>
              </a:rPr>
              <a:t> </a:t>
            </a:r>
            <a:r>
              <a:rPr lang="en-GB" sz="2400" b="0" i="0" u="none" strike="noStrike" dirty="0" err="1">
                <a:solidFill>
                  <a:srgbClr val="0C0C0C"/>
                </a:solidFill>
                <a:effectLst/>
                <a:latin typeface="SWR-VAR-Text"/>
              </a:rPr>
              <a:t>uns</a:t>
            </a:r>
            <a:r>
              <a:rPr lang="en-GB" sz="2400" b="0" i="0" u="none" strike="noStrike" dirty="0">
                <a:solidFill>
                  <a:srgbClr val="0C0C0C"/>
                </a:solidFill>
                <a:effectLst/>
                <a:latin typeface="SWR-VAR-Text"/>
              </a:rPr>
              <a:t> </a:t>
            </a:r>
            <a:r>
              <a:rPr lang="en-GB" sz="2400" b="0" i="0" u="none" strike="noStrike" dirty="0" err="1">
                <a:solidFill>
                  <a:srgbClr val="0C0C0C"/>
                </a:solidFill>
                <a:effectLst/>
                <a:latin typeface="SWR-VAR-Text"/>
              </a:rPr>
              <a:t>klar</a:t>
            </a:r>
            <a:r>
              <a:rPr lang="en-GB" sz="2400" b="0" i="0" u="none" strike="noStrike" dirty="0">
                <a:solidFill>
                  <a:srgbClr val="0C0C0C"/>
                </a:solidFill>
                <a:effectLst/>
                <a:latin typeface="SWR-VAR-Text"/>
              </a:rPr>
              <a:t>:</a:t>
            </a:r>
          </a:p>
          <a:p>
            <a:pPr algn="ctr"/>
            <a:endParaRPr lang="en-GB" sz="2400" dirty="0">
              <a:solidFill>
                <a:srgbClr val="0C0C0C"/>
              </a:solidFill>
              <a:latin typeface="SWR-VAR-Text"/>
            </a:endParaRPr>
          </a:p>
          <a:p>
            <a:pPr algn="ctr"/>
            <a:r>
              <a:rPr lang="en-GB" sz="2400" dirty="0">
                <a:solidFill>
                  <a:srgbClr val="0C0C0C"/>
                </a:solidFill>
                <a:latin typeface="SWR-VAR-Text"/>
              </a:rPr>
              <a:t>Unter</a:t>
            </a:r>
            <a:r>
              <a:rPr lang="en-GB" sz="2400" i="1" dirty="0">
                <a:solidFill>
                  <a:srgbClr val="0C0C0C"/>
                </a:solidFill>
                <a:latin typeface="SWR-VAR-Text"/>
              </a:rPr>
              <a:t> </a:t>
            </a:r>
            <a:r>
              <a:rPr lang="en-GB" sz="2400" b="1" i="1" dirty="0" err="1">
                <a:solidFill>
                  <a:srgbClr val="0C0C0C"/>
                </a:solidFill>
                <a:latin typeface="SWR-VAR-Text"/>
              </a:rPr>
              <a:t>weißen</a:t>
            </a:r>
            <a:r>
              <a:rPr lang="en-GB" sz="2400" b="1" dirty="0">
                <a:solidFill>
                  <a:srgbClr val="0C0C0C"/>
                </a:solidFill>
                <a:latin typeface="SWR-VAR-Text"/>
              </a:rPr>
              <a:t> Menschen</a:t>
            </a:r>
            <a:r>
              <a:rPr lang="en-GB" sz="2400" dirty="0">
                <a:solidFill>
                  <a:srgbClr val="0C0C0C"/>
                </a:solidFill>
                <a:latin typeface="SWR-VAR-Text"/>
              </a:rPr>
              <a:t> </a:t>
            </a:r>
            <a:r>
              <a:rPr lang="en-GB" sz="2400" dirty="0" err="1">
                <a:solidFill>
                  <a:srgbClr val="0C0C0C"/>
                </a:solidFill>
                <a:latin typeface="SWR-VAR-Text"/>
              </a:rPr>
              <a:t>gibt</a:t>
            </a:r>
            <a:r>
              <a:rPr lang="en-GB" sz="2400" dirty="0">
                <a:solidFill>
                  <a:srgbClr val="0C0C0C"/>
                </a:solidFill>
                <a:latin typeface="SWR-VAR-Text"/>
              </a:rPr>
              <a:t> es </a:t>
            </a:r>
            <a:r>
              <a:rPr lang="en-GB" sz="2400" dirty="0" err="1">
                <a:solidFill>
                  <a:srgbClr val="0C0C0C"/>
                </a:solidFill>
                <a:latin typeface="SWR-VAR-Text"/>
              </a:rPr>
              <a:t>genetisch</a:t>
            </a:r>
            <a:r>
              <a:rPr lang="en-GB" sz="2400" dirty="0">
                <a:solidFill>
                  <a:srgbClr val="0C0C0C"/>
                </a:solidFill>
                <a:latin typeface="SWR-VAR-Text"/>
              </a:rPr>
              <a:t> </a:t>
            </a:r>
            <a:r>
              <a:rPr lang="en-GB" sz="2400" dirty="0" err="1">
                <a:solidFill>
                  <a:srgbClr val="0C0C0C"/>
                </a:solidFill>
                <a:latin typeface="SWR-VAR-Text"/>
              </a:rPr>
              <a:t>ingesamt</a:t>
            </a:r>
            <a:r>
              <a:rPr lang="en-GB" sz="2400" dirty="0">
                <a:solidFill>
                  <a:srgbClr val="0C0C0C"/>
                </a:solidFill>
                <a:latin typeface="SWR-VAR-Text"/>
              </a:rPr>
              <a:t> </a:t>
            </a:r>
            <a:r>
              <a:rPr lang="en-GB" sz="2400" b="1" dirty="0" err="1">
                <a:solidFill>
                  <a:srgbClr val="0C0C0C"/>
                </a:solidFill>
                <a:latin typeface="SWR-VAR-Text"/>
              </a:rPr>
              <a:t>mehr</a:t>
            </a:r>
            <a:r>
              <a:rPr lang="en-GB" sz="2400" b="1" dirty="0">
                <a:solidFill>
                  <a:srgbClr val="0C0C0C"/>
                </a:solidFill>
                <a:latin typeface="SWR-VAR-Text"/>
              </a:rPr>
              <a:t> </a:t>
            </a:r>
            <a:r>
              <a:rPr lang="en-GB" sz="2400" b="1" dirty="0" err="1">
                <a:solidFill>
                  <a:srgbClr val="0C0C0C"/>
                </a:solidFill>
                <a:latin typeface="SWR-VAR-Text"/>
              </a:rPr>
              <a:t>Unterschiede</a:t>
            </a:r>
            <a:r>
              <a:rPr lang="en-GB" sz="2400" b="1" dirty="0">
                <a:solidFill>
                  <a:srgbClr val="0C0C0C"/>
                </a:solidFill>
                <a:latin typeface="SWR-VAR-Text"/>
              </a:rPr>
              <a:t> </a:t>
            </a:r>
            <a:r>
              <a:rPr lang="en-GB" sz="2400" b="1" dirty="0" err="1">
                <a:solidFill>
                  <a:srgbClr val="0C0C0C"/>
                </a:solidFill>
                <a:latin typeface="SWR-VAR-Text"/>
              </a:rPr>
              <a:t>als</a:t>
            </a:r>
            <a:r>
              <a:rPr lang="en-GB" sz="2400" b="1" dirty="0">
                <a:solidFill>
                  <a:srgbClr val="0C0C0C"/>
                </a:solidFill>
                <a:latin typeface="SWR-VAR-Text"/>
              </a:rPr>
              <a:t>  </a:t>
            </a:r>
            <a:r>
              <a:rPr lang="en-GB" sz="2400" b="1" dirty="0" err="1">
                <a:solidFill>
                  <a:srgbClr val="0C0C0C"/>
                </a:solidFill>
                <a:latin typeface="SWR-VAR-Text"/>
              </a:rPr>
              <a:t>Unterschiede</a:t>
            </a:r>
            <a:r>
              <a:rPr lang="en-GB" sz="2400" b="1" dirty="0">
                <a:solidFill>
                  <a:srgbClr val="0C0C0C"/>
                </a:solidFill>
                <a:latin typeface="SWR-VAR-Text"/>
              </a:rPr>
              <a:t> </a:t>
            </a:r>
            <a:r>
              <a:rPr lang="en-GB" sz="2400" dirty="0" err="1">
                <a:solidFill>
                  <a:srgbClr val="0C0C0C"/>
                </a:solidFill>
                <a:latin typeface="SWR-VAR-Text"/>
              </a:rPr>
              <a:t>zwischen</a:t>
            </a:r>
            <a:r>
              <a:rPr lang="en-GB" sz="2400" dirty="0">
                <a:solidFill>
                  <a:srgbClr val="0C0C0C"/>
                </a:solidFill>
                <a:latin typeface="SWR-VAR-Text"/>
              </a:rPr>
              <a:t> </a:t>
            </a:r>
            <a:r>
              <a:rPr lang="en-GB" sz="2400" b="1" i="1" dirty="0" err="1">
                <a:solidFill>
                  <a:srgbClr val="0C0C0C"/>
                </a:solidFill>
                <a:latin typeface="SWR-VAR-Text"/>
              </a:rPr>
              <a:t>weißen</a:t>
            </a:r>
            <a:r>
              <a:rPr lang="en-GB" sz="2400" b="1" dirty="0">
                <a:solidFill>
                  <a:srgbClr val="0C0C0C"/>
                </a:solidFill>
                <a:latin typeface="SWR-VAR-Text"/>
              </a:rPr>
              <a:t> und </a:t>
            </a:r>
            <a:r>
              <a:rPr lang="en-GB" sz="2400" b="1" dirty="0" err="1">
                <a:solidFill>
                  <a:srgbClr val="0C0C0C"/>
                </a:solidFill>
                <a:latin typeface="SWR-VAR-Text"/>
              </a:rPr>
              <a:t>Schwarzen</a:t>
            </a:r>
            <a:r>
              <a:rPr lang="en-GB" sz="2400" b="1" dirty="0">
                <a:solidFill>
                  <a:srgbClr val="0C0C0C"/>
                </a:solidFill>
                <a:latin typeface="SWR-VAR-Text"/>
              </a:rPr>
              <a:t> </a:t>
            </a:r>
            <a:r>
              <a:rPr lang="en-GB" sz="2400" b="1" dirty="0" err="1">
                <a:solidFill>
                  <a:srgbClr val="0C0C0C"/>
                </a:solidFill>
                <a:latin typeface="SWR-VAR-Text"/>
              </a:rPr>
              <a:t>Personen</a:t>
            </a:r>
            <a:r>
              <a:rPr lang="en-GB" sz="2400" dirty="0">
                <a:solidFill>
                  <a:srgbClr val="0C0C0C"/>
                </a:solidFill>
                <a:latin typeface="SWR-VAR-Text"/>
              </a:rPr>
              <a:t>.</a:t>
            </a:r>
          </a:p>
          <a:p>
            <a:pPr algn="ctr"/>
            <a:endParaRPr lang="de-DE" dirty="0">
              <a:latin typeface="+mj-lt"/>
            </a:endParaRPr>
          </a:p>
        </p:txBody>
      </p:sp>
      <p:pic>
        <p:nvPicPr>
          <p:cNvPr id="11" name="Grafik 12" descr="Glühbirne und Zahnrad mit einfarbiger Füllung">
            <a:extLst>
              <a:ext uri="{FF2B5EF4-FFF2-40B4-BE49-F238E27FC236}">
                <a16:creationId xmlns:a16="http://schemas.microsoft.com/office/drawing/2014/main" id="{4D8FB770-4494-C7BA-7094-6CF0B7DC67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33112" y="1531479"/>
            <a:ext cx="1525773" cy="1525773"/>
          </a:xfrm>
          <a:prstGeom prst="rect">
            <a:avLst/>
          </a:prstGeom>
        </p:spPr>
      </p:pic>
      <p:sp>
        <p:nvSpPr>
          <p:cNvPr id="14" name="TextBox 13">
            <a:extLst>
              <a:ext uri="{FF2B5EF4-FFF2-40B4-BE49-F238E27FC236}">
                <a16:creationId xmlns:a16="http://schemas.microsoft.com/office/drawing/2014/main" id="{70FB31F3-9E14-1804-9ADC-F9DF83B16F54}"/>
              </a:ext>
            </a:extLst>
          </p:cNvPr>
          <p:cNvSpPr txBox="1"/>
          <p:nvPr/>
        </p:nvSpPr>
        <p:spPr>
          <a:xfrm>
            <a:off x="302421" y="4744257"/>
            <a:ext cx="1438330" cy="369332"/>
          </a:xfrm>
          <a:prstGeom prst="rect">
            <a:avLst/>
          </a:prstGeom>
          <a:noFill/>
        </p:spPr>
        <p:txBody>
          <a:bodyPr wrap="square">
            <a:spAutoFit/>
          </a:bodyPr>
          <a:lstStyle/>
          <a:p>
            <a:r>
              <a:rPr lang="en-DE" dirty="0"/>
              <a:t>Quelle: </a:t>
            </a:r>
            <a:r>
              <a:rPr lang="en-DE" dirty="0">
                <a:hlinkClick r:id="rId7"/>
              </a:rPr>
              <a:t>BPB</a:t>
            </a:r>
            <a:endParaRPr lang="en-DE" dirty="0"/>
          </a:p>
        </p:txBody>
      </p:sp>
      <p:sp>
        <p:nvSpPr>
          <p:cNvPr id="15" name="Titel 1">
            <a:extLst>
              <a:ext uri="{FF2B5EF4-FFF2-40B4-BE49-F238E27FC236}">
                <a16:creationId xmlns:a16="http://schemas.microsoft.com/office/drawing/2014/main" id="{7484DD9F-5B28-5DEC-6815-18FB5A3B5F51}"/>
              </a:ext>
            </a:extLst>
          </p:cNvPr>
          <p:cNvSpPr txBox="1">
            <a:spLocks/>
          </p:cNvSpPr>
          <p:nvPr/>
        </p:nvSpPr>
        <p:spPr>
          <a:xfrm>
            <a:off x="1044764" y="5005195"/>
            <a:ext cx="10102471" cy="64883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200" kern="1200">
                <a:solidFill>
                  <a:schemeClr val="accent4">
                    <a:lumMod val="60000"/>
                    <a:lumOff val="40000"/>
                  </a:schemeClr>
                </a:solidFill>
                <a:latin typeface="+mj-lt"/>
                <a:ea typeface="+mj-ea"/>
                <a:cs typeface="+mj-cs"/>
              </a:defRPr>
            </a:lvl1pPr>
          </a:lstStyle>
          <a:p>
            <a:pPr algn="ctr"/>
            <a:r>
              <a:rPr lang="de-DE" sz="3200" dirty="0">
                <a:solidFill>
                  <a:schemeClr val="accent3">
                    <a:lumMod val="50000"/>
                  </a:schemeClr>
                </a:solidFill>
              </a:rPr>
              <a:t>Warum glauben dennoch viele Menschen, </a:t>
            </a:r>
          </a:p>
          <a:p>
            <a:pPr algn="ctr"/>
            <a:r>
              <a:rPr lang="de-DE" sz="3200" dirty="0">
                <a:solidFill>
                  <a:schemeClr val="accent3">
                    <a:lumMod val="50000"/>
                  </a:schemeClr>
                </a:solidFill>
              </a:rPr>
              <a:t>dass es “Rassen“ gibt?</a:t>
            </a:r>
          </a:p>
        </p:txBody>
      </p:sp>
      <p:sp>
        <p:nvSpPr>
          <p:cNvPr id="13" name="Fußzeilenplatzhalter 3">
            <a:extLst>
              <a:ext uri="{FF2B5EF4-FFF2-40B4-BE49-F238E27FC236}">
                <a16:creationId xmlns:a16="http://schemas.microsoft.com/office/drawing/2014/main" id="{552611B5-F144-4BEB-9791-EF82D0C01B77}"/>
              </a:ext>
            </a:extLst>
          </p:cNvPr>
          <p:cNvSpPr>
            <a:spLocks noGrp="1"/>
          </p:cNvSpPr>
          <p:nvPr>
            <p:ph type="ftr" sz="quarter" idx="13"/>
          </p:nvPr>
        </p:nvSpPr>
        <p:spPr>
          <a:xfrm>
            <a:off x="442915" y="6563806"/>
            <a:ext cx="5653086" cy="123111"/>
          </a:xfrm>
        </p:spPr>
        <p:txBody>
          <a:bodyPr/>
          <a:lstStyle/>
          <a:p>
            <a:r>
              <a:rPr lang="de-DE" dirty="0"/>
              <a:t>Werkzeuge</a:t>
            </a:r>
          </a:p>
        </p:txBody>
      </p:sp>
      <p:pic>
        <p:nvPicPr>
          <p:cNvPr id="2" name="Grafik 1" descr="Ein Bild, das Zeichnung, Cartoon, Lächeln, Darstellung enthält.&#10;&#10;KI-generierte Inhalte können fehlerhaft sein.">
            <a:extLst>
              <a:ext uri="{FF2B5EF4-FFF2-40B4-BE49-F238E27FC236}">
                <a16:creationId xmlns:a16="http://schemas.microsoft.com/office/drawing/2014/main" id="{89D3ADA4-34BD-ACB8-5919-C2ADA9064E74}"/>
              </a:ext>
            </a:extLst>
          </p:cNvPr>
          <p:cNvPicPr>
            <a:picLocks noChangeAspect="1"/>
          </p:cNvPicPr>
          <p:nvPr/>
        </p:nvPicPr>
        <p:blipFill>
          <a:blip r:embed="rId8">
            <a:clrChange>
              <a:clrFrom>
                <a:srgbClr val="E6E6E6"/>
              </a:clrFrom>
              <a:clrTo>
                <a:srgbClr val="E6E6E6">
                  <a:alpha val="0"/>
                </a:srgbClr>
              </a:clrTo>
            </a:clrChange>
          </a:blip>
          <a:stretch>
            <a:fillRect/>
          </a:stretch>
        </p:blipFill>
        <p:spPr>
          <a:xfrm>
            <a:off x="10928412" y="4213154"/>
            <a:ext cx="809646" cy="2232917"/>
          </a:xfrm>
          <a:prstGeom prst="rect">
            <a:avLst/>
          </a:prstGeom>
        </p:spPr>
      </p:pic>
      <p:pic>
        <p:nvPicPr>
          <p:cNvPr id="3" name="VO 6">
            <a:hlinkClick r:id="" action="ppaction://media"/>
            <a:extLst>
              <a:ext uri="{FF2B5EF4-FFF2-40B4-BE49-F238E27FC236}">
                <a16:creationId xmlns:a16="http://schemas.microsoft.com/office/drawing/2014/main" id="{150C1874-6772-5867-A53C-9F5A78C5CED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179425" y="3100388"/>
            <a:ext cx="609600" cy="609600"/>
          </a:xfrm>
          <a:prstGeom prst="rect">
            <a:avLst/>
          </a:prstGeom>
        </p:spPr>
      </p:pic>
    </p:spTree>
    <p:extLst>
      <p:ext uri="{BB962C8B-B14F-4D97-AF65-F5344CB8AC3E}">
        <p14:creationId xmlns:p14="http://schemas.microsoft.com/office/powerpoint/2010/main" val="142838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7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a:extLst>
              <a:ext uri="{FF2B5EF4-FFF2-40B4-BE49-F238E27FC236}">
                <a16:creationId xmlns:a16="http://schemas.microsoft.com/office/drawing/2014/main" id="{A1F5A4D3-6BAC-4EC4-9AB6-830DC0FEAD29}"/>
              </a:ext>
            </a:extLst>
          </p:cNvPr>
          <p:cNvSpPr/>
          <p:nvPr/>
        </p:nvSpPr>
        <p:spPr>
          <a:xfrm>
            <a:off x="302420" y="1352843"/>
            <a:ext cx="11471359" cy="50887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el 1">
            <a:extLst>
              <a:ext uri="{FF2B5EF4-FFF2-40B4-BE49-F238E27FC236}">
                <a16:creationId xmlns:a16="http://schemas.microsoft.com/office/drawing/2014/main" id="{05DAAEA6-88AD-4483-BC75-15B41BFE77AC}"/>
              </a:ext>
            </a:extLst>
          </p:cNvPr>
          <p:cNvSpPr>
            <a:spLocks noGrp="1"/>
          </p:cNvSpPr>
          <p:nvPr>
            <p:ph type="title"/>
          </p:nvPr>
        </p:nvSpPr>
        <p:spPr>
          <a:xfrm>
            <a:off x="302420" y="364228"/>
            <a:ext cx="9359900" cy="648836"/>
          </a:xfrm>
        </p:spPr>
        <p:txBody>
          <a:bodyPr/>
          <a:lstStyle/>
          <a:p>
            <a:r>
              <a:rPr lang="de-DE" dirty="0">
                <a:solidFill>
                  <a:schemeClr val="accent3">
                    <a:lumMod val="50000"/>
                  </a:schemeClr>
                </a:solidFill>
              </a:rPr>
              <a:t>Arbeitsauftrag</a:t>
            </a:r>
          </a:p>
        </p:txBody>
      </p:sp>
      <p:sp>
        <p:nvSpPr>
          <p:cNvPr id="3" name="Textplatzhalter 2">
            <a:extLst>
              <a:ext uri="{FF2B5EF4-FFF2-40B4-BE49-F238E27FC236}">
                <a16:creationId xmlns:a16="http://schemas.microsoft.com/office/drawing/2014/main" id="{902C5DFB-F8AD-4295-8308-C9144E50E66E}"/>
              </a:ext>
            </a:extLst>
          </p:cNvPr>
          <p:cNvSpPr>
            <a:spLocks noGrp="1"/>
          </p:cNvSpPr>
          <p:nvPr>
            <p:ph type="body" sz="quarter" idx="12"/>
          </p:nvPr>
        </p:nvSpPr>
        <p:spPr>
          <a:xfrm>
            <a:off x="418221" y="1581985"/>
            <a:ext cx="11222908" cy="4576901"/>
          </a:xfrm>
        </p:spPr>
        <p:txBody>
          <a:bodyPr/>
          <a:lstStyle/>
          <a:p>
            <a:endParaRPr lang="de-DE" dirty="0">
              <a:solidFill>
                <a:schemeClr val="tx1"/>
              </a:solidFill>
            </a:endParaRPr>
          </a:p>
          <a:p>
            <a:endParaRPr lang="de-DE" dirty="0">
              <a:solidFill>
                <a:schemeClr val="tx1"/>
              </a:solidFill>
            </a:endParaRPr>
          </a:p>
          <a:p>
            <a:r>
              <a:rPr lang="de-DE" dirty="0">
                <a:solidFill>
                  <a:schemeClr val="tx1"/>
                </a:solidFill>
              </a:rPr>
              <a:t>Lest bitte folgenden Text:</a:t>
            </a:r>
          </a:p>
          <a:p>
            <a:endParaRPr lang="de-DE" dirty="0">
              <a:solidFill>
                <a:schemeClr val="tx1"/>
              </a:solidFill>
            </a:endParaRPr>
          </a:p>
          <a:p>
            <a:endParaRPr lang="de-DE" dirty="0">
              <a:solidFill>
                <a:schemeClr val="tx1"/>
              </a:solidFill>
            </a:endParaRPr>
          </a:p>
          <a:p>
            <a:endParaRPr lang="de-DE" b="1" dirty="0">
              <a:solidFill>
                <a:schemeClr val="tx1"/>
              </a:solidFill>
            </a:endParaRPr>
          </a:p>
          <a:p>
            <a:r>
              <a:rPr lang="de-DE" b="1" dirty="0">
                <a:solidFill>
                  <a:schemeClr val="tx1"/>
                </a:solidFill>
              </a:rPr>
              <a:t>Während des Lesens, macht euch Notizen zu folgenden Fragen:</a:t>
            </a:r>
          </a:p>
          <a:p>
            <a:pPr marL="228600" indent="-228600">
              <a:lnSpc>
                <a:spcPct val="150000"/>
              </a:lnSpc>
              <a:buAutoNum type="arabicPeriod"/>
            </a:pPr>
            <a:r>
              <a:rPr lang="de-DE" dirty="0">
                <a:solidFill>
                  <a:schemeClr val="tx1"/>
                </a:solidFill>
              </a:rPr>
              <a:t>Was sind </a:t>
            </a:r>
            <a:r>
              <a:rPr lang="de-DE" b="1" dirty="0">
                <a:solidFill>
                  <a:schemeClr val="accent3">
                    <a:lumMod val="75000"/>
                  </a:schemeClr>
                </a:solidFill>
              </a:rPr>
              <a:t>die drei wichtigsten Aussagen </a:t>
            </a:r>
            <a:r>
              <a:rPr lang="de-DE" dirty="0">
                <a:solidFill>
                  <a:schemeClr val="tx1"/>
                </a:solidFill>
              </a:rPr>
              <a:t>des Textes?</a:t>
            </a:r>
          </a:p>
          <a:p>
            <a:pPr marL="228600" indent="-228600">
              <a:lnSpc>
                <a:spcPct val="150000"/>
              </a:lnSpc>
              <a:buAutoNum type="arabicPeriod"/>
            </a:pPr>
            <a:r>
              <a:rPr lang="de-DE" dirty="0">
                <a:solidFill>
                  <a:schemeClr val="tx1"/>
                </a:solidFill>
              </a:rPr>
              <a:t>Wer hat </a:t>
            </a:r>
            <a:r>
              <a:rPr lang="de-DE" dirty="0">
                <a:solidFill>
                  <a:schemeClr val="accent3">
                    <a:lumMod val="75000"/>
                  </a:schemeClr>
                </a:solidFill>
              </a:rPr>
              <a:t>damals</a:t>
            </a:r>
            <a:r>
              <a:rPr lang="de-DE" dirty="0">
                <a:solidFill>
                  <a:schemeClr val="tx1"/>
                </a:solidFill>
              </a:rPr>
              <a:t> vom Rassismus profitiert und wer profitiert </a:t>
            </a:r>
            <a:r>
              <a:rPr lang="de-DE" dirty="0">
                <a:solidFill>
                  <a:schemeClr val="accent3">
                    <a:lumMod val="75000"/>
                  </a:schemeClr>
                </a:solidFill>
              </a:rPr>
              <a:t>heute</a:t>
            </a:r>
            <a:r>
              <a:rPr lang="de-DE" dirty="0">
                <a:solidFill>
                  <a:schemeClr val="tx1"/>
                </a:solidFill>
              </a:rPr>
              <a:t> vom Rassismus?</a:t>
            </a:r>
          </a:p>
          <a:p>
            <a:pPr>
              <a:lnSpc>
                <a:spcPct val="150000"/>
              </a:lnSpc>
            </a:pPr>
            <a:endParaRPr lang="de-DE" b="1" dirty="0">
              <a:solidFill>
                <a:schemeClr val="tx1"/>
              </a:solidFill>
            </a:endParaRPr>
          </a:p>
          <a:p>
            <a:pPr>
              <a:lnSpc>
                <a:spcPct val="150000"/>
              </a:lnSpc>
            </a:pPr>
            <a:r>
              <a:rPr lang="de-DE" b="1" dirty="0">
                <a:solidFill>
                  <a:schemeClr val="tx1"/>
                </a:solidFill>
              </a:rPr>
              <a:t>Nehmt Zeit für die Bearbeitung der Aufgabe.</a:t>
            </a:r>
          </a:p>
        </p:txBody>
      </p:sp>
      <p:sp>
        <p:nvSpPr>
          <p:cNvPr id="5" name="Foliennummernplatzhalter 4">
            <a:extLst>
              <a:ext uri="{FF2B5EF4-FFF2-40B4-BE49-F238E27FC236}">
                <a16:creationId xmlns:a16="http://schemas.microsoft.com/office/drawing/2014/main" id="{96465170-16D6-464D-A841-5D25EA5CCCDE}"/>
              </a:ext>
            </a:extLst>
          </p:cNvPr>
          <p:cNvSpPr>
            <a:spLocks noGrp="1"/>
          </p:cNvSpPr>
          <p:nvPr>
            <p:ph type="sldNum" sz="quarter" idx="14"/>
          </p:nvPr>
        </p:nvSpPr>
        <p:spPr/>
        <p:txBody>
          <a:bodyPr/>
          <a:lstStyle/>
          <a:p>
            <a:fld id="{9AFABD84-7FF2-4ED4-996F-6CE3D31463F8}" type="slidenum">
              <a:rPr lang="de-DE" smtClean="0"/>
              <a:pPr/>
              <a:t>8</a:t>
            </a:fld>
            <a:endParaRPr lang="de-DE"/>
          </a:p>
        </p:txBody>
      </p:sp>
      <p:pic>
        <p:nvPicPr>
          <p:cNvPr id="8" name="Grafik 7" descr="Glühbirne und Stift">
            <a:extLst>
              <a:ext uri="{FF2B5EF4-FFF2-40B4-BE49-F238E27FC236}">
                <a16:creationId xmlns:a16="http://schemas.microsoft.com/office/drawing/2014/main" id="{1B535432-BC6C-4C03-B2DC-F2891AA2823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0527932" y="1738144"/>
            <a:ext cx="1201847" cy="1124523"/>
          </a:xfrm>
          <a:prstGeom prst="rect">
            <a:avLst/>
          </a:prstGeom>
        </p:spPr>
      </p:pic>
      <p:sp>
        <p:nvSpPr>
          <p:cNvPr id="10" name="Rechteck 9">
            <a:extLst>
              <a:ext uri="{FF2B5EF4-FFF2-40B4-BE49-F238E27FC236}">
                <a16:creationId xmlns:a16="http://schemas.microsoft.com/office/drawing/2014/main" id="{592830D6-D4FB-40A5-8BE4-28981FCF8AE1}"/>
              </a:ext>
            </a:extLst>
          </p:cNvPr>
          <p:cNvSpPr/>
          <p:nvPr/>
        </p:nvSpPr>
        <p:spPr>
          <a:xfrm>
            <a:off x="8625621" y="1684345"/>
            <a:ext cx="1814356" cy="174465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ndParaRPr>
          </a:p>
        </p:txBody>
      </p:sp>
      <p:sp>
        <p:nvSpPr>
          <p:cNvPr id="11" name="Fußzeilenplatzhalter 3">
            <a:extLst>
              <a:ext uri="{FF2B5EF4-FFF2-40B4-BE49-F238E27FC236}">
                <a16:creationId xmlns:a16="http://schemas.microsoft.com/office/drawing/2014/main" id="{729DC18C-A5E6-48F0-8EF9-8FA9768B135F}"/>
              </a:ext>
            </a:extLst>
          </p:cNvPr>
          <p:cNvSpPr>
            <a:spLocks noGrp="1"/>
          </p:cNvSpPr>
          <p:nvPr>
            <p:ph type="ftr" sz="quarter" idx="13"/>
          </p:nvPr>
        </p:nvSpPr>
        <p:spPr>
          <a:xfrm>
            <a:off x="442915" y="6563806"/>
            <a:ext cx="5653086" cy="123111"/>
          </a:xfrm>
        </p:spPr>
        <p:txBody>
          <a:bodyPr/>
          <a:lstStyle/>
          <a:p>
            <a:r>
              <a:rPr lang="de-DE" dirty="0"/>
              <a:t>Werkzeuge</a:t>
            </a:r>
          </a:p>
        </p:txBody>
      </p:sp>
      <p:pic>
        <p:nvPicPr>
          <p:cNvPr id="7" name="Grafik 6" descr="Ein Bild, das Zeichnung, Cartoon, Lächeln, Darstellung enthält.&#10;&#10;KI-generierte Inhalte können fehlerhaft sein.">
            <a:extLst>
              <a:ext uri="{FF2B5EF4-FFF2-40B4-BE49-F238E27FC236}">
                <a16:creationId xmlns:a16="http://schemas.microsoft.com/office/drawing/2014/main" id="{4BAED36B-D3A7-F35A-2B0D-3C8780D601EA}"/>
              </a:ext>
            </a:extLst>
          </p:cNvPr>
          <p:cNvPicPr>
            <a:picLocks noChangeAspect="1"/>
          </p:cNvPicPr>
          <p:nvPr/>
        </p:nvPicPr>
        <p:blipFill>
          <a:blip r:embed="rId7">
            <a:clrChange>
              <a:clrFrom>
                <a:srgbClr val="E6E6E6"/>
              </a:clrFrom>
              <a:clrTo>
                <a:srgbClr val="E6E6E6">
                  <a:alpha val="0"/>
                </a:srgbClr>
              </a:clrTo>
            </a:clrChange>
          </a:blip>
          <a:stretch>
            <a:fillRect/>
          </a:stretch>
        </p:blipFill>
        <p:spPr>
          <a:xfrm>
            <a:off x="10964133" y="4233511"/>
            <a:ext cx="809646" cy="2232917"/>
          </a:xfrm>
          <a:prstGeom prst="rect">
            <a:avLst/>
          </a:prstGeom>
        </p:spPr>
      </p:pic>
      <p:pic>
        <p:nvPicPr>
          <p:cNvPr id="4" name="VO 7">
            <a:hlinkClick r:id="" action="ppaction://media"/>
            <a:extLst>
              <a:ext uri="{FF2B5EF4-FFF2-40B4-BE49-F238E27FC236}">
                <a16:creationId xmlns:a16="http://schemas.microsoft.com/office/drawing/2014/main" id="{92728C66-69C8-77CD-91F8-C2EF12983F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3523913" y="2960688"/>
            <a:ext cx="609600" cy="609600"/>
          </a:xfrm>
          <a:prstGeom prst="rect">
            <a:avLst/>
          </a:prstGeom>
        </p:spPr>
      </p:pic>
      <p:pic>
        <p:nvPicPr>
          <p:cNvPr id="12" name="Picture 11" descr="A qr code with a few black squares&#10;&#10;AI-generated content may be incorrect.">
            <a:extLst>
              <a:ext uri="{FF2B5EF4-FFF2-40B4-BE49-F238E27FC236}">
                <a16:creationId xmlns:a16="http://schemas.microsoft.com/office/drawing/2014/main" id="{E4EE0035-4CCA-E0DC-FD4B-DEC13728B0F1}"/>
              </a:ext>
            </a:extLst>
          </p:cNvPr>
          <p:cNvPicPr>
            <a:picLocks noChangeAspect="1"/>
          </p:cNvPicPr>
          <p:nvPr/>
        </p:nvPicPr>
        <p:blipFill>
          <a:blip r:embed="rId9"/>
          <a:stretch>
            <a:fillRect/>
          </a:stretch>
        </p:blipFill>
        <p:spPr>
          <a:xfrm>
            <a:off x="8714271" y="1738144"/>
            <a:ext cx="1637056" cy="1637056"/>
          </a:xfrm>
          <a:prstGeom prst="rect">
            <a:avLst/>
          </a:prstGeom>
        </p:spPr>
      </p:pic>
    </p:spTree>
    <p:extLst>
      <p:ext uri="{BB962C8B-B14F-4D97-AF65-F5344CB8AC3E}">
        <p14:creationId xmlns:p14="http://schemas.microsoft.com/office/powerpoint/2010/main" val="424466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hteck 26">
            <a:extLst>
              <a:ext uri="{FF2B5EF4-FFF2-40B4-BE49-F238E27FC236}">
                <a16:creationId xmlns:a16="http://schemas.microsoft.com/office/drawing/2014/main" id="{9A591FE8-90A0-9C0B-9D48-C4B557967138}"/>
              </a:ext>
            </a:extLst>
          </p:cNvPr>
          <p:cNvSpPr/>
          <p:nvPr/>
        </p:nvSpPr>
        <p:spPr>
          <a:xfrm>
            <a:off x="302420" y="5452065"/>
            <a:ext cx="11644939" cy="97315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9FA2A7BD-49D0-484F-B598-86D4BFC0F4A1}"/>
              </a:ext>
            </a:extLst>
          </p:cNvPr>
          <p:cNvSpPr>
            <a:spLocks noGrp="1"/>
          </p:cNvSpPr>
          <p:nvPr>
            <p:ph type="title"/>
          </p:nvPr>
        </p:nvSpPr>
        <p:spPr>
          <a:xfrm>
            <a:off x="302420" y="432778"/>
            <a:ext cx="10475932" cy="648836"/>
          </a:xfrm>
        </p:spPr>
        <p:txBody>
          <a:bodyPr/>
          <a:lstStyle/>
          <a:p>
            <a:r>
              <a:rPr lang="de-DE" sz="3500" b="1" dirty="0">
                <a:solidFill>
                  <a:schemeClr val="accent3">
                    <a:lumMod val="75000"/>
                  </a:schemeClr>
                </a:solidFill>
              </a:rPr>
              <a:t>Rassismus ist eine menschliche Erfindung</a:t>
            </a:r>
          </a:p>
        </p:txBody>
      </p:sp>
      <p:sp>
        <p:nvSpPr>
          <p:cNvPr id="5" name="Foliennummernplatzhalter 4">
            <a:extLst>
              <a:ext uri="{FF2B5EF4-FFF2-40B4-BE49-F238E27FC236}">
                <a16:creationId xmlns:a16="http://schemas.microsoft.com/office/drawing/2014/main" id="{FF567E6A-C725-4D37-92C7-BBEB67B9CDC5}"/>
              </a:ext>
            </a:extLst>
          </p:cNvPr>
          <p:cNvSpPr>
            <a:spLocks noGrp="1"/>
          </p:cNvSpPr>
          <p:nvPr>
            <p:ph type="sldNum" sz="quarter" idx="14"/>
          </p:nvPr>
        </p:nvSpPr>
        <p:spPr/>
        <p:txBody>
          <a:bodyPr/>
          <a:lstStyle/>
          <a:p>
            <a:fld id="{9AFABD84-7FF2-4ED4-996F-6CE3D31463F8}" type="slidenum">
              <a:rPr lang="de-DE" smtClean="0"/>
              <a:pPr/>
              <a:t>9</a:t>
            </a:fld>
            <a:endParaRPr lang="de-DE"/>
          </a:p>
        </p:txBody>
      </p:sp>
      <p:cxnSp>
        <p:nvCxnSpPr>
          <p:cNvPr id="7" name="Gerade Verbindung mit Pfeil 6">
            <a:extLst>
              <a:ext uri="{FF2B5EF4-FFF2-40B4-BE49-F238E27FC236}">
                <a16:creationId xmlns:a16="http://schemas.microsoft.com/office/drawing/2014/main" id="{1E82BB98-207E-4F14-AA02-31ED65E6A442}"/>
              </a:ext>
            </a:extLst>
          </p:cNvPr>
          <p:cNvCxnSpPr>
            <a:cxnSpLocks/>
          </p:cNvCxnSpPr>
          <p:nvPr/>
        </p:nvCxnSpPr>
        <p:spPr>
          <a:xfrm>
            <a:off x="302420" y="4722238"/>
            <a:ext cx="11644938"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9" name="Textplatzhalter 2">
            <a:extLst>
              <a:ext uri="{FF2B5EF4-FFF2-40B4-BE49-F238E27FC236}">
                <a16:creationId xmlns:a16="http://schemas.microsoft.com/office/drawing/2014/main" id="{94B76171-5E44-4709-B75C-13FA35FECB08}"/>
              </a:ext>
            </a:extLst>
          </p:cNvPr>
          <p:cNvSpPr txBox="1">
            <a:spLocks/>
          </p:cNvSpPr>
          <p:nvPr/>
        </p:nvSpPr>
        <p:spPr>
          <a:xfrm>
            <a:off x="302420" y="1286043"/>
            <a:ext cx="2057319" cy="3284147"/>
          </a:xfrm>
          <a:prstGeom prst="rect">
            <a:avLst/>
          </a:prstGeom>
          <a:solidFill>
            <a:schemeClr val="accent3">
              <a:lumMod val="40000"/>
              <a:lumOff val="60000"/>
            </a:schemeClr>
          </a:solidFill>
        </p:spPr>
        <p:txBody>
          <a:bodyPr vert="horz" lIns="0" tIns="0" rIns="0" bIns="0" rtlCol="0" anchor="t" anchorCtr="0">
            <a:noAutofit/>
          </a:bodyPr>
          <a:lstStyle>
            <a:lvl1pPr marL="0" indent="0" algn="l" defTabSz="914400" rtl="0" eaLnBrk="1" latinLnBrk="0" hangingPunct="1">
              <a:lnSpc>
                <a:spcPct val="90000"/>
              </a:lnSpc>
              <a:spcBef>
                <a:spcPts val="0"/>
              </a:spcBef>
              <a:spcAft>
                <a:spcPts val="200"/>
              </a:spcAft>
              <a:buFont typeface="Arial" panose="020B0604020202020204" pitchFamily="34" charset="0"/>
              <a:buNone/>
              <a:defRPr sz="2400" kern="1200">
                <a:solidFill>
                  <a:schemeClr val="bg1"/>
                </a:solidFill>
                <a:latin typeface="+mn-lt"/>
                <a:ea typeface="+mn-ea"/>
                <a:cs typeface="+mn-cs"/>
              </a:defRPr>
            </a:lvl1pPr>
            <a:lvl2pPr marL="216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2pPr>
            <a:lvl3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3pPr>
            <a:lvl4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4pPr>
            <a:lvl5pPr marL="648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5pPr>
            <a:lvl6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6pPr>
            <a:lvl7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7pPr>
            <a:lvl8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8pPr>
            <a:lvl9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9pPr>
          </a:lstStyle>
          <a:p>
            <a:pPr algn="ctr"/>
            <a:endParaRPr lang="de-DE" sz="1800" dirty="0">
              <a:solidFill>
                <a:schemeClr val="tx1"/>
              </a:solidFill>
            </a:endParaRPr>
          </a:p>
          <a:p>
            <a:pPr algn="ctr"/>
            <a:r>
              <a:rPr lang="de-DE" sz="1800" b="1" dirty="0">
                <a:solidFill>
                  <a:schemeClr val="tx1"/>
                </a:solidFill>
              </a:rPr>
              <a:t>Europäischer Kolonialismus</a:t>
            </a:r>
          </a:p>
          <a:p>
            <a:pPr algn="ctr"/>
            <a:endParaRPr lang="de-DE" sz="1800" b="1" dirty="0">
              <a:solidFill>
                <a:schemeClr val="tx1"/>
              </a:solidFill>
            </a:endParaRPr>
          </a:p>
          <a:p>
            <a:pPr algn="ctr"/>
            <a:r>
              <a:rPr lang="de-DE" sz="1800" dirty="0">
                <a:solidFill>
                  <a:schemeClr val="tx1"/>
                </a:solidFill>
              </a:rPr>
              <a:t>Menschen werden in „Rassen“ eingeteilt. Dies hilft dabei die Gewalt gegen andere Menschen zu begründen </a:t>
            </a:r>
          </a:p>
        </p:txBody>
      </p:sp>
      <p:sp>
        <p:nvSpPr>
          <p:cNvPr id="10" name="Textplatzhalter 2">
            <a:extLst>
              <a:ext uri="{FF2B5EF4-FFF2-40B4-BE49-F238E27FC236}">
                <a16:creationId xmlns:a16="http://schemas.microsoft.com/office/drawing/2014/main" id="{62A4122B-6094-4098-94AB-EE0828E870CC}"/>
              </a:ext>
            </a:extLst>
          </p:cNvPr>
          <p:cNvSpPr txBox="1">
            <a:spLocks/>
          </p:cNvSpPr>
          <p:nvPr/>
        </p:nvSpPr>
        <p:spPr>
          <a:xfrm>
            <a:off x="2672398" y="1286043"/>
            <a:ext cx="1943600" cy="3280739"/>
          </a:xfrm>
          <a:prstGeom prst="rect">
            <a:avLst/>
          </a:prstGeom>
          <a:solidFill>
            <a:schemeClr val="accent3">
              <a:lumMod val="40000"/>
              <a:lumOff val="60000"/>
            </a:schemeClr>
          </a:solidFill>
        </p:spPr>
        <p:txBody>
          <a:bodyPr vert="horz" lIns="0" tIns="0" rIns="0" bIns="0" rtlCol="0" anchor="t" anchorCtr="0">
            <a:noAutofit/>
          </a:bodyPr>
          <a:lstStyle>
            <a:lvl1pPr marL="0" indent="0" algn="l" defTabSz="914400" rtl="0" eaLnBrk="1" latinLnBrk="0" hangingPunct="1">
              <a:lnSpc>
                <a:spcPct val="90000"/>
              </a:lnSpc>
              <a:spcBef>
                <a:spcPts val="0"/>
              </a:spcBef>
              <a:spcAft>
                <a:spcPts val="200"/>
              </a:spcAft>
              <a:buFont typeface="Arial" panose="020B0604020202020204" pitchFamily="34" charset="0"/>
              <a:buNone/>
              <a:defRPr sz="2400" kern="1200">
                <a:solidFill>
                  <a:schemeClr val="bg1"/>
                </a:solidFill>
                <a:latin typeface="+mn-lt"/>
                <a:ea typeface="+mn-ea"/>
                <a:cs typeface="+mn-cs"/>
              </a:defRPr>
            </a:lvl1pPr>
            <a:lvl2pPr marL="216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2pPr>
            <a:lvl3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3pPr>
            <a:lvl4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4pPr>
            <a:lvl5pPr marL="648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5pPr>
            <a:lvl6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6pPr>
            <a:lvl7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7pPr>
            <a:lvl8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8pPr>
            <a:lvl9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9pPr>
          </a:lstStyle>
          <a:p>
            <a:pPr algn="ctr"/>
            <a:endParaRPr lang="de-DE" sz="1800" dirty="0">
              <a:solidFill>
                <a:schemeClr val="tx1"/>
              </a:solidFill>
            </a:endParaRPr>
          </a:p>
          <a:p>
            <a:pPr algn="ctr"/>
            <a:r>
              <a:rPr lang="de-DE" sz="1800" b="1" dirty="0">
                <a:solidFill>
                  <a:schemeClr val="tx1"/>
                </a:solidFill>
              </a:rPr>
              <a:t>„Wissenschaftlicher Rassismus“</a:t>
            </a:r>
          </a:p>
          <a:p>
            <a:pPr algn="ctr"/>
            <a:endParaRPr lang="de-DE" sz="1800" b="1" dirty="0">
              <a:solidFill>
                <a:schemeClr val="tx1"/>
              </a:solidFill>
            </a:endParaRPr>
          </a:p>
          <a:p>
            <a:pPr algn="ctr"/>
            <a:r>
              <a:rPr lang="de-DE" sz="1800" dirty="0">
                <a:solidFill>
                  <a:schemeClr val="tx1"/>
                </a:solidFill>
              </a:rPr>
              <a:t>Es wird eine „natürliche“ Hierarchie von „Rassen“ entworfen obwohl es keine „Rassen“ gibt.</a:t>
            </a:r>
          </a:p>
        </p:txBody>
      </p:sp>
      <p:sp>
        <p:nvSpPr>
          <p:cNvPr id="11" name="Textplatzhalter 2">
            <a:extLst>
              <a:ext uri="{FF2B5EF4-FFF2-40B4-BE49-F238E27FC236}">
                <a16:creationId xmlns:a16="http://schemas.microsoft.com/office/drawing/2014/main" id="{804AE74F-2CB6-46B4-8F34-E330F60A6F0D}"/>
              </a:ext>
            </a:extLst>
          </p:cNvPr>
          <p:cNvSpPr txBox="1">
            <a:spLocks/>
          </p:cNvSpPr>
          <p:nvPr/>
        </p:nvSpPr>
        <p:spPr>
          <a:xfrm>
            <a:off x="7298636" y="1274173"/>
            <a:ext cx="2405547" cy="3280739"/>
          </a:xfrm>
          <a:prstGeom prst="rect">
            <a:avLst/>
          </a:prstGeom>
          <a:solidFill>
            <a:schemeClr val="accent3">
              <a:lumMod val="40000"/>
              <a:lumOff val="60000"/>
            </a:schemeClr>
          </a:solidFill>
        </p:spPr>
        <p:txBody>
          <a:bodyPr vert="horz" lIns="0" tIns="0" rIns="0" bIns="0" rtlCol="0" anchor="t" anchorCtr="0">
            <a:noAutofit/>
          </a:bodyPr>
          <a:lstStyle>
            <a:lvl1pPr marL="0" indent="0" algn="l" defTabSz="914400" rtl="0" eaLnBrk="1" latinLnBrk="0" hangingPunct="1">
              <a:lnSpc>
                <a:spcPct val="90000"/>
              </a:lnSpc>
              <a:spcBef>
                <a:spcPts val="0"/>
              </a:spcBef>
              <a:spcAft>
                <a:spcPts val="200"/>
              </a:spcAft>
              <a:buFont typeface="Arial" panose="020B0604020202020204" pitchFamily="34" charset="0"/>
              <a:buNone/>
              <a:defRPr sz="2400" kern="1200">
                <a:solidFill>
                  <a:schemeClr val="bg1"/>
                </a:solidFill>
                <a:latin typeface="+mn-lt"/>
                <a:ea typeface="+mn-ea"/>
                <a:cs typeface="+mn-cs"/>
              </a:defRPr>
            </a:lvl1pPr>
            <a:lvl2pPr marL="216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2pPr>
            <a:lvl3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3pPr>
            <a:lvl4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4pPr>
            <a:lvl5pPr marL="648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5pPr>
            <a:lvl6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6pPr>
            <a:lvl7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7pPr>
            <a:lvl8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8pPr>
            <a:lvl9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9pPr>
          </a:lstStyle>
          <a:p>
            <a:pPr algn="ctr"/>
            <a:endParaRPr lang="de-DE" sz="1800" dirty="0">
              <a:solidFill>
                <a:schemeClr val="tx1"/>
              </a:solidFill>
            </a:endParaRPr>
          </a:p>
          <a:p>
            <a:pPr algn="ctr"/>
            <a:r>
              <a:rPr lang="de-DE" sz="1800" b="1" dirty="0">
                <a:solidFill>
                  <a:schemeClr val="tx1"/>
                </a:solidFill>
              </a:rPr>
              <a:t>Nationalsozialismus (NS) unter Hitler</a:t>
            </a:r>
          </a:p>
          <a:p>
            <a:pPr algn="ctr"/>
            <a:endParaRPr lang="de-DE" sz="1800" b="1" dirty="0">
              <a:solidFill>
                <a:schemeClr val="tx1"/>
              </a:solidFill>
            </a:endParaRPr>
          </a:p>
          <a:p>
            <a:pPr algn="ctr"/>
            <a:r>
              <a:rPr lang="de-DE" sz="1800" dirty="0">
                <a:solidFill>
                  <a:schemeClr val="tx1"/>
                </a:solidFill>
              </a:rPr>
              <a:t>Antisemitismus und Rassismus als wichtiger Teil des NS-Systems,</a:t>
            </a:r>
          </a:p>
          <a:p>
            <a:pPr algn="ctr"/>
            <a:r>
              <a:rPr lang="de-DE" sz="1800" dirty="0">
                <a:solidFill>
                  <a:schemeClr val="tx1"/>
                </a:solidFill>
              </a:rPr>
              <a:t>Holocaust (Massenmorde, Genozid), Rassismus gegen Menschen aus Osteuropa.</a:t>
            </a:r>
          </a:p>
        </p:txBody>
      </p:sp>
      <p:sp>
        <p:nvSpPr>
          <p:cNvPr id="6" name="Textplatzhalter 2">
            <a:extLst>
              <a:ext uri="{FF2B5EF4-FFF2-40B4-BE49-F238E27FC236}">
                <a16:creationId xmlns:a16="http://schemas.microsoft.com/office/drawing/2014/main" id="{0674B318-CB77-2663-10E2-B384715D2C79}"/>
              </a:ext>
            </a:extLst>
          </p:cNvPr>
          <p:cNvSpPr txBox="1">
            <a:spLocks/>
          </p:cNvSpPr>
          <p:nvPr/>
        </p:nvSpPr>
        <p:spPr>
          <a:xfrm>
            <a:off x="4928657" y="1274172"/>
            <a:ext cx="2057320" cy="3280739"/>
          </a:xfrm>
          <a:prstGeom prst="rect">
            <a:avLst/>
          </a:prstGeom>
          <a:solidFill>
            <a:schemeClr val="accent3">
              <a:lumMod val="40000"/>
              <a:lumOff val="60000"/>
            </a:schemeClr>
          </a:solidFill>
        </p:spPr>
        <p:txBody>
          <a:bodyPr vert="horz" lIns="0" tIns="0" rIns="0" bIns="0" rtlCol="0" anchor="t" anchorCtr="0">
            <a:noAutofit/>
          </a:bodyPr>
          <a:lstStyle>
            <a:lvl1pPr marL="0" indent="0" algn="l" defTabSz="914400" rtl="0" eaLnBrk="1" latinLnBrk="0" hangingPunct="1">
              <a:lnSpc>
                <a:spcPct val="90000"/>
              </a:lnSpc>
              <a:spcBef>
                <a:spcPts val="0"/>
              </a:spcBef>
              <a:spcAft>
                <a:spcPts val="200"/>
              </a:spcAft>
              <a:buFont typeface="Arial" panose="020B0604020202020204" pitchFamily="34" charset="0"/>
              <a:buNone/>
              <a:defRPr sz="2400" kern="1200">
                <a:solidFill>
                  <a:schemeClr val="bg1"/>
                </a:solidFill>
                <a:latin typeface="+mn-lt"/>
                <a:ea typeface="+mn-ea"/>
                <a:cs typeface="+mn-cs"/>
              </a:defRPr>
            </a:lvl1pPr>
            <a:lvl2pPr marL="216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2pPr>
            <a:lvl3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3pPr>
            <a:lvl4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4pPr>
            <a:lvl5pPr marL="648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5pPr>
            <a:lvl6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6pPr>
            <a:lvl7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7pPr>
            <a:lvl8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8pPr>
            <a:lvl9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9pPr>
          </a:lstStyle>
          <a:p>
            <a:pPr algn="ctr"/>
            <a:endParaRPr lang="de-DE" sz="1800" dirty="0">
              <a:solidFill>
                <a:schemeClr val="tx1"/>
              </a:solidFill>
            </a:endParaRPr>
          </a:p>
          <a:p>
            <a:pPr algn="ctr"/>
            <a:r>
              <a:rPr lang="de-DE" sz="1800" b="1" dirty="0">
                <a:solidFill>
                  <a:schemeClr val="tx1"/>
                </a:solidFill>
              </a:rPr>
              <a:t>2. Phase</a:t>
            </a:r>
          </a:p>
          <a:p>
            <a:pPr algn="ctr"/>
            <a:r>
              <a:rPr lang="de-DE" sz="1800" b="1" dirty="0">
                <a:solidFill>
                  <a:schemeClr val="tx1"/>
                </a:solidFill>
              </a:rPr>
              <a:t>Kolonialismus</a:t>
            </a:r>
          </a:p>
          <a:p>
            <a:pPr algn="ctr"/>
            <a:endParaRPr lang="de-DE" sz="1800" b="1" dirty="0">
              <a:solidFill>
                <a:schemeClr val="tx1"/>
              </a:solidFill>
            </a:endParaRPr>
          </a:p>
          <a:p>
            <a:pPr algn="ctr"/>
            <a:r>
              <a:rPr lang="de-DE" sz="1800" dirty="0">
                <a:solidFill>
                  <a:schemeClr val="tx1"/>
                </a:solidFill>
              </a:rPr>
              <a:t>Die europäische Expansion führt zu rassistischen Gesetzen, Völkermorden und einem System der Ungleichheit.</a:t>
            </a:r>
          </a:p>
        </p:txBody>
      </p:sp>
      <p:cxnSp>
        <p:nvCxnSpPr>
          <p:cNvPr id="14" name="Gerader Verbinder 13">
            <a:extLst>
              <a:ext uri="{FF2B5EF4-FFF2-40B4-BE49-F238E27FC236}">
                <a16:creationId xmlns:a16="http://schemas.microsoft.com/office/drawing/2014/main" id="{0C9AE317-A512-7AA8-9920-D767A58C4632}"/>
              </a:ext>
            </a:extLst>
          </p:cNvPr>
          <p:cNvCxnSpPr/>
          <p:nvPr/>
        </p:nvCxnSpPr>
        <p:spPr>
          <a:xfrm flipV="1">
            <a:off x="1307204" y="4582061"/>
            <a:ext cx="0" cy="29563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1492CE95-FABD-49F2-85C2-BB3FCD569FCF}"/>
              </a:ext>
            </a:extLst>
          </p:cNvPr>
          <p:cNvCxnSpPr/>
          <p:nvPr/>
        </p:nvCxnSpPr>
        <p:spPr>
          <a:xfrm flipV="1">
            <a:off x="3667246" y="4582061"/>
            <a:ext cx="0" cy="29563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E12E4453-A0A7-AC36-B440-DC9579914EF1}"/>
              </a:ext>
            </a:extLst>
          </p:cNvPr>
          <p:cNvCxnSpPr/>
          <p:nvPr/>
        </p:nvCxnSpPr>
        <p:spPr>
          <a:xfrm flipV="1">
            <a:off x="5958605" y="4582061"/>
            <a:ext cx="0" cy="29563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4980F0E5-BC5A-18A8-1FD8-AB5D020FD5D4}"/>
              </a:ext>
            </a:extLst>
          </p:cNvPr>
          <p:cNvCxnSpPr/>
          <p:nvPr/>
        </p:nvCxnSpPr>
        <p:spPr>
          <a:xfrm flipV="1">
            <a:off x="8788062" y="4582061"/>
            <a:ext cx="0" cy="295634"/>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8DB48518-DE25-EB3D-72BE-B61083226A79}"/>
              </a:ext>
            </a:extLst>
          </p:cNvPr>
          <p:cNvSpPr txBox="1"/>
          <p:nvPr/>
        </p:nvSpPr>
        <p:spPr>
          <a:xfrm>
            <a:off x="343260" y="5637218"/>
            <a:ext cx="11505479" cy="914400"/>
          </a:xfrm>
          <a:prstGeom prst="rect">
            <a:avLst/>
          </a:prstGeom>
          <a:noFill/>
        </p:spPr>
        <p:txBody>
          <a:bodyPr wrap="none" lIns="0" tIns="0" rIns="0" bIns="0" rtlCol="0">
            <a:noAutofit/>
          </a:bodyPr>
          <a:lstStyle/>
          <a:p>
            <a:pPr marL="0" marR="0" indent="0" algn="ct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i="0" u="none" strike="noStrike" kern="1200" cap="none" spc="0" normalizeH="0" baseline="0" noProof="0">
                <a:ln>
                  <a:noFill/>
                </a:ln>
                <a:solidFill>
                  <a:srgbClr val="000000"/>
                </a:solidFill>
                <a:effectLst/>
                <a:uLnTx/>
                <a:uFillTx/>
                <a:latin typeface="+mn-lt"/>
                <a:ea typeface="+mn-ea"/>
                <a:cs typeface="+mn-cs"/>
              </a:rPr>
              <a:t>Rassismus hat über Jahrhunderte </a:t>
            </a:r>
            <a:r>
              <a:rPr kumimoji="0" lang="de-DE" sz="2400" b="1" i="0" u="none" strike="noStrike" kern="1200" cap="none" spc="0" normalizeH="0" baseline="0" noProof="0">
                <a:ln>
                  <a:noFill/>
                </a:ln>
                <a:solidFill>
                  <a:schemeClr val="accent3">
                    <a:lumMod val="75000"/>
                  </a:schemeClr>
                </a:solidFill>
                <a:effectLst/>
                <a:uLnTx/>
                <a:uFillTx/>
                <a:latin typeface="+mn-lt"/>
                <a:ea typeface="+mn-ea"/>
                <a:cs typeface="+mn-cs"/>
              </a:rPr>
              <a:t>gesellschaftliche, politische und rechtliche </a:t>
            </a:r>
          </a:p>
          <a:p>
            <a:pPr marL="0" marR="0" indent="0" algn="ct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accent3">
                    <a:lumMod val="75000"/>
                  </a:schemeClr>
                </a:solidFill>
                <a:effectLst/>
                <a:uLnTx/>
                <a:uFillTx/>
                <a:latin typeface="+mn-lt"/>
                <a:ea typeface="+mn-ea"/>
                <a:cs typeface="+mn-cs"/>
              </a:rPr>
              <a:t>Strukturen</a:t>
            </a:r>
            <a:r>
              <a:rPr kumimoji="0" lang="de-DE" sz="2400" i="0" u="none" strike="noStrike" kern="1200" cap="none" spc="0" normalizeH="0" baseline="0" noProof="0">
                <a:ln>
                  <a:noFill/>
                </a:ln>
                <a:solidFill>
                  <a:srgbClr val="000000"/>
                </a:solidFill>
                <a:effectLst/>
                <a:uLnTx/>
                <a:uFillTx/>
                <a:latin typeface="+mn-lt"/>
                <a:ea typeface="+mn-ea"/>
                <a:cs typeface="+mn-cs"/>
              </a:rPr>
              <a:t> geprägt. Daher ist er auch </a:t>
            </a:r>
            <a:r>
              <a:rPr kumimoji="0" lang="de-DE" sz="2400" b="1" i="0" u="none" strike="noStrike" kern="1200" cap="none" spc="0" normalizeH="0" baseline="0" noProof="0">
                <a:ln>
                  <a:noFill/>
                </a:ln>
                <a:solidFill>
                  <a:schemeClr val="accent3">
                    <a:lumMod val="75000"/>
                  </a:schemeClr>
                </a:solidFill>
                <a:effectLst/>
                <a:uLnTx/>
                <a:uFillTx/>
                <a:latin typeface="+mn-lt"/>
                <a:ea typeface="+mn-ea"/>
                <a:cs typeface="+mn-cs"/>
              </a:rPr>
              <a:t>heute noch weit verbreitet</a:t>
            </a:r>
            <a:r>
              <a:rPr kumimoji="0" lang="de-DE" sz="2400" i="0" u="none" strike="noStrike" kern="1200" cap="none" spc="0" normalizeH="0" baseline="0" noProof="0">
                <a:ln>
                  <a:noFill/>
                </a:ln>
                <a:solidFill>
                  <a:srgbClr val="000000"/>
                </a:solidFill>
                <a:effectLst/>
                <a:uLnTx/>
                <a:uFillTx/>
                <a:latin typeface="+mn-lt"/>
                <a:ea typeface="+mn-ea"/>
                <a:cs typeface="+mn-cs"/>
              </a:rPr>
              <a:t>.</a:t>
            </a:r>
          </a:p>
        </p:txBody>
      </p:sp>
      <p:sp>
        <p:nvSpPr>
          <p:cNvPr id="22" name="Textfeld 21">
            <a:extLst>
              <a:ext uri="{FF2B5EF4-FFF2-40B4-BE49-F238E27FC236}">
                <a16:creationId xmlns:a16="http://schemas.microsoft.com/office/drawing/2014/main" id="{3FF94EE7-8F92-BC70-09F0-53E54BC2ABC5}"/>
              </a:ext>
            </a:extLst>
          </p:cNvPr>
          <p:cNvSpPr txBox="1"/>
          <p:nvPr/>
        </p:nvSpPr>
        <p:spPr>
          <a:xfrm>
            <a:off x="522375" y="4914798"/>
            <a:ext cx="1510669" cy="461665"/>
          </a:xfrm>
          <a:prstGeom prst="rect">
            <a:avLst/>
          </a:prstGeom>
          <a:noFill/>
        </p:spPr>
        <p:txBody>
          <a:bodyPr wrap="square">
            <a:spAutoFit/>
          </a:bodyPr>
          <a:lstStyle/>
          <a:p>
            <a:r>
              <a:rPr lang="de-DE" sz="2400" b="1" dirty="0">
                <a:solidFill>
                  <a:schemeClr val="accent3">
                    <a:lumMod val="75000"/>
                  </a:schemeClr>
                </a:solidFill>
              </a:rPr>
              <a:t>1500-1800</a:t>
            </a:r>
          </a:p>
        </p:txBody>
      </p:sp>
      <p:sp>
        <p:nvSpPr>
          <p:cNvPr id="23" name="Textfeld 22">
            <a:extLst>
              <a:ext uri="{FF2B5EF4-FFF2-40B4-BE49-F238E27FC236}">
                <a16:creationId xmlns:a16="http://schemas.microsoft.com/office/drawing/2014/main" id="{2334169B-C373-54AA-D74F-F44588CA2685}"/>
              </a:ext>
            </a:extLst>
          </p:cNvPr>
          <p:cNvSpPr txBox="1"/>
          <p:nvPr/>
        </p:nvSpPr>
        <p:spPr>
          <a:xfrm>
            <a:off x="2574817" y="4909371"/>
            <a:ext cx="2227149" cy="461665"/>
          </a:xfrm>
          <a:prstGeom prst="rect">
            <a:avLst/>
          </a:prstGeom>
          <a:noFill/>
        </p:spPr>
        <p:txBody>
          <a:bodyPr wrap="square">
            <a:spAutoFit/>
          </a:bodyPr>
          <a:lstStyle/>
          <a:p>
            <a:r>
              <a:rPr lang="de-DE" sz="2400" b="1" dirty="0">
                <a:solidFill>
                  <a:schemeClr val="accent3">
                    <a:lumMod val="75000"/>
                  </a:schemeClr>
                </a:solidFill>
              </a:rPr>
              <a:t>19. Jahrhundert</a:t>
            </a:r>
          </a:p>
        </p:txBody>
      </p:sp>
      <p:sp>
        <p:nvSpPr>
          <p:cNvPr id="25" name="Textfeld 24">
            <a:extLst>
              <a:ext uri="{FF2B5EF4-FFF2-40B4-BE49-F238E27FC236}">
                <a16:creationId xmlns:a16="http://schemas.microsoft.com/office/drawing/2014/main" id="{E5910295-F590-4CCB-C4F5-9112901ADB16}"/>
              </a:ext>
            </a:extLst>
          </p:cNvPr>
          <p:cNvSpPr txBox="1"/>
          <p:nvPr/>
        </p:nvSpPr>
        <p:spPr>
          <a:xfrm>
            <a:off x="5019277" y="4909371"/>
            <a:ext cx="2914334" cy="461665"/>
          </a:xfrm>
          <a:prstGeom prst="rect">
            <a:avLst/>
          </a:prstGeom>
          <a:noFill/>
        </p:spPr>
        <p:txBody>
          <a:bodyPr wrap="square">
            <a:spAutoFit/>
          </a:bodyPr>
          <a:lstStyle/>
          <a:p>
            <a:r>
              <a:rPr lang="de-DE" sz="2400" b="1" dirty="0">
                <a:solidFill>
                  <a:schemeClr val="accent3">
                    <a:lumMod val="75000"/>
                  </a:schemeClr>
                </a:solidFill>
              </a:rPr>
              <a:t>19. + 20. Jahrhundert</a:t>
            </a:r>
          </a:p>
        </p:txBody>
      </p:sp>
      <p:sp>
        <p:nvSpPr>
          <p:cNvPr id="26" name="Textfeld 25">
            <a:extLst>
              <a:ext uri="{FF2B5EF4-FFF2-40B4-BE49-F238E27FC236}">
                <a16:creationId xmlns:a16="http://schemas.microsoft.com/office/drawing/2014/main" id="{E22C329C-7AE4-1D83-89EA-7DC29CB916F2}"/>
              </a:ext>
            </a:extLst>
          </p:cNvPr>
          <p:cNvSpPr txBox="1"/>
          <p:nvPr/>
        </p:nvSpPr>
        <p:spPr>
          <a:xfrm>
            <a:off x="8104099" y="4914798"/>
            <a:ext cx="1397422" cy="461665"/>
          </a:xfrm>
          <a:prstGeom prst="rect">
            <a:avLst/>
          </a:prstGeom>
          <a:noFill/>
        </p:spPr>
        <p:txBody>
          <a:bodyPr wrap="square">
            <a:spAutoFit/>
          </a:bodyPr>
          <a:lstStyle/>
          <a:p>
            <a:r>
              <a:rPr lang="de-DE" sz="2400" b="1" dirty="0">
                <a:solidFill>
                  <a:schemeClr val="accent3">
                    <a:lumMod val="75000"/>
                  </a:schemeClr>
                </a:solidFill>
              </a:rPr>
              <a:t>bis 1945</a:t>
            </a:r>
          </a:p>
        </p:txBody>
      </p:sp>
      <p:sp>
        <p:nvSpPr>
          <p:cNvPr id="31" name="Fußzeilenplatzhalter 3">
            <a:extLst>
              <a:ext uri="{FF2B5EF4-FFF2-40B4-BE49-F238E27FC236}">
                <a16:creationId xmlns:a16="http://schemas.microsoft.com/office/drawing/2014/main" id="{9EE7B40B-A852-C72B-491B-27473A310D82}"/>
              </a:ext>
            </a:extLst>
          </p:cNvPr>
          <p:cNvSpPr>
            <a:spLocks noGrp="1"/>
          </p:cNvSpPr>
          <p:nvPr>
            <p:ph type="ftr" sz="quarter" idx="13"/>
          </p:nvPr>
        </p:nvSpPr>
        <p:spPr>
          <a:xfrm>
            <a:off x="442915" y="6563806"/>
            <a:ext cx="5653086" cy="123111"/>
          </a:xfrm>
        </p:spPr>
        <p:txBody>
          <a:bodyPr/>
          <a:lstStyle/>
          <a:p>
            <a:r>
              <a:rPr lang="de-DE"/>
              <a:t>Werkzeuge</a:t>
            </a:r>
          </a:p>
        </p:txBody>
      </p:sp>
      <p:sp>
        <p:nvSpPr>
          <p:cNvPr id="3" name="Textplatzhalter 2">
            <a:extLst>
              <a:ext uri="{FF2B5EF4-FFF2-40B4-BE49-F238E27FC236}">
                <a16:creationId xmlns:a16="http://schemas.microsoft.com/office/drawing/2014/main" id="{02E7F229-02CD-FD16-F7AA-6587B1B7C60D}"/>
              </a:ext>
            </a:extLst>
          </p:cNvPr>
          <p:cNvSpPr txBox="1">
            <a:spLocks/>
          </p:cNvSpPr>
          <p:nvPr/>
        </p:nvSpPr>
        <p:spPr>
          <a:xfrm>
            <a:off x="10016842" y="1274173"/>
            <a:ext cx="1801280" cy="3280739"/>
          </a:xfrm>
          <a:prstGeom prst="rect">
            <a:avLst/>
          </a:prstGeom>
          <a:solidFill>
            <a:schemeClr val="accent3">
              <a:lumMod val="40000"/>
              <a:lumOff val="60000"/>
            </a:schemeClr>
          </a:solidFill>
        </p:spPr>
        <p:txBody>
          <a:bodyPr vert="horz" lIns="0" tIns="0" rIns="0" bIns="0" rtlCol="0" anchor="t" anchorCtr="0">
            <a:noAutofit/>
          </a:bodyPr>
          <a:lstStyle>
            <a:lvl1pPr marL="0" indent="0" algn="l" defTabSz="914400" rtl="0" eaLnBrk="1" latinLnBrk="0" hangingPunct="1">
              <a:lnSpc>
                <a:spcPct val="90000"/>
              </a:lnSpc>
              <a:spcBef>
                <a:spcPts val="0"/>
              </a:spcBef>
              <a:spcAft>
                <a:spcPts val="200"/>
              </a:spcAft>
              <a:buFont typeface="Arial" panose="020B0604020202020204" pitchFamily="34" charset="0"/>
              <a:buNone/>
              <a:defRPr sz="2400" kern="1200">
                <a:solidFill>
                  <a:schemeClr val="bg1"/>
                </a:solidFill>
                <a:latin typeface="+mn-lt"/>
                <a:ea typeface="+mn-ea"/>
                <a:cs typeface="+mn-cs"/>
              </a:defRPr>
            </a:lvl1pPr>
            <a:lvl2pPr marL="216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2pPr>
            <a:lvl3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3pPr>
            <a:lvl4pPr marL="432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4pPr>
            <a:lvl5pPr marL="648000" indent="-216000" algn="l" defTabSz="914400" rtl="0" eaLnBrk="1" latinLnBrk="0" hangingPunct="1">
              <a:lnSpc>
                <a:spcPct val="90000"/>
              </a:lnSpc>
              <a:spcBef>
                <a:spcPts val="1000"/>
              </a:spcBef>
              <a:buClr>
                <a:schemeClr val="bg1"/>
              </a:buClr>
              <a:buSzPct val="120000"/>
              <a:buFont typeface="Arial" panose="020B0604020202020204" pitchFamily="34" charset="0"/>
              <a:buChar char="•"/>
              <a:defRPr sz="2400" kern="1200">
                <a:solidFill>
                  <a:schemeClr val="bg1"/>
                </a:solidFill>
                <a:latin typeface="+mn-lt"/>
                <a:ea typeface="+mn-ea"/>
                <a:cs typeface="+mn-cs"/>
              </a:defRPr>
            </a:lvl5pPr>
            <a:lvl6pPr marL="648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6pPr>
            <a:lvl7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7pPr>
            <a:lvl8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8pPr>
            <a:lvl9pPr marL="864000" indent="-216000" algn="l" defTabSz="914400" rtl="0" eaLnBrk="1" latinLnBrk="0" hangingPunct="1">
              <a:lnSpc>
                <a:spcPct val="90000"/>
              </a:lnSpc>
              <a:spcBef>
                <a:spcPts val="1000"/>
              </a:spcBef>
              <a:buClr>
                <a:schemeClr val="accent3"/>
              </a:buClr>
              <a:buSzPct val="120000"/>
              <a:buFont typeface="Arial" panose="020B0604020202020204" pitchFamily="34" charset="0"/>
              <a:buChar char="•"/>
              <a:defRPr sz="2000" kern="1200">
                <a:solidFill>
                  <a:schemeClr val="tx1"/>
                </a:solidFill>
                <a:latin typeface="+mn-lt"/>
                <a:ea typeface="+mn-ea"/>
                <a:cs typeface="+mn-cs"/>
              </a:defRPr>
            </a:lvl9pPr>
          </a:lstStyle>
          <a:p>
            <a:pPr algn="ctr"/>
            <a:endParaRPr lang="de-DE" sz="1800" dirty="0">
              <a:solidFill>
                <a:schemeClr val="tx1"/>
              </a:solidFill>
            </a:endParaRPr>
          </a:p>
          <a:p>
            <a:pPr algn="ctr"/>
            <a:r>
              <a:rPr lang="de-DE" sz="1800" b="1" dirty="0">
                <a:solidFill>
                  <a:schemeClr val="tx1"/>
                </a:solidFill>
              </a:rPr>
              <a:t>Rechts-radikalismus</a:t>
            </a:r>
          </a:p>
          <a:p>
            <a:pPr algn="ctr"/>
            <a:endParaRPr lang="de-DE" sz="1800" b="1" dirty="0">
              <a:solidFill>
                <a:schemeClr val="tx1"/>
              </a:solidFill>
            </a:endParaRPr>
          </a:p>
          <a:p>
            <a:pPr algn="ctr"/>
            <a:r>
              <a:rPr lang="de-DE" sz="1800" dirty="0">
                <a:solidFill>
                  <a:schemeClr val="tx1"/>
                </a:solidFill>
              </a:rPr>
              <a:t>Ausländer*innen-feindlichkeit, Angriffe auf Unterkünfte für Geflüchtete, rechte Terror-Organisationen</a:t>
            </a:r>
          </a:p>
          <a:p>
            <a:pPr algn="ctr"/>
            <a:r>
              <a:rPr lang="de-DE" sz="1800" dirty="0">
                <a:solidFill>
                  <a:schemeClr val="tx1"/>
                </a:solidFill>
              </a:rPr>
              <a:t>.</a:t>
            </a:r>
          </a:p>
        </p:txBody>
      </p:sp>
      <p:cxnSp>
        <p:nvCxnSpPr>
          <p:cNvPr id="4" name="Gerader Verbinder 15">
            <a:extLst>
              <a:ext uri="{FF2B5EF4-FFF2-40B4-BE49-F238E27FC236}">
                <a16:creationId xmlns:a16="http://schemas.microsoft.com/office/drawing/2014/main" id="{B26D566F-B9D1-0586-817D-D68FF0A71F68}"/>
              </a:ext>
            </a:extLst>
          </p:cNvPr>
          <p:cNvCxnSpPr/>
          <p:nvPr/>
        </p:nvCxnSpPr>
        <p:spPr>
          <a:xfrm flipV="1">
            <a:off x="10917482" y="4574421"/>
            <a:ext cx="0" cy="295634"/>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8" name="Textfeld 25">
            <a:extLst>
              <a:ext uri="{FF2B5EF4-FFF2-40B4-BE49-F238E27FC236}">
                <a16:creationId xmlns:a16="http://schemas.microsoft.com/office/drawing/2014/main" id="{D08448F4-7659-38DB-9221-2BA2C8DF722F}"/>
              </a:ext>
            </a:extLst>
          </p:cNvPr>
          <p:cNvSpPr txBox="1"/>
          <p:nvPr/>
        </p:nvSpPr>
        <p:spPr>
          <a:xfrm>
            <a:off x="10287522" y="4877695"/>
            <a:ext cx="1397422" cy="461665"/>
          </a:xfrm>
          <a:prstGeom prst="rect">
            <a:avLst/>
          </a:prstGeom>
          <a:noFill/>
        </p:spPr>
        <p:txBody>
          <a:bodyPr wrap="square">
            <a:spAutoFit/>
          </a:bodyPr>
          <a:lstStyle/>
          <a:p>
            <a:r>
              <a:rPr lang="de-DE" sz="2400" b="1" dirty="0">
                <a:solidFill>
                  <a:schemeClr val="accent3">
                    <a:lumMod val="75000"/>
                  </a:schemeClr>
                </a:solidFill>
              </a:rPr>
              <a:t>ab 1945</a:t>
            </a:r>
          </a:p>
        </p:txBody>
      </p:sp>
      <p:pic>
        <p:nvPicPr>
          <p:cNvPr id="12" name="VO 8">
            <a:hlinkClick r:id="" action="ppaction://media"/>
            <a:extLst>
              <a:ext uri="{FF2B5EF4-FFF2-40B4-BE49-F238E27FC236}">
                <a16:creationId xmlns:a16="http://schemas.microsoft.com/office/drawing/2014/main" id="{19E8E521-D07E-97D7-A5FA-8B537B30B4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071475" y="2767013"/>
            <a:ext cx="609600" cy="609600"/>
          </a:xfrm>
          <a:prstGeom prst="rect">
            <a:avLst/>
          </a:prstGeom>
        </p:spPr>
      </p:pic>
    </p:spTree>
    <p:extLst>
      <p:ext uri="{BB962C8B-B14F-4D97-AF65-F5344CB8AC3E}">
        <p14:creationId xmlns:p14="http://schemas.microsoft.com/office/powerpoint/2010/main" val="189510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70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FF567E6A-C725-4D37-92C7-BBEB67B9CDC5}"/>
              </a:ext>
            </a:extLst>
          </p:cNvPr>
          <p:cNvSpPr>
            <a:spLocks noGrp="1"/>
          </p:cNvSpPr>
          <p:nvPr>
            <p:ph type="sldNum" sz="quarter" idx="14"/>
          </p:nvPr>
        </p:nvSpPr>
        <p:spPr/>
        <p:txBody>
          <a:bodyPr/>
          <a:lstStyle/>
          <a:p>
            <a:fld id="{9AFABD84-7FF2-4ED4-996F-6CE3D31463F8}" type="slidenum">
              <a:rPr lang="de-DE" smtClean="0"/>
              <a:pPr/>
              <a:t>10</a:t>
            </a:fld>
            <a:endParaRPr lang="de-DE"/>
          </a:p>
        </p:txBody>
      </p:sp>
      <p:sp>
        <p:nvSpPr>
          <p:cNvPr id="31" name="Fußzeilenplatzhalter 3">
            <a:extLst>
              <a:ext uri="{FF2B5EF4-FFF2-40B4-BE49-F238E27FC236}">
                <a16:creationId xmlns:a16="http://schemas.microsoft.com/office/drawing/2014/main" id="{9EE7B40B-A852-C72B-491B-27473A310D82}"/>
              </a:ext>
            </a:extLst>
          </p:cNvPr>
          <p:cNvSpPr>
            <a:spLocks noGrp="1"/>
          </p:cNvSpPr>
          <p:nvPr>
            <p:ph type="ftr" sz="quarter" idx="13"/>
          </p:nvPr>
        </p:nvSpPr>
        <p:spPr>
          <a:xfrm>
            <a:off x="442915" y="6563806"/>
            <a:ext cx="5653086" cy="123111"/>
          </a:xfrm>
        </p:spPr>
        <p:txBody>
          <a:bodyPr/>
          <a:lstStyle/>
          <a:p>
            <a:r>
              <a:rPr lang="de-DE"/>
              <a:t>Werkzeuge</a:t>
            </a:r>
          </a:p>
        </p:txBody>
      </p:sp>
      <p:sp>
        <p:nvSpPr>
          <p:cNvPr id="8" name="Rectangle 9">
            <a:extLst>
              <a:ext uri="{FF2B5EF4-FFF2-40B4-BE49-F238E27FC236}">
                <a16:creationId xmlns:a16="http://schemas.microsoft.com/office/drawing/2014/main" id="{D79D31C0-F721-CDFC-7191-CCE06EA02627}"/>
              </a:ext>
            </a:extLst>
          </p:cNvPr>
          <p:cNvSpPr/>
          <p:nvPr/>
        </p:nvSpPr>
        <p:spPr>
          <a:xfrm>
            <a:off x="323294" y="1151751"/>
            <a:ext cx="11617171" cy="505790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Titel 1">
            <a:extLst>
              <a:ext uri="{FF2B5EF4-FFF2-40B4-BE49-F238E27FC236}">
                <a16:creationId xmlns:a16="http://schemas.microsoft.com/office/drawing/2014/main" id="{94F143BD-E7D8-FFA3-3D83-9A5CA74FA50C}"/>
              </a:ext>
            </a:extLst>
          </p:cNvPr>
          <p:cNvSpPr>
            <a:spLocks noGrp="1"/>
          </p:cNvSpPr>
          <p:nvPr>
            <p:ph type="title"/>
          </p:nvPr>
        </p:nvSpPr>
        <p:spPr>
          <a:xfrm>
            <a:off x="251535" y="305416"/>
            <a:ext cx="11687821" cy="662782"/>
          </a:xfrm>
        </p:spPr>
        <p:txBody>
          <a:bodyPr>
            <a:noAutofit/>
          </a:bodyPr>
          <a:lstStyle/>
          <a:p>
            <a:r>
              <a:rPr lang="de-DE" sz="4000" b="1">
                <a:solidFill>
                  <a:schemeClr val="accent2">
                    <a:lumMod val="75000"/>
                  </a:schemeClr>
                </a:solidFill>
                <a:latin typeface="Calibri (Überschriften)"/>
              </a:rPr>
              <a:t>Rassismus beeinflusst die Gesundheitsversorgung</a:t>
            </a:r>
          </a:p>
        </p:txBody>
      </p:sp>
      <p:sp>
        <p:nvSpPr>
          <p:cNvPr id="13" name="Textfeld 12">
            <a:extLst>
              <a:ext uri="{FF2B5EF4-FFF2-40B4-BE49-F238E27FC236}">
                <a16:creationId xmlns:a16="http://schemas.microsoft.com/office/drawing/2014/main" id="{37F49A9C-BF65-18BE-5A56-609E8FF18A8A}"/>
              </a:ext>
            </a:extLst>
          </p:cNvPr>
          <p:cNvSpPr txBox="1"/>
          <p:nvPr/>
        </p:nvSpPr>
        <p:spPr>
          <a:xfrm>
            <a:off x="393944" y="1226845"/>
            <a:ext cx="11475870" cy="473975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a:ln>
                  <a:noFill/>
                </a:ln>
                <a:solidFill>
                  <a:srgbClr val="EBC524">
                    <a:lumMod val="75000"/>
                  </a:srgbClr>
                </a:solidFill>
                <a:effectLst/>
                <a:uLnTx/>
                <a:uFillTx/>
                <a:latin typeface="Calibri" panose="020F0502020204030204"/>
                <a:ea typeface="+mn-ea"/>
                <a:cs typeface="+mn-cs"/>
              </a:rPr>
              <a:t>43% </a:t>
            </a:r>
            <a:r>
              <a:rPr kumimoji="0" lang="de-DE" sz="4000" b="0" i="0" u="none" strike="noStrike" kern="1200" cap="none" spc="0" normalizeH="0" baseline="0" noProof="0">
                <a:ln>
                  <a:noFill/>
                </a:ln>
                <a:solidFill>
                  <a:srgbClr val="6484A3">
                    <a:lumMod val="75000"/>
                  </a:srgbClr>
                </a:solidFill>
                <a:effectLst/>
                <a:uLnTx/>
                <a:uFillTx/>
                <a:latin typeface="Calibri" panose="020F0502020204030204"/>
                <a:ea typeface="+mn-ea"/>
                <a:cs typeface="+mn-cs"/>
              </a:rPr>
              <a:t>		</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der Diskriminierungen in Deutschland haben mit Rassismus zu tun. </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hlinkClick r:id="rId5"/>
              </a:rPr>
              <a:t>Quelle</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a:ln>
                  <a:noFill/>
                </a:ln>
                <a:solidFill>
                  <a:srgbClr val="EBC524">
                    <a:lumMod val="75000"/>
                  </a:srgbClr>
                </a:solidFill>
                <a:effectLst/>
                <a:uLnTx/>
                <a:uFillTx/>
                <a:latin typeface="Calibri" panose="020F0502020204030204"/>
                <a:ea typeface="+mn-ea"/>
                <a:cs typeface="+mn-cs"/>
              </a:rPr>
              <a:t>50% </a:t>
            </a:r>
            <a:r>
              <a:rPr kumimoji="0" lang="de-DE" sz="3600" b="0" i="0" u="none" strike="noStrike" kern="1200" cap="none" spc="0" normalizeH="0" baseline="0" noProof="0">
                <a:ln>
                  <a:noFill/>
                </a:ln>
                <a:solidFill>
                  <a:srgbClr val="6484A3">
                    <a:lumMod val="75000"/>
                  </a:srgbClr>
                </a:solidFill>
                <a:effectLst/>
                <a:uLnTx/>
                <a:uFillTx/>
                <a:latin typeface="Calibri" panose="020F0502020204030204"/>
                <a:ea typeface="+mn-ea"/>
                <a:cs typeface="+mn-cs"/>
              </a:rPr>
              <a:t>	</a:t>
            </a:r>
            <a:r>
              <a:rPr kumimoji="0" lang="de-DE" sz="4000" b="0" i="0" u="none" strike="noStrike" kern="1200" cap="none" spc="0" normalizeH="0" baseline="0" noProof="0">
                <a:ln>
                  <a:noFill/>
                </a:ln>
                <a:solidFill>
                  <a:srgbClr val="6484A3">
                    <a:lumMod val="75000"/>
                  </a:srgbClr>
                </a:solidFill>
                <a:effectLst/>
                <a:uLnTx/>
                <a:uFillTx/>
                <a:latin typeface="Calibri" panose="020F0502020204030204"/>
                <a:ea typeface="+mn-ea"/>
                <a:cs typeface="+mn-cs"/>
              </a:rPr>
              <a:t>	</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der People </a:t>
            </a:r>
            <a:r>
              <a:rPr kumimoji="0" lang="de-DE" sz="2200" b="0" i="0" u="none" strike="noStrike" kern="1200" cap="none" spc="0" normalizeH="0" baseline="0" noProof="0" err="1">
                <a:ln>
                  <a:noFill/>
                </a:ln>
                <a:solidFill>
                  <a:srgbClr val="000000"/>
                </a:solidFill>
                <a:effectLst/>
                <a:uLnTx/>
                <a:uFillTx/>
                <a:latin typeface="Calibri" panose="020F0502020204030204"/>
                <a:ea typeface="+mn-ea"/>
                <a:cs typeface="+mn-cs"/>
              </a:rPr>
              <a:t>of</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 Color in Deutschland sagen, dass </a:t>
            </a:r>
            <a:r>
              <a:rPr kumimoji="0" lang="de-DE" sz="2200" b="0" i="0" u="none" strike="noStrike" kern="1200" cap="none" spc="0" normalizeH="0" baseline="0" noProof="0" err="1">
                <a:ln>
                  <a:noFill/>
                </a:ln>
                <a:solidFill>
                  <a:srgbClr val="000000"/>
                </a:solidFill>
                <a:effectLst/>
                <a:uLnTx/>
                <a:uFillTx/>
                <a:latin typeface="Calibri" panose="020F0502020204030204"/>
                <a:ea typeface="+mn-ea"/>
                <a:cs typeface="+mn-cs"/>
              </a:rPr>
              <a:t>Rassimus</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 in den letzten 5 Jahren 			zugenommen hat. </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hlinkClick r:id="rId6"/>
              </a:rPr>
              <a:t>Quelle</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a:ln>
                  <a:noFill/>
                </a:ln>
                <a:solidFill>
                  <a:srgbClr val="EBC524">
                    <a:lumMod val="75000"/>
                  </a:srgbClr>
                </a:solidFill>
                <a:effectLst/>
                <a:uLnTx/>
                <a:uFillTx/>
                <a:latin typeface="Calibri" panose="020F0502020204030204"/>
                <a:ea typeface="+mn-ea"/>
                <a:cs typeface="+mn-cs"/>
              </a:rPr>
              <a:t>6%</a:t>
            </a:r>
            <a:r>
              <a:rPr kumimoji="0" lang="de-DE" sz="4000" b="0" i="0" u="none" strike="noStrike" kern="1200" cap="none" spc="0" normalizeH="0" baseline="0" noProof="0">
                <a:ln>
                  <a:noFill/>
                </a:ln>
                <a:solidFill>
                  <a:srgbClr val="6484A3">
                    <a:lumMod val="75000"/>
                  </a:srgbClr>
                </a:solidFill>
                <a:effectLst/>
                <a:uLnTx/>
                <a:uFillTx/>
                <a:latin typeface="Calibri" panose="020F0502020204030204"/>
                <a:ea typeface="+mn-ea"/>
                <a:cs typeface="+mn-cs"/>
              </a:rPr>
              <a:t>		</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höher ist die Wahrscheinlichkeit einen Termin in einer Praxis zu bekommen, wenn 		die Person einen Namen hat, der als „deutsch“ gilt. </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hlinkClick r:id="rId7"/>
              </a:rPr>
              <a:t>Quelle</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a:ln>
                  <a:noFill/>
                </a:ln>
                <a:solidFill>
                  <a:srgbClr val="EBC524">
                    <a:lumMod val="75000"/>
                  </a:srgbClr>
                </a:solidFill>
                <a:effectLst/>
                <a:uLnTx/>
                <a:uFillTx/>
                <a:latin typeface="Calibri" panose="020F0502020204030204"/>
                <a:ea typeface="+mn-ea"/>
                <a:cs typeface="+mn-cs"/>
              </a:rPr>
              <a:t>76%</a:t>
            </a:r>
            <a:r>
              <a:rPr kumimoji="0" lang="de-DE" sz="4000" b="0" i="0" u="none" strike="noStrike" kern="1200" cap="none" spc="0" normalizeH="0" baseline="0" noProof="0">
                <a:ln>
                  <a:noFill/>
                </a:ln>
                <a:solidFill>
                  <a:srgbClr val="6484A3">
                    <a:lumMod val="75000"/>
                  </a:srgbClr>
                </a:solidFill>
                <a:effectLst/>
                <a:uLnTx/>
                <a:uFillTx/>
                <a:latin typeface="Calibri" panose="020F0502020204030204"/>
                <a:ea typeface="+mn-ea"/>
                <a:cs typeface="+mn-cs"/>
              </a:rPr>
              <a:t>		</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der Menschen in Deutschland mit afrikanischen Wurzeln geben an, in den letzten 5 		Jahren Rassismus erlebt zu haben. </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hlinkClick r:id="rId8"/>
              </a:rPr>
              <a:t>Quelle</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a:ln>
                  <a:noFill/>
                </a:ln>
                <a:solidFill>
                  <a:srgbClr val="EBC524">
                    <a:lumMod val="75000"/>
                  </a:srgbClr>
                </a:solidFill>
                <a:effectLst/>
                <a:uLnTx/>
                <a:uFillTx/>
                <a:latin typeface="Calibri" panose="020F0502020204030204"/>
                <a:ea typeface="+mn-ea"/>
                <a:cs typeface="+mn-cs"/>
              </a:rPr>
              <a:t>3429	</a:t>
            </a:r>
            <a:r>
              <a:rPr kumimoji="0" lang="de-DE" sz="2200" b="0" i="0" u="none" strike="noStrike" kern="1200" cap="none" spc="0" normalizeH="0" baseline="0" noProof="0">
                <a:ln>
                  <a:noFill/>
                </a:ln>
                <a:solidFill>
                  <a:srgbClr val="000000"/>
                </a:solidFill>
                <a:effectLst/>
                <a:uLnTx/>
                <a:uFillTx/>
                <a:latin typeface="Calibri" panose="020F0502020204030204"/>
                <a:ea typeface="+mn-ea"/>
                <a:cs typeface="+mn-cs"/>
              </a:rPr>
              <a:t>Fälle in Bezug auf Rassismus, Antisemitismus wurden bei der 					Antidiskriminierungsstelle in Deutschland im Jahr 2023 gemeldet. </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hlinkClick r:id="rId9"/>
              </a:rPr>
              <a:t>Quelle</a:t>
            </a:r>
            <a:r>
              <a:rPr kumimoji="0" lang="de-DE" sz="12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pic>
        <p:nvPicPr>
          <p:cNvPr id="2" name="VO 9">
            <a:hlinkClick r:id="" action="ppaction://media"/>
            <a:extLst>
              <a:ext uri="{FF2B5EF4-FFF2-40B4-BE49-F238E27FC236}">
                <a16:creationId xmlns:a16="http://schemas.microsoft.com/office/drawing/2014/main" id="{C3F9AAB4-D6BD-E32A-E0C1-A14BDEDE12F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3190538" y="2916238"/>
            <a:ext cx="609600" cy="609600"/>
          </a:xfrm>
          <a:prstGeom prst="rect">
            <a:avLst/>
          </a:prstGeom>
        </p:spPr>
      </p:pic>
    </p:spTree>
    <p:extLst>
      <p:ext uri="{BB962C8B-B14F-4D97-AF65-F5344CB8AC3E}">
        <p14:creationId xmlns:p14="http://schemas.microsoft.com/office/powerpoint/2010/main" val="114400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1CBFDA2F-0AE3-35D7-746B-70D5B5BEB9B2}"/>
              </a:ext>
            </a:extLst>
          </p:cNvPr>
          <p:cNvSpPr/>
          <p:nvPr/>
        </p:nvSpPr>
        <p:spPr>
          <a:xfrm>
            <a:off x="323294" y="1297719"/>
            <a:ext cx="11617171" cy="49119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Foliennummernplatzhalter 4">
            <a:extLst>
              <a:ext uri="{FF2B5EF4-FFF2-40B4-BE49-F238E27FC236}">
                <a16:creationId xmlns:a16="http://schemas.microsoft.com/office/drawing/2014/main" id="{FF567E6A-C725-4D37-92C7-BBEB67B9CDC5}"/>
              </a:ext>
            </a:extLst>
          </p:cNvPr>
          <p:cNvSpPr>
            <a:spLocks noGrp="1"/>
          </p:cNvSpPr>
          <p:nvPr>
            <p:ph type="sldNum" sz="quarter" idx="14"/>
          </p:nvPr>
        </p:nvSpPr>
        <p:spPr/>
        <p:txBody>
          <a:bodyPr/>
          <a:lstStyle/>
          <a:p>
            <a:fld id="{9AFABD84-7FF2-4ED4-996F-6CE3D31463F8}" type="slidenum">
              <a:rPr lang="de-DE" smtClean="0"/>
              <a:pPr/>
              <a:t>11</a:t>
            </a:fld>
            <a:endParaRPr lang="de-DE"/>
          </a:p>
        </p:txBody>
      </p:sp>
      <p:sp>
        <p:nvSpPr>
          <p:cNvPr id="31" name="Fußzeilenplatzhalter 3">
            <a:extLst>
              <a:ext uri="{FF2B5EF4-FFF2-40B4-BE49-F238E27FC236}">
                <a16:creationId xmlns:a16="http://schemas.microsoft.com/office/drawing/2014/main" id="{9EE7B40B-A852-C72B-491B-27473A310D82}"/>
              </a:ext>
            </a:extLst>
          </p:cNvPr>
          <p:cNvSpPr>
            <a:spLocks noGrp="1"/>
          </p:cNvSpPr>
          <p:nvPr>
            <p:ph type="ftr" sz="quarter" idx="13"/>
          </p:nvPr>
        </p:nvSpPr>
        <p:spPr>
          <a:xfrm>
            <a:off x="442915" y="6563806"/>
            <a:ext cx="5653086" cy="123111"/>
          </a:xfrm>
        </p:spPr>
        <p:txBody>
          <a:bodyPr/>
          <a:lstStyle/>
          <a:p>
            <a:r>
              <a:rPr lang="de-DE"/>
              <a:t>Werkzeuge</a:t>
            </a:r>
          </a:p>
        </p:txBody>
      </p:sp>
      <p:sp>
        <p:nvSpPr>
          <p:cNvPr id="4" name="Title 1">
            <a:extLst>
              <a:ext uri="{FF2B5EF4-FFF2-40B4-BE49-F238E27FC236}">
                <a16:creationId xmlns:a16="http://schemas.microsoft.com/office/drawing/2014/main" id="{2C0D1830-45C4-C944-00FB-6A2FFB21B0D0}"/>
              </a:ext>
            </a:extLst>
          </p:cNvPr>
          <p:cNvSpPr>
            <a:spLocks noGrp="1"/>
          </p:cNvSpPr>
          <p:nvPr>
            <p:ph type="title"/>
          </p:nvPr>
        </p:nvSpPr>
        <p:spPr>
          <a:xfrm>
            <a:off x="968188" y="437996"/>
            <a:ext cx="9849832" cy="1325563"/>
          </a:xfrm>
        </p:spPr>
        <p:txBody>
          <a:bodyPr/>
          <a:lstStyle/>
          <a:p>
            <a:r>
              <a:rPr lang="en-DE" sz="4000" b="1" dirty="0">
                <a:solidFill>
                  <a:schemeClr val="accent2">
                    <a:lumMod val="75000"/>
                  </a:schemeClr>
                </a:solidFill>
                <a:latin typeface="Calibri (Überschriften)"/>
              </a:rPr>
              <a:t>Rassismus ist verboten</a:t>
            </a:r>
          </a:p>
        </p:txBody>
      </p:sp>
      <p:sp>
        <p:nvSpPr>
          <p:cNvPr id="6" name="Textplatzhalter 2">
            <a:extLst>
              <a:ext uri="{FF2B5EF4-FFF2-40B4-BE49-F238E27FC236}">
                <a16:creationId xmlns:a16="http://schemas.microsoft.com/office/drawing/2014/main" id="{17E68B5E-1716-74B6-A6AF-046E604A9C1C}"/>
              </a:ext>
            </a:extLst>
          </p:cNvPr>
          <p:cNvSpPr txBox="1">
            <a:spLocks/>
          </p:cNvSpPr>
          <p:nvPr/>
        </p:nvSpPr>
        <p:spPr>
          <a:xfrm>
            <a:off x="442913" y="1376326"/>
            <a:ext cx="11446667" cy="4911932"/>
          </a:xfrm>
          <a:prstGeom prst="rect">
            <a:avLst/>
          </a:prstGeom>
        </p:spPr>
        <p:txBody>
          <a:bodyPr vert="horz" lIns="91440" tIns="45720" rIns="91440" bIns="45720" rtlCol="0" anchor="ctr">
            <a:normAutofit fontScale="77500" lnSpcReduction="20000"/>
          </a:bodyPr>
          <a:lstStyle>
            <a:defPPr>
              <a:defRPr lang="en-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None/>
            </a:pPr>
            <a:r>
              <a:rPr lang="en-GB" sz="2800" b="1" dirty="0" err="1">
                <a:solidFill>
                  <a:schemeClr val="tx1"/>
                </a:solidFill>
              </a:rPr>
              <a:t>Menschenrechte</a:t>
            </a:r>
            <a:endParaRPr lang="en-GB" sz="2800" b="1" dirty="0">
              <a:solidFill>
                <a:schemeClr val="tx1"/>
              </a:solidFill>
            </a:endParaRPr>
          </a:p>
          <a:p>
            <a:pPr algn="l">
              <a:buNone/>
            </a:pPr>
            <a:r>
              <a:rPr lang="en-GB" sz="2900" dirty="0" err="1">
                <a:solidFill>
                  <a:schemeClr val="tx1"/>
                </a:solidFill>
              </a:rPr>
              <a:t>Menschenrechte</a:t>
            </a:r>
            <a:r>
              <a:rPr lang="en-GB" sz="2900" dirty="0">
                <a:solidFill>
                  <a:schemeClr val="tx1"/>
                </a:solidFill>
              </a:rPr>
              <a:t> </a:t>
            </a:r>
            <a:r>
              <a:rPr lang="en-GB" sz="2900" dirty="0" err="1">
                <a:solidFill>
                  <a:schemeClr val="tx1"/>
                </a:solidFill>
              </a:rPr>
              <a:t>sind</a:t>
            </a:r>
            <a:r>
              <a:rPr lang="en-GB" sz="2900" dirty="0">
                <a:solidFill>
                  <a:schemeClr val="tx1"/>
                </a:solidFill>
              </a:rPr>
              <a:t> </a:t>
            </a:r>
            <a:r>
              <a:rPr lang="en-GB" sz="2900" dirty="0" err="1">
                <a:solidFill>
                  <a:schemeClr val="tx1"/>
                </a:solidFill>
              </a:rPr>
              <a:t>grundsätzliche</a:t>
            </a:r>
            <a:r>
              <a:rPr lang="en-GB" sz="2900" dirty="0">
                <a:solidFill>
                  <a:schemeClr val="tx1"/>
                </a:solidFill>
              </a:rPr>
              <a:t> Rechte, die </a:t>
            </a:r>
            <a:r>
              <a:rPr lang="en-GB" sz="2900" dirty="0" err="1">
                <a:solidFill>
                  <a:schemeClr val="tx1"/>
                </a:solidFill>
              </a:rPr>
              <a:t>jedem</a:t>
            </a:r>
            <a:r>
              <a:rPr lang="en-GB" sz="2900" dirty="0">
                <a:solidFill>
                  <a:schemeClr val="tx1"/>
                </a:solidFill>
              </a:rPr>
              <a:t> Menschen </a:t>
            </a:r>
            <a:r>
              <a:rPr lang="en-GB" sz="2900" dirty="0" err="1">
                <a:solidFill>
                  <a:schemeClr val="tx1"/>
                </a:solidFill>
              </a:rPr>
              <a:t>aufgrund</a:t>
            </a:r>
            <a:r>
              <a:rPr lang="en-GB" sz="2900" dirty="0">
                <a:solidFill>
                  <a:schemeClr val="tx1"/>
                </a:solidFill>
              </a:rPr>
              <a:t> seiner </a:t>
            </a:r>
            <a:r>
              <a:rPr lang="en-GB" sz="2900" dirty="0" err="1">
                <a:solidFill>
                  <a:schemeClr val="tx1"/>
                </a:solidFill>
              </a:rPr>
              <a:t>Menschlichkeit</a:t>
            </a:r>
            <a:r>
              <a:rPr lang="en-GB" sz="2900" dirty="0">
                <a:solidFill>
                  <a:schemeClr val="tx1"/>
                </a:solidFill>
              </a:rPr>
              <a:t> </a:t>
            </a:r>
            <a:r>
              <a:rPr lang="en-GB" sz="2900" dirty="0" err="1">
                <a:solidFill>
                  <a:schemeClr val="tx1"/>
                </a:solidFill>
              </a:rPr>
              <a:t>zustehen</a:t>
            </a:r>
            <a:r>
              <a:rPr lang="en-GB" sz="2900" dirty="0">
                <a:solidFill>
                  <a:schemeClr val="tx1"/>
                </a:solidFill>
              </a:rPr>
              <a:t>, </a:t>
            </a:r>
            <a:r>
              <a:rPr lang="en-GB" sz="2900" dirty="0" err="1">
                <a:solidFill>
                  <a:schemeClr val="tx1"/>
                </a:solidFill>
              </a:rPr>
              <a:t>unabhängig</a:t>
            </a:r>
            <a:r>
              <a:rPr lang="en-GB" sz="2900" dirty="0">
                <a:solidFill>
                  <a:schemeClr val="tx1"/>
                </a:solidFill>
              </a:rPr>
              <a:t> von </a:t>
            </a:r>
            <a:r>
              <a:rPr lang="en-GB" sz="2900" dirty="0" err="1">
                <a:solidFill>
                  <a:schemeClr val="tx1"/>
                </a:solidFill>
              </a:rPr>
              <a:t>Abstammung</a:t>
            </a:r>
            <a:r>
              <a:rPr lang="en-GB" sz="2900" dirty="0">
                <a:solidFill>
                  <a:schemeClr val="tx1"/>
                </a:solidFill>
              </a:rPr>
              <a:t>, </a:t>
            </a:r>
            <a:r>
              <a:rPr lang="en-GB" sz="2900" dirty="0" err="1">
                <a:solidFill>
                  <a:schemeClr val="tx1"/>
                </a:solidFill>
              </a:rPr>
              <a:t>Herkunft</a:t>
            </a:r>
            <a:r>
              <a:rPr lang="en-GB" sz="2900" dirty="0">
                <a:solidFill>
                  <a:schemeClr val="tx1"/>
                </a:solidFill>
              </a:rPr>
              <a:t>, Religion, </a:t>
            </a:r>
            <a:r>
              <a:rPr lang="en-GB" sz="2900" dirty="0" err="1">
                <a:solidFill>
                  <a:schemeClr val="tx1"/>
                </a:solidFill>
              </a:rPr>
              <a:t>Geschlecht</a:t>
            </a:r>
            <a:r>
              <a:rPr lang="en-GB" sz="2900" dirty="0">
                <a:solidFill>
                  <a:schemeClr val="tx1"/>
                </a:solidFill>
              </a:rPr>
              <a:t> </a:t>
            </a:r>
            <a:r>
              <a:rPr lang="en-GB" sz="2900" dirty="0" err="1">
                <a:solidFill>
                  <a:schemeClr val="tx1"/>
                </a:solidFill>
              </a:rPr>
              <a:t>oder</a:t>
            </a:r>
            <a:r>
              <a:rPr lang="en-GB" sz="2900" dirty="0">
                <a:solidFill>
                  <a:schemeClr val="tx1"/>
                </a:solidFill>
              </a:rPr>
              <a:t> </a:t>
            </a:r>
            <a:r>
              <a:rPr lang="en-GB" sz="2900" dirty="0" err="1">
                <a:solidFill>
                  <a:schemeClr val="tx1"/>
                </a:solidFill>
              </a:rPr>
              <a:t>sonstigen</a:t>
            </a:r>
            <a:r>
              <a:rPr lang="en-GB" sz="2900" dirty="0">
                <a:solidFill>
                  <a:schemeClr val="tx1"/>
                </a:solidFill>
              </a:rPr>
              <a:t> </a:t>
            </a:r>
            <a:r>
              <a:rPr lang="en-GB" sz="2900" dirty="0" err="1">
                <a:solidFill>
                  <a:schemeClr val="tx1"/>
                </a:solidFill>
              </a:rPr>
              <a:t>Merkmalen</a:t>
            </a:r>
            <a:r>
              <a:rPr lang="en-GB" sz="2900" dirty="0">
                <a:solidFill>
                  <a:schemeClr val="tx1"/>
                </a:solidFill>
              </a:rPr>
              <a:t>.</a:t>
            </a:r>
          </a:p>
          <a:p>
            <a:pPr algn="l">
              <a:buNone/>
            </a:pPr>
            <a:endParaRPr lang="en-GB" sz="2800" b="1" dirty="0">
              <a:solidFill>
                <a:schemeClr val="tx1"/>
              </a:solidFill>
            </a:endParaRPr>
          </a:p>
          <a:p>
            <a:pPr algn="l">
              <a:buNone/>
            </a:pPr>
            <a:r>
              <a:rPr lang="en-GB" sz="2800" b="1" dirty="0" err="1">
                <a:solidFill>
                  <a:schemeClr val="tx1"/>
                </a:solidFill>
              </a:rPr>
              <a:t>Grundgesetz</a:t>
            </a:r>
            <a:r>
              <a:rPr lang="en-GB" sz="2800" b="1" dirty="0">
                <a:solidFill>
                  <a:schemeClr val="tx1"/>
                </a:solidFill>
              </a:rPr>
              <a:t> (deutsche </a:t>
            </a:r>
            <a:r>
              <a:rPr lang="en-GB" sz="2800" b="1" dirty="0" err="1">
                <a:solidFill>
                  <a:schemeClr val="tx1"/>
                </a:solidFill>
              </a:rPr>
              <a:t>Verfassung</a:t>
            </a:r>
            <a:r>
              <a:rPr lang="en-GB" sz="2800" b="1" dirty="0">
                <a:solidFill>
                  <a:schemeClr val="tx1"/>
                </a:solidFill>
              </a:rPr>
              <a:t>):</a:t>
            </a:r>
            <a:endParaRPr lang="en-GB" sz="2800" dirty="0">
              <a:solidFill>
                <a:schemeClr val="tx1"/>
              </a:solidFill>
            </a:endParaRPr>
          </a:p>
          <a:p>
            <a:pPr algn="l">
              <a:buNone/>
            </a:pPr>
            <a:r>
              <a:rPr lang="en-GB" sz="2800" dirty="0">
                <a:solidFill>
                  <a:schemeClr val="tx1"/>
                </a:solidFill>
              </a:rPr>
              <a:t>Jeder Mensch hat </a:t>
            </a:r>
            <a:r>
              <a:rPr lang="en-GB" sz="2800" dirty="0" err="1">
                <a:solidFill>
                  <a:schemeClr val="tx1"/>
                </a:solidFill>
              </a:rPr>
              <a:t>eine</a:t>
            </a:r>
            <a:r>
              <a:rPr lang="en-GB" sz="2800" dirty="0">
                <a:solidFill>
                  <a:schemeClr val="tx1"/>
                </a:solidFill>
              </a:rPr>
              <a:t> </a:t>
            </a:r>
            <a:r>
              <a:rPr lang="en-GB" sz="2800" dirty="0" err="1">
                <a:solidFill>
                  <a:schemeClr val="tx1"/>
                </a:solidFill>
              </a:rPr>
              <a:t>Würde</a:t>
            </a:r>
            <a:r>
              <a:rPr lang="en-GB" sz="2800" dirty="0">
                <a:solidFill>
                  <a:schemeClr val="tx1"/>
                </a:solidFill>
              </a:rPr>
              <a:t>, die </a:t>
            </a:r>
            <a:r>
              <a:rPr lang="en-GB" sz="2800" dirty="0" err="1">
                <a:solidFill>
                  <a:schemeClr val="tx1"/>
                </a:solidFill>
              </a:rPr>
              <a:t>nicht</a:t>
            </a:r>
            <a:r>
              <a:rPr lang="en-GB" sz="2800" dirty="0">
                <a:solidFill>
                  <a:schemeClr val="tx1"/>
                </a:solidFill>
              </a:rPr>
              <a:t> </a:t>
            </a:r>
            <a:r>
              <a:rPr lang="en-GB" sz="2800" dirty="0" err="1">
                <a:solidFill>
                  <a:schemeClr val="tx1"/>
                </a:solidFill>
              </a:rPr>
              <a:t>verletzt</a:t>
            </a:r>
            <a:r>
              <a:rPr lang="en-GB" sz="2800" dirty="0">
                <a:solidFill>
                  <a:schemeClr val="tx1"/>
                </a:solidFill>
              </a:rPr>
              <a:t> </a:t>
            </a:r>
            <a:r>
              <a:rPr lang="en-GB" sz="2800" dirty="0" err="1">
                <a:solidFill>
                  <a:schemeClr val="tx1"/>
                </a:solidFill>
              </a:rPr>
              <a:t>werden</a:t>
            </a:r>
            <a:r>
              <a:rPr lang="en-GB" sz="2800" dirty="0">
                <a:solidFill>
                  <a:schemeClr val="tx1"/>
                </a:solidFill>
              </a:rPr>
              <a:t> </a:t>
            </a:r>
            <a:r>
              <a:rPr lang="en-GB" sz="2800" dirty="0" err="1">
                <a:solidFill>
                  <a:schemeClr val="tx1"/>
                </a:solidFill>
              </a:rPr>
              <a:t>darf</a:t>
            </a:r>
            <a:r>
              <a:rPr lang="en-GB" sz="2800" dirty="0">
                <a:solidFill>
                  <a:schemeClr val="tx1"/>
                </a:solidFill>
              </a:rPr>
              <a:t>. Der Staat muss die </a:t>
            </a:r>
            <a:r>
              <a:rPr lang="en-GB" sz="2800" dirty="0" err="1">
                <a:solidFill>
                  <a:schemeClr val="tx1"/>
                </a:solidFill>
              </a:rPr>
              <a:t>Würde</a:t>
            </a:r>
            <a:r>
              <a:rPr lang="en-GB" sz="2800" dirty="0">
                <a:solidFill>
                  <a:schemeClr val="tx1"/>
                </a:solidFill>
              </a:rPr>
              <a:t> </a:t>
            </a:r>
            <a:r>
              <a:rPr lang="en-GB" sz="2800" dirty="0" err="1">
                <a:solidFill>
                  <a:schemeClr val="tx1"/>
                </a:solidFill>
              </a:rPr>
              <a:t>schützen</a:t>
            </a:r>
            <a:r>
              <a:rPr lang="en-GB" sz="2800" dirty="0">
                <a:solidFill>
                  <a:schemeClr val="tx1"/>
                </a:solidFill>
              </a:rPr>
              <a:t>. Die </a:t>
            </a:r>
            <a:r>
              <a:rPr lang="en-GB" sz="2800" dirty="0" err="1">
                <a:solidFill>
                  <a:schemeClr val="tx1"/>
                </a:solidFill>
              </a:rPr>
              <a:t>Menschenrechte</a:t>
            </a:r>
            <a:r>
              <a:rPr lang="en-GB" sz="2800" dirty="0">
                <a:solidFill>
                  <a:schemeClr val="tx1"/>
                </a:solidFill>
              </a:rPr>
              <a:t> </a:t>
            </a:r>
            <a:r>
              <a:rPr lang="en-GB" sz="2800" dirty="0" err="1">
                <a:solidFill>
                  <a:schemeClr val="tx1"/>
                </a:solidFill>
              </a:rPr>
              <a:t>sind</a:t>
            </a:r>
            <a:r>
              <a:rPr lang="en-GB" sz="2800" dirty="0">
                <a:solidFill>
                  <a:schemeClr val="tx1"/>
                </a:solidFill>
              </a:rPr>
              <a:t> die Basis für die Gemeinschaft, den Frieden und die </a:t>
            </a:r>
            <a:r>
              <a:rPr lang="en-GB" sz="2800" dirty="0" err="1">
                <a:solidFill>
                  <a:schemeClr val="tx1"/>
                </a:solidFill>
              </a:rPr>
              <a:t>Gerechtigkeit</a:t>
            </a:r>
            <a:r>
              <a:rPr lang="en-GB" sz="2800" dirty="0">
                <a:solidFill>
                  <a:schemeClr val="tx1"/>
                </a:solidFill>
              </a:rPr>
              <a:t>.</a:t>
            </a:r>
          </a:p>
          <a:p>
            <a:pPr algn="l">
              <a:buNone/>
            </a:pPr>
            <a:endParaRPr lang="en-GB" sz="2800" dirty="0">
              <a:solidFill>
                <a:schemeClr val="tx1"/>
              </a:solidFill>
            </a:endParaRPr>
          </a:p>
          <a:p>
            <a:pPr algn="l">
              <a:buNone/>
            </a:pPr>
            <a:r>
              <a:rPr lang="en-GB" sz="2800" b="1" dirty="0" err="1">
                <a:solidFill>
                  <a:schemeClr val="tx1"/>
                </a:solidFill>
              </a:rPr>
              <a:t>Allgemeines</a:t>
            </a:r>
            <a:r>
              <a:rPr lang="en-GB" sz="2800" b="1" dirty="0">
                <a:solidFill>
                  <a:schemeClr val="tx1"/>
                </a:solidFill>
              </a:rPr>
              <a:t> </a:t>
            </a:r>
            <a:r>
              <a:rPr lang="en-GB" sz="2800" b="1" dirty="0" err="1">
                <a:solidFill>
                  <a:schemeClr val="tx1"/>
                </a:solidFill>
              </a:rPr>
              <a:t>Gleichbehandlungsgesetz</a:t>
            </a:r>
            <a:r>
              <a:rPr lang="en-GB" sz="2800" b="1" dirty="0">
                <a:solidFill>
                  <a:schemeClr val="tx1"/>
                </a:solidFill>
              </a:rPr>
              <a:t> (AGG):</a:t>
            </a:r>
            <a:endParaRPr lang="en-GB" sz="2800" dirty="0">
              <a:solidFill>
                <a:schemeClr val="tx1"/>
              </a:solidFill>
            </a:endParaRPr>
          </a:p>
          <a:p>
            <a:pPr algn="l">
              <a:buNone/>
            </a:pPr>
            <a:r>
              <a:rPr lang="en-GB" sz="2800" dirty="0">
                <a:solidFill>
                  <a:schemeClr val="tx1"/>
                </a:solidFill>
              </a:rPr>
              <a:t>Niemand </a:t>
            </a:r>
            <a:r>
              <a:rPr lang="en-GB" sz="2800" dirty="0" err="1">
                <a:solidFill>
                  <a:schemeClr val="tx1"/>
                </a:solidFill>
              </a:rPr>
              <a:t>darf</a:t>
            </a:r>
            <a:r>
              <a:rPr lang="en-GB" sz="2800" dirty="0">
                <a:solidFill>
                  <a:schemeClr val="tx1"/>
                </a:solidFill>
              </a:rPr>
              <a:t> </a:t>
            </a:r>
            <a:r>
              <a:rPr lang="en-GB" sz="2800" dirty="0" err="1">
                <a:solidFill>
                  <a:schemeClr val="tx1"/>
                </a:solidFill>
              </a:rPr>
              <a:t>wegen</a:t>
            </a:r>
            <a:r>
              <a:rPr lang="en-GB" sz="2800" dirty="0">
                <a:solidFill>
                  <a:schemeClr val="tx1"/>
                </a:solidFill>
              </a:rPr>
              <a:t> der </a:t>
            </a:r>
            <a:r>
              <a:rPr lang="en-GB" sz="2800" dirty="0" err="1">
                <a:solidFill>
                  <a:schemeClr val="tx1"/>
                </a:solidFill>
              </a:rPr>
              <a:t>Herkunft</a:t>
            </a:r>
            <a:r>
              <a:rPr lang="en-GB" sz="2800" dirty="0">
                <a:solidFill>
                  <a:schemeClr val="tx1"/>
                </a:solidFill>
              </a:rPr>
              <a:t>, </a:t>
            </a:r>
            <a:r>
              <a:rPr lang="en-GB" sz="2800" dirty="0" err="1">
                <a:solidFill>
                  <a:schemeClr val="tx1"/>
                </a:solidFill>
              </a:rPr>
              <a:t>wegen</a:t>
            </a:r>
            <a:r>
              <a:rPr lang="en-GB" sz="2800" dirty="0">
                <a:solidFill>
                  <a:schemeClr val="tx1"/>
                </a:solidFill>
              </a:rPr>
              <a:t> </a:t>
            </a:r>
            <a:r>
              <a:rPr lang="en-GB" sz="2800" dirty="0" err="1">
                <a:solidFill>
                  <a:schemeClr val="tx1"/>
                </a:solidFill>
              </a:rPr>
              <a:t>Rassismus</a:t>
            </a:r>
            <a:r>
              <a:rPr lang="en-GB" sz="2800" dirty="0">
                <a:solidFill>
                  <a:schemeClr val="tx1"/>
                </a:solidFill>
              </a:rPr>
              <a:t>, des </a:t>
            </a:r>
            <a:r>
              <a:rPr lang="en-GB" sz="2800" dirty="0" err="1">
                <a:solidFill>
                  <a:schemeClr val="tx1"/>
                </a:solidFill>
              </a:rPr>
              <a:t>Geschlechts</a:t>
            </a:r>
            <a:r>
              <a:rPr lang="en-GB" sz="2800" dirty="0">
                <a:solidFill>
                  <a:schemeClr val="tx1"/>
                </a:solidFill>
              </a:rPr>
              <a:t>, der Religion, </a:t>
            </a:r>
            <a:r>
              <a:rPr lang="en-GB" sz="2800" dirty="0" err="1">
                <a:solidFill>
                  <a:schemeClr val="tx1"/>
                </a:solidFill>
              </a:rPr>
              <a:t>Behinderung</a:t>
            </a:r>
            <a:r>
              <a:rPr lang="en-GB" sz="2800" dirty="0">
                <a:solidFill>
                  <a:schemeClr val="tx1"/>
                </a:solidFill>
              </a:rPr>
              <a:t>, des Alters </a:t>
            </a:r>
            <a:r>
              <a:rPr lang="en-GB" sz="2800" dirty="0" err="1">
                <a:solidFill>
                  <a:schemeClr val="tx1"/>
                </a:solidFill>
              </a:rPr>
              <a:t>oder</a:t>
            </a:r>
            <a:r>
              <a:rPr lang="en-GB" sz="2800" dirty="0">
                <a:solidFill>
                  <a:schemeClr val="tx1"/>
                </a:solidFill>
              </a:rPr>
              <a:t> der </a:t>
            </a:r>
            <a:r>
              <a:rPr lang="en-GB" sz="2800" dirty="0" err="1">
                <a:solidFill>
                  <a:schemeClr val="tx1"/>
                </a:solidFill>
              </a:rPr>
              <a:t>Sexualität</a:t>
            </a:r>
            <a:r>
              <a:rPr lang="en-GB" sz="2800" dirty="0">
                <a:solidFill>
                  <a:schemeClr val="tx1"/>
                </a:solidFill>
              </a:rPr>
              <a:t> </a:t>
            </a:r>
            <a:r>
              <a:rPr lang="en-GB" sz="2800" dirty="0" err="1">
                <a:solidFill>
                  <a:schemeClr val="tx1"/>
                </a:solidFill>
              </a:rPr>
              <a:t>benachteiligt</a:t>
            </a:r>
            <a:r>
              <a:rPr lang="en-GB" sz="2800" dirty="0">
                <a:solidFill>
                  <a:schemeClr val="tx1"/>
                </a:solidFill>
              </a:rPr>
              <a:t> </a:t>
            </a:r>
            <a:r>
              <a:rPr lang="en-GB" sz="2800" dirty="0" err="1">
                <a:solidFill>
                  <a:schemeClr val="tx1"/>
                </a:solidFill>
              </a:rPr>
              <a:t>werden</a:t>
            </a:r>
            <a:r>
              <a:rPr lang="en-GB" sz="2800" dirty="0">
                <a:solidFill>
                  <a:schemeClr val="tx1"/>
                </a:solidFill>
              </a:rPr>
              <a:t>.</a:t>
            </a:r>
          </a:p>
          <a:p>
            <a:pPr algn="l">
              <a:buNone/>
            </a:pPr>
            <a:endParaRPr lang="en-GB" sz="2800" dirty="0">
              <a:solidFill>
                <a:schemeClr val="tx1"/>
              </a:solidFill>
            </a:endParaRPr>
          </a:p>
          <a:p>
            <a:pPr algn="l">
              <a:buNone/>
            </a:pPr>
            <a:r>
              <a:rPr lang="en-GB" sz="2800" b="1" dirty="0">
                <a:solidFill>
                  <a:schemeClr val="tx1"/>
                </a:solidFill>
              </a:rPr>
              <a:t>Anti-</a:t>
            </a:r>
            <a:r>
              <a:rPr lang="en-GB" sz="2800" b="1" dirty="0" err="1">
                <a:solidFill>
                  <a:schemeClr val="tx1"/>
                </a:solidFill>
              </a:rPr>
              <a:t>Diskriminierungsgesetz</a:t>
            </a:r>
            <a:r>
              <a:rPr lang="en-GB" sz="2800" b="1" dirty="0">
                <a:solidFill>
                  <a:schemeClr val="tx1"/>
                </a:solidFill>
              </a:rPr>
              <a:t> von Berlin (</a:t>
            </a:r>
            <a:r>
              <a:rPr lang="en-GB" sz="2800" b="1" dirty="0" err="1">
                <a:solidFill>
                  <a:schemeClr val="tx1"/>
                </a:solidFill>
              </a:rPr>
              <a:t>Landesantidiskriminierungsgesetz</a:t>
            </a:r>
            <a:r>
              <a:rPr lang="en-GB" sz="2800" b="1" dirty="0">
                <a:solidFill>
                  <a:schemeClr val="tx1"/>
                </a:solidFill>
              </a:rPr>
              <a:t> LADG):</a:t>
            </a:r>
            <a:endParaRPr lang="en-GB" sz="2800" dirty="0">
              <a:solidFill>
                <a:schemeClr val="tx1"/>
              </a:solidFill>
            </a:endParaRPr>
          </a:p>
          <a:p>
            <a:pPr algn="l">
              <a:buNone/>
            </a:pPr>
            <a:r>
              <a:rPr lang="en-GB" sz="2800" dirty="0">
                <a:solidFill>
                  <a:schemeClr val="tx1"/>
                </a:solidFill>
              </a:rPr>
              <a:t>Das </a:t>
            </a:r>
            <a:r>
              <a:rPr lang="en-GB" sz="2800" dirty="0" err="1">
                <a:solidFill>
                  <a:schemeClr val="tx1"/>
                </a:solidFill>
              </a:rPr>
              <a:t>Gesetz</a:t>
            </a:r>
            <a:r>
              <a:rPr lang="en-GB" sz="2800" dirty="0">
                <a:solidFill>
                  <a:schemeClr val="tx1"/>
                </a:solidFill>
              </a:rPr>
              <a:t> </a:t>
            </a:r>
            <a:r>
              <a:rPr lang="en-GB" sz="2800" dirty="0" err="1">
                <a:solidFill>
                  <a:schemeClr val="tx1"/>
                </a:solidFill>
              </a:rPr>
              <a:t>soll</a:t>
            </a:r>
            <a:r>
              <a:rPr lang="en-GB" sz="2800" dirty="0">
                <a:solidFill>
                  <a:schemeClr val="tx1"/>
                </a:solidFill>
              </a:rPr>
              <a:t> die </a:t>
            </a:r>
            <a:r>
              <a:rPr lang="en-GB" sz="2800" dirty="0" err="1">
                <a:solidFill>
                  <a:schemeClr val="tx1"/>
                </a:solidFill>
              </a:rPr>
              <a:t>Chancengerechtigkeit</a:t>
            </a:r>
            <a:r>
              <a:rPr lang="en-GB" sz="2800" dirty="0">
                <a:solidFill>
                  <a:schemeClr val="tx1"/>
                </a:solidFill>
              </a:rPr>
              <a:t> </a:t>
            </a:r>
            <a:r>
              <a:rPr lang="en-GB" sz="2800" dirty="0" err="1">
                <a:solidFill>
                  <a:schemeClr val="tx1"/>
                </a:solidFill>
              </a:rPr>
              <a:t>verbessern</a:t>
            </a:r>
            <a:r>
              <a:rPr lang="en-GB" sz="2800" dirty="0">
                <a:solidFill>
                  <a:schemeClr val="tx1"/>
                </a:solidFill>
              </a:rPr>
              <a:t> und alle </a:t>
            </a:r>
            <a:r>
              <a:rPr lang="en-GB" sz="2800" dirty="0" err="1">
                <a:solidFill>
                  <a:schemeClr val="tx1"/>
                </a:solidFill>
              </a:rPr>
              <a:t>Diskriminierungen</a:t>
            </a:r>
            <a:r>
              <a:rPr lang="en-GB" sz="2800" dirty="0">
                <a:solidFill>
                  <a:schemeClr val="tx1"/>
                </a:solidFill>
              </a:rPr>
              <a:t> </a:t>
            </a:r>
            <a:r>
              <a:rPr lang="en-GB" sz="2800" dirty="0" err="1">
                <a:solidFill>
                  <a:schemeClr val="tx1"/>
                </a:solidFill>
              </a:rPr>
              <a:t>verhindern</a:t>
            </a:r>
            <a:r>
              <a:rPr lang="en-GB" sz="2800" dirty="0">
                <a:solidFill>
                  <a:schemeClr val="tx1"/>
                </a:solidFill>
              </a:rPr>
              <a:t>.</a:t>
            </a:r>
          </a:p>
          <a:p>
            <a:pPr algn="l"/>
            <a:r>
              <a:rPr lang="en-GB" sz="2800" dirty="0">
                <a:solidFill>
                  <a:schemeClr val="tx1"/>
                </a:solidFill>
              </a:rPr>
              <a:t>Kein Mensch </a:t>
            </a:r>
            <a:r>
              <a:rPr lang="en-GB" sz="2800" dirty="0" err="1">
                <a:solidFill>
                  <a:schemeClr val="tx1"/>
                </a:solidFill>
              </a:rPr>
              <a:t>darf</a:t>
            </a:r>
            <a:r>
              <a:rPr lang="en-GB" sz="2800" dirty="0">
                <a:solidFill>
                  <a:schemeClr val="tx1"/>
                </a:solidFill>
              </a:rPr>
              <a:t> </a:t>
            </a:r>
            <a:r>
              <a:rPr lang="en-GB" sz="2800" dirty="0" err="1">
                <a:solidFill>
                  <a:schemeClr val="tx1"/>
                </a:solidFill>
              </a:rPr>
              <a:t>weges</a:t>
            </a:r>
            <a:r>
              <a:rPr lang="en-GB" sz="2800" dirty="0">
                <a:solidFill>
                  <a:schemeClr val="tx1"/>
                </a:solidFill>
              </a:rPr>
              <a:t> des </a:t>
            </a:r>
            <a:r>
              <a:rPr lang="en-GB" sz="2800" dirty="0" err="1">
                <a:solidFill>
                  <a:schemeClr val="tx1"/>
                </a:solidFill>
              </a:rPr>
              <a:t>Geschlechts</a:t>
            </a:r>
            <a:r>
              <a:rPr lang="en-GB" sz="2800" dirty="0">
                <a:solidFill>
                  <a:schemeClr val="tx1"/>
                </a:solidFill>
              </a:rPr>
              <a:t>, der </a:t>
            </a:r>
            <a:r>
              <a:rPr lang="en-GB" sz="2800" dirty="0" err="1">
                <a:solidFill>
                  <a:schemeClr val="tx1"/>
                </a:solidFill>
              </a:rPr>
              <a:t>Herkunft</a:t>
            </a:r>
            <a:r>
              <a:rPr lang="en-GB" sz="2800" dirty="0">
                <a:solidFill>
                  <a:schemeClr val="tx1"/>
                </a:solidFill>
              </a:rPr>
              <a:t>, </a:t>
            </a:r>
            <a:r>
              <a:rPr lang="en-GB" sz="2800" dirty="0" err="1">
                <a:solidFill>
                  <a:schemeClr val="tx1"/>
                </a:solidFill>
              </a:rPr>
              <a:t>wegen</a:t>
            </a:r>
            <a:r>
              <a:rPr lang="en-GB" sz="2800" dirty="0">
                <a:solidFill>
                  <a:schemeClr val="tx1"/>
                </a:solidFill>
              </a:rPr>
              <a:t> </a:t>
            </a:r>
            <a:r>
              <a:rPr lang="en-GB" sz="2800" dirty="0" err="1">
                <a:solidFill>
                  <a:schemeClr val="tx1"/>
                </a:solidFill>
              </a:rPr>
              <a:t>Rassismus</a:t>
            </a:r>
            <a:r>
              <a:rPr lang="en-GB" sz="2800" dirty="0">
                <a:solidFill>
                  <a:schemeClr val="tx1"/>
                </a:solidFill>
              </a:rPr>
              <a:t>, der Religion, </a:t>
            </a:r>
            <a:r>
              <a:rPr lang="en-GB" sz="2800" dirty="0" err="1">
                <a:solidFill>
                  <a:schemeClr val="tx1"/>
                </a:solidFill>
              </a:rPr>
              <a:t>einer</a:t>
            </a:r>
            <a:r>
              <a:rPr lang="en-GB" sz="2800" dirty="0">
                <a:solidFill>
                  <a:schemeClr val="tx1"/>
                </a:solidFill>
              </a:rPr>
              <a:t> Krankheit, </a:t>
            </a:r>
            <a:r>
              <a:rPr lang="en-GB" sz="2800" dirty="0" err="1">
                <a:solidFill>
                  <a:schemeClr val="tx1"/>
                </a:solidFill>
              </a:rPr>
              <a:t>dem</a:t>
            </a:r>
            <a:r>
              <a:rPr lang="en-GB" sz="2800" dirty="0">
                <a:solidFill>
                  <a:schemeClr val="tx1"/>
                </a:solidFill>
              </a:rPr>
              <a:t> Alter, der </a:t>
            </a:r>
            <a:r>
              <a:rPr lang="en-GB" sz="2800" dirty="0" err="1">
                <a:solidFill>
                  <a:schemeClr val="tx1"/>
                </a:solidFill>
              </a:rPr>
              <a:t>Sprache</a:t>
            </a:r>
            <a:r>
              <a:rPr lang="en-GB" sz="2800" dirty="0">
                <a:solidFill>
                  <a:schemeClr val="tx1"/>
                </a:solidFill>
              </a:rPr>
              <a:t> </a:t>
            </a:r>
            <a:r>
              <a:rPr lang="en-GB" sz="2800" dirty="0" err="1">
                <a:solidFill>
                  <a:schemeClr val="tx1"/>
                </a:solidFill>
              </a:rPr>
              <a:t>oder</a:t>
            </a:r>
            <a:r>
              <a:rPr lang="en-GB" sz="2800" dirty="0">
                <a:solidFill>
                  <a:schemeClr val="tx1"/>
                </a:solidFill>
              </a:rPr>
              <a:t> </a:t>
            </a:r>
            <a:r>
              <a:rPr lang="en-GB" sz="2800" dirty="0" err="1">
                <a:solidFill>
                  <a:schemeClr val="tx1"/>
                </a:solidFill>
              </a:rPr>
              <a:t>wegen</a:t>
            </a:r>
            <a:r>
              <a:rPr lang="en-GB" sz="2800" dirty="0">
                <a:solidFill>
                  <a:schemeClr val="tx1"/>
                </a:solidFill>
              </a:rPr>
              <a:t> </a:t>
            </a:r>
            <a:r>
              <a:rPr lang="en-GB" sz="2800" dirty="0" err="1">
                <a:solidFill>
                  <a:schemeClr val="tx1"/>
                </a:solidFill>
              </a:rPr>
              <a:t>Armut</a:t>
            </a:r>
            <a:r>
              <a:rPr lang="en-GB" sz="2800" dirty="0">
                <a:solidFill>
                  <a:schemeClr val="tx1"/>
                </a:solidFill>
              </a:rPr>
              <a:t> </a:t>
            </a:r>
            <a:r>
              <a:rPr lang="en-GB" sz="2800" dirty="0" err="1">
                <a:solidFill>
                  <a:schemeClr val="tx1"/>
                </a:solidFill>
              </a:rPr>
              <a:t>im</a:t>
            </a:r>
            <a:r>
              <a:rPr lang="en-GB" sz="2800" dirty="0">
                <a:solidFill>
                  <a:schemeClr val="tx1"/>
                </a:solidFill>
              </a:rPr>
              <a:t> </a:t>
            </a:r>
            <a:r>
              <a:rPr lang="en-GB" sz="2800" dirty="0" err="1">
                <a:solidFill>
                  <a:schemeClr val="tx1"/>
                </a:solidFill>
              </a:rPr>
              <a:t>öffentlichen</a:t>
            </a:r>
            <a:r>
              <a:rPr lang="en-GB" sz="2800" dirty="0">
                <a:solidFill>
                  <a:schemeClr val="tx1"/>
                </a:solidFill>
              </a:rPr>
              <a:t> </a:t>
            </a:r>
            <a:r>
              <a:rPr lang="en-GB" sz="2800" dirty="0" err="1">
                <a:solidFill>
                  <a:schemeClr val="tx1"/>
                </a:solidFill>
              </a:rPr>
              <a:t>Bereich</a:t>
            </a:r>
            <a:r>
              <a:rPr lang="en-GB" sz="2800" dirty="0">
                <a:solidFill>
                  <a:schemeClr val="tx1"/>
                </a:solidFill>
              </a:rPr>
              <a:t> </a:t>
            </a:r>
            <a:r>
              <a:rPr lang="en-GB" sz="2800" dirty="0" err="1">
                <a:solidFill>
                  <a:schemeClr val="tx1"/>
                </a:solidFill>
              </a:rPr>
              <a:t>benachteiligt</a:t>
            </a:r>
            <a:r>
              <a:rPr lang="en-GB" sz="2800" dirty="0">
                <a:solidFill>
                  <a:schemeClr val="tx1"/>
                </a:solidFill>
              </a:rPr>
              <a:t> </a:t>
            </a:r>
            <a:r>
              <a:rPr lang="en-GB" sz="2800" dirty="0" err="1">
                <a:solidFill>
                  <a:schemeClr val="tx1"/>
                </a:solidFill>
              </a:rPr>
              <a:t>werden</a:t>
            </a:r>
            <a:r>
              <a:rPr lang="en-GB" sz="2800" dirty="0">
                <a:solidFill>
                  <a:schemeClr val="tx1"/>
                </a:solidFill>
              </a:rPr>
              <a:t>.</a:t>
            </a:r>
          </a:p>
        </p:txBody>
      </p:sp>
      <p:sp>
        <p:nvSpPr>
          <p:cNvPr id="3" name="TextBox 2">
            <a:extLst>
              <a:ext uri="{FF2B5EF4-FFF2-40B4-BE49-F238E27FC236}">
                <a16:creationId xmlns:a16="http://schemas.microsoft.com/office/drawing/2014/main" id="{D906E541-6107-A9A4-D5A8-BA2AA877A472}"/>
              </a:ext>
            </a:extLst>
          </p:cNvPr>
          <p:cNvSpPr txBox="1"/>
          <p:nvPr/>
        </p:nvSpPr>
        <p:spPr>
          <a:xfrm>
            <a:off x="356208" y="324003"/>
            <a:ext cx="84510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a:ln>
                  <a:noFill/>
                </a:ln>
                <a:solidFill>
                  <a:srgbClr val="6484A3">
                    <a:lumMod val="75000"/>
                  </a:srgbClr>
                </a:solidFill>
                <a:effectLst/>
                <a:uLnTx/>
                <a:uFillTx/>
                <a:latin typeface="Times New Roman" panose="02020603050405020304" pitchFamily="18" charset="0"/>
                <a:ea typeface="+mn-ea"/>
                <a:cs typeface="+mn-cs"/>
              </a:rPr>
              <a:t>§</a:t>
            </a:r>
            <a:endParaRPr kumimoji="0" lang="de-DE" sz="4000" b="1" i="0" u="none" strike="noStrike" kern="1200" cap="none" spc="0" normalizeH="0" baseline="0" noProof="0" dirty="0">
              <a:ln>
                <a:noFill/>
              </a:ln>
              <a:solidFill>
                <a:srgbClr val="6484A3">
                  <a:lumMod val="75000"/>
                </a:srgbClr>
              </a:solidFill>
              <a:effectLst/>
              <a:uLnTx/>
              <a:uFillTx/>
              <a:latin typeface="Calibri"/>
              <a:ea typeface="+mn-ea"/>
              <a:cs typeface="+mn-cs"/>
            </a:endParaRPr>
          </a:p>
        </p:txBody>
      </p:sp>
      <p:pic>
        <p:nvPicPr>
          <p:cNvPr id="2" name="VO 10">
            <a:hlinkClick r:id="" action="ppaction://media"/>
            <a:extLst>
              <a:ext uri="{FF2B5EF4-FFF2-40B4-BE49-F238E27FC236}">
                <a16:creationId xmlns:a16="http://schemas.microsoft.com/office/drawing/2014/main" id="{475E4018-9C8C-BF0B-66EB-249032A91A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04813" y="3852863"/>
            <a:ext cx="609600" cy="609600"/>
          </a:xfrm>
          <a:prstGeom prst="rect">
            <a:avLst/>
          </a:prstGeom>
        </p:spPr>
      </p:pic>
    </p:spTree>
    <p:extLst>
      <p:ext uri="{BB962C8B-B14F-4D97-AF65-F5344CB8AC3E}">
        <p14:creationId xmlns:p14="http://schemas.microsoft.com/office/powerpoint/2010/main" val="248989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A5325-ECDF-4EB5-899A-CCF70D0AF0FD}"/>
              </a:ext>
            </a:extLst>
          </p:cNvPr>
          <p:cNvSpPr>
            <a:spLocks noGrp="1"/>
          </p:cNvSpPr>
          <p:nvPr>
            <p:ph type="title"/>
          </p:nvPr>
        </p:nvSpPr>
        <p:spPr>
          <a:xfrm>
            <a:off x="324874" y="453452"/>
            <a:ext cx="11542250" cy="648836"/>
          </a:xfrm>
        </p:spPr>
        <p:txBody>
          <a:bodyPr/>
          <a:lstStyle/>
          <a:p>
            <a:r>
              <a:rPr lang="de-DE" sz="4000" b="1">
                <a:solidFill>
                  <a:schemeClr val="accent2">
                    <a:lumMod val="75000"/>
                  </a:schemeClr>
                </a:solidFill>
                <a:latin typeface="Calibri (Überschriften)"/>
              </a:rPr>
              <a:t>In der Pflege geht es um mehr als Diagnosen</a:t>
            </a:r>
          </a:p>
        </p:txBody>
      </p:sp>
      <p:sp>
        <p:nvSpPr>
          <p:cNvPr id="5" name="Foliennummernplatzhalter 4">
            <a:extLst>
              <a:ext uri="{FF2B5EF4-FFF2-40B4-BE49-F238E27FC236}">
                <a16:creationId xmlns:a16="http://schemas.microsoft.com/office/drawing/2014/main" id="{0A431A3E-22DF-4EC3-9A61-8DBE4E03ADC2}"/>
              </a:ext>
            </a:extLst>
          </p:cNvPr>
          <p:cNvSpPr>
            <a:spLocks noGrp="1"/>
          </p:cNvSpPr>
          <p:nvPr>
            <p:ph type="sldNum" sz="quarter" idx="14"/>
          </p:nvPr>
        </p:nvSpPr>
        <p:spPr/>
        <p:txBody>
          <a:bodyPr/>
          <a:lstStyle/>
          <a:p>
            <a:fld id="{9AFABD84-7FF2-4ED4-996F-6CE3D31463F8}" type="slidenum">
              <a:rPr lang="de-DE" smtClean="0"/>
              <a:pPr/>
              <a:t>12</a:t>
            </a:fld>
            <a:endParaRPr lang="de-DE"/>
          </a:p>
        </p:txBody>
      </p:sp>
      <p:graphicFrame>
        <p:nvGraphicFramePr>
          <p:cNvPr id="7" name="Tabelle 6">
            <a:extLst>
              <a:ext uri="{FF2B5EF4-FFF2-40B4-BE49-F238E27FC236}">
                <a16:creationId xmlns:a16="http://schemas.microsoft.com/office/drawing/2014/main" id="{EC2EA1FD-95AD-40EC-AF4F-56BA40274403}"/>
              </a:ext>
            </a:extLst>
          </p:cNvPr>
          <p:cNvGraphicFramePr>
            <a:graphicFrameLocks noGrp="1"/>
          </p:cNvGraphicFramePr>
          <p:nvPr>
            <p:extLst>
              <p:ext uri="{D42A27DB-BD31-4B8C-83A1-F6EECF244321}">
                <p14:modId xmlns:p14="http://schemas.microsoft.com/office/powerpoint/2010/main" val="2643015222"/>
              </p:ext>
            </p:extLst>
          </p:nvPr>
        </p:nvGraphicFramePr>
        <p:xfrm>
          <a:off x="302420" y="1562740"/>
          <a:ext cx="11345294" cy="4467693"/>
        </p:xfrm>
        <a:graphic>
          <a:graphicData uri="http://schemas.openxmlformats.org/drawingml/2006/table">
            <a:tbl>
              <a:tblPr firstRow="1" firstCol="1" bandRow="1"/>
              <a:tblGrid>
                <a:gridCol w="5671504">
                  <a:extLst>
                    <a:ext uri="{9D8B030D-6E8A-4147-A177-3AD203B41FA5}">
                      <a16:colId xmlns:a16="http://schemas.microsoft.com/office/drawing/2014/main" val="3619738752"/>
                    </a:ext>
                  </a:extLst>
                </a:gridCol>
                <a:gridCol w="5673790">
                  <a:extLst>
                    <a:ext uri="{9D8B030D-6E8A-4147-A177-3AD203B41FA5}">
                      <a16:colId xmlns:a16="http://schemas.microsoft.com/office/drawing/2014/main" val="983840893"/>
                    </a:ext>
                  </a:extLst>
                </a:gridCol>
              </a:tblGrid>
              <a:tr h="719196">
                <a:tc>
                  <a:txBody>
                    <a:bodyPr/>
                    <a:lstStyle/>
                    <a:p>
                      <a:pPr marL="457200" algn="ctr">
                        <a:lnSpc>
                          <a:spcPct val="107000"/>
                        </a:lnSpc>
                        <a:spcAft>
                          <a:spcPts val="0"/>
                        </a:spcAft>
                      </a:pPr>
                      <a:r>
                        <a:rPr lang="de-DE" sz="2800" b="1">
                          <a:effectLst/>
                          <a:latin typeface="Calibri" panose="020F0502020204030204" pitchFamily="34" charset="0"/>
                          <a:ea typeface="Calibri" panose="020F0502020204030204" pitchFamily="34" charset="0"/>
                          <a:cs typeface="Times New Roman" panose="02020603050405020304" pitchFamily="18" charset="0"/>
                        </a:rPr>
                        <a:t>Standardisierte Versorgung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marL="457200" algn="ctr">
                        <a:lnSpc>
                          <a:spcPct val="107000"/>
                        </a:lnSpc>
                        <a:spcAft>
                          <a:spcPts val="0"/>
                        </a:spcAft>
                      </a:pPr>
                      <a:r>
                        <a:rPr lang="de-DE" sz="2800" b="1">
                          <a:effectLst/>
                          <a:latin typeface="Calibri" panose="020F0502020204030204" pitchFamily="34" charset="0"/>
                          <a:ea typeface="Calibri" panose="020F0502020204030204" pitchFamily="34" charset="0"/>
                          <a:cs typeface="Times New Roman" panose="02020603050405020304" pitchFamily="18" charset="0"/>
                        </a:rPr>
                        <a:t>Strukturelle Kompetenz</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860521581"/>
                  </a:ext>
                </a:extLst>
              </a:tr>
              <a:tr h="1471730">
                <a:tc>
                  <a:txBody>
                    <a:bodyPr/>
                    <a:lstStyle/>
                    <a:p>
                      <a:pPr marL="457200" algn="ctr">
                        <a:lnSpc>
                          <a:spcPct val="107000"/>
                        </a:lnSpc>
                        <a:spcAft>
                          <a:spcPts val="0"/>
                        </a:spcAft>
                      </a:pPr>
                      <a:r>
                        <a:rPr lang="de-DE" sz="2400" b="1">
                          <a:effectLst/>
                          <a:latin typeface="Calibri" panose="020F0502020204030204" pitchFamily="34" charset="0"/>
                          <a:ea typeface="Calibri" panose="020F0502020204030204" pitchFamily="34" charset="0"/>
                          <a:cs typeface="Times New Roman" panose="02020603050405020304" pitchFamily="18" charset="0"/>
                        </a:rPr>
                        <a:t>Krankheiten</a:t>
                      </a:r>
                      <a:r>
                        <a:rPr lang="de-DE" sz="2400">
                          <a:effectLst/>
                          <a:latin typeface="Calibri" panose="020F0502020204030204" pitchFamily="34" charset="0"/>
                          <a:ea typeface="Calibri" panose="020F0502020204030204" pitchFamily="34" charset="0"/>
                          <a:cs typeface="Times New Roman" panose="02020603050405020304" pitchFamily="18" charset="0"/>
                        </a:rPr>
                        <a:t> werden oft </a:t>
                      </a:r>
                      <a:r>
                        <a:rPr lang="de-DE" sz="2400" b="1">
                          <a:effectLst/>
                          <a:latin typeface="Calibri" panose="020F0502020204030204" pitchFamily="34" charset="0"/>
                          <a:ea typeface="Calibri" panose="020F0502020204030204" pitchFamily="34" charset="0"/>
                          <a:cs typeface="Times New Roman" panose="02020603050405020304" pitchFamily="18" charset="0"/>
                        </a:rPr>
                        <a:t>isoliert </a:t>
                      </a:r>
                      <a:r>
                        <a:rPr lang="de-DE" sz="2400">
                          <a:effectLst/>
                          <a:latin typeface="Calibri" panose="020F0502020204030204" pitchFamily="34" charset="0"/>
                          <a:ea typeface="Calibri" panose="020F0502020204030204" pitchFamily="34" charset="0"/>
                          <a:cs typeface="Times New Roman" panose="02020603050405020304" pitchFamily="18" charset="0"/>
                        </a:rPr>
                        <a:t>betrachtet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457200" algn="ctr">
                        <a:lnSpc>
                          <a:spcPct val="107000"/>
                        </a:lnSpc>
                        <a:spcAft>
                          <a:spcPts val="0"/>
                        </a:spcAft>
                      </a:pPr>
                      <a:r>
                        <a:rPr lang="de-DE" sz="2400" b="0">
                          <a:effectLst/>
                          <a:latin typeface="Calibri" panose="020F0502020204030204" pitchFamily="34" charset="0"/>
                          <a:ea typeface="Calibri" panose="020F0502020204030204" pitchFamily="34" charset="0"/>
                          <a:cs typeface="Times New Roman" panose="02020603050405020304" pitchFamily="18" charset="0"/>
                        </a:rPr>
                        <a:t>Das Leben der Patient*innen wird </a:t>
                      </a:r>
                      <a:r>
                        <a:rPr lang="de-DE" sz="2400" b="1">
                          <a:effectLst/>
                          <a:latin typeface="Calibri" panose="020F0502020204030204" pitchFamily="34" charset="0"/>
                          <a:ea typeface="Calibri" panose="020F0502020204030204" pitchFamily="34" charset="0"/>
                          <a:cs typeface="Times New Roman" panose="02020603050405020304" pitchFamily="18" charset="0"/>
                        </a:rPr>
                        <a:t>im Ganzen</a:t>
                      </a:r>
                      <a:r>
                        <a:rPr lang="de-DE" sz="2400" b="0">
                          <a:effectLst/>
                          <a:latin typeface="Calibri" panose="020F0502020204030204" pitchFamily="34" charset="0"/>
                          <a:ea typeface="Calibri" panose="020F0502020204030204" pitchFamily="34" charset="0"/>
                          <a:cs typeface="Times New Roman" panose="02020603050405020304" pitchFamily="18" charset="0"/>
                        </a:rPr>
                        <a:t> betrachtet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84818881"/>
                  </a:ext>
                </a:extLst>
              </a:tr>
              <a:tr h="1297305">
                <a:tc>
                  <a:txBody>
                    <a:bodyPr/>
                    <a:lstStyle/>
                    <a:p>
                      <a:pPr marL="457200" algn="ctr">
                        <a:lnSpc>
                          <a:spcPct val="107000"/>
                        </a:lnSpc>
                        <a:spcAft>
                          <a:spcPts val="0"/>
                        </a:spcAft>
                      </a:pPr>
                      <a:r>
                        <a:rPr lang="de-DE" sz="2400" b="1">
                          <a:effectLst/>
                          <a:latin typeface="Calibri" panose="020F0502020204030204" pitchFamily="34" charset="0"/>
                          <a:ea typeface="Calibri" panose="020F0502020204030204" pitchFamily="34" charset="0"/>
                          <a:cs typeface="Times New Roman" panose="02020603050405020304" pitchFamily="18" charset="0"/>
                        </a:rPr>
                        <a:t>Verhalten</a:t>
                      </a:r>
                      <a:r>
                        <a:rPr lang="de-DE" sz="2400">
                          <a:effectLst/>
                          <a:latin typeface="Calibri" panose="020F0502020204030204" pitchFamily="34" charset="0"/>
                          <a:ea typeface="Calibri" panose="020F0502020204030204" pitchFamily="34" charset="0"/>
                          <a:cs typeface="Times New Roman" panose="02020603050405020304" pitchFamily="18" charset="0"/>
                        </a:rPr>
                        <a:t> von Patient*innen wird isoliert betrachtet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de-DE" sz="2400" b="0">
                          <a:effectLst/>
                          <a:latin typeface="Calibri" panose="020F0502020204030204" pitchFamily="34" charset="0"/>
                          <a:ea typeface="Calibri" panose="020F0502020204030204" pitchFamily="34" charset="0"/>
                          <a:cs typeface="Times New Roman" panose="02020603050405020304" pitchFamily="18" charset="0"/>
                        </a:rPr>
                        <a:t>Die </a:t>
                      </a:r>
                      <a:r>
                        <a:rPr lang="de-DE" sz="2400" b="1">
                          <a:effectLst/>
                          <a:latin typeface="Calibri" panose="020F0502020204030204" pitchFamily="34" charset="0"/>
                          <a:ea typeface="Calibri" panose="020F0502020204030204" pitchFamily="34" charset="0"/>
                          <a:cs typeface="Times New Roman" panose="02020603050405020304" pitchFamily="18" charset="0"/>
                        </a:rPr>
                        <a:t>Strukturen</a:t>
                      </a:r>
                      <a:r>
                        <a:rPr lang="de-DE" sz="2400" b="0">
                          <a:effectLst/>
                          <a:latin typeface="Calibri" panose="020F0502020204030204" pitchFamily="34" charset="0"/>
                          <a:ea typeface="Calibri" panose="020F0502020204030204" pitchFamily="34" charset="0"/>
                          <a:cs typeface="Times New Roman" panose="02020603050405020304" pitchFamily="18" charset="0"/>
                        </a:rPr>
                        <a:t>, in denen Patient*innen leben, spielen auch eine Rolle.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8972676"/>
                  </a:ext>
                </a:extLst>
              </a:tr>
              <a:tr h="979462">
                <a:tc>
                  <a:txBody>
                    <a:bodyPr/>
                    <a:lstStyle/>
                    <a:p>
                      <a:pPr marL="457200" algn="ctr">
                        <a:lnSpc>
                          <a:spcPct val="107000"/>
                        </a:lnSpc>
                        <a:spcAft>
                          <a:spcPts val="0"/>
                        </a:spcAft>
                      </a:pPr>
                      <a:r>
                        <a:rPr lang="de-DE" sz="2400" b="1">
                          <a:effectLst/>
                          <a:latin typeface="Calibri" panose="020F0502020204030204" pitchFamily="34" charset="0"/>
                          <a:ea typeface="Calibri" panose="020F0502020204030204" pitchFamily="34" charset="0"/>
                          <a:cs typeface="Times New Roman" panose="02020603050405020304" pitchFamily="18" charset="0"/>
                        </a:rPr>
                        <a:t>Normative Sicht </a:t>
                      </a:r>
                      <a:r>
                        <a:rPr lang="de-DE" sz="2400">
                          <a:effectLst/>
                          <a:latin typeface="Calibri" panose="020F0502020204030204" pitchFamily="34" charset="0"/>
                          <a:ea typeface="Calibri" panose="020F0502020204030204" pitchFamily="34" charset="0"/>
                          <a:cs typeface="Times New Roman" panose="02020603050405020304" pitchFamily="18" charset="0"/>
                        </a:rPr>
                        <a:t>auf Patient*in</a:t>
                      </a:r>
                    </a:p>
                    <a:p>
                      <a:pPr marL="457200" algn="ctr">
                        <a:lnSpc>
                          <a:spcPct val="107000"/>
                        </a:lnSpc>
                        <a:spcAft>
                          <a:spcPts val="0"/>
                        </a:spcAft>
                      </a:pPr>
                      <a:r>
                        <a:rPr lang="de-DE" sz="2400">
                          <a:effectLst/>
                          <a:latin typeface="Calibri" panose="020F0502020204030204" pitchFamily="34" charset="0"/>
                          <a:ea typeface="Calibri" panose="020F0502020204030204" pitchFamily="34" charset="0"/>
                          <a:cs typeface="Times New Roman" panose="02020603050405020304" pitchFamily="18" charset="0"/>
                        </a:rPr>
                        <a:t>(„das ist normal, das ist nicht normal“)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457200" algn="ctr">
                        <a:lnSpc>
                          <a:spcPct val="107000"/>
                        </a:lnSpc>
                        <a:spcAft>
                          <a:spcPts val="0"/>
                        </a:spcAft>
                      </a:pPr>
                      <a:r>
                        <a:rPr lang="de-DE" sz="2400" b="1">
                          <a:effectLst/>
                          <a:latin typeface="Calibri" panose="020F0502020204030204" pitchFamily="34" charset="0"/>
                          <a:ea typeface="Calibri" panose="020F0502020204030204" pitchFamily="34" charset="0"/>
                          <a:cs typeface="Times New Roman" panose="02020603050405020304" pitchFamily="18" charset="0"/>
                        </a:rPr>
                        <a:t>Gesellschaftliche Strukturen </a:t>
                      </a:r>
                      <a:r>
                        <a:rPr lang="de-DE" sz="2400" b="0">
                          <a:effectLst/>
                          <a:latin typeface="Calibri" panose="020F0502020204030204" pitchFamily="34" charset="0"/>
                          <a:ea typeface="Calibri" panose="020F0502020204030204" pitchFamily="34" charset="0"/>
                          <a:cs typeface="Times New Roman" panose="02020603050405020304" pitchFamily="18" charset="0"/>
                        </a:rPr>
                        <a:t>werden mitgedacht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27776404"/>
                  </a:ext>
                </a:extLst>
              </a:tr>
            </a:tbl>
          </a:graphicData>
        </a:graphic>
      </p:graphicFrame>
      <p:sp>
        <p:nvSpPr>
          <p:cNvPr id="3" name="Fußzeilenplatzhalter 3">
            <a:extLst>
              <a:ext uri="{FF2B5EF4-FFF2-40B4-BE49-F238E27FC236}">
                <a16:creationId xmlns:a16="http://schemas.microsoft.com/office/drawing/2014/main" id="{0573FAAD-0338-003B-E40D-D7EDB79A57A2}"/>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4" name="VO 11">
            <a:hlinkClick r:id="" action="ppaction://media"/>
            <a:extLst>
              <a:ext uri="{FF2B5EF4-FFF2-40B4-BE49-F238E27FC236}">
                <a16:creationId xmlns:a16="http://schemas.microsoft.com/office/drawing/2014/main" id="{387E162E-2B6F-FA2A-42D9-1876075D27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492163" y="3949700"/>
            <a:ext cx="609600" cy="609600"/>
          </a:xfrm>
          <a:prstGeom prst="rect">
            <a:avLst/>
          </a:prstGeom>
        </p:spPr>
      </p:pic>
    </p:spTree>
    <p:extLst>
      <p:ext uri="{BB962C8B-B14F-4D97-AF65-F5344CB8AC3E}">
        <p14:creationId xmlns:p14="http://schemas.microsoft.com/office/powerpoint/2010/main" val="26930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82609BA-D0C9-37B4-73AF-26BC954FDC42}"/>
              </a:ext>
            </a:extLst>
          </p:cNvPr>
          <p:cNvSpPr/>
          <p:nvPr/>
        </p:nvSpPr>
        <p:spPr>
          <a:xfrm>
            <a:off x="428069" y="1589566"/>
            <a:ext cx="11625741" cy="459326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 name="Titel 1">
            <a:extLst>
              <a:ext uri="{FF2B5EF4-FFF2-40B4-BE49-F238E27FC236}">
                <a16:creationId xmlns:a16="http://schemas.microsoft.com/office/drawing/2014/main" id="{99D513C0-6746-4553-8A13-EE5AD317C01B}"/>
              </a:ext>
            </a:extLst>
          </p:cNvPr>
          <p:cNvSpPr>
            <a:spLocks noGrp="1"/>
          </p:cNvSpPr>
          <p:nvPr>
            <p:ph type="title"/>
          </p:nvPr>
        </p:nvSpPr>
        <p:spPr>
          <a:xfrm>
            <a:off x="405005" y="422706"/>
            <a:ext cx="9882130" cy="648836"/>
          </a:xfrm>
        </p:spPr>
        <p:txBody>
          <a:bodyPr/>
          <a:lstStyle/>
          <a:p>
            <a:r>
              <a:rPr lang="de-DE" b="1">
                <a:solidFill>
                  <a:schemeClr val="accent3">
                    <a:lumMod val="50000"/>
                  </a:schemeClr>
                </a:solidFill>
              </a:rPr>
              <a:t>Was bedeutet das nun für Kun und Thomas?</a:t>
            </a:r>
          </a:p>
        </p:txBody>
      </p:sp>
      <p:sp>
        <p:nvSpPr>
          <p:cNvPr id="9" name="Textfeld 8">
            <a:extLst>
              <a:ext uri="{FF2B5EF4-FFF2-40B4-BE49-F238E27FC236}">
                <a16:creationId xmlns:a16="http://schemas.microsoft.com/office/drawing/2014/main" id="{2ADE94EC-0444-4A82-AD73-45E496AFB2BE}"/>
              </a:ext>
            </a:extLst>
          </p:cNvPr>
          <p:cNvSpPr txBox="1"/>
          <p:nvPr/>
        </p:nvSpPr>
        <p:spPr>
          <a:xfrm>
            <a:off x="1380434" y="2971800"/>
            <a:ext cx="914400" cy="914400"/>
          </a:xfrm>
          <a:prstGeom prst="rect">
            <a:avLst/>
          </a:prstGeom>
          <a:noFill/>
        </p:spPr>
        <p:txBody>
          <a:bodyPr wrap="none" lIns="0" tIns="0" rIns="0" bIns="0" rtlCol="0">
            <a:noAutofit/>
          </a:bodyPr>
          <a:lstStyle/>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1900" b="1" i="0" u="none" strike="noStrike" kern="1200" cap="none" spc="0" normalizeH="0" baseline="0" noProof="0">
                <a:ln>
                  <a:noFill/>
                </a:ln>
                <a:solidFill>
                  <a:srgbClr val="000000"/>
                </a:solidFill>
                <a:effectLst/>
                <a:uLnTx/>
                <a:uFillTx/>
                <a:latin typeface="+mn-lt"/>
                <a:ea typeface="+mn-ea"/>
                <a:cs typeface="+mn-cs"/>
              </a:rPr>
              <a:t>Kun</a:t>
            </a: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lang="de-DE" sz="1900">
                <a:solidFill>
                  <a:srgbClr val="000000"/>
                </a:solidFill>
              </a:rPr>
              <a:t>Person </a:t>
            </a:r>
            <a:r>
              <a:rPr lang="de-DE" sz="1900" err="1">
                <a:solidFill>
                  <a:srgbClr val="000000"/>
                </a:solidFill>
              </a:rPr>
              <a:t>of</a:t>
            </a:r>
            <a:r>
              <a:rPr lang="de-DE" sz="1900">
                <a:solidFill>
                  <a:srgbClr val="000000"/>
                </a:solidFill>
              </a:rPr>
              <a:t> Color</a:t>
            </a:r>
            <a:endParaRPr kumimoji="0" lang="de-DE" sz="1900" i="0" u="none" strike="noStrike" kern="1200" cap="none" spc="0" normalizeH="0" baseline="0" noProof="0">
              <a:ln>
                <a:noFill/>
              </a:ln>
              <a:solidFill>
                <a:srgbClr val="000000"/>
              </a:solidFill>
              <a:effectLst/>
              <a:uLnTx/>
              <a:uFillTx/>
              <a:latin typeface="+mn-lt"/>
              <a:ea typeface="+mn-ea"/>
              <a:cs typeface="+mn-cs"/>
            </a:endParaRP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endParaRPr kumimoji="0" lang="de-DE" sz="1900" b="0" i="0" u="none" strike="noStrike" kern="1200" cap="none" spc="0" normalizeH="0" baseline="0" noProof="0">
              <a:ln>
                <a:noFill/>
              </a:ln>
              <a:solidFill>
                <a:srgbClr val="000000"/>
              </a:solidFill>
              <a:effectLst/>
              <a:uLnTx/>
              <a:uFillTx/>
              <a:latin typeface="+mn-lt"/>
              <a:ea typeface="+mn-ea"/>
              <a:cs typeface="+mn-cs"/>
            </a:endParaRPr>
          </a:p>
        </p:txBody>
      </p:sp>
      <p:sp>
        <p:nvSpPr>
          <p:cNvPr id="10" name="Textfeld 9">
            <a:extLst>
              <a:ext uri="{FF2B5EF4-FFF2-40B4-BE49-F238E27FC236}">
                <a16:creationId xmlns:a16="http://schemas.microsoft.com/office/drawing/2014/main" id="{273D732F-E8A3-48F1-A395-34562B3E61F4}"/>
              </a:ext>
            </a:extLst>
          </p:cNvPr>
          <p:cNvSpPr txBox="1"/>
          <p:nvPr/>
        </p:nvSpPr>
        <p:spPr>
          <a:xfrm>
            <a:off x="9906053" y="2971800"/>
            <a:ext cx="914400" cy="914400"/>
          </a:xfrm>
          <a:prstGeom prst="rect">
            <a:avLst/>
          </a:prstGeom>
          <a:noFill/>
        </p:spPr>
        <p:txBody>
          <a:bodyPr wrap="none" lIns="0" tIns="0" rIns="0" bIns="0" rtlCol="0">
            <a:noAutofit/>
          </a:bodyPr>
          <a:lstStyle/>
          <a:p>
            <a:pPr marL="0" marR="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lang="de-DE" sz="1900" b="1" i="1">
                <a:solidFill>
                  <a:srgbClr val="000000"/>
                </a:solidFill>
              </a:rPr>
              <a:t>Thomas</a:t>
            </a:r>
          </a:p>
          <a:p>
            <a:pPr marL="0" marR="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pPr>
            <a:r>
              <a:rPr lang="de-DE" sz="1900" i="1">
                <a:solidFill>
                  <a:srgbClr val="000000"/>
                </a:solidFill>
              </a:rPr>
              <a:t>w</a:t>
            </a:r>
            <a:r>
              <a:rPr kumimoji="0" lang="de-DE" sz="1900" b="0" i="1" u="none" strike="noStrike" kern="1200" cap="none" spc="0" normalizeH="0" baseline="0" noProof="0" err="1">
                <a:ln>
                  <a:noFill/>
                </a:ln>
                <a:solidFill>
                  <a:srgbClr val="000000"/>
                </a:solidFill>
                <a:effectLst/>
                <a:uLnTx/>
                <a:uFillTx/>
                <a:latin typeface="+mn-lt"/>
                <a:ea typeface="+mn-ea"/>
                <a:cs typeface="+mn-cs"/>
              </a:rPr>
              <a:t>eißer</a:t>
            </a:r>
            <a:r>
              <a:rPr kumimoji="0" lang="de-DE" sz="1900" b="0" i="0" u="none" strike="noStrike" kern="1200" cap="none" spc="0" normalizeH="0" baseline="0" noProof="0">
                <a:ln>
                  <a:noFill/>
                </a:ln>
                <a:solidFill>
                  <a:srgbClr val="000000"/>
                </a:solidFill>
                <a:effectLst/>
                <a:uLnTx/>
                <a:uFillTx/>
                <a:latin typeface="+mn-lt"/>
                <a:ea typeface="+mn-ea"/>
                <a:cs typeface="+mn-cs"/>
              </a:rPr>
              <a:t> Mann</a:t>
            </a:r>
          </a:p>
        </p:txBody>
      </p:sp>
      <p:sp>
        <p:nvSpPr>
          <p:cNvPr id="11" name="Rechteck 10">
            <a:extLst>
              <a:ext uri="{FF2B5EF4-FFF2-40B4-BE49-F238E27FC236}">
                <a16:creationId xmlns:a16="http://schemas.microsoft.com/office/drawing/2014/main" id="{EF5965CE-97C3-4A9D-A38F-B154C56F7453}"/>
              </a:ext>
            </a:extLst>
          </p:cNvPr>
          <p:cNvSpPr/>
          <p:nvPr/>
        </p:nvSpPr>
        <p:spPr>
          <a:xfrm>
            <a:off x="3396023" y="4813577"/>
            <a:ext cx="2247442"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Leidet unter Rassismus</a:t>
            </a:r>
          </a:p>
        </p:txBody>
      </p:sp>
      <p:sp>
        <p:nvSpPr>
          <p:cNvPr id="12" name="Rechteck 11">
            <a:extLst>
              <a:ext uri="{FF2B5EF4-FFF2-40B4-BE49-F238E27FC236}">
                <a16:creationId xmlns:a16="http://schemas.microsoft.com/office/drawing/2014/main" id="{E9ACAD34-5253-471C-B910-FC9C7BD090DB}"/>
              </a:ext>
            </a:extLst>
          </p:cNvPr>
          <p:cNvSpPr/>
          <p:nvPr/>
        </p:nvSpPr>
        <p:spPr>
          <a:xfrm>
            <a:off x="6240940" y="4837062"/>
            <a:ext cx="2247442" cy="914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tx1"/>
                </a:solidFill>
              </a:rPr>
              <a:t>Erfährt KEINEN Rassismus</a:t>
            </a:r>
          </a:p>
        </p:txBody>
      </p:sp>
      <p:sp>
        <p:nvSpPr>
          <p:cNvPr id="4" name="Ungleich 3">
            <a:extLst>
              <a:ext uri="{FF2B5EF4-FFF2-40B4-BE49-F238E27FC236}">
                <a16:creationId xmlns:a16="http://schemas.microsoft.com/office/drawing/2014/main" id="{584667F3-35B8-4687-9B6D-BC3FF45C09E4}"/>
              </a:ext>
            </a:extLst>
          </p:cNvPr>
          <p:cNvSpPr/>
          <p:nvPr/>
        </p:nvSpPr>
        <p:spPr>
          <a:xfrm>
            <a:off x="5494424" y="3217867"/>
            <a:ext cx="895558" cy="776177"/>
          </a:xfrm>
          <a:prstGeom prst="mathNotEqual">
            <a:avLst>
              <a:gd name="adj1" fmla="val 23520"/>
              <a:gd name="adj2" fmla="val 6517107"/>
              <a:gd name="adj3" fmla="val 1176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 name="Fußzeilenplatzhalter 3">
            <a:extLst>
              <a:ext uri="{FF2B5EF4-FFF2-40B4-BE49-F238E27FC236}">
                <a16:creationId xmlns:a16="http://schemas.microsoft.com/office/drawing/2014/main" id="{4A83F985-FE2B-3340-4C6E-5194BE2845C4}"/>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sp>
        <p:nvSpPr>
          <p:cNvPr id="6" name="Foliennummernplatzhalter 4">
            <a:extLst>
              <a:ext uri="{FF2B5EF4-FFF2-40B4-BE49-F238E27FC236}">
                <a16:creationId xmlns:a16="http://schemas.microsoft.com/office/drawing/2014/main" id="{ACBDD25A-40D5-19D5-3162-63AE23DE7E28}"/>
              </a:ext>
            </a:extLst>
          </p:cNvPr>
          <p:cNvSpPr>
            <a:spLocks noGrp="1"/>
          </p:cNvSpPr>
          <p:nvPr>
            <p:ph type="sldNum" sz="quarter" idx="14"/>
          </p:nvPr>
        </p:nvSpPr>
        <p:spPr>
          <a:xfrm>
            <a:off x="302420" y="6563806"/>
            <a:ext cx="140494" cy="123111"/>
          </a:xfrm>
        </p:spPr>
        <p:txBody>
          <a:bodyPr/>
          <a:lstStyle/>
          <a:p>
            <a:fld id="{9AFABD84-7FF2-4ED4-996F-6CE3D31463F8}" type="slidenum">
              <a:rPr lang="de-DE" smtClean="0"/>
              <a:pPr/>
              <a:t>13</a:t>
            </a:fld>
            <a:endParaRPr lang="de-DE"/>
          </a:p>
        </p:txBody>
      </p:sp>
      <p:pic>
        <p:nvPicPr>
          <p:cNvPr id="13" name="Grafik 12" descr="Ein Bild, das Cartoon, Kleidung enthält.&#10;&#10;KI-generierte Inhalte können fehlerhaft sein.">
            <a:extLst>
              <a:ext uri="{FF2B5EF4-FFF2-40B4-BE49-F238E27FC236}">
                <a16:creationId xmlns:a16="http://schemas.microsoft.com/office/drawing/2014/main" id="{5464E675-7524-1612-276D-0DFAD6AF7EBC}"/>
              </a:ext>
            </a:extLst>
          </p:cNvPr>
          <p:cNvPicPr/>
          <p:nvPr/>
        </p:nvPicPr>
        <p:blipFill>
          <a:blip r:embed="rId5">
            <a:clrChange>
              <a:clrFrom>
                <a:srgbClr val="E6E6E6"/>
              </a:clrFrom>
              <a:clrTo>
                <a:srgbClr val="E6E6E6">
                  <a:alpha val="0"/>
                </a:srgbClr>
              </a:clrTo>
            </a:clrChange>
          </a:blip>
          <a:stretch>
            <a:fillRect/>
          </a:stretch>
        </p:blipFill>
        <p:spPr>
          <a:xfrm>
            <a:off x="3868610" y="2122436"/>
            <a:ext cx="1302267" cy="2737694"/>
          </a:xfrm>
          <a:prstGeom prst="rect">
            <a:avLst/>
          </a:prstGeom>
        </p:spPr>
      </p:pic>
      <p:pic>
        <p:nvPicPr>
          <p:cNvPr id="14" name="Grafik 13" descr="Ein Bild, das Zeichnung, Clipart, Darstellung, Cartoon enthält.&#10;&#10;KI-generierte Inhalte können fehlerhaft sein.">
            <a:extLst>
              <a:ext uri="{FF2B5EF4-FFF2-40B4-BE49-F238E27FC236}">
                <a16:creationId xmlns:a16="http://schemas.microsoft.com/office/drawing/2014/main" id="{647443BF-E6C4-B6A9-2359-2E6D0D42ABE3}"/>
              </a:ext>
            </a:extLst>
          </p:cNvPr>
          <p:cNvPicPr>
            <a:picLocks noChangeAspect="1"/>
          </p:cNvPicPr>
          <p:nvPr/>
        </p:nvPicPr>
        <p:blipFill>
          <a:blip r:embed="rId6">
            <a:clrChange>
              <a:clrFrom>
                <a:srgbClr val="E6E6E6"/>
              </a:clrFrom>
              <a:clrTo>
                <a:srgbClr val="E6E6E6">
                  <a:alpha val="0"/>
                </a:srgbClr>
              </a:clrTo>
            </a:clrChange>
          </a:blip>
          <a:stretch>
            <a:fillRect/>
          </a:stretch>
        </p:blipFill>
        <p:spPr>
          <a:xfrm>
            <a:off x="6771977" y="2122436"/>
            <a:ext cx="1185367" cy="2712280"/>
          </a:xfrm>
          <a:prstGeom prst="rect">
            <a:avLst/>
          </a:prstGeom>
        </p:spPr>
      </p:pic>
      <p:pic>
        <p:nvPicPr>
          <p:cNvPr id="7" name="VO 12">
            <a:hlinkClick r:id="" action="ppaction://media"/>
            <a:extLst>
              <a:ext uri="{FF2B5EF4-FFF2-40B4-BE49-F238E27FC236}">
                <a16:creationId xmlns:a16="http://schemas.microsoft.com/office/drawing/2014/main" id="{6DA46F06-FA47-EC67-8FCA-9826365598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287375" y="3724275"/>
            <a:ext cx="609600" cy="609600"/>
          </a:xfrm>
          <a:prstGeom prst="rect">
            <a:avLst/>
          </a:prstGeom>
        </p:spPr>
      </p:pic>
    </p:spTree>
    <p:extLst>
      <p:ext uri="{BB962C8B-B14F-4D97-AF65-F5344CB8AC3E}">
        <p14:creationId xmlns:p14="http://schemas.microsoft.com/office/powerpoint/2010/main" val="143084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2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9">
            <a:extLst>
              <a:ext uri="{FF2B5EF4-FFF2-40B4-BE49-F238E27FC236}">
                <a16:creationId xmlns:a16="http://schemas.microsoft.com/office/drawing/2014/main" id="{083ECA2B-139C-B9CE-0762-6E86D22E0EF4}"/>
              </a:ext>
            </a:extLst>
          </p:cNvPr>
          <p:cNvSpPr/>
          <p:nvPr/>
        </p:nvSpPr>
        <p:spPr>
          <a:xfrm>
            <a:off x="323294" y="1151750"/>
            <a:ext cx="11617171" cy="531373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el 1">
            <a:extLst>
              <a:ext uri="{FF2B5EF4-FFF2-40B4-BE49-F238E27FC236}">
                <a16:creationId xmlns:a16="http://schemas.microsoft.com/office/drawing/2014/main" id="{18A6129C-D9BA-4F40-8A73-E067D8595794}"/>
              </a:ext>
            </a:extLst>
          </p:cNvPr>
          <p:cNvSpPr>
            <a:spLocks noGrp="1"/>
          </p:cNvSpPr>
          <p:nvPr>
            <p:ph type="title"/>
          </p:nvPr>
        </p:nvSpPr>
        <p:spPr>
          <a:xfrm>
            <a:off x="323294" y="425074"/>
            <a:ext cx="9730761" cy="648836"/>
          </a:xfrm>
        </p:spPr>
        <p:txBody>
          <a:bodyPr/>
          <a:lstStyle/>
          <a:p>
            <a:r>
              <a:rPr lang="de-DE" b="1">
                <a:solidFill>
                  <a:schemeClr val="accent3">
                    <a:lumMod val="75000"/>
                  </a:schemeClr>
                </a:solidFill>
              </a:rPr>
              <a:t>Was bedeutet das für Thomas?</a:t>
            </a:r>
          </a:p>
        </p:txBody>
      </p:sp>
      <p:sp>
        <p:nvSpPr>
          <p:cNvPr id="5" name="Foliennummernplatzhalter 4">
            <a:extLst>
              <a:ext uri="{FF2B5EF4-FFF2-40B4-BE49-F238E27FC236}">
                <a16:creationId xmlns:a16="http://schemas.microsoft.com/office/drawing/2014/main" id="{4EFEDFFE-CF48-44DB-89CC-6B212D889974}"/>
              </a:ext>
            </a:extLst>
          </p:cNvPr>
          <p:cNvSpPr>
            <a:spLocks noGrp="1"/>
          </p:cNvSpPr>
          <p:nvPr>
            <p:ph type="sldNum" sz="quarter" idx="14"/>
          </p:nvPr>
        </p:nvSpPr>
        <p:spPr/>
        <p:txBody>
          <a:bodyPr/>
          <a:lstStyle/>
          <a:p>
            <a:fld id="{9AFABD84-7FF2-4ED4-996F-6CE3D31463F8}" type="slidenum">
              <a:rPr lang="de-DE" smtClean="0"/>
              <a:pPr/>
              <a:t>14</a:t>
            </a:fld>
            <a:endParaRPr lang="de-DE"/>
          </a:p>
        </p:txBody>
      </p:sp>
      <p:sp>
        <p:nvSpPr>
          <p:cNvPr id="6" name="Google Shape;237;p29">
            <a:extLst>
              <a:ext uri="{FF2B5EF4-FFF2-40B4-BE49-F238E27FC236}">
                <a16:creationId xmlns:a16="http://schemas.microsoft.com/office/drawing/2014/main" id="{FFCD396A-1F59-4AB1-9396-50D5D4685856}"/>
              </a:ext>
            </a:extLst>
          </p:cNvPr>
          <p:cNvSpPr txBox="1"/>
          <p:nvPr/>
        </p:nvSpPr>
        <p:spPr>
          <a:xfrm>
            <a:off x="5240111" y="3219137"/>
            <a:ext cx="1897769"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Keine </a:t>
            </a:r>
            <a:r>
              <a:rPr lang="de-DE" sz="2000" b="1" err="1">
                <a:solidFill>
                  <a:srgbClr val="000000"/>
                </a:solidFill>
                <a:ea typeface="Calibri"/>
                <a:cs typeface="Calibri"/>
                <a:sym typeface="Calibri"/>
              </a:rPr>
              <a:t>Benachteligung</a:t>
            </a:r>
            <a:endParaRPr sz="2000">
              <a:solidFill>
                <a:srgbClr val="000000"/>
              </a:solidFill>
            </a:endParaRPr>
          </a:p>
        </p:txBody>
      </p:sp>
      <p:sp>
        <p:nvSpPr>
          <p:cNvPr id="7" name="Google Shape;238;p29">
            <a:extLst>
              <a:ext uri="{FF2B5EF4-FFF2-40B4-BE49-F238E27FC236}">
                <a16:creationId xmlns:a16="http://schemas.microsoft.com/office/drawing/2014/main" id="{9D14FE3D-0CD0-4D0A-93EC-8101F46FEE05}"/>
              </a:ext>
            </a:extLst>
          </p:cNvPr>
          <p:cNvSpPr txBox="1"/>
          <p:nvPr/>
        </p:nvSpPr>
        <p:spPr>
          <a:xfrm>
            <a:off x="8183097" y="3219137"/>
            <a:ext cx="1969776"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cs typeface="Calibri"/>
                <a:sym typeface="Calibri"/>
              </a:rPr>
              <a:t>Er wird gut versorgt</a:t>
            </a:r>
            <a:endParaRPr sz="2000">
              <a:solidFill>
                <a:srgbClr val="000000"/>
              </a:solidFill>
            </a:endParaRPr>
          </a:p>
        </p:txBody>
      </p:sp>
      <p:sp>
        <p:nvSpPr>
          <p:cNvPr id="8" name="Google Shape;239;p29">
            <a:extLst>
              <a:ext uri="{FF2B5EF4-FFF2-40B4-BE49-F238E27FC236}">
                <a16:creationId xmlns:a16="http://schemas.microsoft.com/office/drawing/2014/main" id="{E5AD39D2-AB6F-48B8-9308-570EFA818DE9}"/>
              </a:ext>
            </a:extLst>
          </p:cNvPr>
          <p:cNvSpPr txBox="1"/>
          <p:nvPr/>
        </p:nvSpPr>
        <p:spPr>
          <a:xfrm>
            <a:off x="2912940" y="2312373"/>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Gesetze/ </a:t>
            </a:r>
            <a:endParaRPr sz="2000">
              <a:solidFill>
                <a:srgbClr val="000000"/>
              </a:solidFill>
            </a:endParaRPr>
          </a:p>
          <a:p>
            <a:pPr algn="ctr" fontAlgn="base"/>
            <a:r>
              <a:rPr lang="de-DE" sz="2000" b="1">
                <a:solidFill>
                  <a:srgbClr val="000000"/>
                </a:solidFill>
                <a:ea typeface="Calibri"/>
                <a:cs typeface="Calibri"/>
                <a:sym typeface="Calibri"/>
              </a:rPr>
              <a:t>Richtlinien</a:t>
            </a:r>
            <a:endParaRPr sz="2000">
              <a:solidFill>
                <a:srgbClr val="000000"/>
              </a:solidFill>
            </a:endParaRPr>
          </a:p>
        </p:txBody>
      </p:sp>
      <p:sp>
        <p:nvSpPr>
          <p:cNvPr id="9" name="Google Shape;240;p29">
            <a:extLst>
              <a:ext uri="{FF2B5EF4-FFF2-40B4-BE49-F238E27FC236}">
                <a16:creationId xmlns:a16="http://schemas.microsoft.com/office/drawing/2014/main" id="{D6D49D4F-2ADC-4E00-A4DD-887401A29059}"/>
              </a:ext>
            </a:extLst>
          </p:cNvPr>
          <p:cNvSpPr txBox="1"/>
          <p:nvPr/>
        </p:nvSpPr>
        <p:spPr>
          <a:xfrm>
            <a:off x="2493547" y="3258927"/>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Wirtschafts-</a:t>
            </a:r>
            <a:endParaRPr sz="2000" dirty="0">
              <a:solidFill>
                <a:srgbClr val="000000"/>
              </a:solidFill>
            </a:endParaRPr>
          </a:p>
          <a:p>
            <a:pPr algn="ctr" fontAlgn="base"/>
            <a:r>
              <a:rPr lang="de-DE" sz="2000" b="1" dirty="0" err="1">
                <a:solidFill>
                  <a:srgbClr val="000000"/>
                </a:solidFill>
                <a:ea typeface="Calibri"/>
                <a:cs typeface="Calibri"/>
                <a:sym typeface="Calibri"/>
              </a:rPr>
              <a:t>system</a:t>
            </a:r>
            <a:endParaRPr sz="2000" b="1" dirty="0">
              <a:solidFill>
                <a:srgbClr val="000000"/>
              </a:solidFill>
              <a:ea typeface="Calibri"/>
              <a:cs typeface="Calibri"/>
              <a:sym typeface="Calibri"/>
            </a:endParaRPr>
          </a:p>
        </p:txBody>
      </p:sp>
      <p:sp>
        <p:nvSpPr>
          <p:cNvPr id="10" name="Google Shape;241;p29">
            <a:extLst>
              <a:ext uri="{FF2B5EF4-FFF2-40B4-BE49-F238E27FC236}">
                <a16:creationId xmlns:a16="http://schemas.microsoft.com/office/drawing/2014/main" id="{794E3892-27A6-4A2A-8462-100633992020}"/>
              </a:ext>
            </a:extLst>
          </p:cNvPr>
          <p:cNvSpPr txBox="1"/>
          <p:nvPr/>
        </p:nvSpPr>
        <p:spPr>
          <a:xfrm>
            <a:off x="2902118" y="4051511"/>
            <a:ext cx="2091249" cy="1015622"/>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Soziale </a:t>
            </a:r>
            <a:endParaRPr sz="2000" dirty="0">
              <a:solidFill>
                <a:srgbClr val="000000"/>
              </a:solidFill>
            </a:endParaRPr>
          </a:p>
          <a:p>
            <a:pPr algn="ctr" fontAlgn="base"/>
            <a:r>
              <a:rPr lang="de-DE" sz="2000" b="1" dirty="0">
                <a:solidFill>
                  <a:srgbClr val="000000"/>
                </a:solidFill>
                <a:ea typeface="Calibri"/>
                <a:cs typeface="Calibri"/>
                <a:sym typeface="Calibri"/>
              </a:rPr>
              <a:t>Hierarchien (z. B. </a:t>
            </a:r>
            <a:endParaRPr sz="2000" dirty="0">
              <a:solidFill>
                <a:srgbClr val="000000"/>
              </a:solidFill>
            </a:endParaRPr>
          </a:p>
          <a:p>
            <a:pPr algn="ctr" fontAlgn="base"/>
            <a:r>
              <a:rPr lang="de-DE" sz="2000" b="1" dirty="0">
                <a:solidFill>
                  <a:srgbClr val="000000"/>
                </a:solidFill>
                <a:ea typeface="Calibri"/>
                <a:cs typeface="Calibri"/>
                <a:sym typeface="Calibri"/>
              </a:rPr>
              <a:t>Rassismus)</a:t>
            </a:r>
            <a:endParaRPr sz="2000" dirty="0">
              <a:solidFill>
                <a:srgbClr val="000000"/>
              </a:solidFill>
            </a:endParaRPr>
          </a:p>
        </p:txBody>
      </p:sp>
      <p:sp>
        <p:nvSpPr>
          <p:cNvPr id="11" name="Google Shape;242;p29">
            <a:extLst>
              <a:ext uri="{FF2B5EF4-FFF2-40B4-BE49-F238E27FC236}">
                <a16:creationId xmlns:a16="http://schemas.microsoft.com/office/drawing/2014/main" id="{089DE35E-024B-49A4-A695-418B0A12A70D}"/>
              </a:ext>
            </a:extLst>
          </p:cNvPr>
          <p:cNvSpPr/>
          <p:nvPr/>
        </p:nvSpPr>
        <p:spPr>
          <a:xfrm>
            <a:off x="2594355" y="1982704"/>
            <a:ext cx="2534830" cy="3317053"/>
          </a:xfrm>
          <a:prstGeom prst="ellipse">
            <a:avLst/>
          </a:prstGeom>
          <a:noFill/>
          <a:ln w="57150" cap="flat" cmpd="sng">
            <a:solidFill>
              <a:schemeClr val="accent4">
                <a:lumMod val="75000"/>
              </a:schemeClr>
            </a:solidFill>
            <a:prstDash val="solid"/>
            <a:round/>
            <a:headEnd type="none" w="sm" len="sm"/>
            <a:tailEnd type="none" w="sm" len="sm"/>
          </a:ln>
        </p:spPr>
        <p:txBody>
          <a:bodyPr spcFirstLastPara="1" wrap="square" lIns="91425" tIns="45700" rIns="91425" bIns="45700" anchor="ctr" anchorCtr="0">
            <a:noAutofit/>
          </a:bodyPr>
          <a:lstStyle/>
          <a:p>
            <a:pPr algn="ctr" fontAlgn="base"/>
            <a:endParaRPr>
              <a:solidFill>
                <a:srgbClr val="000000"/>
              </a:solidFill>
              <a:latin typeface="Arial"/>
              <a:ea typeface="Calibri"/>
              <a:cs typeface="Calibri"/>
              <a:sym typeface="Calibri"/>
            </a:endParaRPr>
          </a:p>
        </p:txBody>
      </p:sp>
      <p:cxnSp>
        <p:nvCxnSpPr>
          <p:cNvPr id="12" name="Google Shape;244;p29">
            <a:extLst>
              <a:ext uri="{FF2B5EF4-FFF2-40B4-BE49-F238E27FC236}">
                <a16:creationId xmlns:a16="http://schemas.microsoft.com/office/drawing/2014/main" id="{A6069F40-5AC8-4086-AB00-A56542FDD8E0}"/>
              </a:ext>
            </a:extLst>
          </p:cNvPr>
          <p:cNvCxnSpPr>
            <a:cxnSpLocks/>
          </p:cNvCxnSpPr>
          <p:nvPr/>
        </p:nvCxnSpPr>
        <p:spPr>
          <a:xfrm>
            <a:off x="4548837" y="2918176"/>
            <a:ext cx="814440" cy="474323"/>
          </a:xfrm>
          <a:prstGeom prst="straightConnector1">
            <a:avLst/>
          </a:prstGeom>
          <a:noFill/>
          <a:ln w="22225" cap="flat" cmpd="sng">
            <a:solidFill>
              <a:schemeClr val="tx1"/>
            </a:solidFill>
            <a:prstDash val="solid"/>
            <a:round/>
            <a:headEnd type="none" w="sm" len="sm"/>
            <a:tailEnd type="triangle" w="med" len="med"/>
          </a:ln>
        </p:spPr>
      </p:cxnSp>
      <p:cxnSp>
        <p:nvCxnSpPr>
          <p:cNvPr id="13" name="Google Shape;245;p29">
            <a:extLst>
              <a:ext uri="{FF2B5EF4-FFF2-40B4-BE49-F238E27FC236}">
                <a16:creationId xmlns:a16="http://schemas.microsoft.com/office/drawing/2014/main" id="{7FCF0A0D-0EE0-4543-B939-0CA5FB769525}"/>
              </a:ext>
            </a:extLst>
          </p:cNvPr>
          <p:cNvCxnSpPr>
            <a:cxnSpLocks/>
          </p:cNvCxnSpPr>
          <p:nvPr/>
        </p:nvCxnSpPr>
        <p:spPr>
          <a:xfrm>
            <a:off x="4517245" y="3529529"/>
            <a:ext cx="806525" cy="0"/>
          </a:xfrm>
          <a:prstGeom prst="straightConnector1">
            <a:avLst/>
          </a:prstGeom>
          <a:noFill/>
          <a:ln w="22225" cap="flat" cmpd="sng">
            <a:solidFill>
              <a:schemeClr val="tx1"/>
            </a:solidFill>
            <a:prstDash val="solid"/>
            <a:round/>
            <a:headEnd type="none" w="sm" len="sm"/>
            <a:tailEnd type="triangle" w="med" len="med"/>
          </a:ln>
        </p:spPr>
      </p:cxnSp>
      <p:cxnSp>
        <p:nvCxnSpPr>
          <p:cNvPr id="14" name="Google Shape;246;p29">
            <a:extLst>
              <a:ext uri="{FF2B5EF4-FFF2-40B4-BE49-F238E27FC236}">
                <a16:creationId xmlns:a16="http://schemas.microsoft.com/office/drawing/2014/main" id="{499EB52B-08FB-43C8-A436-E3EA19A5C390}"/>
              </a:ext>
            </a:extLst>
          </p:cNvPr>
          <p:cNvCxnSpPr>
            <a:cxnSpLocks/>
          </p:cNvCxnSpPr>
          <p:nvPr/>
        </p:nvCxnSpPr>
        <p:spPr>
          <a:xfrm flipV="1">
            <a:off x="4517245" y="3690987"/>
            <a:ext cx="833564" cy="470710"/>
          </a:xfrm>
          <a:prstGeom prst="straightConnector1">
            <a:avLst/>
          </a:prstGeom>
          <a:noFill/>
          <a:ln w="22225" cap="flat" cmpd="sng">
            <a:solidFill>
              <a:schemeClr val="tx1"/>
            </a:solidFill>
            <a:prstDash val="solid"/>
            <a:round/>
            <a:headEnd type="none" w="sm" len="sm"/>
            <a:tailEnd type="triangle" w="med" len="med"/>
          </a:ln>
        </p:spPr>
      </p:cxnSp>
      <p:cxnSp>
        <p:nvCxnSpPr>
          <p:cNvPr id="15" name="Google Shape;247;p29">
            <a:extLst>
              <a:ext uri="{FF2B5EF4-FFF2-40B4-BE49-F238E27FC236}">
                <a16:creationId xmlns:a16="http://schemas.microsoft.com/office/drawing/2014/main" id="{19B58892-E2FE-453C-9C04-F35437E24947}"/>
              </a:ext>
            </a:extLst>
          </p:cNvPr>
          <p:cNvCxnSpPr>
            <a:cxnSpLocks/>
          </p:cNvCxnSpPr>
          <p:nvPr/>
        </p:nvCxnSpPr>
        <p:spPr>
          <a:xfrm flipV="1">
            <a:off x="7269673" y="3573580"/>
            <a:ext cx="944649" cy="5693"/>
          </a:xfrm>
          <a:prstGeom prst="straightConnector1">
            <a:avLst/>
          </a:prstGeom>
          <a:noFill/>
          <a:ln w="22225" cap="flat" cmpd="sng">
            <a:solidFill>
              <a:schemeClr val="tx1"/>
            </a:solidFill>
            <a:prstDash val="solid"/>
            <a:round/>
            <a:headEnd type="none" w="sm" len="sm"/>
            <a:tailEnd type="triangle" w="med" len="med"/>
          </a:ln>
        </p:spPr>
      </p:cxnSp>
      <p:sp>
        <p:nvSpPr>
          <p:cNvPr id="19" name="Google Shape;239;p29">
            <a:extLst>
              <a:ext uri="{FF2B5EF4-FFF2-40B4-BE49-F238E27FC236}">
                <a16:creationId xmlns:a16="http://schemas.microsoft.com/office/drawing/2014/main" id="{2CE70643-7790-4CBC-BE82-8B58C4407B1D}"/>
              </a:ext>
            </a:extLst>
          </p:cNvPr>
          <p:cNvSpPr txBox="1"/>
          <p:nvPr/>
        </p:nvSpPr>
        <p:spPr>
          <a:xfrm>
            <a:off x="805888" y="1514655"/>
            <a:ext cx="2301583" cy="1015622"/>
          </a:xfrm>
          <a:prstGeom prst="rect">
            <a:avLst/>
          </a:prstGeom>
          <a:noFill/>
          <a:ln>
            <a:noFill/>
          </a:ln>
        </p:spPr>
        <p:txBody>
          <a:bodyPr spcFirstLastPara="1" wrap="square" lIns="91425" tIns="45700" rIns="91425" bIns="45700" anchor="t" anchorCtr="0">
            <a:spAutoFit/>
          </a:bodyPr>
          <a:lstStyle/>
          <a:p>
            <a:pPr algn="ctr" fontAlgn="base"/>
            <a:r>
              <a:rPr lang="de-DE" sz="2000" b="1" i="1" dirty="0">
                <a:solidFill>
                  <a:schemeClr val="accent4">
                    <a:lumMod val="75000"/>
                  </a:schemeClr>
                </a:solidFill>
                <a:cs typeface="Calibri"/>
                <a:sym typeface="Calibri"/>
              </a:rPr>
              <a:t>z.B. Abschlüsse werden problemlos anerkannt</a:t>
            </a:r>
            <a:endParaRPr sz="2000" i="1" dirty="0">
              <a:solidFill>
                <a:schemeClr val="accent4">
                  <a:lumMod val="75000"/>
                </a:schemeClr>
              </a:solidFill>
            </a:endParaRPr>
          </a:p>
        </p:txBody>
      </p:sp>
      <p:sp>
        <p:nvSpPr>
          <p:cNvPr id="20" name="Google Shape;239;p29">
            <a:extLst>
              <a:ext uri="{FF2B5EF4-FFF2-40B4-BE49-F238E27FC236}">
                <a16:creationId xmlns:a16="http://schemas.microsoft.com/office/drawing/2014/main" id="{2F2F7F39-2682-49AF-82CB-88CF8D737EA0}"/>
              </a:ext>
            </a:extLst>
          </p:cNvPr>
          <p:cNvSpPr txBox="1"/>
          <p:nvPr/>
        </p:nvSpPr>
        <p:spPr>
          <a:xfrm>
            <a:off x="257629" y="3028263"/>
            <a:ext cx="2301583" cy="1323399"/>
          </a:xfrm>
          <a:prstGeom prst="rect">
            <a:avLst/>
          </a:prstGeom>
          <a:noFill/>
          <a:ln>
            <a:noFill/>
          </a:ln>
        </p:spPr>
        <p:txBody>
          <a:bodyPr spcFirstLastPara="1" wrap="square" lIns="91425" tIns="45700" rIns="91425" bIns="45700" anchor="t" anchorCtr="0">
            <a:spAutoFit/>
          </a:bodyPr>
          <a:lstStyle/>
          <a:p>
            <a:pPr algn="ctr" fontAlgn="base"/>
            <a:r>
              <a:rPr lang="de-DE" sz="2000" b="1" i="1" dirty="0">
                <a:solidFill>
                  <a:schemeClr val="accent4">
                    <a:lumMod val="75000"/>
                  </a:schemeClr>
                </a:solidFill>
                <a:cs typeface="Calibri"/>
                <a:sym typeface="Calibri"/>
              </a:rPr>
              <a:t>z.B. die Eltern von Thomas konnten ihn finanziell unterstützen</a:t>
            </a:r>
            <a:endParaRPr sz="2000" i="1" dirty="0">
              <a:solidFill>
                <a:schemeClr val="accent4">
                  <a:lumMod val="75000"/>
                </a:schemeClr>
              </a:solidFill>
            </a:endParaRPr>
          </a:p>
        </p:txBody>
      </p:sp>
      <p:sp>
        <p:nvSpPr>
          <p:cNvPr id="21" name="Google Shape;239;p29">
            <a:extLst>
              <a:ext uri="{FF2B5EF4-FFF2-40B4-BE49-F238E27FC236}">
                <a16:creationId xmlns:a16="http://schemas.microsoft.com/office/drawing/2014/main" id="{636BE15A-F1E5-40B4-8C93-B1E285378ACF}"/>
              </a:ext>
            </a:extLst>
          </p:cNvPr>
          <p:cNvSpPr txBox="1"/>
          <p:nvPr/>
        </p:nvSpPr>
        <p:spPr>
          <a:xfrm>
            <a:off x="658319" y="4700687"/>
            <a:ext cx="2301583" cy="1631175"/>
          </a:xfrm>
          <a:prstGeom prst="rect">
            <a:avLst/>
          </a:prstGeom>
          <a:noFill/>
          <a:ln>
            <a:noFill/>
          </a:ln>
        </p:spPr>
        <p:txBody>
          <a:bodyPr spcFirstLastPara="1" wrap="square" lIns="91425" tIns="45700" rIns="91425" bIns="45700" anchor="t" anchorCtr="0">
            <a:spAutoFit/>
          </a:bodyPr>
          <a:lstStyle/>
          <a:p>
            <a:pPr algn="ctr" fontAlgn="base"/>
            <a:r>
              <a:rPr lang="de-DE" sz="2000" b="1" i="1" dirty="0">
                <a:solidFill>
                  <a:schemeClr val="accent4">
                    <a:lumMod val="75000"/>
                  </a:schemeClr>
                </a:solidFill>
                <a:cs typeface="Calibri"/>
                <a:sym typeface="Calibri"/>
              </a:rPr>
              <a:t>z.B. Thomas wird als „normal“ wahrgenommen und ernst genommen</a:t>
            </a:r>
            <a:endParaRPr sz="2000" i="1" dirty="0">
              <a:solidFill>
                <a:schemeClr val="accent4">
                  <a:lumMod val="75000"/>
                </a:schemeClr>
              </a:solidFill>
            </a:endParaRPr>
          </a:p>
        </p:txBody>
      </p:sp>
      <p:sp>
        <p:nvSpPr>
          <p:cNvPr id="22" name="Google Shape;239;p29">
            <a:extLst>
              <a:ext uri="{FF2B5EF4-FFF2-40B4-BE49-F238E27FC236}">
                <a16:creationId xmlns:a16="http://schemas.microsoft.com/office/drawing/2014/main" id="{F77C8C67-F896-42D8-95F2-6F20D3A195B7}"/>
              </a:ext>
            </a:extLst>
          </p:cNvPr>
          <p:cNvSpPr txBox="1"/>
          <p:nvPr/>
        </p:nvSpPr>
        <p:spPr>
          <a:xfrm>
            <a:off x="6857999" y="4161697"/>
            <a:ext cx="4619972" cy="707846"/>
          </a:xfrm>
          <a:prstGeom prst="rect">
            <a:avLst/>
          </a:prstGeom>
          <a:noFill/>
          <a:ln>
            <a:noFill/>
          </a:ln>
        </p:spPr>
        <p:txBody>
          <a:bodyPr spcFirstLastPara="1" wrap="square" lIns="91425" tIns="45700" rIns="91425" bIns="45700" anchor="t" anchorCtr="0">
            <a:spAutoFit/>
          </a:bodyPr>
          <a:lstStyle/>
          <a:p>
            <a:pPr algn="ctr" fontAlgn="base"/>
            <a:r>
              <a:rPr lang="de-DE" sz="2000" b="1" i="1" dirty="0">
                <a:solidFill>
                  <a:schemeClr val="accent4">
                    <a:lumMod val="75000"/>
                  </a:schemeClr>
                </a:solidFill>
                <a:cs typeface="Calibri"/>
                <a:sym typeface="Calibri"/>
              </a:rPr>
              <a:t>z.B. Thomas hat kein Problem mit Rassismus, wenn er krank wird.</a:t>
            </a:r>
            <a:endParaRPr sz="2000" i="1" dirty="0">
              <a:solidFill>
                <a:schemeClr val="accent4">
                  <a:lumMod val="75000"/>
                </a:schemeClr>
              </a:solidFill>
            </a:endParaRPr>
          </a:p>
        </p:txBody>
      </p:sp>
      <p:sp>
        <p:nvSpPr>
          <p:cNvPr id="23" name="Google Shape;238;p29">
            <a:extLst>
              <a:ext uri="{FF2B5EF4-FFF2-40B4-BE49-F238E27FC236}">
                <a16:creationId xmlns:a16="http://schemas.microsoft.com/office/drawing/2014/main" id="{302B0EA8-2A0A-486F-97D9-B452EB6CFC71}"/>
              </a:ext>
            </a:extLst>
          </p:cNvPr>
          <p:cNvSpPr txBox="1"/>
          <p:nvPr/>
        </p:nvSpPr>
        <p:spPr>
          <a:xfrm>
            <a:off x="7416079" y="1678041"/>
            <a:ext cx="3246901"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Kein zusätzliches Gesundheitsrisiko</a:t>
            </a:r>
            <a:endParaRPr sz="2000">
              <a:solidFill>
                <a:srgbClr val="000000"/>
              </a:solidFill>
            </a:endParaRPr>
          </a:p>
        </p:txBody>
      </p:sp>
      <p:cxnSp>
        <p:nvCxnSpPr>
          <p:cNvPr id="24" name="Google Shape;247;p29">
            <a:extLst>
              <a:ext uri="{FF2B5EF4-FFF2-40B4-BE49-F238E27FC236}">
                <a16:creationId xmlns:a16="http://schemas.microsoft.com/office/drawing/2014/main" id="{455A7390-CDDD-4CC2-A233-7E6EFF7FA0B4}"/>
              </a:ext>
            </a:extLst>
          </p:cNvPr>
          <p:cNvCxnSpPr>
            <a:cxnSpLocks/>
          </p:cNvCxnSpPr>
          <p:nvPr/>
        </p:nvCxnSpPr>
        <p:spPr>
          <a:xfrm flipV="1">
            <a:off x="9039530" y="2381370"/>
            <a:ext cx="0" cy="807828"/>
          </a:xfrm>
          <a:prstGeom prst="straightConnector1">
            <a:avLst/>
          </a:prstGeom>
          <a:noFill/>
          <a:ln w="22225" cap="flat" cmpd="sng">
            <a:solidFill>
              <a:schemeClr val="tx1"/>
            </a:solidFill>
            <a:prstDash val="solid"/>
            <a:round/>
            <a:headEnd type="none" w="sm" len="sm"/>
            <a:tailEnd type="triangle" w="med" len="med"/>
          </a:ln>
        </p:spPr>
      </p:cxnSp>
      <p:sp>
        <p:nvSpPr>
          <p:cNvPr id="26" name="Fußzeilenplatzhalter 3">
            <a:extLst>
              <a:ext uri="{FF2B5EF4-FFF2-40B4-BE49-F238E27FC236}">
                <a16:creationId xmlns:a16="http://schemas.microsoft.com/office/drawing/2014/main" id="{38799962-FE2D-DB62-5A51-BE1774491CD3}"/>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4" name="VO 13">
            <a:hlinkClick r:id="" action="ppaction://media"/>
            <a:extLst>
              <a:ext uri="{FF2B5EF4-FFF2-40B4-BE49-F238E27FC236}">
                <a16:creationId xmlns:a16="http://schemas.microsoft.com/office/drawing/2014/main" id="{A24C3C47-4916-1E57-6467-840932D636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093700" y="3551238"/>
            <a:ext cx="609600" cy="609600"/>
          </a:xfrm>
          <a:prstGeom prst="rect">
            <a:avLst/>
          </a:prstGeom>
        </p:spPr>
      </p:pic>
    </p:spTree>
    <p:extLst>
      <p:ext uri="{BB962C8B-B14F-4D97-AF65-F5344CB8AC3E}">
        <p14:creationId xmlns:p14="http://schemas.microsoft.com/office/powerpoint/2010/main" val="262807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4"/>
                </p:tgtEl>
              </p:cMediaNode>
            </p:audio>
          </p:childTnLst>
        </p:cTn>
      </p:par>
    </p:tnLst>
    <p:bldLst>
      <p:bldP spid="6" grpId="0"/>
      <p:bldP spid="7" grpId="0"/>
      <p:bldP spid="11" grpId="0" animBg="1"/>
      <p:bldP spid="19" grpId="0"/>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9">
            <a:extLst>
              <a:ext uri="{FF2B5EF4-FFF2-40B4-BE49-F238E27FC236}">
                <a16:creationId xmlns:a16="http://schemas.microsoft.com/office/drawing/2014/main" id="{DA54F57B-B597-40D8-9DCD-C29BE6111F9D}"/>
              </a:ext>
            </a:extLst>
          </p:cNvPr>
          <p:cNvSpPr/>
          <p:nvPr/>
        </p:nvSpPr>
        <p:spPr>
          <a:xfrm>
            <a:off x="323294" y="1151750"/>
            <a:ext cx="11617171" cy="531373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el 1">
            <a:extLst>
              <a:ext uri="{FF2B5EF4-FFF2-40B4-BE49-F238E27FC236}">
                <a16:creationId xmlns:a16="http://schemas.microsoft.com/office/drawing/2014/main" id="{18A6129C-D9BA-4F40-8A73-E067D8595794}"/>
              </a:ext>
            </a:extLst>
          </p:cNvPr>
          <p:cNvSpPr>
            <a:spLocks noGrp="1"/>
          </p:cNvSpPr>
          <p:nvPr>
            <p:ph type="title"/>
          </p:nvPr>
        </p:nvSpPr>
        <p:spPr>
          <a:xfrm>
            <a:off x="323294" y="385545"/>
            <a:ext cx="9730761" cy="648836"/>
          </a:xfrm>
        </p:spPr>
        <p:txBody>
          <a:bodyPr/>
          <a:lstStyle/>
          <a:p>
            <a:r>
              <a:rPr lang="de-DE" b="1">
                <a:solidFill>
                  <a:schemeClr val="accent3">
                    <a:lumMod val="75000"/>
                  </a:schemeClr>
                </a:solidFill>
              </a:rPr>
              <a:t>Was bedeutet das für Kun?</a:t>
            </a:r>
          </a:p>
        </p:txBody>
      </p:sp>
      <p:sp>
        <p:nvSpPr>
          <p:cNvPr id="5" name="Foliennummernplatzhalter 4">
            <a:extLst>
              <a:ext uri="{FF2B5EF4-FFF2-40B4-BE49-F238E27FC236}">
                <a16:creationId xmlns:a16="http://schemas.microsoft.com/office/drawing/2014/main" id="{4EFEDFFE-CF48-44DB-89CC-6B212D889974}"/>
              </a:ext>
            </a:extLst>
          </p:cNvPr>
          <p:cNvSpPr>
            <a:spLocks noGrp="1"/>
          </p:cNvSpPr>
          <p:nvPr>
            <p:ph type="sldNum" sz="quarter" idx="14"/>
          </p:nvPr>
        </p:nvSpPr>
        <p:spPr/>
        <p:txBody>
          <a:bodyPr/>
          <a:lstStyle/>
          <a:p>
            <a:fld id="{9AFABD84-7FF2-4ED4-996F-6CE3D31463F8}" type="slidenum">
              <a:rPr lang="de-DE" smtClean="0"/>
              <a:pPr/>
              <a:t>15</a:t>
            </a:fld>
            <a:endParaRPr lang="de-DE"/>
          </a:p>
        </p:txBody>
      </p:sp>
      <p:grpSp>
        <p:nvGrpSpPr>
          <p:cNvPr id="4" name="Gruppieren 3">
            <a:extLst>
              <a:ext uri="{FF2B5EF4-FFF2-40B4-BE49-F238E27FC236}">
                <a16:creationId xmlns:a16="http://schemas.microsoft.com/office/drawing/2014/main" id="{B31C2DB1-AEB4-4D5F-BDB6-356836386AB2}"/>
              </a:ext>
            </a:extLst>
          </p:cNvPr>
          <p:cNvGrpSpPr/>
          <p:nvPr/>
        </p:nvGrpSpPr>
        <p:grpSpPr>
          <a:xfrm>
            <a:off x="251535" y="1307338"/>
            <a:ext cx="11772763" cy="4243323"/>
            <a:chOff x="232794" y="1440705"/>
            <a:chExt cx="11772763" cy="4243323"/>
          </a:xfrm>
        </p:grpSpPr>
        <p:sp>
          <p:nvSpPr>
            <p:cNvPr id="16" name="Google Shape;237;p29">
              <a:extLst>
                <a:ext uri="{FF2B5EF4-FFF2-40B4-BE49-F238E27FC236}">
                  <a16:creationId xmlns:a16="http://schemas.microsoft.com/office/drawing/2014/main" id="{FDA7D4FE-6926-8471-FCCF-7F6BFB34438A}"/>
                </a:ext>
              </a:extLst>
            </p:cNvPr>
            <p:cNvSpPr txBox="1"/>
            <p:nvPr/>
          </p:nvSpPr>
          <p:spPr>
            <a:xfrm>
              <a:off x="5303171" y="3501706"/>
              <a:ext cx="1897769" cy="400069"/>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Benachteiligung</a:t>
              </a:r>
              <a:endParaRPr sz="2000">
                <a:solidFill>
                  <a:srgbClr val="000000"/>
                </a:solidFill>
              </a:endParaRPr>
            </a:p>
          </p:txBody>
        </p:sp>
        <p:sp>
          <p:nvSpPr>
            <p:cNvPr id="17" name="Google Shape;239;p29">
              <a:extLst>
                <a:ext uri="{FF2B5EF4-FFF2-40B4-BE49-F238E27FC236}">
                  <a16:creationId xmlns:a16="http://schemas.microsoft.com/office/drawing/2014/main" id="{41A4F58E-E740-8F53-F257-AFDC6EC96CF5}"/>
                </a:ext>
              </a:extLst>
            </p:cNvPr>
            <p:cNvSpPr txBox="1"/>
            <p:nvPr/>
          </p:nvSpPr>
          <p:spPr>
            <a:xfrm>
              <a:off x="2867220" y="2486212"/>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Gesetze/ </a:t>
              </a:r>
              <a:endParaRPr sz="2000">
                <a:solidFill>
                  <a:srgbClr val="000000"/>
                </a:solidFill>
              </a:endParaRPr>
            </a:p>
            <a:p>
              <a:pPr algn="ctr" fontAlgn="base"/>
              <a:r>
                <a:rPr lang="de-DE" sz="2000" b="1">
                  <a:solidFill>
                    <a:srgbClr val="000000"/>
                  </a:solidFill>
                  <a:ea typeface="Calibri"/>
                  <a:cs typeface="Calibri"/>
                  <a:sym typeface="Calibri"/>
                </a:rPr>
                <a:t>Richtlinien</a:t>
              </a:r>
              <a:endParaRPr sz="2000">
                <a:solidFill>
                  <a:srgbClr val="000000"/>
                </a:solidFill>
              </a:endParaRPr>
            </a:p>
          </p:txBody>
        </p:sp>
        <p:sp>
          <p:nvSpPr>
            <p:cNvPr id="18" name="Google Shape;240;p29">
              <a:extLst>
                <a:ext uri="{FF2B5EF4-FFF2-40B4-BE49-F238E27FC236}">
                  <a16:creationId xmlns:a16="http://schemas.microsoft.com/office/drawing/2014/main" id="{C8B65612-AFFD-BAE3-BB04-4F49D113918B}"/>
                </a:ext>
              </a:extLst>
            </p:cNvPr>
            <p:cNvSpPr txBox="1"/>
            <p:nvPr/>
          </p:nvSpPr>
          <p:spPr>
            <a:xfrm>
              <a:off x="2447827" y="3432766"/>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Wirtschafts-</a:t>
              </a:r>
              <a:endParaRPr sz="2000">
                <a:solidFill>
                  <a:srgbClr val="000000"/>
                </a:solidFill>
              </a:endParaRPr>
            </a:p>
            <a:p>
              <a:pPr algn="ctr" fontAlgn="base"/>
              <a:r>
                <a:rPr lang="de-DE" sz="2000" b="1" err="1">
                  <a:solidFill>
                    <a:srgbClr val="000000"/>
                  </a:solidFill>
                  <a:ea typeface="Calibri"/>
                  <a:cs typeface="Calibri"/>
                  <a:sym typeface="Calibri"/>
                </a:rPr>
                <a:t>system</a:t>
              </a:r>
              <a:endParaRPr sz="2000" b="1">
                <a:solidFill>
                  <a:srgbClr val="000000"/>
                </a:solidFill>
                <a:ea typeface="Calibri"/>
                <a:cs typeface="Calibri"/>
                <a:sym typeface="Calibri"/>
              </a:endParaRPr>
            </a:p>
          </p:txBody>
        </p:sp>
        <p:sp>
          <p:nvSpPr>
            <p:cNvPr id="24" name="Google Shape;241;p29">
              <a:extLst>
                <a:ext uri="{FF2B5EF4-FFF2-40B4-BE49-F238E27FC236}">
                  <a16:creationId xmlns:a16="http://schemas.microsoft.com/office/drawing/2014/main" id="{F9C43EF9-B662-B18D-86B9-8F3D6E1D6C6B}"/>
                </a:ext>
              </a:extLst>
            </p:cNvPr>
            <p:cNvSpPr txBox="1"/>
            <p:nvPr/>
          </p:nvSpPr>
          <p:spPr>
            <a:xfrm>
              <a:off x="2856398" y="4225350"/>
              <a:ext cx="2091249" cy="1015622"/>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Soziale </a:t>
              </a:r>
              <a:endParaRPr sz="2000">
                <a:solidFill>
                  <a:srgbClr val="000000"/>
                </a:solidFill>
              </a:endParaRPr>
            </a:p>
            <a:p>
              <a:pPr algn="ctr" fontAlgn="base"/>
              <a:r>
                <a:rPr lang="de-DE" sz="2000" b="1">
                  <a:solidFill>
                    <a:srgbClr val="000000"/>
                  </a:solidFill>
                  <a:ea typeface="Calibri"/>
                  <a:cs typeface="Calibri"/>
                  <a:sym typeface="Calibri"/>
                </a:rPr>
                <a:t>Hierarchien (z. B. </a:t>
              </a:r>
              <a:endParaRPr sz="2000">
                <a:solidFill>
                  <a:srgbClr val="000000"/>
                </a:solidFill>
              </a:endParaRPr>
            </a:p>
            <a:p>
              <a:pPr algn="ctr" fontAlgn="base"/>
              <a:r>
                <a:rPr lang="de-DE" sz="2000" b="1">
                  <a:solidFill>
                    <a:srgbClr val="000000"/>
                  </a:solidFill>
                  <a:ea typeface="Calibri"/>
                  <a:cs typeface="Calibri"/>
                  <a:sym typeface="Calibri"/>
                </a:rPr>
                <a:t>Rassismus)</a:t>
              </a:r>
              <a:endParaRPr sz="2000">
                <a:solidFill>
                  <a:srgbClr val="000000"/>
                </a:solidFill>
              </a:endParaRPr>
            </a:p>
          </p:txBody>
        </p:sp>
        <p:sp>
          <p:nvSpPr>
            <p:cNvPr id="27" name="Google Shape;242;p29">
              <a:extLst>
                <a:ext uri="{FF2B5EF4-FFF2-40B4-BE49-F238E27FC236}">
                  <a16:creationId xmlns:a16="http://schemas.microsoft.com/office/drawing/2014/main" id="{6C7BF276-5E5E-3B84-1A18-2FA2C75ED0FC}"/>
                </a:ext>
              </a:extLst>
            </p:cNvPr>
            <p:cNvSpPr/>
            <p:nvPr/>
          </p:nvSpPr>
          <p:spPr>
            <a:xfrm>
              <a:off x="2548635" y="2156543"/>
              <a:ext cx="2534830" cy="3317053"/>
            </a:xfrm>
            <a:prstGeom prst="ellipse">
              <a:avLst/>
            </a:prstGeom>
            <a:noFill/>
            <a:ln w="57150" cap="flat" cmpd="sng">
              <a:solidFill>
                <a:schemeClr val="accent4">
                  <a:lumMod val="75000"/>
                </a:schemeClr>
              </a:solidFill>
              <a:prstDash val="solid"/>
              <a:round/>
              <a:headEnd type="none" w="sm" len="sm"/>
              <a:tailEnd type="none" w="sm" len="sm"/>
            </a:ln>
          </p:spPr>
          <p:txBody>
            <a:bodyPr spcFirstLastPara="1" wrap="square" lIns="91425" tIns="45700" rIns="91425" bIns="45700" anchor="ctr" anchorCtr="0">
              <a:noAutofit/>
            </a:bodyPr>
            <a:lstStyle/>
            <a:p>
              <a:pPr algn="ctr" fontAlgn="base"/>
              <a:endParaRPr>
                <a:solidFill>
                  <a:srgbClr val="000000"/>
                </a:solidFill>
                <a:latin typeface="Arial"/>
                <a:ea typeface="Calibri"/>
                <a:cs typeface="Calibri"/>
                <a:sym typeface="Calibri"/>
              </a:endParaRPr>
            </a:p>
          </p:txBody>
        </p:sp>
        <p:cxnSp>
          <p:nvCxnSpPr>
            <p:cNvPr id="28" name="Google Shape;244;p29">
              <a:extLst>
                <a:ext uri="{FF2B5EF4-FFF2-40B4-BE49-F238E27FC236}">
                  <a16:creationId xmlns:a16="http://schemas.microsoft.com/office/drawing/2014/main" id="{8D4DE50E-7434-B79F-936C-489453A9F239}"/>
                </a:ext>
              </a:extLst>
            </p:cNvPr>
            <p:cNvCxnSpPr>
              <a:cxnSpLocks/>
            </p:cNvCxnSpPr>
            <p:nvPr/>
          </p:nvCxnSpPr>
          <p:spPr>
            <a:xfrm>
              <a:off x="4503117" y="3092015"/>
              <a:ext cx="814440" cy="474323"/>
            </a:xfrm>
            <a:prstGeom prst="straightConnector1">
              <a:avLst/>
            </a:prstGeom>
            <a:noFill/>
            <a:ln w="22225" cap="flat" cmpd="sng">
              <a:solidFill>
                <a:schemeClr val="tx1"/>
              </a:solidFill>
              <a:prstDash val="solid"/>
              <a:round/>
              <a:headEnd type="none" w="sm" len="sm"/>
              <a:tailEnd type="triangle" w="med" len="med"/>
            </a:ln>
          </p:spPr>
        </p:cxnSp>
        <p:cxnSp>
          <p:nvCxnSpPr>
            <p:cNvPr id="29" name="Google Shape;245;p29">
              <a:extLst>
                <a:ext uri="{FF2B5EF4-FFF2-40B4-BE49-F238E27FC236}">
                  <a16:creationId xmlns:a16="http://schemas.microsoft.com/office/drawing/2014/main" id="{BF817788-D989-32F8-B520-AB91C3CF412B}"/>
                </a:ext>
              </a:extLst>
            </p:cNvPr>
            <p:cNvCxnSpPr>
              <a:cxnSpLocks/>
            </p:cNvCxnSpPr>
            <p:nvPr/>
          </p:nvCxnSpPr>
          <p:spPr>
            <a:xfrm>
              <a:off x="4471525" y="3703368"/>
              <a:ext cx="806525" cy="0"/>
            </a:xfrm>
            <a:prstGeom prst="straightConnector1">
              <a:avLst/>
            </a:prstGeom>
            <a:noFill/>
            <a:ln w="22225" cap="flat" cmpd="sng">
              <a:solidFill>
                <a:schemeClr val="tx1"/>
              </a:solidFill>
              <a:prstDash val="solid"/>
              <a:round/>
              <a:headEnd type="none" w="sm" len="sm"/>
              <a:tailEnd type="triangle" w="med" len="med"/>
            </a:ln>
          </p:spPr>
        </p:cxnSp>
        <p:cxnSp>
          <p:nvCxnSpPr>
            <p:cNvPr id="30" name="Google Shape;246;p29">
              <a:extLst>
                <a:ext uri="{FF2B5EF4-FFF2-40B4-BE49-F238E27FC236}">
                  <a16:creationId xmlns:a16="http://schemas.microsoft.com/office/drawing/2014/main" id="{2141FF16-8BF6-1B8B-88EE-E01AFD49F4C8}"/>
                </a:ext>
              </a:extLst>
            </p:cNvPr>
            <p:cNvCxnSpPr>
              <a:cxnSpLocks/>
            </p:cNvCxnSpPr>
            <p:nvPr/>
          </p:nvCxnSpPr>
          <p:spPr>
            <a:xfrm flipV="1">
              <a:off x="4471525" y="3864826"/>
              <a:ext cx="833564" cy="470710"/>
            </a:xfrm>
            <a:prstGeom prst="straightConnector1">
              <a:avLst/>
            </a:prstGeom>
            <a:noFill/>
            <a:ln w="22225" cap="flat" cmpd="sng">
              <a:solidFill>
                <a:schemeClr val="tx1"/>
              </a:solidFill>
              <a:prstDash val="solid"/>
              <a:round/>
              <a:headEnd type="none" w="sm" len="sm"/>
              <a:tailEnd type="triangle" w="med" len="med"/>
            </a:ln>
          </p:spPr>
        </p:cxnSp>
        <p:cxnSp>
          <p:nvCxnSpPr>
            <p:cNvPr id="31" name="Google Shape;247;p29">
              <a:extLst>
                <a:ext uri="{FF2B5EF4-FFF2-40B4-BE49-F238E27FC236}">
                  <a16:creationId xmlns:a16="http://schemas.microsoft.com/office/drawing/2014/main" id="{41F05374-7668-4A89-659D-3C93AE429757}"/>
                </a:ext>
              </a:extLst>
            </p:cNvPr>
            <p:cNvCxnSpPr>
              <a:cxnSpLocks/>
            </p:cNvCxnSpPr>
            <p:nvPr/>
          </p:nvCxnSpPr>
          <p:spPr>
            <a:xfrm flipV="1">
              <a:off x="7223953" y="3747419"/>
              <a:ext cx="944649" cy="5693"/>
            </a:xfrm>
            <a:prstGeom prst="straightConnector1">
              <a:avLst/>
            </a:prstGeom>
            <a:noFill/>
            <a:ln w="22225" cap="flat" cmpd="sng">
              <a:solidFill>
                <a:schemeClr val="tx1"/>
              </a:solidFill>
              <a:prstDash val="solid"/>
              <a:round/>
              <a:headEnd type="none" w="sm" len="sm"/>
              <a:tailEnd type="triangle" w="med" len="med"/>
            </a:ln>
          </p:spPr>
        </p:cxnSp>
        <p:cxnSp>
          <p:nvCxnSpPr>
            <p:cNvPr id="32" name="Google Shape;247;p29">
              <a:extLst>
                <a:ext uri="{FF2B5EF4-FFF2-40B4-BE49-F238E27FC236}">
                  <a16:creationId xmlns:a16="http://schemas.microsoft.com/office/drawing/2014/main" id="{6A3967BE-7572-1726-C47B-3C4DCC1C0024}"/>
                </a:ext>
              </a:extLst>
            </p:cNvPr>
            <p:cNvCxnSpPr>
              <a:cxnSpLocks/>
            </p:cNvCxnSpPr>
            <p:nvPr/>
          </p:nvCxnSpPr>
          <p:spPr>
            <a:xfrm flipV="1">
              <a:off x="10008335" y="2886960"/>
              <a:ext cx="0" cy="506016"/>
            </a:xfrm>
            <a:prstGeom prst="straightConnector1">
              <a:avLst/>
            </a:prstGeom>
            <a:noFill/>
            <a:ln w="22225" cap="flat" cmpd="sng">
              <a:solidFill>
                <a:schemeClr val="tx1"/>
              </a:solidFill>
              <a:prstDash val="solid"/>
              <a:round/>
              <a:headEnd type="none" w="sm" len="sm"/>
              <a:tailEnd type="triangle" w="med" len="med"/>
            </a:ln>
          </p:spPr>
        </p:cxnSp>
        <p:sp>
          <p:nvSpPr>
            <p:cNvPr id="19" name="Google Shape;239;p29">
              <a:extLst>
                <a:ext uri="{FF2B5EF4-FFF2-40B4-BE49-F238E27FC236}">
                  <a16:creationId xmlns:a16="http://schemas.microsoft.com/office/drawing/2014/main" id="{2CE70643-7790-4CBC-BE82-8B58C4407B1D}"/>
                </a:ext>
              </a:extLst>
            </p:cNvPr>
            <p:cNvSpPr txBox="1"/>
            <p:nvPr/>
          </p:nvSpPr>
          <p:spPr>
            <a:xfrm>
              <a:off x="548441" y="1871338"/>
              <a:ext cx="2301583" cy="1015622"/>
            </a:xfrm>
            <a:prstGeom prst="rect">
              <a:avLst/>
            </a:prstGeom>
            <a:noFill/>
            <a:ln>
              <a:noFill/>
            </a:ln>
          </p:spPr>
          <p:txBody>
            <a:bodyPr spcFirstLastPara="1" wrap="square" lIns="91425" tIns="45700" rIns="91425" bIns="45700" anchor="t" anchorCtr="0">
              <a:spAutoFit/>
            </a:bodyPr>
            <a:lstStyle/>
            <a:p>
              <a:pPr algn="ctr" fontAlgn="base"/>
              <a:r>
                <a:rPr lang="de-DE" sz="2000" b="1" i="1" dirty="0">
                  <a:solidFill>
                    <a:schemeClr val="accent4">
                      <a:lumMod val="75000"/>
                    </a:schemeClr>
                  </a:solidFill>
                  <a:cs typeface="Calibri"/>
                  <a:sym typeface="Calibri"/>
                </a:rPr>
                <a:t>z.B. Probleme bei der Anerkennung von Abschlüssen</a:t>
              </a:r>
              <a:endParaRPr sz="2000" i="1" dirty="0">
                <a:solidFill>
                  <a:schemeClr val="accent4">
                    <a:lumMod val="75000"/>
                  </a:schemeClr>
                </a:solidFill>
              </a:endParaRPr>
            </a:p>
          </p:txBody>
        </p:sp>
        <p:sp>
          <p:nvSpPr>
            <p:cNvPr id="20" name="Google Shape;239;p29">
              <a:extLst>
                <a:ext uri="{FF2B5EF4-FFF2-40B4-BE49-F238E27FC236}">
                  <a16:creationId xmlns:a16="http://schemas.microsoft.com/office/drawing/2014/main" id="{2F2F7F39-2682-49AF-82CB-88CF8D737EA0}"/>
                </a:ext>
              </a:extLst>
            </p:cNvPr>
            <p:cNvSpPr txBox="1"/>
            <p:nvPr/>
          </p:nvSpPr>
          <p:spPr>
            <a:xfrm>
              <a:off x="232794" y="3239088"/>
              <a:ext cx="2301583" cy="1015622"/>
            </a:xfrm>
            <a:prstGeom prst="rect">
              <a:avLst/>
            </a:prstGeom>
            <a:noFill/>
            <a:ln>
              <a:noFill/>
            </a:ln>
          </p:spPr>
          <p:txBody>
            <a:bodyPr spcFirstLastPara="1" wrap="square" lIns="91425" tIns="45700" rIns="91425" bIns="45700" anchor="t" anchorCtr="0">
              <a:spAutoFit/>
            </a:bodyPr>
            <a:lstStyle/>
            <a:p>
              <a:pPr algn="ctr" fontAlgn="base"/>
              <a:r>
                <a:rPr lang="de-DE" sz="2000" b="1" i="1">
                  <a:solidFill>
                    <a:schemeClr val="accent4">
                      <a:lumMod val="75000"/>
                    </a:schemeClr>
                  </a:solidFill>
                  <a:cs typeface="Calibri"/>
                  <a:sym typeface="Calibri"/>
                </a:rPr>
                <a:t>z.B. Fachkräftemangel in der Pflege</a:t>
              </a:r>
              <a:endParaRPr sz="2000" i="1">
                <a:solidFill>
                  <a:schemeClr val="accent4">
                    <a:lumMod val="75000"/>
                  </a:schemeClr>
                </a:solidFill>
              </a:endParaRPr>
            </a:p>
          </p:txBody>
        </p:sp>
        <p:sp>
          <p:nvSpPr>
            <p:cNvPr id="21" name="Google Shape;239;p29">
              <a:extLst>
                <a:ext uri="{FF2B5EF4-FFF2-40B4-BE49-F238E27FC236}">
                  <a16:creationId xmlns:a16="http://schemas.microsoft.com/office/drawing/2014/main" id="{636BE15A-F1E5-40B4-8C93-B1E285378ACF}"/>
                </a:ext>
              </a:extLst>
            </p:cNvPr>
            <p:cNvSpPr txBox="1"/>
            <p:nvPr/>
          </p:nvSpPr>
          <p:spPr>
            <a:xfrm>
              <a:off x="554815" y="4668406"/>
              <a:ext cx="2301583" cy="1015622"/>
            </a:xfrm>
            <a:prstGeom prst="rect">
              <a:avLst/>
            </a:prstGeom>
            <a:noFill/>
            <a:ln>
              <a:noFill/>
            </a:ln>
          </p:spPr>
          <p:txBody>
            <a:bodyPr spcFirstLastPara="1" wrap="square" lIns="91425" tIns="45700" rIns="91425" bIns="45700" anchor="t" anchorCtr="0">
              <a:spAutoFit/>
            </a:bodyPr>
            <a:lstStyle/>
            <a:p>
              <a:pPr algn="ctr" fontAlgn="base"/>
              <a:r>
                <a:rPr lang="de-DE" sz="2000" b="1" i="1">
                  <a:solidFill>
                    <a:schemeClr val="accent4">
                      <a:lumMod val="75000"/>
                    </a:schemeClr>
                  </a:solidFill>
                  <a:cs typeface="Calibri"/>
                  <a:sym typeface="Calibri"/>
                </a:rPr>
                <a:t>z.B. als Person </a:t>
              </a:r>
              <a:r>
                <a:rPr lang="de-DE" sz="2000" b="1" i="1" err="1">
                  <a:solidFill>
                    <a:schemeClr val="accent4">
                      <a:lumMod val="75000"/>
                    </a:schemeClr>
                  </a:solidFill>
                  <a:cs typeface="Calibri"/>
                  <a:sym typeface="Calibri"/>
                </a:rPr>
                <a:t>of</a:t>
              </a:r>
              <a:r>
                <a:rPr lang="de-DE" sz="2000" b="1" i="1">
                  <a:solidFill>
                    <a:schemeClr val="accent4">
                      <a:lumMod val="75000"/>
                    </a:schemeClr>
                  </a:solidFill>
                  <a:cs typeface="Calibri"/>
                  <a:sym typeface="Calibri"/>
                </a:rPr>
                <a:t> Color leidet Kun unter Rassismen</a:t>
              </a:r>
              <a:endParaRPr sz="2000" i="1">
                <a:solidFill>
                  <a:schemeClr val="accent4">
                    <a:lumMod val="75000"/>
                  </a:schemeClr>
                </a:solidFill>
              </a:endParaRPr>
            </a:p>
          </p:txBody>
        </p:sp>
        <p:sp>
          <p:nvSpPr>
            <p:cNvPr id="22" name="Google Shape;239;p29">
              <a:extLst>
                <a:ext uri="{FF2B5EF4-FFF2-40B4-BE49-F238E27FC236}">
                  <a16:creationId xmlns:a16="http://schemas.microsoft.com/office/drawing/2014/main" id="{F77C8C67-F896-42D8-95F2-6F20D3A195B7}"/>
                </a:ext>
              </a:extLst>
            </p:cNvPr>
            <p:cNvSpPr txBox="1"/>
            <p:nvPr/>
          </p:nvSpPr>
          <p:spPr>
            <a:xfrm>
              <a:off x="7159628" y="4471799"/>
              <a:ext cx="4845929" cy="707846"/>
            </a:xfrm>
            <a:prstGeom prst="rect">
              <a:avLst/>
            </a:prstGeom>
            <a:noFill/>
            <a:ln>
              <a:noFill/>
            </a:ln>
          </p:spPr>
          <p:txBody>
            <a:bodyPr spcFirstLastPara="1" wrap="square" lIns="91425" tIns="45700" rIns="91425" bIns="45700" anchor="t" anchorCtr="0">
              <a:spAutoFit/>
            </a:bodyPr>
            <a:lstStyle/>
            <a:p>
              <a:pPr algn="ctr" fontAlgn="base"/>
              <a:r>
                <a:rPr lang="de-DE" sz="2000" b="1" i="1">
                  <a:solidFill>
                    <a:schemeClr val="accent4">
                      <a:lumMod val="75000"/>
                    </a:schemeClr>
                  </a:solidFill>
                  <a:cs typeface="Calibri"/>
                  <a:sym typeface="Calibri"/>
                </a:rPr>
                <a:t>z.B. Kun hat dadurch Depressionsgefahr, Diskriminierungsstress usw.</a:t>
              </a:r>
              <a:endParaRPr sz="2000" i="1">
                <a:solidFill>
                  <a:schemeClr val="accent4">
                    <a:lumMod val="75000"/>
                  </a:schemeClr>
                </a:solidFill>
              </a:endParaRPr>
            </a:p>
          </p:txBody>
        </p:sp>
        <p:sp>
          <p:nvSpPr>
            <p:cNvPr id="25" name="Google Shape;238;p29">
              <a:extLst>
                <a:ext uri="{FF2B5EF4-FFF2-40B4-BE49-F238E27FC236}">
                  <a16:creationId xmlns:a16="http://schemas.microsoft.com/office/drawing/2014/main" id="{088562C9-38BA-4983-81B6-D0FAA6AD8DF8}"/>
                </a:ext>
              </a:extLst>
            </p:cNvPr>
            <p:cNvSpPr txBox="1"/>
            <p:nvPr/>
          </p:nvSpPr>
          <p:spPr>
            <a:xfrm>
              <a:off x="8305218" y="2514910"/>
              <a:ext cx="3246901" cy="400069"/>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ea typeface="Calibri"/>
                  <a:cs typeface="Calibri"/>
                  <a:sym typeface="Calibri"/>
                </a:rPr>
                <a:t>Gesundheitsrisiko</a:t>
              </a:r>
              <a:endParaRPr sz="2000">
                <a:solidFill>
                  <a:srgbClr val="000000"/>
                </a:solidFill>
              </a:endParaRPr>
            </a:p>
          </p:txBody>
        </p:sp>
        <p:sp>
          <p:nvSpPr>
            <p:cNvPr id="26" name="Google Shape;239;p29">
              <a:extLst>
                <a:ext uri="{FF2B5EF4-FFF2-40B4-BE49-F238E27FC236}">
                  <a16:creationId xmlns:a16="http://schemas.microsoft.com/office/drawing/2014/main" id="{4A062877-8663-4271-BB0D-6F669D798BCB}"/>
                </a:ext>
              </a:extLst>
            </p:cNvPr>
            <p:cNvSpPr txBox="1"/>
            <p:nvPr/>
          </p:nvSpPr>
          <p:spPr>
            <a:xfrm>
              <a:off x="7975519" y="1440705"/>
              <a:ext cx="3705571" cy="1015622"/>
            </a:xfrm>
            <a:prstGeom prst="rect">
              <a:avLst/>
            </a:prstGeom>
            <a:noFill/>
            <a:ln>
              <a:noFill/>
            </a:ln>
          </p:spPr>
          <p:txBody>
            <a:bodyPr spcFirstLastPara="1" wrap="square" lIns="91425" tIns="45700" rIns="91425" bIns="45700" anchor="t" anchorCtr="0">
              <a:spAutoFit/>
            </a:bodyPr>
            <a:lstStyle/>
            <a:p>
              <a:pPr algn="ctr" fontAlgn="base"/>
              <a:r>
                <a:rPr lang="de-DE" sz="2000" b="1" i="1">
                  <a:solidFill>
                    <a:schemeClr val="accent4">
                      <a:lumMod val="75000"/>
                    </a:schemeClr>
                  </a:solidFill>
                  <a:cs typeface="Calibri"/>
                  <a:sym typeface="Calibri"/>
                </a:rPr>
                <a:t>z.B. weil Kun nicht so ernstgenommen wird wie Thomas.</a:t>
              </a:r>
              <a:endParaRPr sz="2000" i="1">
                <a:solidFill>
                  <a:schemeClr val="accent4">
                    <a:lumMod val="75000"/>
                  </a:schemeClr>
                </a:solidFill>
              </a:endParaRPr>
            </a:p>
          </p:txBody>
        </p:sp>
        <p:sp>
          <p:nvSpPr>
            <p:cNvPr id="33" name="Google Shape;237;p29">
              <a:extLst>
                <a:ext uri="{FF2B5EF4-FFF2-40B4-BE49-F238E27FC236}">
                  <a16:creationId xmlns:a16="http://schemas.microsoft.com/office/drawing/2014/main" id="{3266843B-9DE8-A0CE-6F50-EB84A86399EB}"/>
                </a:ext>
              </a:extLst>
            </p:cNvPr>
            <p:cNvSpPr txBox="1"/>
            <p:nvPr/>
          </p:nvSpPr>
          <p:spPr>
            <a:xfrm>
              <a:off x="8463716" y="3432766"/>
              <a:ext cx="2729178" cy="707846"/>
            </a:xfrm>
            <a:prstGeom prst="rect">
              <a:avLst/>
            </a:prstGeom>
            <a:noFill/>
            <a:ln>
              <a:noFill/>
            </a:ln>
          </p:spPr>
          <p:txBody>
            <a:bodyPr spcFirstLastPara="1" wrap="square" lIns="91425" tIns="45700" rIns="91425" bIns="45700" anchor="t" anchorCtr="0">
              <a:spAutoFit/>
            </a:bodyPr>
            <a:lstStyle/>
            <a:p>
              <a:pPr algn="ctr" fontAlgn="base"/>
              <a:r>
                <a:rPr lang="de-DE" sz="2000" b="1">
                  <a:solidFill>
                    <a:srgbClr val="000000"/>
                  </a:solidFill>
                  <a:cs typeface="Calibri"/>
                  <a:sym typeface="Calibri"/>
                </a:rPr>
                <a:t>Keine gute medizinische Versorgung</a:t>
              </a:r>
              <a:endParaRPr sz="2000">
                <a:solidFill>
                  <a:srgbClr val="000000"/>
                </a:solidFill>
              </a:endParaRPr>
            </a:p>
          </p:txBody>
        </p:sp>
      </p:grpSp>
      <p:sp>
        <p:nvSpPr>
          <p:cNvPr id="35" name="Fußzeilenplatzhalter 3">
            <a:extLst>
              <a:ext uri="{FF2B5EF4-FFF2-40B4-BE49-F238E27FC236}">
                <a16:creationId xmlns:a16="http://schemas.microsoft.com/office/drawing/2014/main" id="{758FFED0-8EC4-E89D-160A-3EC9288F2021}"/>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3" name="VO 14">
            <a:hlinkClick r:id="" action="ppaction://media"/>
            <a:extLst>
              <a:ext uri="{FF2B5EF4-FFF2-40B4-BE49-F238E27FC236}">
                <a16:creationId xmlns:a16="http://schemas.microsoft.com/office/drawing/2014/main" id="{39D81299-3314-9296-162D-4A5164D92C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265150" y="4616450"/>
            <a:ext cx="609600" cy="609600"/>
          </a:xfrm>
          <a:prstGeom prst="rect">
            <a:avLst/>
          </a:prstGeom>
        </p:spPr>
      </p:pic>
    </p:spTree>
    <p:extLst>
      <p:ext uri="{BB962C8B-B14F-4D97-AF65-F5344CB8AC3E}">
        <p14:creationId xmlns:p14="http://schemas.microsoft.com/office/powerpoint/2010/main" val="427795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9">
            <a:extLst>
              <a:ext uri="{FF2B5EF4-FFF2-40B4-BE49-F238E27FC236}">
                <a16:creationId xmlns:a16="http://schemas.microsoft.com/office/drawing/2014/main" id="{77FC3DE4-02EC-E09C-8F5B-1614857ACC50}"/>
              </a:ext>
            </a:extLst>
          </p:cNvPr>
          <p:cNvSpPr/>
          <p:nvPr/>
        </p:nvSpPr>
        <p:spPr>
          <a:xfrm>
            <a:off x="148856" y="1365568"/>
            <a:ext cx="11791609" cy="50999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40" name="Rechteck 39">
            <a:extLst>
              <a:ext uri="{FF2B5EF4-FFF2-40B4-BE49-F238E27FC236}">
                <a16:creationId xmlns:a16="http://schemas.microsoft.com/office/drawing/2014/main" id="{3FCD0E79-FB4E-CE90-42D5-F411EEAF1261}"/>
              </a:ext>
            </a:extLst>
          </p:cNvPr>
          <p:cNvSpPr/>
          <p:nvPr/>
        </p:nvSpPr>
        <p:spPr>
          <a:xfrm>
            <a:off x="312388" y="4807918"/>
            <a:ext cx="2625395"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Rechteck 38">
            <a:extLst>
              <a:ext uri="{FF2B5EF4-FFF2-40B4-BE49-F238E27FC236}">
                <a16:creationId xmlns:a16="http://schemas.microsoft.com/office/drawing/2014/main" id="{79D378CD-4CD2-98FC-7140-F06656D6B7DF}"/>
              </a:ext>
            </a:extLst>
          </p:cNvPr>
          <p:cNvSpPr/>
          <p:nvPr/>
        </p:nvSpPr>
        <p:spPr>
          <a:xfrm>
            <a:off x="744279" y="3506794"/>
            <a:ext cx="2101157"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35">
            <a:extLst>
              <a:ext uri="{FF2B5EF4-FFF2-40B4-BE49-F238E27FC236}">
                <a16:creationId xmlns:a16="http://schemas.microsoft.com/office/drawing/2014/main" id="{D8EA7869-9FBC-601A-5C87-0A045652BB10}"/>
              </a:ext>
            </a:extLst>
          </p:cNvPr>
          <p:cNvSpPr/>
          <p:nvPr/>
        </p:nvSpPr>
        <p:spPr>
          <a:xfrm>
            <a:off x="9076032" y="1831697"/>
            <a:ext cx="2327901"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Rechteck 34">
            <a:extLst>
              <a:ext uri="{FF2B5EF4-FFF2-40B4-BE49-F238E27FC236}">
                <a16:creationId xmlns:a16="http://schemas.microsoft.com/office/drawing/2014/main" id="{C611006B-EA68-AAFA-B5DC-2D178E6E35D7}"/>
              </a:ext>
            </a:extLst>
          </p:cNvPr>
          <p:cNvSpPr/>
          <p:nvPr/>
        </p:nvSpPr>
        <p:spPr>
          <a:xfrm>
            <a:off x="7670976" y="3429000"/>
            <a:ext cx="3904242" cy="8948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Rechteck 33">
            <a:extLst>
              <a:ext uri="{FF2B5EF4-FFF2-40B4-BE49-F238E27FC236}">
                <a16:creationId xmlns:a16="http://schemas.microsoft.com/office/drawing/2014/main" id="{F86C0693-B6AE-375A-296F-398D04FABA77}"/>
              </a:ext>
            </a:extLst>
          </p:cNvPr>
          <p:cNvSpPr/>
          <p:nvPr/>
        </p:nvSpPr>
        <p:spPr>
          <a:xfrm>
            <a:off x="3989309" y="3170927"/>
            <a:ext cx="2405573" cy="132413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Rechteck 32">
            <a:extLst>
              <a:ext uri="{FF2B5EF4-FFF2-40B4-BE49-F238E27FC236}">
                <a16:creationId xmlns:a16="http://schemas.microsoft.com/office/drawing/2014/main" id="{0E904649-B1BE-E028-3FC3-5CF0C4A2C03D}"/>
              </a:ext>
            </a:extLst>
          </p:cNvPr>
          <p:cNvSpPr/>
          <p:nvPr/>
        </p:nvSpPr>
        <p:spPr>
          <a:xfrm>
            <a:off x="3467636" y="4807917"/>
            <a:ext cx="120518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hteck 28">
            <a:extLst>
              <a:ext uri="{FF2B5EF4-FFF2-40B4-BE49-F238E27FC236}">
                <a16:creationId xmlns:a16="http://schemas.microsoft.com/office/drawing/2014/main" id="{6E7AC497-80CB-CE9E-CA8D-9F90805A8F74}"/>
              </a:ext>
            </a:extLst>
          </p:cNvPr>
          <p:cNvSpPr/>
          <p:nvPr/>
        </p:nvSpPr>
        <p:spPr>
          <a:xfrm>
            <a:off x="9339650" y="4807920"/>
            <a:ext cx="243059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a:extLst>
              <a:ext uri="{FF2B5EF4-FFF2-40B4-BE49-F238E27FC236}">
                <a16:creationId xmlns:a16="http://schemas.microsoft.com/office/drawing/2014/main" id="{FC713EEC-6CFD-4BF6-AF6E-2D6F4ADE9480}"/>
              </a:ext>
            </a:extLst>
          </p:cNvPr>
          <p:cNvSpPr>
            <a:spLocks noGrp="1"/>
          </p:cNvSpPr>
          <p:nvPr>
            <p:ph type="sldNum" sz="quarter" idx="14"/>
          </p:nvPr>
        </p:nvSpPr>
        <p:spPr/>
        <p:txBody>
          <a:bodyPr/>
          <a:lstStyle/>
          <a:p>
            <a:fld id="{9AFABD84-7FF2-4ED4-996F-6CE3D31463F8}" type="slidenum">
              <a:rPr lang="de-DE" smtClean="0"/>
              <a:pPr/>
              <a:t>16</a:t>
            </a:fld>
            <a:endParaRPr lang="de-DE"/>
          </a:p>
        </p:txBody>
      </p:sp>
      <p:grpSp>
        <p:nvGrpSpPr>
          <p:cNvPr id="31" name="Gruppieren 30">
            <a:extLst>
              <a:ext uri="{FF2B5EF4-FFF2-40B4-BE49-F238E27FC236}">
                <a16:creationId xmlns:a16="http://schemas.microsoft.com/office/drawing/2014/main" id="{6B6FD9A0-4DC3-CCEB-4E66-41D37B44D005}"/>
              </a:ext>
            </a:extLst>
          </p:cNvPr>
          <p:cNvGrpSpPr/>
          <p:nvPr/>
        </p:nvGrpSpPr>
        <p:grpSpPr>
          <a:xfrm>
            <a:off x="2870554" y="1858551"/>
            <a:ext cx="2405576" cy="675595"/>
            <a:chOff x="2870554" y="1858551"/>
            <a:chExt cx="2405576" cy="675595"/>
          </a:xfrm>
        </p:grpSpPr>
        <p:sp>
          <p:nvSpPr>
            <p:cNvPr id="38" name="Rechteck 37">
              <a:extLst>
                <a:ext uri="{FF2B5EF4-FFF2-40B4-BE49-F238E27FC236}">
                  <a16:creationId xmlns:a16="http://schemas.microsoft.com/office/drawing/2014/main" id="{C487F3D3-C3DC-EB2B-6F44-A128B144E3C9}"/>
                </a:ext>
              </a:extLst>
            </p:cNvPr>
            <p:cNvSpPr/>
            <p:nvPr/>
          </p:nvSpPr>
          <p:spPr>
            <a:xfrm>
              <a:off x="3306726" y="1858551"/>
              <a:ext cx="1522198"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Google Shape;354;p37">
              <a:extLst>
                <a:ext uri="{FF2B5EF4-FFF2-40B4-BE49-F238E27FC236}">
                  <a16:creationId xmlns:a16="http://schemas.microsoft.com/office/drawing/2014/main" id="{456FF9CE-1F78-40FB-BA1A-736334B35263}"/>
                </a:ext>
              </a:extLst>
            </p:cNvPr>
            <p:cNvSpPr txBox="1"/>
            <p:nvPr/>
          </p:nvSpPr>
          <p:spPr>
            <a:xfrm>
              <a:off x="2870554" y="1887856"/>
              <a:ext cx="2405576" cy="646290"/>
            </a:xfrm>
            <a:prstGeom prst="rect">
              <a:avLst/>
            </a:prstGeom>
            <a:noFill/>
            <a:ln>
              <a:noFill/>
            </a:ln>
          </p:spPr>
          <p:txBody>
            <a:bodyPr spcFirstLastPara="1" wrap="square" lIns="91425" tIns="45700" rIns="91425" bIns="45700" anchor="t" anchorCtr="0">
              <a:spAutoFit/>
            </a:bodyPr>
            <a:lstStyle/>
            <a:p>
              <a:pPr algn="ctr"/>
              <a:r>
                <a:rPr lang="de-DE" b="1">
                  <a:solidFill>
                    <a:schemeClr val="dk1"/>
                  </a:solidFill>
                  <a:latin typeface="Calibri"/>
                  <a:ea typeface="Calibri"/>
                  <a:cs typeface="Calibri"/>
                  <a:sym typeface="Calibri"/>
                </a:rPr>
                <a:t>Wird</a:t>
              </a:r>
            </a:p>
            <a:p>
              <a:pPr algn="ctr"/>
              <a:r>
                <a:rPr lang="de-DE" b="1">
                  <a:solidFill>
                    <a:schemeClr val="dk1"/>
                  </a:solidFill>
                  <a:latin typeface="Calibri"/>
                  <a:ea typeface="Calibri"/>
                  <a:cs typeface="Calibri"/>
                  <a:sym typeface="Calibri"/>
                </a:rPr>
                <a:t>Arbeitsunfähig</a:t>
              </a:r>
              <a:endParaRPr/>
            </a:p>
          </p:txBody>
        </p:sp>
      </p:grpSp>
      <p:grpSp>
        <p:nvGrpSpPr>
          <p:cNvPr id="26" name="Gruppieren 25">
            <a:extLst>
              <a:ext uri="{FF2B5EF4-FFF2-40B4-BE49-F238E27FC236}">
                <a16:creationId xmlns:a16="http://schemas.microsoft.com/office/drawing/2014/main" id="{132AF135-A5E2-ECD2-73A6-318C9CD47BB2}"/>
              </a:ext>
            </a:extLst>
          </p:cNvPr>
          <p:cNvGrpSpPr/>
          <p:nvPr/>
        </p:nvGrpSpPr>
        <p:grpSpPr>
          <a:xfrm>
            <a:off x="5778129" y="1846068"/>
            <a:ext cx="2405576" cy="688078"/>
            <a:chOff x="5778129" y="1846068"/>
            <a:chExt cx="2405576" cy="688078"/>
          </a:xfrm>
        </p:grpSpPr>
        <p:sp>
          <p:nvSpPr>
            <p:cNvPr id="37" name="Rechteck 36">
              <a:extLst>
                <a:ext uri="{FF2B5EF4-FFF2-40B4-BE49-F238E27FC236}">
                  <a16:creationId xmlns:a16="http://schemas.microsoft.com/office/drawing/2014/main" id="{72199D3B-AC93-98F3-53C4-99C74B2750A0}"/>
                </a:ext>
              </a:extLst>
            </p:cNvPr>
            <p:cNvSpPr/>
            <p:nvPr/>
          </p:nvSpPr>
          <p:spPr>
            <a:xfrm>
              <a:off x="5966559" y="1846068"/>
              <a:ext cx="2001943"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Google Shape;355;p37">
              <a:extLst>
                <a:ext uri="{FF2B5EF4-FFF2-40B4-BE49-F238E27FC236}">
                  <a16:creationId xmlns:a16="http://schemas.microsoft.com/office/drawing/2014/main" id="{16B7864C-5B2D-4974-B3C5-1F2537854440}"/>
                </a:ext>
              </a:extLst>
            </p:cNvPr>
            <p:cNvSpPr txBox="1"/>
            <p:nvPr/>
          </p:nvSpPr>
          <p:spPr>
            <a:xfrm>
              <a:off x="5778129" y="1887856"/>
              <a:ext cx="2405576" cy="646290"/>
            </a:xfrm>
            <a:prstGeom prst="rect">
              <a:avLst/>
            </a:prstGeom>
            <a:noFill/>
            <a:ln>
              <a:noFill/>
            </a:ln>
          </p:spPr>
          <p:txBody>
            <a:bodyPr spcFirstLastPara="1" wrap="square" lIns="91425" tIns="45700" rIns="91425" bIns="45700" anchor="t" anchorCtr="0">
              <a:spAutoFit/>
            </a:bodyPr>
            <a:lstStyle/>
            <a:p>
              <a:pPr algn="ctr"/>
              <a:r>
                <a:rPr lang="de-DE" b="1">
                  <a:solidFill>
                    <a:schemeClr val="dk1"/>
                  </a:solidFill>
                  <a:latin typeface="Calibri"/>
                  <a:ea typeface="Calibri"/>
                  <a:cs typeface="Calibri"/>
                  <a:sym typeface="Calibri"/>
                </a:rPr>
                <a:t>Findet keine ambulante Therapie</a:t>
              </a:r>
              <a:endParaRPr/>
            </a:p>
          </p:txBody>
        </p:sp>
      </p:grpSp>
      <p:sp>
        <p:nvSpPr>
          <p:cNvPr id="8" name="Google Shape;356;p37">
            <a:extLst>
              <a:ext uri="{FF2B5EF4-FFF2-40B4-BE49-F238E27FC236}">
                <a16:creationId xmlns:a16="http://schemas.microsoft.com/office/drawing/2014/main" id="{B911E714-933A-433A-B58A-A0200E2D4BE7}"/>
              </a:ext>
            </a:extLst>
          </p:cNvPr>
          <p:cNvSpPr txBox="1"/>
          <p:nvPr/>
        </p:nvSpPr>
        <p:spPr>
          <a:xfrm>
            <a:off x="8998357" y="1987157"/>
            <a:ext cx="2405576" cy="369291"/>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Belastungsdepression</a:t>
            </a:r>
            <a:endParaRPr>
              <a:solidFill>
                <a:schemeClr val="tx2">
                  <a:lumMod val="50000"/>
                </a:schemeClr>
              </a:solidFill>
            </a:endParaRPr>
          </a:p>
        </p:txBody>
      </p:sp>
      <p:sp>
        <p:nvSpPr>
          <p:cNvPr id="9" name="Google Shape;357;p37">
            <a:extLst>
              <a:ext uri="{FF2B5EF4-FFF2-40B4-BE49-F238E27FC236}">
                <a16:creationId xmlns:a16="http://schemas.microsoft.com/office/drawing/2014/main" id="{F9F3F74A-D9A2-4A10-995C-982EFC77A41A}"/>
              </a:ext>
            </a:extLst>
          </p:cNvPr>
          <p:cNvSpPr txBox="1"/>
          <p:nvPr/>
        </p:nvSpPr>
        <p:spPr>
          <a:xfrm>
            <a:off x="7551775" y="3546019"/>
            <a:ext cx="4035364" cy="646290"/>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Versucht zwei Mal mit Vorgesetzten seine Situation im Team zu besprechen</a:t>
            </a:r>
            <a:endParaRPr>
              <a:solidFill>
                <a:schemeClr val="tx2">
                  <a:lumMod val="50000"/>
                </a:schemeClr>
              </a:solidFill>
            </a:endParaRPr>
          </a:p>
        </p:txBody>
      </p:sp>
      <p:sp>
        <p:nvSpPr>
          <p:cNvPr id="10" name="Google Shape;358;p37">
            <a:extLst>
              <a:ext uri="{FF2B5EF4-FFF2-40B4-BE49-F238E27FC236}">
                <a16:creationId xmlns:a16="http://schemas.microsoft.com/office/drawing/2014/main" id="{01178F64-CF0D-4279-813A-5F31DE69E938}"/>
              </a:ext>
            </a:extLst>
          </p:cNvPr>
          <p:cNvSpPr txBox="1"/>
          <p:nvPr/>
        </p:nvSpPr>
        <p:spPr>
          <a:xfrm>
            <a:off x="616780" y="3548133"/>
            <a:ext cx="2405576" cy="646290"/>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Erlebt immer wieder Rassismus im Team</a:t>
            </a:r>
            <a:endParaRPr>
              <a:solidFill>
                <a:schemeClr val="tx2">
                  <a:lumMod val="50000"/>
                </a:schemeClr>
              </a:solidFill>
            </a:endParaRPr>
          </a:p>
        </p:txBody>
      </p:sp>
      <p:sp>
        <p:nvSpPr>
          <p:cNvPr id="11" name="Google Shape;359;p37">
            <a:extLst>
              <a:ext uri="{FF2B5EF4-FFF2-40B4-BE49-F238E27FC236}">
                <a16:creationId xmlns:a16="http://schemas.microsoft.com/office/drawing/2014/main" id="{D0E5DA78-D38B-4659-A001-E22F9D3C948D}"/>
              </a:ext>
            </a:extLst>
          </p:cNvPr>
          <p:cNvSpPr txBox="1"/>
          <p:nvPr/>
        </p:nvSpPr>
        <p:spPr>
          <a:xfrm>
            <a:off x="267772" y="5084919"/>
            <a:ext cx="2713280" cy="646290"/>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Beginnt </a:t>
            </a:r>
            <a:endParaRPr>
              <a:solidFill>
                <a:schemeClr val="tx2">
                  <a:lumMod val="50000"/>
                </a:schemeClr>
              </a:solidFill>
            </a:endParaRPr>
          </a:p>
          <a:p>
            <a:pPr algn="ctr"/>
            <a:r>
              <a:rPr lang="de-DE" b="1">
                <a:solidFill>
                  <a:schemeClr val="tx2">
                    <a:lumMod val="50000"/>
                  </a:schemeClr>
                </a:solidFill>
                <a:latin typeface="Calibri"/>
                <a:cs typeface="Calibri"/>
                <a:sym typeface="Calibri"/>
              </a:rPr>
              <a:t>den Anpassungslehrgang</a:t>
            </a:r>
            <a:endParaRPr>
              <a:solidFill>
                <a:schemeClr val="tx2">
                  <a:lumMod val="50000"/>
                </a:schemeClr>
              </a:solidFill>
            </a:endParaRPr>
          </a:p>
        </p:txBody>
      </p:sp>
      <p:sp>
        <p:nvSpPr>
          <p:cNvPr id="12" name="Google Shape;360;p37">
            <a:extLst>
              <a:ext uri="{FF2B5EF4-FFF2-40B4-BE49-F238E27FC236}">
                <a16:creationId xmlns:a16="http://schemas.microsoft.com/office/drawing/2014/main" id="{7E38A6FF-D035-490B-A572-9E62D032200D}"/>
              </a:ext>
            </a:extLst>
          </p:cNvPr>
          <p:cNvSpPr txBox="1"/>
          <p:nvPr/>
        </p:nvSpPr>
        <p:spPr>
          <a:xfrm>
            <a:off x="2816532" y="5095207"/>
            <a:ext cx="2405576" cy="646290"/>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Zieht nach </a:t>
            </a:r>
            <a:endParaRPr>
              <a:solidFill>
                <a:schemeClr val="tx2">
                  <a:lumMod val="50000"/>
                </a:schemeClr>
              </a:solidFill>
            </a:endParaRPr>
          </a:p>
          <a:p>
            <a:pPr algn="ctr"/>
            <a:r>
              <a:rPr lang="de-DE" b="1">
                <a:solidFill>
                  <a:schemeClr val="tx2">
                    <a:lumMod val="50000"/>
                  </a:schemeClr>
                </a:solidFill>
                <a:latin typeface="Calibri"/>
                <a:cs typeface="Calibri"/>
                <a:sym typeface="Calibri"/>
              </a:rPr>
              <a:t>Berlin</a:t>
            </a:r>
            <a:endParaRPr>
              <a:solidFill>
                <a:schemeClr val="tx2">
                  <a:lumMod val="50000"/>
                </a:schemeClr>
              </a:solidFill>
            </a:endParaRPr>
          </a:p>
        </p:txBody>
      </p:sp>
      <p:sp>
        <p:nvSpPr>
          <p:cNvPr id="13" name="Google Shape;362;p37">
            <a:extLst>
              <a:ext uri="{FF2B5EF4-FFF2-40B4-BE49-F238E27FC236}">
                <a16:creationId xmlns:a16="http://schemas.microsoft.com/office/drawing/2014/main" id="{6BD30DCF-5A67-430E-9E28-3A994418E347}"/>
              </a:ext>
            </a:extLst>
          </p:cNvPr>
          <p:cNvSpPr txBox="1"/>
          <p:nvPr/>
        </p:nvSpPr>
        <p:spPr>
          <a:xfrm>
            <a:off x="9163259" y="4946420"/>
            <a:ext cx="2716353" cy="923289"/>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Vietnamese, Person </a:t>
            </a:r>
            <a:r>
              <a:rPr lang="de-DE" b="1" err="1">
                <a:solidFill>
                  <a:schemeClr val="tx2">
                    <a:lumMod val="50000"/>
                  </a:schemeClr>
                </a:solidFill>
                <a:latin typeface="Calibri"/>
                <a:ea typeface="Calibri"/>
                <a:cs typeface="Calibri"/>
                <a:sym typeface="Calibri"/>
              </a:rPr>
              <a:t>of</a:t>
            </a:r>
            <a:r>
              <a:rPr lang="de-DE" b="1">
                <a:solidFill>
                  <a:schemeClr val="tx2">
                    <a:lumMod val="50000"/>
                  </a:schemeClr>
                </a:solidFill>
                <a:latin typeface="Calibri"/>
                <a:ea typeface="Calibri"/>
                <a:cs typeface="Calibri"/>
                <a:sym typeface="Calibri"/>
              </a:rPr>
              <a:t> Color, akademische Ausbildung</a:t>
            </a:r>
            <a:endParaRPr>
              <a:solidFill>
                <a:schemeClr val="tx2">
                  <a:lumMod val="50000"/>
                </a:schemeClr>
              </a:solidFill>
            </a:endParaRPr>
          </a:p>
        </p:txBody>
      </p:sp>
      <p:cxnSp>
        <p:nvCxnSpPr>
          <p:cNvPr id="14" name="Google Shape;363;p37">
            <a:extLst>
              <a:ext uri="{FF2B5EF4-FFF2-40B4-BE49-F238E27FC236}">
                <a16:creationId xmlns:a16="http://schemas.microsoft.com/office/drawing/2014/main" id="{C1C2992E-D30F-4B2E-BBFC-5A60D6BB7DCA}"/>
              </a:ext>
            </a:extLst>
          </p:cNvPr>
          <p:cNvCxnSpPr>
            <a:cxnSpLocks/>
            <a:stCxn id="13" idx="1"/>
          </p:cNvCxnSpPr>
          <p:nvPr/>
        </p:nvCxnSpPr>
        <p:spPr>
          <a:xfrm flipH="1">
            <a:off x="8657065" y="5408065"/>
            <a:ext cx="506194" cy="10287"/>
          </a:xfrm>
          <a:prstGeom prst="straightConnector1">
            <a:avLst/>
          </a:prstGeom>
          <a:noFill/>
          <a:ln w="31750" cap="flat" cmpd="sng">
            <a:solidFill>
              <a:schemeClr val="tx1"/>
            </a:solidFill>
            <a:prstDash val="solid"/>
            <a:round/>
            <a:headEnd type="none" w="sm" len="sm"/>
            <a:tailEnd type="triangle" w="med" len="med"/>
          </a:ln>
        </p:spPr>
      </p:cxnSp>
      <p:cxnSp>
        <p:nvCxnSpPr>
          <p:cNvPr id="15" name="Google Shape;364;p37">
            <a:extLst>
              <a:ext uri="{FF2B5EF4-FFF2-40B4-BE49-F238E27FC236}">
                <a16:creationId xmlns:a16="http://schemas.microsoft.com/office/drawing/2014/main" id="{23625729-C31E-42E3-ACD8-1391ED555D2C}"/>
              </a:ext>
            </a:extLst>
          </p:cNvPr>
          <p:cNvCxnSpPr>
            <a:cxnSpLocks/>
          </p:cNvCxnSpPr>
          <p:nvPr/>
        </p:nvCxnSpPr>
        <p:spPr>
          <a:xfrm flipH="1">
            <a:off x="4702026" y="5408065"/>
            <a:ext cx="549290" cy="10287"/>
          </a:xfrm>
          <a:prstGeom prst="straightConnector1">
            <a:avLst/>
          </a:prstGeom>
          <a:noFill/>
          <a:ln w="31750" cap="flat" cmpd="sng">
            <a:solidFill>
              <a:schemeClr val="tx1"/>
            </a:solidFill>
            <a:prstDash val="solid"/>
            <a:round/>
            <a:headEnd type="none" w="sm" len="sm"/>
            <a:tailEnd type="triangle" w="med" len="med"/>
          </a:ln>
        </p:spPr>
      </p:cxnSp>
      <p:cxnSp>
        <p:nvCxnSpPr>
          <p:cNvPr id="16" name="Google Shape;365;p37">
            <a:extLst>
              <a:ext uri="{FF2B5EF4-FFF2-40B4-BE49-F238E27FC236}">
                <a16:creationId xmlns:a16="http://schemas.microsoft.com/office/drawing/2014/main" id="{44641475-CC9E-451A-9F8F-00D2E6A09670}"/>
              </a:ext>
            </a:extLst>
          </p:cNvPr>
          <p:cNvCxnSpPr>
            <a:cxnSpLocks/>
          </p:cNvCxnSpPr>
          <p:nvPr/>
        </p:nvCxnSpPr>
        <p:spPr>
          <a:xfrm flipV="1">
            <a:off x="1748733" y="4202243"/>
            <a:ext cx="0" cy="507358"/>
          </a:xfrm>
          <a:prstGeom prst="straightConnector1">
            <a:avLst/>
          </a:prstGeom>
          <a:noFill/>
          <a:ln w="31750" cap="flat" cmpd="sng">
            <a:solidFill>
              <a:schemeClr val="tx1"/>
            </a:solidFill>
            <a:prstDash val="solid"/>
            <a:round/>
            <a:headEnd type="none" w="sm" len="sm"/>
            <a:tailEnd type="triangle" w="med" len="med"/>
          </a:ln>
        </p:spPr>
      </p:cxnSp>
      <p:cxnSp>
        <p:nvCxnSpPr>
          <p:cNvPr id="17" name="Google Shape;366;p37">
            <a:extLst>
              <a:ext uri="{FF2B5EF4-FFF2-40B4-BE49-F238E27FC236}">
                <a16:creationId xmlns:a16="http://schemas.microsoft.com/office/drawing/2014/main" id="{8BDA94B7-A4E9-4EF3-83D6-07B894AFBAAF}"/>
              </a:ext>
            </a:extLst>
          </p:cNvPr>
          <p:cNvCxnSpPr/>
          <p:nvPr/>
        </p:nvCxnSpPr>
        <p:spPr>
          <a:xfrm>
            <a:off x="2857357" y="3872754"/>
            <a:ext cx="1106245" cy="6610"/>
          </a:xfrm>
          <a:prstGeom prst="straightConnector1">
            <a:avLst/>
          </a:prstGeom>
          <a:noFill/>
          <a:ln w="31750" cap="flat" cmpd="sng">
            <a:solidFill>
              <a:schemeClr val="tx1"/>
            </a:solidFill>
            <a:prstDash val="solid"/>
            <a:round/>
            <a:headEnd type="none" w="sm" len="sm"/>
            <a:tailEnd type="triangle" w="med" len="med"/>
          </a:ln>
        </p:spPr>
      </p:cxnSp>
      <p:cxnSp>
        <p:nvCxnSpPr>
          <p:cNvPr id="18" name="Google Shape;367;p37">
            <a:extLst>
              <a:ext uri="{FF2B5EF4-FFF2-40B4-BE49-F238E27FC236}">
                <a16:creationId xmlns:a16="http://schemas.microsoft.com/office/drawing/2014/main" id="{2DEA8D3D-783F-4071-BD76-52E1F22C192C}"/>
              </a:ext>
            </a:extLst>
          </p:cNvPr>
          <p:cNvCxnSpPr/>
          <p:nvPr/>
        </p:nvCxnSpPr>
        <p:spPr>
          <a:xfrm flipV="1">
            <a:off x="6452430" y="3869164"/>
            <a:ext cx="1099345" cy="2114"/>
          </a:xfrm>
          <a:prstGeom prst="straightConnector1">
            <a:avLst/>
          </a:prstGeom>
          <a:noFill/>
          <a:ln w="31750" cap="flat" cmpd="sng">
            <a:solidFill>
              <a:schemeClr val="tx1"/>
            </a:solidFill>
            <a:prstDash val="solid"/>
            <a:round/>
            <a:headEnd type="none" w="sm" len="sm"/>
            <a:tailEnd type="triangle" w="med" len="med"/>
          </a:ln>
        </p:spPr>
      </p:cxnSp>
      <p:cxnSp>
        <p:nvCxnSpPr>
          <p:cNvPr id="19" name="Google Shape;368;p37">
            <a:extLst>
              <a:ext uri="{FF2B5EF4-FFF2-40B4-BE49-F238E27FC236}">
                <a16:creationId xmlns:a16="http://schemas.microsoft.com/office/drawing/2014/main" id="{A1B9D6AB-7923-4C39-810B-455D3CF44F5F}"/>
              </a:ext>
            </a:extLst>
          </p:cNvPr>
          <p:cNvCxnSpPr>
            <a:cxnSpLocks/>
          </p:cNvCxnSpPr>
          <p:nvPr/>
        </p:nvCxnSpPr>
        <p:spPr>
          <a:xfrm flipV="1">
            <a:off x="10263322" y="2488676"/>
            <a:ext cx="0" cy="795811"/>
          </a:xfrm>
          <a:prstGeom prst="straightConnector1">
            <a:avLst/>
          </a:prstGeom>
          <a:noFill/>
          <a:ln w="31750" cap="flat" cmpd="sng">
            <a:solidFill>
              <a:schemeClr val="tx1"/>
            </a:solidFill>
            <a:prstDash val="solid"/>
            <a:round/>
            <a:headEnd type="none" w="sm" len="sm"/>
            <a:tailEnd type="triangle" w="med" len="med"/>
          </a:ln>
        </p:spPr>
      </p:cxnSp>
      <p:cxnSp>
        <p:nvCxnSpPr>
          <p:cNvPr id="20" name="Google Shape;370;p37">
            <a:extLst>
              <a:ext uri="{FF2B5EF4-FFF2-40B4-BE49-F238E27FC236}">
                <a16:creationId xmlns:a16="http://schemas.microsoft.com/office/drawing/2014/main" id="{B9616AD0-5E82-420C-BC02-17F20FAD301D}"/>
              </a:ext>
            </a:extLst>
          </p:cNvPr>
          <p:cNvCxnSpPr>
            <a:cxnSpLocks/>
          </p:cNvCxnSpPr>
          <p:nvPr/>
        </p:nvCxnSpPr>
        <p:spPr>
          <a:xfrm flipH="1">
            <a:off x="4890542" y="2169923"/>
            <a:ext cx="998343" cy="1879"/>
          </a:xfrm>
          <a:prstGeom prst="straightConnector1">
            <a:avLst/>
          </a:prstGeom>
          <a:noFill/>
          <a:ln w="31750" cap="flat" cmpd="sng">
            <a:solidFill>
              <a:schemeClr val="tx1"/>
            </a:solidFill>
            <a:prstDash val="solid"/>
            <a:round/>
            <a:headEnd type="none" w="sm" len="sm"/>
            <a:tailEnd type="triangle" w="med" len="med"/>
          </a:ln>
        </p:spPr>
      </p:cxnSp>
      <p:grpSp>
        <p:nvGrpSpPr>
          <p:cNvPr id="4" name="Gruppieren 3">
            <a:extLst>
              <a:ext uri="{FF2B5EF4-FFF2-40B4-BE49-F238E27FC236}">
                <a16:creationId xmlns:a16="http://schemas.microsoft.com/office/drawing/2014/main" id="{26B7D166-2518-CA62-BC80-247A47044E1E}"/>
              </a:ext>
            </a:extLst>
          </p:cNvPr>
          <p:cNvGrpSpPr/>
          <p:nvPr/>
        </p:nvGrpSpPr>
        <p:grpSpPr>
          <a:xfrm>
            <a:off x="5357454" y="4812781"/>
            <a:ext cx="3179250" cy="1216567"/>
            <a:chOff x="5357454" y="4812781"/>
            <a:chExt cx="3179250" cy="1216567"/>
          </a:xfrm>
        </p:grpSpPr>
        <p:sp>
          <p:nvSpPr>
            <p:cNvPr id="32" name="Rechteck 31">
              <a:extLst>
                <a:ext uri="{FF2B5EF4-FFF2-40B4-BE49-F238E27FC236}">
                  <a16:creationId xmlns:a16="http://schemas.microsoft.com/office/drawing/2014/main" id="{C6BAD102-66D6-B779-102E-5958904B5688}"/>
                </a:ext>
              </a:extLst>
            </p:cNvPr>
            <p:cNvSpPr/>
            <p:nvPr/>
          </p:nvSpPr>
          <p:spPr>
            <a:xfrm>
              <a:off x="5357454" y="4812781"/>
              <a:ext cx="3179250"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Google Shape;361;p37">
              <a:extLst>
                <a:ext uri="{FF2B5EF4-FFF2-40B4-BE49-F238E27FC236}">
                  <a16:creationId xmlns:a16="http://schemas.microsoft.com/office/drawing/2014/main" id="{3C055A4F-6BAC-4577-A755-9732FFBE4C96}"/>
                </a:ext>
              </a:extLst>
            </p:cNvPr>
            <p:cNvSpPr txBox="1"/>
            <p:nvPr/>
          </p:nvSpPr>
          <p:spPr>
            <a:xfrm>
              <a:off x="5386662" y="4829060"/>
              <a:ext cx="3132289" cy="1200288"/>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Interesse an anderen Kulturen, findet Europa und seine Geschichte spannend, möchte Auslandserfahrungen machen</a:t>
              </a:r>
              <a:endParaRPr>
                <a:solidFill>
                  <a:schemeClr val="tx2">
                    <a:lumMod val="50000"/>
                  </a:schemeClr>
                </a:solidFill>
              </a:endParaRPr>
            </a:p>
          </p:txBody>
        </p:sp>
      </p:grpSp>
      <p:cxnSp>
        <p:nvCxnSpPr>
          <p:cNvPr id="22" name="Google Shape;370;p37">
            <a:extLst>
              <a:ext uri="{FF2B5EF4-FFF2-40B4-BE49-F238E27FC236}">
                <a16:creationId xmlns:a16="http://schemas.microsoft.com/office/drawing/2014/main" id="{A8E185AB-A096-4B9A-B5C8-7828D0209BED}"/>
              </a:ext>
            </a:extLst>
          </p:cNvPr>
          <p:cNvCxnSpPr>
            <a:cxnSpLocks/>
          </p:cNvCxnSpPr>
          <p:nvPr/>
        </p:nvCxnSpPr>
        <p:spPr>
          <a:xfrm flipH="1">
            <a:off x="7984621" y="2171802"/>
            <a:ext cx="998343" cy="1879"/>
          </a:xfrm>
          <a:prstGeom prst="straightConnector1">
            <a:avLst/>
          </a:prstGeom>
          <a:noFill/>
          <a:ln w="31750" cap="flat" cmpd="sng">
            <a:solidFill>
              <a:schemeClr val="tx1"/>
            </a:solidFill>
            <a:prstDash val="solid"/>
            <a:round/>
            <a:headEnd type="none" w="sm" len="sm"/>
            <a:tailEnd type="triangle" w="med" len="med"/>
          </a:ln>
        </p:spPr>
      </p:cxnSp>
      <p:sp>
        <p:nvSpPr>
          <p:cNvPr id="23" name="Google Shape;358;p37">
            <a:extLst>
              <a:ext uri="{FF2B5EF4-FFF2-40B4-BE49-F238E27FC236}">
                <a16:creationId xmlns:a16="http://schemas.microsoft.com/office/drawing/2014/main" id="{27FAB2B6-D716-42C5-B7CA-8EC6B90F6333}"/>
              </a:ext>
            </a:extLst>
          </p:cNvPr>
          <p:cNvSpPr txBox="1"/>
          <p:nvPr/>
        </p:nvSpPr>
        <p:spPr>
          <a:xfrm>
            <a:off x="3850609" y="3284487"/>
            <a:ext cx="2652323" cy="1200288"/>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Wenig Wissen über Unterstützungsangebote und das System in Deutschland</a:t>
            </a:r>
            <a:endParaRPr>
              <a:solidFill>
                <a:schemeClr val="tx2">
                  <a:lumMod val="50000"/>
                </a:schemeClr>
              </a:solidFill>
            </a:endParaRPr>
          </a:p>
        </p:txBody>
      </p:sp>
      <p:cxnSp>
        <p:nvCxnSpPr>
          <p:cNvPr id="24" name="Google Shape;363;p37">
            <a:extLst>
              <a:ext uri="{FF2B5EF4-FFF2-40B4-BE49-F238E27FC236}">
                <a16:creationId xmlns:a16="http://schemas.microsoft.com/office/drawing/2014/main" id="{73FD3F18-E0A1-4822-9E31-4D5536DD96A7}"/>
              </a:ext>
            </a:extLst>
          </p:cNvPr>
          <p:cNvCxnSpPr>
            <a:cxnSpLocks/>
          </p:cNvCxnSpPr>
          <p:nvPr/>
        </p:nvCxnSpPr>
        <p:spPr>
          <a:xfrm flipH="1">
            <a:off x="2981052" y="5418352"/>
            <a:ext cx="429428" cy="0"/>
          </a:xfrm>
          <a:prstGeom prst="straightConnector1">
            <a:avLst/>
          </a:prstGeom>
          <a:noFill/>
          <a:ln w="31750" cap="flat" cmpd="sng">
            <a:solidFill>
              <a:schemeClr val="tx1"/>
            </a:solidFill>
            <a:prstDash val="solid"/>
            <a:round/>
            <a:headEnd type="none" w="sm" len="sm"/>
            <a:tailEnd type="triangle" w="med" len="med"/>
          </a:ln>
        </p:spPr>
      </p:cxnSp>
      <p:sp>
        <p:nvSpPr>
          <p:cNvPr id="2" name="Titel 1">
            <a:extLst>
              <a:ext uri="{FF2B5EF4-FFF2-40B4-BE49-F238E27FC236}">
                <a16:creationId xmlns:a16="http://schemas.microsoft.com/office/drawing/2014/main" id="{DC53603A-FB34-8B04-2DA7-8D8B74CF9209}"/>
              </a:ext>
            </a:extLst>
          </p:cNvPr>
          <p:cNvSpPr>
            <a:spLocks noGrp="1"/>
          </p:cNvSpPr>
          <p:nvPr>
            <p:ph type="title"/>
          </p:nvPr>
        </p:nvSpPr>
        <p:spPr>
          <a:xfrm>
            <a:off x="174823" y="224830"/>
            <a:ext cx="9905199" cy="648836"/>
          </a:xfrm>
        </p:spPr>
        <p:txBody>
          <a:bodyPr/>
          <a:lstStyle/>
          <a:p>
            <a:r>
              <a:rPr lang="de-DE" sz="3500" b="1" dirty="0" err="1">
                <a:solidFill>
                  <a:schemeClr val="accent3">
                    <a:lumMod val="75000"/>
                  </a:schemeClr>
                </a:solidFill>
              </a:rPr>
              <a:t>Kun‘s</a:t>
            </a:r>
            <a:r>
              <a:rPr lang="de-DE" sz="3500" b="1" dirty="0">
                <a:solidFill>
                  <a:schemeClr val="accent3">
                    <a:lumMod val="75000"/>
                  </a:schemeClr>
                </a:solidFill>
              </a:rPr>
              <a:t> </a:t>
            </a:r>
            <a:r>
              <a:rPr lang="de-DE" sz="3500" b="1" dirty="0" err="1">
                <a:solidFill>
                  <a:schemeClr val="accent3">
                    <a:lumMod val="75000"/>
                  </a:schemeClr>
                </a:solidFill>
              </a:rPr>
              <a:t>Rassismuserfahrungen</a:t>
            </a:r>
            <a:r>
              <a:rPr lang="de-DE" sz="3500" b="1" dirty="0">
                <a:solidFill>
                  <a:schemeClr val="accent3">
                    <a:lumMod val="75000"/>
                  </a:schemeClr>
                </a:solidFill>
              </a:rPr>
              <a:t> </a:t>
            </a:r>
            <a:br>
              <a:rPr lang="de-DE" sz="3500" b="1" dirty="0">
                <a:solidFill>
                  <a:schemeClr val="accent3">
                    <a:lumMod val="75000"/>
                  </a:schemeClr>
                </a:solidFill>
              </a:rPr>
            </a:br>
            <a:r>
              <a:rPr lang="de-DE" sz="3500" b="1" dirty="0">
                <a:solidFill>
                  <a:schemeClr val="accent3">
                    <a:lumMod val="75000"/>
                  </a:schemeClr>
                </a:solidFill>
              </a:rPr>
              <a:t>und mögliche Folgen</a:t>
            </a:r>
          </a:p>
        </p:txBody>
      </p:sp>
      <p:sp>
        <p:nvSpPr>
          <p:cNvPr id="43" name="Fußzeilenplatzhalter 3">
            <a:extLst>
              <a:ext uri="{FF2B5EF4-FFF2-40B4-BE49-F238E27FC236}">
                <a16:creationId xmlns:a16="http://schemas.microsoft.com/office/drawing/2014/main" id="{5D33628E-A157-EB7B-8163-982822ED2BA8}"/>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3" name="VO 15">
            <a:hlinkClick r:id="" action="ppaction://media"/>
            <a:extLst>
              <a:ext uri="{FF2B5EF4-FFF2-40B4-BE49-F238E27FC236}">
                <a16:creationId xmlns:a16="http://schemas.microsoft.com/office/drawing/2014/main" id="{8FF1DEC0-08EF-FFAE-B4DB-CFFED0FFD6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95325" y="4175125"/>
            <a:ext cx="609600" cy="609600"/>
          </a:xfrm>
          <a:prstGeom prst="rect">
            <a:avLst/>
          </a:prstGeom>
        </p:spPr>
      </p:pic>
    </p:spTree>
    <p:extLst>
      <p:ext uri="{BB962C8B-B14F-4D97-AF65-F5344CB8AC3E}">
        <p14:creationId xmlns:p14="http://schemas.microsoft.com/office/powerpoint/2010/main" val="29390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6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3"/>
                </p:tgtEl>
              </p:cMediaNode>
            </p:audio>
          </p:childTnLst>
        </p:cTn>
      </p:par>
    </p:tnLst>
    <p:bldLst>
      <p:bldP spid="40" grpId="0" animBg="1"/>
      <p:bldP spid="39" grpId="0" animBg="1"/>
      <p:bldP spid="36" grpId="0" animBg="1"/>
      <p:bldP spid="35" grpId="0" animBg="1"/>
      <p:bldP spid="34" grpId="0" animBg="1"/>
      <p:bldP spid="33" grpId="0" animBg="1"/>
      <p:bldP spid="29" grpId="0" animBg="1"/>
      <p:bldP spid="8" grpId="0"/>
      <p:bldP spid="9" grpId="0"/>
      <p:bldP spid="10" grpId="0"/>
      <p:bldP spid="11" grpId="0"/>
      <p:bldP spid="12" grpId="0"/>
      <p:bldP spid="13"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9">
            <a:extLst>
              <a:ext uri="{FF2B5EF4-FFF2-40B4-BE49-F238E27FC236}">
                <a16:creationId xmlns:a16="http://schemas.microsoft.com/office/drawing/2014/main" id="{490CB64F-E85A-70E4-6378-2EF8167B49E9}"/>
              </a:ext>
            </a:extLst>
          </p:cNvPr>
          <p:cNvSpPr/>
          <p:nvPr/>
        </p:nvSpPr>
        <p:spPr>
          <a:xfrm>
            <a:off x="148856" y="1365568"/>
            <a:ext cx="11791609" cy="50999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59" name="Rechteck 58">
            <a:extLst>
              <a:ext uri="{FF2B5EF4-FFF2-40B4-BE49-F238E27FC236}">
                <a16:creationId xmlns:a16="http://schemas.microsoft.com/office/drawing/2014/main" id="{923E67E7-FEEC-0FFA-EEC5-BEB2BE47E32F}"/>
              </a:ext>
            </a:extLst>
          </p:cNvPr>
          <p:cNvSpPr/>
          <p:nvPr/>
        </p:nvSpPr>
        <p:spPr>
          <a:xfrm>
            <a:off x="312388" y="4807918"/>
            <a:ext cx="2625395"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Rechteck 59">
            <a:extLst>
              <a:ext uri="{FF2B5EF4-FFF2-40B4-BE49-F238E27FC236}">
                <a16:creationId xmlns:a16="http://schemas.microsoft.com/office/drawing/2014/main" id="{A761B7FC-34E8-0800-0AF1-82822D94D921}"/>
              </a:ext>
            </a:extLst>
          </p:cNvPr>
          <p:cNvSpPr/>
          <p:nvPr/>
        </p:nvSpPr>
        <p:spPr>
          <a:xfrm>
            <a:off x="744279" y="3506794"/>
            <a:ext cx="2101157"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Rechteck 60">
            <a:extLst>
              <a:ext uri="{FF2B5EF4-FFF2-40B4-BE49-F238E27FC236}">
                <a16:creationId xmlns:a16="http://schemas.microsoft.com/office/drawing/2014/main" id="{9C885AC5-1247-EB88-6616-BFCC4D28D398}"/>
              </a:ext>
            </a:extLst>
          </p:cNvPr>
          <p:cNvSpPr/>
          <p:nvPr/>
        </p:nvSpPr>
        <p:spPr>
          <a:xfrm>
            <a:off x="3306726" y="1858551"/>
            <a:ext cx="1522198"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2" name="Rechteck 61">
            <a:extLst>
              <a:ext uri="{FF2B5EF4-FFF2-40B4-BE49-F238E27FC236}">
                <a16:creationId xmlns:a16="http://schemas.microsoft.com/office/drawing/2014/main" id="{31B7E85E-B11D-F0D8-B64D-FE9BC66EDFE7}"/>
              </a:ext>
            </a:extLst>
          </p:cNvPr>
          <p:cNvSpPr/>
          <p:nvPr/>
        </p:nvSpPr>
        <p:spPr>
          <a:xfrm>
            <a:off x="5966559" y="1846068"/>
            <a:ext cx="2001943"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3" name="Rechteck 62">
            <a:extLst>
              <a:ext uri="{FF2B5EF4-FFF2-40B4-BE49-F238E27FC236}">
                <a16:creationId xmlns:a16="http://schemas.microsoft.com/office/drawing/2014/main" id="{2CA06759-901E-3992-111F-018AC876552B}"/>
              </a:ext>
            </a:extLst>
          </p:cNvPr>
          <p:cNvSpPr/>
          <p:nvPr/>
        </p:nvSpPr>
        <p:spPr>
          <a:xfrm>
            <a:off x="9076032" y="1831697"/>
            <a:ext cx="2327901"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Rechteck 63">
            <a:extLst>
              <a:ext uri="{FF2B5EF4-FFF2-40B4-BE49-F238E27FC236}">
                <a16:creationId xmlns:a16="http://schemas.microsoft.com/office/drawing/2014/main" id="{307AD5CC-EB6D-2740-203B-D5C109C21E5C}"/>
              </a:ext>
            </a:extLst>
          </p:cNvPr>
          <p:cNvSpPr/>
          <p:nvPr/>
        </p:nvSpPr>
        <p:spPr>
          <a:xfrm>
            <a:off x="7670976" y="3429000"/>
            <a:ext cx="3904242" cy="8948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5" name="Rechteck 64">
            <a:extLst>
              <a:ext uri="{FF2B5EF4-FFF2-40B4-BE49-F238E27FC236}">
                <a16:creationId xmlns:a16="http://schemas.microsoft.com/office/drawing/2014/main" id="{7070852E-F764-8270-D3A4-D5D839869AA0}"/>
              </a:ext>
            </a:extLst>
          </p:cNvPr>
          <p:cNvSpPr/>
          <p:nvPr/>
        </p:nvSpPr>
        <p:spPr>
          <a:xfrm>
            <a:off x="3989309" y="3170927"/>
            <a:ext cx="2405573" cy="132413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6" name="Rechteck 65">
            <a:extLst>
              <a:ext uri="{FF2B5EF4-FFF2-40B4-BE49-F238E27FC236}">
                <a16:creationId xmlns:a16="http://schemas.microsoft.com/office/drawing/2014/main" id="{397229AE-3504-517C-7D42-DAF737DA883F}"/>
              </a:ext>
            </a:extLst>
          </p:cNvPr>
          <p:cNvSpPr/>
          <p:nvPr/>
        </p:nvSpPr>
        <p:spPr>
          <a:xfrm>
            <a:off x="3467636" y="4807917"/>
            <a:ext cx="120518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7" name="Rechteck 66">
            <a:extLst>
              <a:ext uri="{FF2B5EF4-FFF2-40B4-BE49-F238E27FC236}">
                <a16:creationId xmlns:a16="http://schemas.microsoft.com/office/drawing/2014/main" id="{5A06AD8E-FB0B-588A-C614-F6C6A4B1EDCB}"/>
              </a:ext>
            </a:extLst>
          </p:cNvPr>
          <p:cNvSpPr/>
          <p:nvPr/>
        </p:nvSpPr>
        <p:spPr>
          <a:xfrm>
            <a:off x="5357454" y="4812781"/>
            <a:ext cx="3179250"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Rechteck 67">
            <a:extLst>
              <a:ext uri="{FF2B5EF4-FFF2-40B4-BE49-F238E27FC236}">
                <a16:creationId xmlns:a16="http://schemas.microsoft.com/office/drawing/2014/main" id="{CD92D45F-0357-E55B-0E9A-DA4678903100}"/>
              </a:ext>
            </a:extLst>
          </p:cNvPr>
          <p:cNvSpPr/>
          <p:nvPr/>
        </p:nvSpPr>
        <p:spPr>
          <a:xfrm>
            <a:off x="9339650" y="4807920"/>
            <a:ext cx="243059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Google Shape;354;p37">
            <a:extLst>
              <a:ext uri="{FF2B5EF4-FFF2-40B4-BE49-F238E27FC236}">
                <a16:creationId xmlns:a16="http://schemas.microsoft.com/office/drawing/2014/main" id="{DE363F90-F4B4-DB8C-B54F-6BA160639C1A}"/>
              </a:ext>
            </a:extLst>
          </p:cNvPr>
          <p:cNvSpPr txBox="1"/>
          <p:nvPr/>
        </p:nvSpPr>
        <p:spPr>
          <a:xfrm>
            <a:off x="2870554" y="1853566"/>
            <a:ext cx="2405576" cy="646290"/>
          </a:xfrm>
          <a:prstGeom prst="rect">
            <a:avLst/>
          </a:prstGeom>
          <a:noFill/>
          <a:ln>
            <a:noFill/>
          </a:ln>
        </p:spPr>
        <p:txBody>
          <a:bodyPr spcFirstLastPara="1" wrap="square" lIns="91425" tIns="45700" rIns="91425" bIns="45700" anchor="t" anchorCtr="0">
            <a:spAutoFit/>
          </a:bodyPr>
          <a:lstStyle/>
          <a:p>
            <a:pPr algn="ctr"/>
            <a:r>
              <a:rPr lang="de-DE" b="1" dirty="0">
                <a:solidFill>
                  <a:schemeClr val="dk1"/>
                </a:solidFill>
                <a:latin typeface="Calibri"/>
                <a:ea typeface="Calibri"/>
                <a:cs typeface="Calibri"/>
                <a:sym typeface="Calibri"/>
              </a:rPr>
              <a:t>Wird</a:t>
            </a:r>
          </a:p>
          <a:p>
            <a:pPr algn="ctr"/>
            <a:r>
              <a:rPr lang="de-DE" b="1" dirty="0">
                <a:solidFill>
                  <a:schemeClr val="dk1"/>
                </a:solidFill>
                <a:latin typeface="Calibri"/>
                <a:ea typeface="Calibri"/>
                <a:cs typeface="Calibri"/>
                <a:sym typeface="Calibri"/>
              </a:rPr>
              <a:t>Arbeitsunfähig</a:t>
            </a:r>
            <a:endParaRPr dirty="0"/>
          </a:p>
        </p:txBody>
      </p:sp>
      <p:sp>
        <p:nvSpPr>
          <p:cNvPr id="70" name="Google Shape;355;p37">
            <a:extLst>
              <a:ext uri="{FF2B5EF4-FFF2-40B4-BE49-F238E27FC236}">
                <a16:creationId xmlns:a16="http://schemas.microsoft.com/office/drawing/2014/main" id="{7B0544C0-F6DB-257E-9FB2-31424100F5F4}"/>
              </a:ext>
            </a:extLst>
          </p:cNvPr>
          <p:cNvSpPr txBox="1"/>
          <p:nvPr/>
        </p:nvSpPr>
        <p:spPr>
          <a:xfrm>
            <a:off x="5778129" y="1853566"/>
            <a:ext cx="2405576" cy="646290"/>
          </a:xfrm>
          <a:prstGeom prst="rect">
            <a:avLst/>
          </a:prstGeom>
          <a:noFill/>
          <a:ln>
            <a:noFill/>
          </a:ln>
        </p:spPr>
        <p:txBody>
          <a:bodyPr spcFirstLastPara="1" wrap="square" lIns="91425" tIns="45700" rIns="91425" bIns="45700" anchor="t" anchorCtr="0">
            <a:spAutoFit/>
          </a:bodyPr>
          <a:lstStyle/>
          <a:p>
            <a:pPr algn="ctr"/>
            <a:r>
              <a:rPr lang="de-DE" b="1" dirty="0">
                <a:solidFill>
                  <a:schemeClr val="dk1"/>
                </a:solidFill>
                <a:latin typeface="Calibri"/>
                <a:ea typeface="Calibri"/>
                <a:cs typeface="Calibri"/>
                <a:sym typeface="Calibri"/>
              </a:rPr>
              <a:t>Findet keine ambulante Therapie</a:t>
            </a:r>
            <a:endParaRPr dirty="0"/>
          </a:p>
        </p:txBody>
      </p:sp>
      <p:sp>
        <p:nvSpPr>
          <p:cNvPr id="71" name="Google Shape;356;p37">
            <a:extLst>
              <a:ext uri="{FF2B5EF4-FFF2-40B4-BE49-F238E27FC236}">
                <a16:creationId xmlns:a16="http://schemas.microsoft.com/office/drawing/2014/main" id="{6DC2A634-0657-88E8-A848-30BA9C17CFBF}"/>
              </a:ext>
            </a:extLst>
          </p:cNvPr>
          <p:cNvSpPr txBox="1"/>
          <p:nvPr/>
        </p:nvSpPr>
        <p:spPr>
          <a:xfrm>
            <a:off x="8998357" y="1987157"/>
            <a:ext cx="2405576" cy="369291"/>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Belastungsdepression</a:t>
            </a:r>
            <a:endParaRPr>
              <a:solidFill>
                <a:schemeClr val="tx2">
                  <a:lumMod val="50000"/>
                </a:schemeClr>
              </a:solidFill>
            </a:endParaRPr>
          </a:p>
        </p:txBody>
      </p:sp>
      <p:sp>
        <p:nvSpPr>
          <p:cNvPr id="72" name="Google Shape;357;p37">
            <a:extLst>
              <a:ext uri="{FF2B5EF4-FFF2-40B4-BE49-F238E27FC236}">
                <a16:creationId xmlns:a16="http://schemas.microsoft.com/office/drawing/2014/main" id="{4FBE85BA-77C1-33AB-395B-AED75B81F56E}"/>
              </a:ext>
            </a:extLst>
          </p:cNvPr>
          <p:cNvSpPr txBox="1"/>
          <p:nvPr/>
        </p:nvSpPr>
        <p:spPr>
          <a:xfrm>
            <a:off x="7551775" y="3546019"/>
            <a:ext cx="4035364" cy="646290"/>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Versucht zwei Mal mit Vorgesetzten seine Situation im Team zu besprechen</a:t>
            </a:r>
            <a:endParaRPr>
              <a:solidFill>
                <a:schemeClr val="tx2">
                  <a:lumMod val="50000"/>
                </a:schemeClr>
              </a:solidFill>
            </a:endParaRPr>
          </a:p>
        </p:txBody>
      </p:sp>
      <p:sp>
        <p:nvSpPr>
          <p:cNvPr id="73" name="Google Shape;358;p37">
            <a:extLst>
              <a:ext uri="{FF2B5EF4-FFF2-40B4-BE49-F238E27FC236}">
                <a16:creationId xmlns:a16="http://schemas.microsoft.com/office/drawing/2014/main" id="{66771084-06A4-FBED-5274-E0A545B94BF4}"/>
              </a:ext>
            </a:extLst>
          </p:cNvPr>
          <p:cNvSpPr txBox="1"/>
          <p:nvPr/>
        </p:nvSpPr>
        <p:spPr>
          <a:xfrm>
            <a:off x="616780" y="3525273"/>
            <a:ext cx="2405576" cy="646290"/>
          </a:xfrm>
          <a:prstGeom prst="rect">
            <a:avLst/>
          </a:prstGeom>
          <a:noFill/>
          <a:ln>
            <a:noFill/>
          </a:ln>
        </p:spPr>
        <p:txBody>
          <a:bodyPr spcFirstLastPara="1" wrap="square" lIns="91425" tIns="45700" rIns="91425" bIns="45700" anchor="t" anchorCtr="0">
            <a:spAutoFit/>
          </a:bodyPr>
          <a:lstStyle/>
          <a:p>
            <a:pPr algn="ctr"/>
            <a:r>
              <a:rPr lang="de-DE" b="1" dirty="0">
                <a:solidFill>
                  <a:schemeClr val="tx2">
                    <a:lumMod val="50000"/>
                  </a:schemeClr>
                </a:solidFill>
                <a:latin typeface="Calibri"/>
                <a:ea typeface="Calibri"/>
                <a:cs typeface="Calibri"/>
                <a:sym typeface="Calibri"/>
              </a:rPr>
              <a:t>Erlebt immer wieder Rassismus im Team</a:t>
            </a:r>
            <a:endParaRPr dirty="0">
              <a:solidFill>
                <a:schemeClr val="tx2">
                  <a:lumMod val="50000"/>
                </a:schemeClr>
              </a:solidFill>
            </a:endParaRPr>
          </a:p>
        </p:txBody>
      </p:sp>
      <p:sp>
        <p:nvSpPr>
          <p:cNvPr id="74" name="Google Shape;359;p37">
            <a:extLst>
              <a:ext uri="{FF2B5EF4-FFF2-40B4-BE49-F238E27FC236}">
                <a16:creationId xmlns:a16="http://schemas.microsoft.com/office/drawing/2014/main" id="{645B8D0A-3734-077F-B82D-F8F8B92EE428}"/>
              </a:ext>
            </a:extLst>
          </p:cNvPr>
          <p:cNvSpPr txBox="1"/>
          <p:nvPr/>
        </p:nvSpPr>
        <p:spPr>
          <a:xfrm>
            <a:off x="261424" y="5084916"/>
            <a:ext cx="2713280" cy="646290"/>
          </a:xfrm>
          <a:prstGeom prst="rect">
            <a:avLst/>
          </a:prstGeom>
          <a:noFill/>
          <a:ln>
            <a:noFill/>
          </a:ln>
        </p:spPr>
        <p:txBody>
          <a:bodyPr spcFirstLastPara="1" wrap="square" lIns="91425" tIns="45700" rIns="91425" bIns="45700" anchor="t" anchorCtr="0">
            <a:spAutoFit/>
          </a:bodyPr>
          <a:lstStyle/>
          <a:p>
            <a:pPr algn="ctr"/>
            <a:r>
              <a:rPr lang="de-DE" b="1" dirty="0">
                <a:solidFill>
                  <a:schemeClr val="tx2">
                    <a:lumMod val="50000"/>
                  </a:schemeClr>
                </a:solidFill>
                <a:latin typeface="Calibri"/>
                <a:ea typeface="Calibri"/>
                <a:cs typeface="Calibri"/>
                <a:sym typeface="Calibri"/>
              </a:rPr>
              <a:t>Beginnt </a:t>
            </a:r>
            <a:endParaRPr dirty="0">
              <a:solidFill>
                <a:schemeClr val="tx2">
                  <a:lumMod val="50000"/>
                </a:schemeClr>
              </a:solidFill>
            </a:endParaRPr>
          </a:p>
          <a:p>
            <a:pPr algn="ctr"/>
            <a:r>
              <a:rPr lang="de-DE" b="1" dirty="0">
                <a:solidFill>
                  <a:schemeClr val="tx2">
                    <a:lumMod val="50000"/>
                  </a:schemeClr>
                </a:solidFill>
                <a:latin typeface="Calibri"/>
                <a:cs typeface="Calibri"/>
                <a:sym typeface="Calibri"/>
              </a:rPr>
              <a:t>den Anpassungslehrgang</a:t>
            </a:r>
            <a:endParaRPr dirty="0">
              <a:solidFill>
                <a:schemeClr val="tx2">
                  <a:lumMod val="50000"/>
                </a:schemeClr>
              </a:solidFill>
            </a:endParaRPr>
          </a:p>
        </p:txBody>
      </p:sp>
      <p:sp>
        <p:nvSpPr>
          <p:cNvPr id="75" name="Google Shape;360;p37">
            <a:extLst>
              <a:ext uri="{FF2B5EF4-FFF2-40B4-BE49-F238E27FC236}">
                <a16:creationId xmlns:a16="http://schemas.microsoft.com/office/drawing/2014/main" id="{5E36A159-0A7F-FD46-6F3C-BA938748A7B0}"/>
              </a:ext>
            </a:extLst>
          </p:cNvPr>
          <p:cNvSpPr txBox="1"/>
          <p:nvPr/>
        </p:nvSpPr>
        <p:spPr>
          <a:xfrm>
            <a:off x="2816532" y="5095207"/>
            <a:ext cx="2405576" cy="646290"/>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Zieht nach </a:t>
            </a:r>
            <a:endParaRPr>
              <a:solidFill>
                <a:schemeClr val="tx2">
                  <a:lumMod val="50000"/>
                </a:schemeClr>
              </a:solidFill>
            </a:endParaRPr>
          </a:p>
          <a:p>
            <a:pPr algn="ctr"/>
            <a:r>
              <a:rPr lang="de-DE" b="1">
                <a:solidFill>
                  <a:schemeClr val="tx2">
                    <a:lumMod val="50000"/>
                  </a:schemeClr>
                </a:solidFill>
                <a:latin typeface="Calibri"/>
                <a:cs typeface="Calibri"/>
                <a:sym typeface="Calibri"/>
              </a:rPr>
              <a:t>Berlin</a:t>
            </a:r>
            <a:endParaRPr>
              <a:solidFill>
                <a:schemeClr val="tx2">
                  <a:lumMod val="50000"/>
                </a:schemeClr>
              </a:solidFill>
            </a:endParaRPr>
          </a:p>
        </p:txBody>
      </p:sp>
      <p:sp>
        <p:nvSpPr>
          <p:cNvPr id="76" name="Google Shape;362;p37">
            <a:extLst>
              <a:ext uri="{FF2B5EF4-FFF2-40B4-BE49-F238E27FC236}">
                <a16:creationId xmlns:a16="http://schemas.microsoft.com/office/drawing/2014/main" id="{1D38F3F9-F5A3-5039-3FD1-0FBD17B7358A}"/>
              </a:ext>
            </a:extLst>
          </p:cNvPr>
          <p:cNvSpPr txBox="1"/>
          <p:nvPr/>
        </p:nvSpPr>
        <p:spPr>
          <a:xfrm>
            <a:off x="9163259" y="4946420"/>
            <a:ext cx="2716353" cy="923289"/>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Vietnamese, Person </a:t>
            </a:r>
            <a:r>
              <a:rPr lang="de-DE" b="1" err="1">
                <a:solidFill>
                  <a:schemeClr val="tx2">
                    <a:lumMod val="50000"/>
                  </a:schemeClr>
                </a:solidFill>
                <a:latin typeface="Calibri"/>
                <a:ea typeface="Calibri"/>
                <a:cs typeface="Calibri"/>
                <a:sym typeface="Calibri"/>
              </a:rPr>
              <a:t>of</a:t>
            </a:r>
            <a:r>
              <a:rPr lang="de-DE" b="1">
                <a:solidFill>
                  <a:schemeClr val="tx2">
                    <a:lumMod val="50000"/>
                  </a:schemeClr>
                </a:solidFill>
                <a:latin typeface="Calibri"/>
                <a:ea typeface="Calibri"/>
                <a:cs typeface="Calibri"/>
                <a:sym typeface="Calibri"/>
              </a:rPr>
              <a:t> Color, akademische Ausbildung</a:t>
            </a:r>
            <a:endParaRPr>
              <a:solidFill>
                <a:schemeClr val="tx2">
                  <a:lumMod val="50000"/>
                </a:schemeClr>
              </a:solidFill>
            </a:endParaRPr>
          </a:p>
        </p:txBody>
      </p:sp>
      <p:cxnSp>
        <p:nvCxnSpPr>
          <p:cNvPr id="77" name="Google Shape;363;p37">
            <a:extLst>
              <a:ext uri="{FF2B5EF4-FFF2-40B4-BE49-F238E27FC236}">
                <a16:creationId xmlns:a16="http://schemas.microsoft.com/office/drawing/2014/main" id="{81206F07-417D-CDD6-9A26-708D41111A80}"/>
              </a:ext>
            </a:extLst>
          </p:cNvPr>
          <p:cNvCxnSpPr>
            <a:cxnSpLocks/>
            <a:stCxn id="76" idx="1"/>
          </p:cNvCxnSpPr>
          <p:nvPr/>
        </p:nvCxnSpPr>
        <p:spPr>
          <a:xfrm flipH="1">
            <a:off x="8657065" y="5408065"/>
            <a:ext cx="506194" cy="10287"/>
          </a:xfrm>
          <a:prstGeom prst="straightConnector1">
            <a:avLst/>
          </a:prstGeom>
          <a:noFill/>
          <a:ln w="31750" cap="flat" cmpd="sng">
            <a:solidFill>
              <a:schemeClr val="tx1"/>
            </a:solidFill>
            <a:prstDash val="solid"/>
            <a:round/>
            <a:headEnd type="none" w="sm" len="sm"/>
            <a:tailEnd type="triangle" w="med" len="med"/>
          </a:ln>
        </p:spPr>
      </p:cxnSp>
      <p:cxnSp>
        <p:nvCxnSpPr>
          <p:cNvPr id="78" name="Google Shape;364;p37">
            <a:extLst>
              <a:ext uri="{FF2B5EF4-FFF2-40B4-BE49-F238E27FC236}">
                <a16:creationId xmlns:a16="http://schemas.microsoft.com/office/drawing/2014/main" id="{1CB77A19-DAFA-2BF4-AE26-E809D2418331}"/>
              </a:ext>
            </a:extLst>
          </p:cNvPr>
          <p:cNvCxnSpPr>
            <a:cxnSpLocks/>
          </p:cNvCxnSpPr>
          <p:nvPr/>
        </p:nvCxnSpPr>
        <p:spPr>
          <a:xfrm flipH="1">
            <a:off x="4702026" y="5408065"/>
            <a:ext cx="549290" cy="10287"/>
          </a:xfrm>
          <a:prstGeom prst="straightConnector1">
            <a:avLst/>
          </a:prstGeom>
          <a:noFill/>
          <a:ln w="31750" cap="flat" cmpd="sng">
            <a:solidFill>
              <a:schemeClr val="tx1"/>
            </a:solidFill>
            <a:prstDash val="solid"/>
            <a:round/>
            <a:headEnd type="none" w="sm" len="sm"/>
            <a:tailEnd type="triangle" w="med" len="med"/>
          </a:ln>
        </p:spPr>
      </p:cxnSp>
      <p:cxnSp>
        <p:nvCxnSpPr>
          <p:cNvPr id="79" name="Google Shape;365;p37">
            <a:extLst>
              <a:ext uri="{FF2B5EF4-FFF2-40B4-BE49-F238E27FC236}">
                <a16:creationId xmlns:a16="http://schemas.microsoft.com/office/drawing/2014/main" id="{C900FC94-21A5-6BB3-B8F3-9F314C4F8004}"/>
              </a:ext>
            </a:extLst>
          </p:cNvPr>
          <p:cNvCxnSpPr>
            <a:cxnSpLocks/>
          </p:cNvCxnSpPr>
          <p:nvPr/>
        </p:nvCxnSpPr>
        <p:spPr>
          <a:xfrm flipV="1">
            <a:off x="1748733" y="4202243"/>
            <a:ext cx="0" cy="507358"/>
          </a:xfrm>
          <a:prstGeom prst="straightConnector1">
            <a:avLst/>
          </a:prstGeom>
          <a:noFill/>
          <a:ln w="31750" cap="flat" cmpd="sng">
            <a:solidFill>
              <a:schemeClr val="tx1"/>
            </a:solidFill>
            <a:prstDash val="solid"/>
            <a:round/>
            <a:headEnd type="none" w="sm" len="sm"/>
            <a:tailEnd type="triangle" w="med" len="med"/>
          </a:ln>
        </p:spPr>
      </p:cxnSp>
      <p:cxnSp>
        <p:nvCxnSpPr>
          <p:cNvPr id="80" name="Google Shape;366;p37">
            <a:extLst>
              <a:ext uri="{FF2B5EF4-FFF2-40B4-BE49-F238E27FC236}">
                <a16:creationId xmlns:a16="http://schemas.microsoft.com/office/drawing/2014/main" id="{1838A834-50BB-C050-2A65-5B35814E8551}"/>
              </a:ext>
            </a:extLst>
          </p:cNvPr>
          <p:cNvCxnSpPr/>
          <p:nvPr/>
        </p:nvCxnSpPr>
        <p:spPr>
          <a:xfrm>
            <a:off x="2857357" y="3872754"/>
            <a:ext cx="1106245" cy="6610"/>
          </a:xfrm>
          <a:prstGeom prst="straightConnector1">
            <a:avLst/>
          </a:prstGeom>
          <a:noFill/>
          <a:ln w="31750" cap="flat" cmpd="sng">
            <a:solidFill>
              <a:schemeClr val="tx1"/>
            </a:solidFill>
            <a:prstDash val="solid"/>
            <a:round/>
            <a:headEnd type="none" w="sm" len="sm"/>
            <a:tailEnd type="triangle" w="med" len="med"/>
          </a:ln>
        </p:spPr>
      </p:cxnSp>
      <p:cxnSp>
        <p:nvCxnSpPr>
          <p:cNvPr id="81" name="Google Shape;367;p37">
            <a:extLst>
              <a:ext uri="{FF2B5EF4-FFF2-40B4-BE49-F238E27FC236}">
                <a16:creationId xmlns:a16="http://schemas.microsoft.com/office/drawing/2014/main" id="{9F049E4F-163F-70A5-B3D0-CEFEF248B7A4}"/>
              </a:ext>
            </a:extLst>
          </p:cNvPr>
          <p:cNvCxnSpPr/>
          <p:nvPr/>
        </p:nvCxnSpPr>
        <p:spPr>
          <a:xfrm flipV="1">
            <a:off x="6452430" y="3869164"/>
            <a:ext cx="1099345" cy="2114"/>
          </a:xfrm>
          <a:prstGeom prst="straightConnector1">
            <a:avLst/>
          </a:prstGeom>
          <a:noFill/>
          <a:ln w="31750" cap="flat" cmpd="sng">
            <a:solidFill>
              <a:schemeClr val="tx1"/>
            </a:solidFill>
            <a:prstDash val="solid"/>
            <a:round/>
            <a:headEnd type="none" w="sm" len="sm"/>
            <a:tailEnd type="triangle" w="med" len="med"/>
          </a:ln>
        </p:spPr>
      </p:cxnSp>
      <p:cxnSp>
        <p:nvCxnSpPr>
          <p:cNvPr id="82" name="Google Shape;368;p37">
            <a:extLst>
              <a:ext uri="{FF2B5EF4-FFF2-40B4-BE49-F238E27FC236}">
                <a16:creationId xmlns:a16="http://schemas.microsoft.com/office/drawing/2014/main" id="{34F2415B-746D-2486-E8FD-A3233933BBC0}"/>
              </a:ext>
            </a:extLst>
          </p:cNvPr>
          <p:cNvCxnSpPr>
            <a:cxnSpLocks/>
          </p:cNvCxnSpPr>
          <p:nvPr/>
        </p:nvCxnSpPr>
        <p:spPr>
          <a:xfrm flipV="1">
            <a:off x="10263322" y="2488676"/>
            <a:ext cx="0" cy="795811"/>
          </a:xfrm>
          <a:prstGeom prst="straightConnector1">
            <a:avLst/>
          </a:prstGeom>
          <a:noFill/>
          <a:ln w="31750" cap="flat" cmpd="sng">
            <a:solidFill>
              <a:schemeClr val="tx1"/>
            </a:solidFill>
            <a:prstDash val="solid"/>
            <a:round/>
            <a:headEnd type="none" w="sm" len="sm"/>
            <a:tailEnd type="triangle" w="med" len="med"/>
          </a:ln>
        </p:spPr>
      </p:cxnSp>
      <p:cxnSp>
        <p:nvCxnSpPr>
          <p:cNvPr id="83" name="Google Shape;370;p37">
            <a:extLst>
              <a:ext uri="{FF2B5EF4-FFF2-40B4-BE49-F238E27FC236}">
                <a16:creationId xmlns:a16="http://schemas.microsoft.com/office/drawing/2014/main" id="{6E5486F3-4311-711F-CC7B-B7ADA89AE805}"/>
              </a:ext>
            </a:extLst>
          </p:cNvPr>
          <p:cNvCxnSpPr/>
          <p:nvPr/>
        </p:nvCxnSpPr>
        <p:spPr>
          <a:xfrm flipH="1">
            <a:off x="4890542" y="2169923"/>
            <a:ext cx="998343" cy="1879"/>
          </a:xfrm>
          <a:prstGeom prst="straightConnector1">
            <a:avLst/>
          </a:prstGeom>
          <a:noFill/>
          <a:ln w="31750" cap="flat" cmpd="sng">
            <a:solidFill>
              <a:schemeClr val="tx1"/>
            </a:solidFill>
            <a:prstDash val="solid"/>
            <a:round/>
            <a:headEnd type="none" w="sm" len="sm"/>
            <a:tailEnd type="triangle" w="med" len="med"/>
          </a:ln>
        </p:spPr>
      </p:cxnSp>
      <p:sp>
        <p:nvSpPr>
          <p:cNvPr id="84" name="Google Shape;361;p37">
            <a:extLst>
              <a:ext uri="{FF2B5EF4-FFF2-40B4-BE49-F238E27FC236}">
                <a16:creationId xmlns:a16="http://schemas.microsoft.com/office/drawing/2014/main" id="{0BFF4476-1A21-17E3-40B8-C9983D90B85E}"/>
              </a:ext>
            </a:extLst>
          </p:cNvPr>
          <p:cNvSpPr txBox="1"/>
          <p:nvPr/>
        </p:nvSpPr>
        <p:spPr>
          <a:xfrm>
            <a:off x="5342469" y="4807920"/>
            <a:ext cx="3194235" cy="1200288"/>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Interesse an anderen Kulturen, findet Europa und seine Geschichte spannend, möchte Auslandserfahrungen machen</a:t>
            </a:r>
            <a:endParaRPr>
              <a:solidFill>
                <a:schemeClr val="tx2">
                  <a:lumMod val="50000"/>
                </a:schemeClr>
              </a:solidFill>
            </a:endParaRPr>
          </a:p>
        </p:txBody>
      </p:sp>
      <p:cxnSp>
        <p:nvCxnSpPr>
          <p:cNvPr id="85" name="Google Shape;370;p37">
            <a:extLst>
              <a:ext uri="{FF2B5EF4-FFF2-40B4-BE49-F238E27FC236}">
                <a16:creationId xmlns:a16="http://schemas.microsoft.com/office/drawing/2014/main" id="{05337A6E-B6B0-5858-B413-E928245B2DC2}"/>
              </a:ext>
            </a:extLst>
          </p:cNvPr>
          <p:cNvCxnSpPr/>
          <p:nvPr/>
        </p:nvCxnSpPr>
        <p:spPr>
          <a:xfrm flipH="1">
            <a:off x="7984621" y="2171802"/>
            <a:ext cx="998343" cy="1879"/>
          </a:xfrm>
          <a:prstGeom prst="straightConnector1">
            <a:avLst/>
          </a:prstGeom>
          <a:noFill/>
          <a:ln w="31750" cap="flat" cmpd="sng">
            <a:solidFill>
              <a:schemeClr val="tx1"/>
            </a:solidFill>
            <a:prstDash val="solid"/>
            <a:round/>
            <a:headEnd type="none" w="sm" len="sm"/>
            <a:tailEnd type="triangle" w="med" len="med"/>
          </a:ln>
        </p:spPr>
      </p:cxnSp>
      <p:sp>
        <p:nvSpPr>
          <p:cNvPr id="86" name="Google Shape;358;p37">
            <a:extLst>
              <a:ext uri="{FF2B5EF4-FFF2-40B4-BE49-F238E27FC236}">
                <a16:creationId xmlns:a16="http://schemas.microsoft.com/office/drawing/2014/main" id="{FE7069EA-9840-BC9E-FD88-B49CF174AE9F}"/>
              </a:ext>
            </a:extLst>
          </p:cNvPr>
          <p:cNvSpPr txBox="1"/>
          <p:nvPr/>
        </p:nvSpPr>
        <p:spPr>
          <a:xfrm>
            <a:off x="3850609" y="3284487"/>
            <a:ext cx="2652323" cy="1200288"/>
          </a:xfrm>
          <a:prstGeom prst="rect">
            <a:avLst/>
          </a:prstGeom>
          <a:noFill/>
          <a:ln>
            <a:noFill/>
          </a:ln>
        </p:spPr>
        <p:txBody>
          <a:bodyPr spcFirstLastPara="1" wrap="square" lIns="91425" tIns="45700" rIns="91425" bIns="45700" anchor="t" anchorCtr="0">
            <a:spAutoFit/>
          </a:bodyPr>
          <a:lstStyle/>
          <a:p>
            <a:pPr algn="ctr"/>
            <a:r>
              <a:rPr lang="de-DE" b="1">
                <a:solidFill>
                  <a:schemeClr val="tx2">
                    <a:lumMod val="50000"/>
                  </a:schemeClr>
                </a:solidFill>
                <a:latin typeface="Calibri"/>
                <a:ea typeface="Calibri"/>
                <a:cs typeface="Calibri"/>
                <a:sym typeface="Calibri"/>
              </a:rPr>
              <a:t>Wenig Wissen über Unterstützungsangebote und das System in Deutschland</a:t>
            </a:r>
            <a:endParaRPr>
              <a:solidFill>
                <a:schemeClr val="tx2">
                  <a:lumMod val="50000"/>
                </a:schemeClr>
              </a:solidFill>
            </a:endParaRPr>
          </a:p>
        </p:txBody>
      </p:sp>
      <p:cxnSp>
        <p:nvCxnSpPr>
          <p:cNvPr id="87" name="Google Shape;363;p37">
            <a:extLst>
              <a:ext uri="{FF2B5EF4-FFF2-40B4-BE49-F238E27FC236}">
                <a16:creationId xmlns:a16="http://schemas.microsoft.com/office/drawing/2014/main" id="{49AAC5B7-5145-A7C9-D73E-1205DA84617C}"/>
              </a:ext>
            </a:extLst>
          </p:cNvPr>
          <p:cNvCxnSpPr>
            <a:cxnSpLocks/>
          </p:cNvCxnSpPr>
          <p:nvPr/>
        </p:nvCxnSpPr>
        <p:spPr>
          <a:xfrm flipH="1">
            <a:off x="2981052" y="5418352"/>
            <a:ext cx="429428" cy="0"/>
          </a:xfrm>
          <a:prstGeom prst="straightConnector1">
            <a:avLst/>
          </a:prstGeom>
          <a:noFill/>
          <a:ln w="31750" cap="flat" cmpd="sng">
            <a:solidFill>
              <a:schemeClr val="tx1"/>
            </a:solidFill>
            <a:prstDash val="solid"/>
            <a:round/>
            <a:headEnd type="none" w="sm" len="sm"/>
            <a:tailEnd type="triangle" w="med" len="med"/>
          </a:ln>
        </p:spPr>
      </p:cxnSp>
      <p:sp>
        <p:nvSpPr>
          <p:cNvPr id="88" name="Titel 1">
            <a:extLst>
              <a:ext uri="{FF2B5EF4-FFF2-40B4-BE49-F238E27FC236}">
                <a16:creationId xmlns:a16="http://schemas.microsoft.com/office/drawing/2014/main" id="{38A7BD85-0506-1649-A32A-D14A6C36C439}"/>
              </a:ext>
            </a:extLst>
          </p:cNvPr>
          <p:cNvSpPr>
            <a:spLocks noGrp="1"/>
          </p:cNvSpPr>
          <p:nvPr>
            <p:ph type="title"/>
          </p:nvPr>
        </p:nvSpPr>
        <p:spPr>
          <a:xfrm>
            <a:off x="148856" y="195525"/>
            <a:ext cx="9905199" cy="648836"/>
          </a:xfrm>
        </p:spPr>
        <p:txBody>
          <a:bodyPr/>
          <a:lstStyle/>
          <a:p>
            <a:r>
              <a:rPr lang="de-DE" sz="3600" b="1" dirty="0">
                <a:solidFill>
                  <a:schemeClr val="accent3">
                    <a:lumMod val="75000"/>
                  </a:schemeClr>
                </a:solidFill>
              </a:rPr>
              <a:t>Die </a:t>
            </a:r>
            <a:r>
              <a:rPr lang="de-DE" sz="3600" b="1" dirty="0" err="1">
                <a:solidFill>
                  <a:schemeClr val="accent3">
                    <a:lumMod val="75000"/>
                  </a:schemeClr>
                </a:solidFill>
              </a:rPr>
              <a:t>Standardversorung</a:t>
            </a:r>
            <a:r>
              <a:rPr lang="de-DE" sz="3600" b="1" dirty="0">
                <a:solidFill>
                  <a:schemeClr val="accent3">
                    <a:lumMod val="75000"/>
                  </a:schemeClr>
                </a:solidFill>
              </a:rPr>
              <a:t> wird </a:t>
            </a:r>
            <a:br>
              <a:rPr lang="de-DE" sz="3600" b="1" dirty="0">
                <a:solidFill>
                  <a:schemeClr val="accent3">
                    <a:lumMod val="75000"/>
                  </a:schemeClr>
                </a:solidFill>
              </a:rPr>
            </a:br>
            <a:r>
              <a:rPr lang="de-DE" sz="3600" b="1" dirty="0">
                <a:solidFill>
                  <a:schemeClr val="accent3">
                    <a:lumMod val="75000"/>
                  </a:schemeClr>
                </a:solidFill>
              </a:rPr>
              <a:t>dem Bedarf nicht gerecht</a:t>
            </a:r>
          </a:p>
        </p:txBody>
      </p:sp>
      <p:sp>
        <p:nvSpPr>
          <p:cNvPr id="5" name="Foliennummernplatzhalter 4">
            <a:extLst>
              <a:ext uri="{FF2B5EF4-FFF2-40B4-BE49-F238E27FC236}">
                <a16:creationId xmlns:a16="http://schemas.microsoft.com/office/drawing/2014/main" id="{C2FB774A-4378-4E7D-9A08-D31BC999B94C}"/>
              </a:ext>
            </a:extLst>
          </p:cNvPr>
          <p:cNvSpPr>
            <a:spLocks noGrp="1"/>
          </p:cNvSpPr>
          <p:nvPr>
            <p:ph type="sldNum" sz="quarter" idx="14"/>
          </p:nvPr>
        </p:nvSpPr>
        <p:spPr/>
        <p:txBody>
          <a:bodyPr/>
          <a:lstStyle/>
          <a:p>
            <a:fld id="{9AFABD84-7FF2-4ED4-996F-6CE3D31463F8}" type="slidenum">
              <a:rPr lang="de-DE" smtClean="0"/>
              <a:pPr/>
              <a:t>17</a:t>
            </a:fld>
            <a:endParaRPr lang="de-DE"/>
          </a:p>
        </p:txBody>
      </p:sp>
      <p:sp>
        <p:nvSpPr>
          <p:cNvPr id="25" name="Google Shape;371;p37">
            <a:extLst>
              <a:ext uri="{FF2B5EF4-FFF2-40B4-BE49-F238E27FC236}">
                <a16:creationId xmlns:a16="http://schemas.microsoft.com/office/drawing/2014/main" id="{38768C6D-BF70-4453-95F3-C715FB42B085}"/>
              </a:ext>
            </a:extLst>
          </p:cNvPr>
          <p:cNvSpPr txBox="1"/>
          <p:nvPr/>
        </p:nvSpPr>
        <p:spPr>
          <a:xfrm>
            <a:off x="4638103" y="2609377"/>
            <a:ext cx="3353659" cy="461624"/>
          </a:xfrm>
          <a:prstGeom prst="rect">
            <a:avLst/>
          </a:prstGeom>
          <a:noFill/>
          <a:ln>
            <a:noFill/>
          </a:ln>
        </p:spPr>
        <p:txBody>
          <a:bodyPr spcFirstLastPara="1" wrap="square" lIns="91425" tIns="45700" rIns="91425" bIns="45700" anchor="t" anchorCtr="0">
            <a:spAutoFit/>
          </a:bodyPr>
          <a:lstStyle/>
          <a:p>
            <a:r>
              <a:rPr lang="de-DE" sz="2400" b="1" dirty="0">
                <a:solidFill>
                  <a:schemeClr val="accent4">
                    <a:lumMod val="75000"/>
                  </a:schemeClr>
                </a:solidFill>
                <a:latin typeface="Calibri"/>
                <a:cs typeface="Calibri"/>
                <a:sym typeface="Calibri"/>
              </a:rPr>
              <a:t>Standardversorgung</a:t>
            </a:r>
            <a:endParaRPr sz="2400" dirty="0">
              <a:solidFill>
                <a:schemeClr val="accent4">
                  <a:lumMod val="75000"/>
                </a:schemeClr>
              </a:solidFill>
            </a:endParaRPr>
          </a:p>
        </p:txBody>
      </p:sp>
      <p:cxnSp>
        <p:nvCxnSpPr>
          <p:cNvPr id="26" name="Google Shape;372;p37">
            <a:extLst>
              <a:ext uri="{FF2B5EF4-FFF2-40B4-BE49-F238E27FC236}">
                <a16:creationId xmlns:a16="http://schemas.microsoft.com/office/drawing/2014/main" id="{FF8B3C76-D790-4A77-8CBE-E531928DADE0}"/>
              </a:ext>
            </a:extLst>
          </p:cNvPr>
          <p:cNvCxnSpPr>
            <a:cxnSpLocks/>
          </p:cNvCxnSpPr>
          <p:nvPr/>
        </p:nvCxnSpPr>
        <p:spPr>
          <a:xfrm flipV="1">
            <a:off x="7251405" y="2533976"/>
            <a:ext cx="1746952" cy="270852"/>
          </a:xfrm>
          <a:prstGeom prst="straightConnector1">
            <a:avLst/>
          </a:prstGeom>
          <a:noFill/>
          <a:ln w="28575" cap="flat" cmpd="sng">
            <a:solidFill>
              <a:schemeClr val="accent4">
                <a:lumMod val="75000"/>
              </a:schemeClr>
            </a:solidFill>
            <a:prstDash val="solid"/>
            <a:round/>
            <a:headEnd type="none" w="sm" len="sm"/>
            <a:tailEnd type="triangle" w="med" len="med"/>
          </a:ln>
        </p:spPr>
      </p:cxnSp>
      <p:cxnSp>
        <p:nvCxnSpPr>
          <p:cNvPr id="27" name="Google Shape;373;p37">
            <a:extLst>
              <a:ext uri="{FF2B5EF4-FFF2-40B4-BE49-F238E27FC236}">
                <a16:creationId xmlns:a16="http://schemas.microsoft.com/office/drawing/2014/main" id="{7ADA7856-B333-4520-A01A-0097559A45AE}"/>
              </a:ext>
            </a:extLst>
          </p:cNvPr>
          <p:cNvCxnSpPr>
            <a:cxnSpLocks/>
          </p:cNvCxnSpPr>
          <p:nvPr/>
        </p:nvCxnSpPr>
        <p:spPr>
          <a:xfrm flipH="1" flipV="1">
            <a:off x="3615070" y="2603158"/>
            <a:ext cx="1023033" cy="232870"/>
          </a:xfrm>
          <a:prstGeom prst="straightConnector1">
            <a:avLst/>
          </a:prstGeom>
          <a:noFill/>
          <a:ln w="31750" cap="flat" cmpd="sng">
            <a:solidFill>
              <a:schemeClr val="accent4">
                <a:lumMod val="75000"/>
              </a:schemeClr>
            </a:solidFill>
            <a:prstDash val="solid"/>
            <a:round/>
            <a:headEnd type="none" w="sm" len="sm"/>
            <a:tailEnd type="triangle" w="med" len="med"/>
          </a:ln>
        </p:spPr>
      </p:cxnSp>
      <p:cxnSp>
        <p:nvCxnSpPr>
          <p:cNvPr id="28" name="Google Shape;373;p37">
            <a:extLst>
              <a:ext uri="{FF2B5EF4-FFF2-40B4-BE49-F238E27FC236}">
                <a16:creationId xmlns:a16="http://schemas.microsoft.com/office/drawing/2014/main" id="{A2A00F14-DEB3-4A0F-B972-36477079D2E0}"/>
              </a:ext>
            </a:extLst>
          </p:cNvPr>
          <p:cNvCxnSpPr>
            <a:cxnSpLocks/>
          </p:cNvCxnSpPr>
          <p:nvPr/>
        </p:nvCxnSpPr>
        <p:spPr>
          <a:xfrm flipV="1">
            <a:off x="5721002" y="2330507"/>
            <a:ext cx="167883" cy="312608"/>
          </a:xfrm>
          <a:prstGeom prst="straightConnector1">
            <a:avLst/>
          </a:prstGeom>
          <a:noFill/>
          <a:ln w="28575" cap="flat" cmpd="sng">
            <a:solidFill>
              <a:schemeClr val="accent4">
                <a:lumMod val="75000"/>
              </a:schemeClr>
            </a:solidFill>
            <a:prstDash val="sysDash"/>
            <a:round/>
            <a:headEnd type="none" w="sm" len="sm"/>
            <a:tailEnd type="triangle" w="med" len="med"/>
          </a:ln>
        </p:spPr>
      </p:cxnSp>
      <p:sp>
        <p:nvSpPr>
          <p:cNvPr id="102" name="Fußzeilenplatzhalter 3">
            <a:extLst>
              <a:ext uri="{FF2B5EF4-FFF2-40B4-BE49-F238E27FC236}">
                <a16:creationId xmlns:a16="http://schemas.microsoft.com/office/drawing/2014/main" id="{2E662C04-AADD-BC81-713E-FD0B2A3B8133}"/>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2" name="VO 16">
            <a:hlinkClick r:id="" action="ppaction://media"/>
            <a:extLst>
              <a:ext uri="{FF2B5EF4-FFF2-40B4-BE49-F238E27FC236}">
                <a16:creationId xmlns:a16="http://schemas.microsoft.com/office/drawing/2014/main" id="{D4C82B0C-9F44-24F7-3382-B69CF0CDD8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050838" y="3992563"/>
            <a:ext cx="609600" cy="609600"/>
          </a:xfrm>
          <a:prstGeom prst="rect">
            <a:avLst/>
          </a:prstGeom>
        </p:spPr>
      </p:pic>
    </p:spTree>
    <p:extLst>
      <p:ext uri="{BB962C8B-B14F-4D97-AF65-F5344CB8AC3E}">
        <p14:creationId xmlns:p14="http://schemas.microsoft.com/office/powerpoint/2010/main" val="24052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5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childTnLst>
        </p:cTn>
      </p:par>
    </p:tnLst>
    <p:bldLst>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9">
            <a:extLst>
              <a:ext uri="{FF2B5EF4-FFF2-40B4-BE49-F238E27FC236}">
                <a16:creationId xmlns:a16="http://schemas.microsoft.com/office/drawing/2014/main" id="{490CB64F-E85A-70E4-6378-2EF8167B49E9}"/>
              </a:ext>
            </a:extLst>
          </p:cNvPr>
          <p:cNvSpPr/>
          <p:nvPr/>
        </p:nvSpPr>
        <p:spPr>
          <a:xfrm>
            <a:off x="148856" y="1365568"/>
            <a:ext cx="11791609" cy="50999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59" name="Rechteck 58">
            <a:extLst>
              <a:ext uri="{FF2B5EF4-FFF2-40B4-BE49-F238E27FC236}">
                <a16:creationId xmlns:a16="http://schemas.microsoft.com/office/drawing/2014/main" id="{923E67E7-FEEC-0FFA-EEC5-BEB2BE47E32F}"/>
              </a:ext>
            </a:extLst>
          </p:cNvPr>
          <p:cNvSpPr/>
          <p:nvPr/>
        </p:nvSpPr>
        <p:spPr>
          <a:xfrm>
            <a:off x="312388" y="4807918"/>
            <a:ext cx="2625395"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1" name="Rechteck 60">
            <a:extLst>
              <a:ext uri="{FF2B5EF4-FFF2-40B4-BE49-F238E27FC236}">
                <a16:creationId xmlns:a16="http://schemas.microsoft.com/office/drawing/2014/main" id="{9C885AC5-1247-EB88-6616-BFCC4D28D398}"/>
              </a:ext>
            </a:extLst>
          </p:cNvPr>
          <p:cNvSpPr/>
          <p:nvPr/>
        </p:nvSpPr>
        <p:spPr>
          <a:xfrm>
            <a:off x="3306726" y="1858551"/>
            <a:ext cx="1522198"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2" name="Rechteck 61">
            <a:extLst>
              <a:ext uri="{FF2B5EF4-FFF2-40B4-BE49-F238E27FC236}">
                <a16:creationId xmlns:a16="http://schemas.microsoft.com/office/drawing/2014/main" id="{31B7E85E-B11D-F0D8-B64D-FE9BC66EDFE7}"/>
              </a:ext>
            </a:extLst>
          </p:cNvPr>
          <p:cNvSpPr/>
          <p:nvPr/>
        </p:nvSpPr>
        <p:spPr>
          <a:xfrm>
            <a:off x="5966559" y="1846068"/>
            <a:ext cx="2001943"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3" name="Rechteck 62">
            <a:extLst>
              <a:ext uri="{FF2B5EF4-FFF2-40B4-BE49-F238E27FC236}">
                <a16:creationId xmlns:a16="http://schemas.microsoft.com/office/drawing/2014/main" id="{2CA06759-901E-3992-111F-018AC876552B}"/>
              </a:ext>
            </a:extLst>
          </p:cNvPr>
          <p:cNvSpPr/>
          <p:nvPr/>
        </p:nvSpPr>
        <p:spPr>
          <a:xfrm>
            <a:off x="9076032" y="1831697"/>
            <a:ext cx="2327901"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4" name="Rechteck 63">
            <a:extLst>
              <a:ext uri="{FF2B5EF4-FFF2-40B4-BE49-F238E27FC236}">
                <a16:creationId xmlns:a16="http://schemas.microsoft.com/office/drawing/2014/main" id="{307AD5CC-EB6D-2740-203B-D5C109C21E5C}"/>
              </a:ext>
            </a:extLst>
          </p:cNvPr>
          <p:cNvSpPr/>
          <p:nvPr/>
        </p:nvSpPr>
        <p:spPr>
          <a:xfrm>
            <a:off x="7670976" y="3429000"/>
            <a:ext cx="3904242" cy="8948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5" name="Rechteck 64">
            <a:extLst>
              <a:ext uri="{FF2B5EF4-FFF2-40B4-BE49-F238E27FC236}">
                <a16:creationId xmlns:a16="http://schemas.microsoft.com/office/drawing/2014/main" id="{7070852E-F764-8270-D3A4-D5D839869AA0}"/>
              </a:ext>
            </a:extLst>
          </p:cNvPr>
          <p:cNvSpPr/>
          <p:nvPr/>
        </p:nvSpPr>
        <p:spPr>
          <a:xfrm>
            <a:off x="3989309" y="3170927"/>
            <a:ext cx="2405573" cy="132413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6" name="Rechteck 65">
            <a:extLst>
              <a:ext uri="{FF2B5EF4-FFF2-40B4-BE49-F238E27FC236}">
                <a16:creationId xmlns:a16="http://schemas.microsoft.com/office/drawing/2014/main" id="{397229AE-3504-517C-7D42-DAF737DA883F}"/>
              </a:ext>
            </a:extLst>
          </p:cNvPr>
          <p:cNvSpPr/>
          <p:nvPr/>
        </p:nvSpPr>
        <p:spPr>
          <a:xfrm>
            <a:off x="3467636" y="4807917"/>
            <a:ext cx="120518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7" name="Rechteck 66">
            <a:extLst>
              <a:ext uri="{FF2B5EF4-FFF2-40B4-BE49-F238E27FC236}">
                <a16:creationId xmlns:a16="http://schemas.microsoft.com/office/drawing/2014/main" id="{5A06AD8E-FB0B-588A-C614-F6C6A4B1EDCB}"/>
              </a:ext>
            </a:extLst>
          </p:cNvPr>
          <p:cNvSpPr/>
          <p:nvPr/>
        </p:nvSpPr>
        <p:spPr>
          <a:xfrm>
            <a:off x="5357454" y="4812781"/>
            <a:ext cx="3179250"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8" name="Rechteck 67">
            <a:extLst>
              <a:ext uri="{FF2B5EF4-FFF2-40B4-BE49-F238E27FC236}">
                <a16:creationId xmlns:a16="http://schemas.microsoft.com/office/drawing/2014/main" id="{CD92D45F-0357-E55B-0E9A-DA4678903100}"/>
              </a:ext>
            </a:extLst>
          </p:cNvPr>
          <p:cNvSpPr/>
          <p:nvPr/>
        </p:nvSpPr>
        <p:spPr>
          <a:xfrm>
            <a:off x="9339650" y="4807920"/>
            <a:ext cx="243059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9" name="Google Shape;354;p37">
            <a:extLst>
              <a:ext uri="{FF2B5EF4-FFF2-40B4-BE49-F238E27FC236}">
                <a16:creationId xmlns:a16="http://schemas.microsoft.com/office/drawing/2014/main" id="{DE363F90-F4B4-DB8C-B54F-6BA160639C1A}"/>
              </a:ext>
            </a:extLst>
          </p:cNvPr>
          <p:cNvSpPr txBox="1"/>
          <p:nvPr/>
        </p:nvSpPr>
        <p:spPr>
          <a:xfrm>
            <a:off x="2865037" y="185675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Calibri"/>
                <a:ea typeface="Calibri"/>
                <a:cs typeface="Calibri"/>
                <a:sym typeface="Calibri"/>
              </a:rPr>
              <a:t>Wird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Calibri"/>
                <a:ea typeface="Calibri"/>
                <a:cs typeface="Calibri"/>
                <a:sym typeface="Calibri"/>
              </a:rPr>
              <a:t>Arbeitsunfähig</a:t>
            </a:r>
            <a:endParaRPr kumimoji="0"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0" name="Google Shape;355;p37">
            <a:extLst>
              <a:ext uri="{FF2B5EF4-FFF2-40B4-BE49-F238E27FC236}">
                <a16:creationId xmlns:a16="http://schemas.microsoft.com/office/drawing/2014/main" id="{7B0544C0-F6DB-257E-9FB2-31424100F5F4}"/>
              </a:ext>
            </a:extLst>
          </p:cNvPr>
          <p:cNvSpPr txBox="1"/>
          <p:nvPr/>
        </p:nvSpPr>
        <p:spPr>
          <a:xfrm>
            <a:off x="5778129" y="185675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Calibri"/>
                <a:ea typeface="Calibri"/>
                <a:cs typeface="Calibri"/>
                <a:sym typeface="Calibri"/>
              </a:rPr>
              <a:t>Findet keine ambulante Therapie</a:t>
            </a:r>
            <a:endParaRPr kumimoji="0"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1" name="Google Shape;356;p37">
            <a:extLst>
              <a:ext uri="{FF2B5EF4-FFF2-40B4-BE49-F238E27FC236}">
                <a16:creationId xmlns:a16="http://schemas.microsoft.com/office/drawing/2014/main" id="{6DC2A634-0657-88E8-A848-30BA9C17CFBF}"/>
              </a:ext>
            </a:extLst>
          </p:cNvPr>
          <p:cNvSpPr txBox="1"/>
          <p:nvPr/>
        </p:nvSpPr>
        <p:spPr>
          <a:xfrm>
            <a:off x="8998357" y="1987157"/>
            <a:ext cx="2405576" cy="36929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Belastungsdepression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2" name="Google Shape;357;p37">
            <a:extLst>
              <a:ext uri="{FF2B5EF4-FFF2-40B4-BE49-F238E27FC236}">
                <a16:creationId xmlns:a16="http://schemas.microsoft.com/office/drawing/2014/main" id="{4FBE85BA-77C1-33AB-395B-AED75B81F56E}"/>
              </a:ext>
            </a:extLst>
          </p:cNvPr>
          <p:cNvSpPr txBox="1"/>
          <p:nvPr/>
        </p:nvSpPr>
        <p:spPr>
          <a:xfrm>
            <a:off x="7551775" y="3546019"/>
            <a:ext cx="4035364"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Versucht zwei Mal mit Vorgesetzten seine Situation im Team zu besprechen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4" name="Google Shape;359;p37">
            <a:extLst>
              <a:ext uri="{FF2B5EF4-FFF2-40B4-BE49-F238E27FC236}">
                <a16:creationId xmlns:a16="http://schemas.microsoft.com/office/drawing/2014/main" id="{645B8D0A-3734-077F-B82D-F8F8B92EE428}"/>
              </a:ext>
            </a:extLst>
          </p:cNvPr>
          <p:cNvSpPr txBox="1"/>
          <p:nvPr/>
        </p:nvSpPr>
        <p:spPr>
          <a:xfrm>
            <a:off x="267772" y="5084919"/>
            <a:ext cx="2713280"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Beginnt </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mn-ea"/>
                <a:cs typeface="Calibri"/>
                <a:sym typeface="Calibri"/>
              </a:rPr>
              <a:t>den Anpassungslehrgang</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5" name="Google Shape;360;p37">
            <a:extLst>
              <a:ext uri="{FF2B5EF4-FFF2-40B4-BE49-F238E27FC236}">
                <a16:creationId xmlns:a16="http://schemas.microsoft.com/office/drawing/2014/main" id="{5E36A159-0A7F-FD46-6F3C-BA938748A7B0}"/>
              </a:ext>
            </a:extLst>
          </p:cNvPr>
          <p:cNvSpPr txBox="1"/>
          <p:nvPr/>
        </p:nvSpPr>
        <p:spPr>
          <a:xfrm>
            <a:off x="2816532" y="509520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Zieht nach </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mn-ea"/>
                <a:cs typeface="Calibri"/>
                <a:sym typeface="Calibri"/>
              </a:rPr>
              <a:t>Berlin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6" name="Google Shape;362;p37">
            <a:extLst>
              <a:ext uri="{FF2B5EF4-FFF2-40B4-BE49-F238E27FC236}">
                <a16:creationId xmlns:a16="http://schemas.microsoft.com/office/drawing/2014/main" id="{1D38F3F9-F5A3-5039-3FD1-0FBD17B7358A}"/>
              </a:ext>
            </a:extLst>
          </p:cNvPr>
          <p:cNvSpPr txBox="1"/>
          <p:nvPr/>
        </p:nvSpPr>
        <p:spPr>
          <a:xfrm>
            <a:off x="9163259" y="4946420"/>
            <a:ext cx="2716353"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Vietnamese, Person </a:t>
            </a:r>
            <a:r>
              <a:rPr kumimoji="0" lang="de-DE" sz="1800" b="1" i="0" u="none" strike="noStrike" kern="1200" cap="none" spc="0" normalizeH="0" baseline="0" noProof="0" err="1">
                <a:ln>
                  <a:noFill/>
                </a:ln>
                <a:solidFill>
                  <a:srgbClr val="496278">
                    <a:lumMod val="50000"/>
                  </a:srgbClr>
                </a:solidFill>
                <a:effectLst/>
                <a:uLnTx/>
                <a:uFillTx/>
                <a:latin typeface="Calibri"/>
                <a:ea typeface="Calibri"/>
                <a:cs typeface="Calibri"/>
                <a:sym typeface="Calibri"/>
              </a:rPr>
              <a:t>of</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 Color, akademische Ausbildung</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77" name="Google Shape;363;p37">
            <a:extLst>
              <a:ext uri="{FF2B5EF4-FFF2-40B4-BE49-F238E27FC236}">
                <a16:creationId xmlns:a16="http://schemas.microsoft.com/office/drawing/2014/main" id="{81206F07-417D-CDD6-9A26-708D41111A80}"/>
              </a:ext>
            </a:extLst>
          </p:cNvPr>
          <p:cNvCxnSpPr>
            <a:cxnSpLocks/>
            <a:stCxn id="76" idx="1"/>
          </p:cNvCxnSpPr>
          <p:nvPr/>
        </p:nvCxnSpPr>
        <p:spPr>
          <a:xfrm flipH="1">
            <a:off x="8657065" y="5408065"/>
            <a:ext cx="506194" cy="10287"/>
          </a:xfrm>
          <a:prstGeom prst="straightConnector1">
            <a:avLst/>
          </a:prstGeom>
          <a:noFill/>
          <a:ln w="31750" cap="flat" cmpd="sng">
            <a:solidFill>
              <a:schemeClr val="tx1"/>
            </a:solidFill>
            <a:prstDash val="solid"/>
            <a:round/>
            <a:headEnd type="none" w="sm" len="sm"/>
            <a:tailEnd type="triangle" w="med" len="med"/>
          </a:ln>
        </p:spPr>
      </p:cxnSp>
      <p:cxnSp>
        <p:nvCxnSpPr>
          <p:cNvPr id="78" name="Google Shape;364;p37">
            <a:extLst>
              <a:ext uri="{FF2B5EF4-FFF2-40B4-BE49-F238E27FC236}">
                <a16:creationId xmlns:a16="http://schemas.microsoft.com/office/drawing/2014/main" id="{1CB77A19-DAFA-2BF4-AE26-E809D2418331}"/>
              </a:ext>
            </a:extLst>
          </p:cNvPr>
          <p:cNvCxnSpPr>
            <a:cxnSpLocks/>
          </p:cNvCxnSpPr>
          <p:nvPr/>
        </p:nvCxnSpPr>
        <p:spPr>
          <a:xfrm flipH="1">
            <a:off x="4702026" y="5408065"/>
            <a:ext cx="549290" cy="10287"/>
          </a:xfrm>
          <a:prstGeom prst="straightConnector1">
            <a:avLst/>
          </a:prstGeom>
          <a:noFill/>
          <a:ln w="31750" cap="flat" cmpd="sng">
            <a:solidFill>
              <a:schemeClr val="tx1"/>
            </a:solidFill>
            <a:prstDash val="solid"/>
            <a:round/>
            <a:headEnd type="none" w="sm" len="sm"/>
            <a:tailEnd type="triangle" w="med" len="med"/>
          </a:ln>
        </p:spPr>
      </p:cxnSp>
      <p:cxnSp>
        <p:nvCxnSpPr>
          <p:cNvPr id="79" name="Google Shape;365;p37">
            <a:extLst>
              <a:ext uri="{FF2B5EF4-FFF2-40B4-BE49-F238E27FC236}">
                <a16:creationId xmlns:a16="http://schemas.microsoft.com/office/drawing/2014/main" id="{C900FC94-21A5-6BB3-B8F3-9F314C4F8004}"/>
              </a:ext>
            </a:extLst>
          </p:cNvPr>
          <p:cNvCxnSpPr>
            <a:cxnSpLocks/>
          </p:cNvCxnSpPr>
          <p:nvPr/>
        </p:nvCxnSpPr>
        <p:spPr>
          <a:xfrm flipV="1">
            <a:off x="1748733" y="4202243"/>
            <a:ext cx="0" cy="507358"/>
          </a:xfrm>
          <a:prstGeom prst="straightConnector1">
            <a:avLst/>
          </a:prstGeom>
          <a:noFill/>
          <a:ln w="31750" cap="flat" cmpd="sng">
            <a:solidFill>
              <a:schemeClr val="tx1"/>
            </a:solidFill>
            <a:prstDash val="solid"/>
            <a:round/>
            <a:headEnd type="none" w="sm" len="sm"/>
            <a:tailEnd type="triangle" w="med" len="med"/>
          </a:ln>
        </p:spPr>
      </p:cxnSp>
      <p:cxnSp>
        <p:nvCxnSpPr>
          <p:cNvPr id="80" name="Google Shape;366;p37">
            <a:extLst>
              <a:ext uri="{FF2B5EF4-FFF2-40B4-BE49-F238E27FC236}">
                <a16:creationId xmlns:a16="http://schemas.microsoft.com/office/drawing/2014/main" id="{1838A834-50BB-C050-2A65-5B35814E8551}"/>
              </a:ext>
            </a:extLst>
          </p:cNvPr>
          <p:cNvCxnSpPr/>
          <p:nvPr/>
        </p:nvCxnSpPr>
        <p:spPr>
          <a:xfrm>
            <a:off x="2857357" y="3872754"/>
            <a:ext cx="1106245" cy="6610"/>
          </a:xfrm>
          <a:prstGeom prst="straightConnector1">
            <a:avLst/>
          </a:prstGeom>
          <a:noFill/>
          <a:ln w="31750" cap="flat" cmpd="sng">
            <a:solidFill>
              <a:schemeClr val="tx1"/>
            </a:solidFill>
            <a:prstDash val="solid"/>
            <a:round/>
            <a:headEnd type="none" w="sm" len="sm"/>
            <a:tailEnd type="triangle" w="med" len="med"/>
          </a:ln>
        </p:spPr>
      </p:cxnSp>
      <p:cxnSp>
        <p:nvCxnSpPr>
          <p:cNvPr id="81" name="Google Shape;367;p37">
            <a:extLst>
              <a:ext uri="{FF2B5EF4-FFF2-40B4-BE49-F238E27FC236}">
                <a16:creationId xmlns:a16="http://schemas.microsoft.com/office/drawing/2014/main" id="{9F049E4F-163F-70A5-B3D0-CEFEF248B7A4}"/>
              </a:ext>
            </a:extLst>
          </p:cNvPr>
          <p:cNvCxnSpPr/>
          <p:nvPr/>
        </p:nvCxnSpPr>
        <p:spPr>
          <a:xfrm flipV="1">
            <a:off x="6452430" y="3869164"/>
            <a:ext cx="1099345" cy="2114"/>
          </a:xfrm>
          <a:prstGeom prst="straightConnector1">
            <a:avLst/>
          </a:prstGeom>
          <a:noFill/>
          <a:ln w="31750" cap="flat" cmpd="sng">
            <a:solidFill>
              <a:schemeClr val="tx1"/>
            </a:solidFill>
            <a:prstDash val="solid"/>
            <a:round/>
            <a:headEnd type="none" w="sm" len="sm"/>
            <a:tailEnd type="triangle" w="med" len="med"/>
          </a:ln>
        </p:spPr>
      </p:cxnSp>
      <p:cxnSp>
        <p:nvCxnSpPr>
          <p:cNvPr id="82" name="Google Shape;368;p37">
            <a:extLst>
              <a:ext uri="{FF2B5EF4-FFF2-40B4-BE49-F238E27FC236}">
                <a16:creationId xmlns:a16="http://schemas.microsoft.com/office/drawing/2014/main" id="{34F2415B-746D-2486-E8FD-A3233933BBC0}"/>
              </a:ext>
            </a:extLst>
          </p:cNvPr>
          <p:cNvCxnSpPr>
            <a:cxnSpLocks/>
          </p:cNvCxnSpPr>
          <p:nvPr/>
        </p:nvCxnSpPr>
        <p:spPr>
          <a:xfrm flipV="1">
            <a:off x="10263322" y="2488676"/>
            <a:ext cx="0" cy="880777"/>
          </a:xfrm>
          <a:prstGeom prst="straightConnector1">
            <a:avLst/>
          </a:prstGeom>
          <a:noFill/>
          <a:ln w="31750" cap="flat" cmpd="sng">
            <a:solidFill>
              <a:schemeClr val="tx1"/>
            </a:solidFill>
            <a:prstDash val="solid"/>
            <a:round/>
            <a:headEnd type="none" w="sm" len="sm"/>
            <a:tailEnd type="triangle" w="med" len="med"/>
          </a:ln>
        </p:spPr>
      </p:cxnSp>
      <p:cxnSp>
        <p:nvCxnSpPr>
          <p:cNvPr id="83" name="Google Shape;370;p37">
            <a:extLst>
              <a:ext uri="{FF2B5EF4-FFF2-40B4-BE49-F238E27FC236}">
                <a16:creationId xmlns:a16="http://schemas.microsoft.com/office/drawing/2014/main" id="{6E5486F3-4311-711F-CC7B-B7ADA89AE805}"/>
              </a:ext>
            </a:extLst>
          </p:cNvPr>
          <p:cNvCxnSpPr/>
          <p:nvPr/>
        </p:nvCxnSpPr>
        <p:spPr>
          <a:xfrm flipH="1">
            <a:off x="4890542" y="2169923"/>
            <a:ext cx="998343" cy="1879"/>
          </a:xfrm>
          <a:prstGeom prst="straightConnector1">
            <a:avLst/>
          </a:prstGeom>
          <a:noFill/>
          <a:ln w="31750" cap="flat" cmpd="sng">
            <a:solidFill>
              <a:schemeClr val="tx1"/>
            </a:solidFill>
            <a:prstDash val="solid"/>
            <a:round/>
            <a:headEnd type="none" w="sm" len="sm"/>
            <a:tailEnd type="triangle" w="med" len="med"/>
          </a:ln>
        </p:spPr>
      </p:cxnSp>
      <p:sp>
        <p:nvSpPr>
          <p:cNvPr id="84" name="Google Shape;361;p37">
            <a:extLst>
              <a:ext uri="{FF2B5EF4-FFF2-40B4-BE49-F238E27FC236}">
                <a16:creationId xmlns:a16="http://schemas.microsoft.com/office/drawing/2014/main" id="{0BFF4476-1A21-17E3-40B8-C9983D90B85E}"/>
              </a:ext>
            </a:extLst>
          </p:cNvPr>
          <p:cNvSpPr txBox="1"/>
          <p:nvPr/>
        </p:nvSpPr>
        <p:spPr>
          <a:xfrm>
            <a:off x="5342469" y="4807920"/>
            <a:ext cx="3194235" cy="120028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Interesse an anderen Kulturen, findet Europa und seine Geschichte spannend, möchte Auslandserfahrungen machen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85" name="Google Shape;370;p37">
            <a:extLst>
              <a:ext uri="{FF2B5EF4-FFF2-40B4-BE49-F238E27FC236}">
                <a16:creationId xmlns:a16="http://schemas.microsoft.com/office/drawing/2014/main" id="{05337A6E-B6B0-5858-B413-E928245B2DC2}"/>
              </a:ext>
            </a:extLst>
          </p:cNvPr>
          <p:cNvCxnSpPr/>
          <p:nvPr/>
        </p:nvCxnSpPr>
        <p:spPr>
          <a:xfrm flipH="1">
            <a:off x="7984621" y="2171802"/>
            <a:ext cx="998343" cy="1879"/>
          </a:xfrm>
          <a:prstGeom prst="straightConnector1">
            <a:avLst/>
          </a:prstGeom>
          <a:noFill/>
          <a:ln w="31750" cap="flat" cmpd="sng">
            <a:solidFill>
              <a:schemeClr val="tx1"/>
            </a:solidFill>
            <a:prstDash val="solid"/>
            <a:round/>
            <a:headEnd type="none" w="sm" len="sm"/>
            <a:tailEnd type="triangle" w="med" len="med"/>
          </a:ln>
        </p:spPr>
      </p:cxnSp>
      <p:sp>
        <p:nvSpPr>
          <p:cNvPr id="86" name="Google Shape;358;p37">
            <a:extLst>
              <a:ext uri="{FF2B5EF4-FFF2-40B4-BE49-F238E27FC236}">
                <a16:creationId xmlns:a16="http://schemas.microsoft.com/office/drawing/2014/main" id="{FE7069EA-9840-BC9E-FD88-B49CF174AE9F}"/>
              </a:ext>
            </a:extLst>
          </p:cNvPr>
          <p:cNvSpPr txBox="1"/>
          <p:nvPr/>
        </p:nvSpPr>
        <p:spPr>
          <a:xfrm>
            <a:off x="3850609" y="3284487"/>
            <a:ext cx="2652323" cy="120028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Wenig Wissen über Unterstützungsangebote und das System in Deutschland</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87" name="Google Shape;363;p37">
            <a:extLst>
              <a:ext uri="{FF2B5EF4-FFF2-40B4-BE49-F238E27FC236}">
                <a16:creationId xmlns:a16="http://schemas.microsoft.com/office/drawing/2014/main" id="{49AAC5B7-5145-A7C9-D73E-1205DA84617C}"/>
              </a:ext>
            </a:extLst>
          </p:cNvPr>
          <p:cNvCxnSpPr>
            <a:cxnSpLocks/>
          </p:cNvCxnSpPr>
          <p:nvPr/>
        </p:nvCxnSpPr>
        <p:spPr>
          <a:xfrm flipH="1">
            <a:off x="2981052" y="5418352"/>
            <a:ext cx="429428" cy="0"/>
          </a:xfrm>
          <a:prstGeom prst="straightConnector1">
            <a:avLst/>
          </a:prstGeom>
          <a:noFill/>
          <a:ln w="31750" cap="flat" cmpd="sng">
            <a:solidFill>
              <a:schemeClr val="tx1"/>
            </a:solidFill>
            <a:prstDash val="solid"/>
            <a:round/>
            <a:headEnd type="none" w="sm" len="sm"/>
            <a:tailEnd type="triangle" w="med" len="med"/>
          </a:ln>
        </p:spPr>
      </p:cxnSp>
      <p:sp>
        <p:nvSpPr>
          <p:cNvPr id="88" name="Titel 1">
            <a:extLst>
              <a:ext uri="{FF2B5EF4-FFF2-40B4-BE49-F238E27FC236}">
                <a16:creationId xmlns:a16="http://schemas.microsoft.com/office/drawing/2014/main" id="{38A7BD85-0506-1649-A32A-D14A6C36C439}"/>
              </a:ext>
            </a:extLst>
          </p:cNvPr>
          <p:cNvSpPr>
            <a:spLocks noGrp="1"/>
          </p:cNvSpPr>
          <p:nvPr>
            <p:ph type="title"/>
          </p:nvPr>
        </p:nvSpPr>
        <p:spPr>
          <a:xfrm>
            <a:off x="148856" y="195525"/>
            <a:ext cx="9905199" cy="648836"/>
          </a:xfrm>
        </p:spPr>
        <p:txBody>
          <a:bodyPr/>
          <a:lstStyle/>
          <a:p>
            <a:r>
              <a:rPr lang="de-DE" sz="3600" b="1">
                <a:solidFill>
                  <a:schemeClr val="accent3">
                    <a:lumMod val="75000"/>
                  </a:schemeClr>
                </a:solidFill>
              </a:rPr>
              <a:t>Die „Kultur“ erklärt </a:t>
            </a:r>
            <a:r>
              <a:rPr lang="de-DE" sz="3600" b="1" err="1">
                <a:solidFill>
                  <a:schemeClr val="accent3">
                    <a:lumMod val="75000"/>
                  </a:schemeClr>
                </a:solidFill>
              </a:rPr>
              <a:t>Kun‘s</a:t>
            </a:r>
            <a:r>
              <a:rPr lang="de-DE" sz="3600" b="1">
                <a:solidFill>
                  <a:schemeClr val="accent3">
                    <a:lumMod val="75000"/>
                  </a:schemeClr>
                </a:solidFill>
              </a:rPr>
              <a:t> Situation </a:t>
            </a:r>
            <a:br>
              <a:rPr lang="de-DE" sz="3600" b="1">
                <a:solidFill>
                  <a:schemeClr val="accent3">
                    <a:lumMod val="75000"/>
                  </a:schemeClr>
                </a:solidFill>
              </a:rPr>
            </a:br>
            <a:r>
              <a:rPr lang="de-DE" sz="3600" b="1">
                <a:solidFill>
                  <a:schemeClr val="accent3">
                    <a:lumMod val="75000"/>
                  </a:schemeClr>
                </a:solidFill>
              </a:rPr>
              <a:t>nicht ausreichend</a:t>
            </a:r>
          </a:p>
        </p:txBody>
      </p:sp>
      <p:sp>
        <p:nvSpPr>
          <p:cNvPr id="5" name="Foliennummernplatzhalter 4">
            <a:extLst>
              <a:ext uri="{FF2B5EF4-FFF2-40B4-BE49-F238E27FC236}">
                <a16:creationId xmlns:a16="http://schemas.microsoft.com/office/drawing/2014/main" id="{C2FB774A-4378-4E7D-9A08-D31BC999B94C}"/>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AFABD84-7FF2-4ED4-996F-6CE3D31463F8}" type="slidenum">
              <a:rPr kumimoji="0" lang="de-DE" sz="800" b="0" i="0" u="none" strike="noStrike" kern="1200" cap="none" spc="0" normalizeH="0" baseline="0" noProof="0" smtClean="0">
                <a:ln>
                  <a:noFill/>
                </a:ln>
                <a:solidFill>
                  <a:srgbClr val="496278"/>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de-DE" sz="800" b="0" i="0" u="none" strike="noStrike" kern="1200" cap="none" spc="0" normalizeH="0" baseline="0" noProof="0">
              <a:ln>
                <a:noFill/>
              </a:ln>
              <a:solidFill>
                <a:srgbClr val="496278"/>
              </a:solidFill>
              <a:effectLst/>
              <a:uLnTx/>
              <a:uFillTx/>
              <a:latin typeface="Calibri"/>
              <a:ea typeface="+mn-ea"/>
              <a:cs typeface="+mn-cs"/>
            </a:endParaRPr>
          </a:p>
        </p:txBody>
      </p:sp>
      <p:sp>
        <p:nvSpPr>
          <p:cNvPr id="2" name="Google Shape;401;p38">
            <a:extLst>
              <a:ext uri="{FF2B5EF4-FFF2-40B4-BE49-F238E27FC236}">
                <a16:creationId xmlns:a16="http://schemas.microsoft.com/office/drawing/2014/main" id="{26794FB6-D8D5-E8BF-7A15-586C6310CE4A}"/>
              </a:ext>
            </a:extLst>
          </p:cNvPr>
          <p:cNvSpPr txBox="1"/>
          <p:nvPr/>
        </p:nvSpPr>
        <p:spPr>
          <a:xfrm>
            <a:off x="596914" y="2184250"/>
            <a:ext cx="1260390" cy="461624"/>
          </a:xfrm>
          <a:prstGeom prst="rect">
            <a:avLst/>
          </a:prstGeom>
          <a:noFill/>
          <a:ln>
            <a:noFill/>
          </a:ln>
        </p:spPr>
        <p:txBody>
          <a:bodyPr spcFirstLastPara="1" wrap="square" lIns="91425" tIns="45700" rIns="91425" bIns="45700" anchor="t" anchorCtr="0">
            <a:spAutoFit/>
          </a:bodyPr>
          <a:lstStyle/>
          <a:p>
            <a:r>
              <a:rPr lang="de-DE" sz="2400" b="1">
                <a:solidFill>
                  <a:schemeClr val="accent4">
                    <a:lumMod val="75000"/>
                  </a:schemeClr>
                </a:solidFill>
                <a:latin typeface="Calibri"/>
                <a:ea typeface="Calibri"/>
                <a:cs typeface="Calibri"/>
                <a:sym typeface="Calibri"/>
              </a:rPr>
              <a:t>„Kultur“</a:t>
            </a:r>
            <a:endParaRPr sz="2400">
              <a:solidFill>
                <a:schemeClr val="accent4">
                  <a:lumMod val="75000"/>
                </a:schemeClr>
              </a:solidFill>
            </a:endParaRPr>
          </a:p>
        </p:txBody>
      </p:sp>
      <p:cxnSp>
        <p:nvCxnSpPr>
          <p:cNvPr id="15" name="Google Shape;372;p37">
            <a:extLst>
              <a:ext uri="{FF2B5EF4-FFF2-40B4-BE49-F238E27FC236}">
                <a16:creationId xmlns:a16="http://schemas.microsoft.com/office/drawing/2014/main" id="{29292FC0-FFCA-FBCA-EBC8-DE2FFE125635}"/>
              </a:ext>
            </a:extLst>
          </p:cNvPr>
          <p:cNvCxnSpPr>
            <a:cxnSpLocks/>
          </p:cNvCxnSpPr>
          <p:nvPr/>
        </p:nvCxnSpPr>
        <p:spPr>
          <a:xfrm>
            <a:off x="1531994" y="2723324"/>
            <a:ext cx="2054430" cy="1969701"/>
          </a:xfrm>
          <a:prstGeom prst="straightConnector1">
            <a:avLst/>
          </a:prstGeom>
          <a:noFill/>
          <a:ln w="28575" cap="flat" cmpd="sng">
            <a:solidFill>
              <a:schemeClr val="accent4">
                <a:lumMod val="75000"/>
              </a:schemeClr>
            </a:solidFill>
            <a:prstDash val="solid"/>
            <a:round/>
            <a:headEnd type="none" w="sm" len="sm"/>
            <a:tailEnd type="triangle" w="med" len="med"/>
          </a:ln>
        </p:spPr>
      </p:cxnSp>
      <p:sp>
        <p:nvSpPr>
          <p:cNvPr id="60" name="Rechteck 59">
            <a:extLst>
              <a:ext uri="{FF2B5EF4-FFF2-40B4-BE49-F238E27FC236}">
                <a16:creationId xmlns:a16="http://schemas.microsoft.com/office/drawing/2014/main" id="{A761B7FC-34E8-0800-0AF1-82822D94D921}"/>
              </a:ext>
            </a:extLst>
          </p:cNvPr>
          <p:cNvSpPr/>
          <p:nvPr/>
        </p:nvSpPr>
        <p:spPr>
          <a:xfrm>
            <a:off x="744279" y="3506794"/>
            <a:ext cx="2101157"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73" name="Google Shape;358;p37">
            <a:extLst>
              <a:ext uri="{FF2B5EF4-FFF2-40B4-BE49-F238E27FC236}">
                <a16:creationId xmlns:a16="http://schemas.microsoft.com/office/drawing/2014/main" id="{66771084-06A4-FBED-5274-E0A545B94BF4}"/>
              </a:ext>
            </a:extLst>
          </p:cNvPr>
          <p:cNvSpPr txBox="1"/>
          <p:nvPr/>
        </p:nvSpPr>
        <p:spPr>
          <a:xfrm>
            <a:off x="614929" y="3524353"/>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96278">
                    <a:lumMod val="50000"/>
                  </a:srgbClr>
                </a:solidFill>
                <a:effectLst/>
                <a:uLnTx/>
                <a:uFillTx/>
                <a:latin typeface="Calibri"/>
                <a:ea typeface="Calibri"/>
                <a:cs typeface="Calibri"/>
                <a:sym typeface="Calibri"/>
              </a:rPr>
              <a:t>Erlebt immer wieder Rassismus im Team</a:t>
            </a:r>
            <a:endParaRPr kumimoji="0" sz="1800" b="0" i="0" u="none" strike="noStrike" kern="1200" cap="none" spc="0" normalizeH="0" baseline="0" noProof="0" dirty="0">
              <a:ln>
                <a:noFill/>
              </a:ln>
              <a:solidFill>
                <a:srgbClr val="496278">
                  <a:lumMod val="50000"/>
                </a:srgbClr>
              </a:solidFill>
              <a:effectLst/>
              <a:uLnTx/>
              <a:uFillTx/>
              <a:latin typeface="Calibri"/>
              <a:ea typeface="+mn-ea"/>
              <a:cs typeface="+mn-cs"/>
            </a:endParaRPr>
          </a:p>
        </p:txBody>
      </p:sp>
      <p:cxnSp>
        <p:nvCxnSpPr>
          <p:cNvPr id="22" name="Google Shape;372;p37">
            <a:extLst>
              <a:ext uri="{FF2B5EF4-FFF2-40B4-BE49-F238E27FC236}">
                <a16:creationId xmlns:a16="http://schemas.microsoft.com/office/drawing/2014/main" id="{5670CA03-3D3F-E59E-5EAA-C965898CEDC2}"/>
              </a:ext>
            </a:extLst>
          </p:cNvPr>
          <p:cNvCxnSpPr>
            <a:cxnSpLocks/>
          </p:cNvCxnSpPr>
          <p:nvPr/>
        </p:nvCxnSpPr>
        <p:spPr>
          <a:xfrm flipH="1">
            <a:off x="449834" y="2723324"/>
            <a:ext cx="306409" cy="2027148"/>
          </a:xfrm>
          <a:prstGeom prst="straightConnector1">
            <a:avLst/>
          </a:prstGeom>
          <a:noFill/>
          <a:ln w="28575" cap="flat" cmpd="sng">
            <a:solidFill>
              <a:schemeClr val="accent4">
                <a:lumMod val="75000"/>
              </a:schemeClr>
            </a:solidFill>
            <a:prstDash val="solid"/>
            <a:round/>
            <a:headEnd type="none" w="sm" len="sm"/>
            <a:tailEnd type="triangle" w="med" len="med"/>
          </a:ln>
        </p:spPr>
      </p:cxnSp>
      <p:sp>
        <p:nvSpPr>
          <p:cNvPr id="38" name="Fußzeilenplatzhalter 3">
            <a:extLst>
              <a:ext uri="{FF2B5EF4-FFF2-40B4-BE49-F238E27FC236}">
                <a16:creationId xmlns:a16="http://schemas.microsoft.com/office/drawing/2014/main" id="{5AD28E81-B23C-2D71-1FDE-EBA0AA090174}"/>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3" name="VO 17">
            <a:hlinkClick r:id="" action="ppaction://media"/>
            <a:extLst>
              <a:ext uri="{FF2B5EF4-FFF2-40B4-BE49-F238E27FC236}">
                <a16:creationId xmlns:a16="http://schemas.microsoft.com/office/drawing/2014/main" id="{799BA9CE-15CF-699A-1EE2-86CFA99B1D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36563" y="2733675"/>
            <a:ext cx="609600" cy="609600"/>
          </a:xfrm>
          <a:prstGeom prst="rect">
            <a:avLst/>
          </a:prstGeom>
        </p:spPr>
      </p:pic>
    </p:spTree>
    <p:extLst>
      <p:ext uri="{BB962C8B-B14F-4D97-AF65-F5344CB8AC3E}">
        <p14:creationId xmlns:p14="http://schemas.microsoft.com/office/powerpoint/2010/main" val="157894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7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9">
            <a:extLst>
              <a:ext uri="{FF2B5EF4-FFF2-40B4-BE49-F238E27FC236}">
                <a16:creationId xmlns:a16="http://schemas.microsoft.com/office/drawing/2014/main" id="{490CB64F-E85A-70E4-6378-2EF8167B49E9}"/>
              </a:ext>
            </a:extLst>
          </p:cNvPr>
          <p:cNvSpPr/>
          <p:nvPr/>
        </p:nvSpPr>
        <p:spPr>
          <a:xfrm>
            <a:off x="132619" y="1254643"/>
            <a:ext cx="11791609" cy="528492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59" name="Rechteck 58">
            <a:extLst>
              <a:ext uri="{FF2B5EF4-FFF2-40B4-BE49-F238E27FC236}">
                <a16:creationId xmlns:a16="http://schemas.microsoft.com/office/drawing/2014/main" id="{923E67E7-FEEC-0FFA-EEC5-BEB2BE47E32F}"/>
              </a:ext>
            </a:extLst>
          </p:cNvPr>
          <p:cNvSpPr/>
          <p:nvPr/>
        </p:nvSpPr>
        <p:spPr>
          <a:xfrm>
            <a:off x="312390" y="4807918"/>
            <a:ext cx="1737296"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1" name="Rechteck 60">
            <a:extLst>
              <a:ext uri="{FF2B5EF4-FFF2-40B4-BE49-F238E27FC236}">
                <a16:creationId xmlns:a16="http://schemas.microsoft.com/office/drawing/2014/main" id="{9C885AC5-1247-EB88-6616-BFCC4D28D398}"/>
              </a:ext>
            </a:extLst>
          </p:cNvPr>
          <p:cNvSpPr/>
          <p:nvPr/>
        </p:nvSpPr>
        <p:spPr>
          <a:xfrm>
            <a:off x="3306726" y="1858551"/>
            <a:ext cx="1522198"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2" name="Rechteck 61">
            <a:extLst>
              <a:ext uri="{FF2B5EF4-FFF2-40B4-BE49-F238E27FC236}">
                <a16:creationId xmlns:a16="http://schemas.microsoft.com/office/drawing/2014/main" id="{31B7E85E-B11D-F0D8-B64D-FE9BC66EDFE7}"/>
              </a:ext>
            </a:extLst>
          </p:cNvPr>
          <p:cNvSpPr/>
          <p:nvPr/>
        </p:nvSpPr>
        <p:spPr>
          <a:xfrm>
            <a:off x="5966559" y="1846068"/>
            <a:ext cx="2001943"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3" name="Rechteck 62">
            <a:extLst>
              <a:ext uri="{FF2B5EF4-FFF2-40B4-BE49-F238E27FC236}">
                <a16:creationId xmlns:a16="http://schemas.microsoft.com/office/drawing/2014/main" id="{2CA06759-901E-3992-111F-018AC876552B}"/>
              </a:ext>
            </a:extLst>
          </p:cNvPr>
          <p:cNvSpPr/>
          <p:nvPr/>
        </p:nvSpPr>
        <p:spPr>
          <a:xfrm>
            <a:off x="9076032" y="1831697"/>
            <a:ext cx="2327901"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4" name="Rechteck 63">
            <a:extLst>
              <a:ext uri="{FF2B5EF4-FFF2-40B4-BE49-F238E27FC236}">
                <a16:creationId xmlns:a16="http://schemas.microsoft.com/office/drawing/2014/main" id="{307AD5CC-EB6D-2740-203B-D5C109C21E5C}"/>
              </a:ext>
            </a:extLst>
          </p:cNvPr>
          <p:cNvSpPr/>
          <p:nvPr/>
        </p:nvSpPr>
        <p:spPr>
          <a:xfrm>
            <a:off x="7670976" y="3269508"/>
            <a:ext cx="3904242" cy="8948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5" name="Rechteck 64">
            <a:extLst>
              <a:ext uri="{FF2B5EF4-FFF2-40B4-BE49-F238E27FC236}">
                <a16:creationId xmlns:a16="http://schemas.microsoft.com/office/drawing/2014/main" id="{7070852E-F764-8270-D3A4-D5D839869AA0}"/>
              </a:ext>
            </a:extLst>
          </p:cNvPr>
          <p:cNvSpPr/>
          <p:nvPr/>
        </p:nvSpPr>
        <p:spPr>
          <a:xfrm>
            <a:off x="3989309" y="2990169"/>
            <a:ext cx="2405573" cy="132413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6" name="Rechteck 65">
            <a:extLst>
              <a:ext uri="{FF2B5EF4-FFF2-40B4-BE49-F238E27FC236}">
                <a16:creationId xmlns:a16="http://schemas.microsoft.com/office/drawing/2014/main" id="{397229AE-3504-517C-7D42-DAF737DA883F}"/>
              </a:ext>
            </a:extLst>
          </p:cNvPr>
          <p:cNvSpPr/>
          <p:nvPr/>
        </p:nvSpPr>
        <p:spPr>
          <a:xfrm>
            <a:off x="3467636" y="5044355"/>
            <a:ext cx="1205182" cy="7121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7" name="Rechteck 66">
            <a:extLst>
              <a:ext uri="{FF2B5EF4-FFF2-40B4-BE49-F238E27FC236}">
                <a16:creationId xmlns:a16="http://schemas.microsoft.com/office/drawing/2014/main" id="{5A06AD8E-FB0B-588A-C614-F6C6A4B1EDCB}"/>
              </a:ext>
            </a:extLst>
          </p:cNvPr>
          <p:cNvSpPr/>
          <p:nvPr/>
        </p:nvSpPr>
        <p:spPr>
          <a:xfrm>
            <a:off x="5357454" y="4812781"/>
            <a:ext cx="3179250"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8" name="Rechteck 67">
            <a:extLst>
              <a:ext uri="{FF2B5EF4-FFF2-40B4-BE49-F238E27FC236}">
                <a16:creationId xmlns:a16="http://schemas.microsoft.com/office/drawing/2014/main" id="{CD92D45F-0357-E55B-0E9A-DA4678903100}"/>
              </a:ext>
            </a:extLst>
          </p:cNvPr>
          <p:cNvSpPr/>
          <p:nvPr/>
        </p:nvSpPr>
        <p:spPr>
          <a:xfrm>
            <a:off x="9339650" y="4807920"/>
            <a:ext cx="243059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9" name="Google Shape;354;p37">
            <a:extLst>
              <a:ext uri="{FF2B5EF4-FFF2-40B4-BE49-F238E27FC236}">
                <a16:creationId xmlns:a16="http://schemas.microsoft.com/office/drawing/2014/main" id="{DE363F90-F4B4-DB8C-B54F-6BA160639C1A}"/>
              </a:ext>
            </a:extLst>
          </p:cNvPr>
          <p:cNvSpPr txBox="1"/>
          <p:nvPr/>
        </p:nvSpPr>
        <p:spPr>
          <a:xfrm>
            <a:off x="2865037" y="185675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000000"/>
                </a:solidFill>
                <a:effectLst/>
                <a:uLnTx/>
                <a:uFillTx/>
                <a:latin typeface="Calibri"/>
                <a:ea typeface="Calibri"/>
                <a:cs typeface="Calibri"/>
                <a:sym typeface="Calibri"/>
              </a:rPr>
              <a:t>Wird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000000"/>
                </a:solidFill>
                <a:effectLst/>
                <a:uLnTx/>
                <a:uFillTx/>
                <a:latin typeface="Calibri"/>
                <a:ea typeface="Calibri"/>
                <a:cs typeface="Calibri"/>
                <a:sym typeface="Calibri"/>
              </a:rPr>
              <a:t>Arbeitsunfähig</a:t>
            </a:r>
            <a:endParaRPr kumimoji="0" sz="1800" b="0" i="0" u="none" strike="noStrike" kern="1200" cap="none" spc="0" normalizeH="0" baseline="0" noProof="0">
              <a:ln>
                <a:noFill/>
              </a:ln>
              <a:solidFill>
                <a:srgbClr val="000000"/>
              </a:solidFill>
              <a:effectLst/>
              <a:uLnTx/>
              <a:uFillTx/>
              <a:latin typeface="Calibri"/>
              <a:ea typeface="+mn-ea"/>
              <a:cs typeface="+mn-cs"/>
            </a:endParaRPr>
          </a:p>
        </p:txBody>
      </p:sp>
      <p:sp>
        <p:nvSpPr>
          <p:cNvPr id="70" name="Google Shape;355;p37">
            <a:extLst>
              <a:ext uri="{FF2B5EF4-FFF2-40B4-BE49-F238E27FC236}">
                <a16:creationId xmlns:a16="http://schemas.microsoft.com/office/drawing/2014/main" id="{7B0544C0-F6DB-257E-9FB2-31424100F5F4}"/>
              </a:ext>
            </a:extLst>
          </p:cNvPr>
          <p:cNvSpPr txBox="1"/>
          <p:nvPr/>
        </p:nvSpPr>
        <p:spPr>
          <a:xfrm>
            <a:off x="5778129" y="185675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a:solidFill>
                  <a:srgbClr val="000000"/>
                </a:solidFill>
                <a:latin typeface="Calibri"/>
                <a:ea typeface="Calibri"/>
                <a:cs typeface="Calibri"/>
                <a:sym typeface="Calibri"/>
              </a:rPr>
              <a:t>f</a:t>
            </a:r>
            <a:r>
              <a:rPr kumimoji="0" lang="de-DE" sz="1800" b="1" i="0" u="none" strike="noStrike" kern="1200" cap="none" spc="0" normalizeH="0" baseline="0" noProof="0" err="1">
                <a:ln>
                  <a:noFill/>
                </a:ln>
                <a:solidFill>
                  <a:srgbClr val="000000"/>
                </a:solidFill>
                <a:effectLst/>
                <a:uLnTx/>
                <a:uFillTx/>
                <a:latin typeface="Calibri"/>
                <a:ea typeface="Calibri"/>
                <a:cs typeface="Calibri"/>
                <a:sym typeface="Calibri"/>
              </a:rPr>
              <a:t>indet</a:t>
            </a:r>
            <a:r>
              <a:rPr kumimoji="0" lang="de-DE" sz="1800" b="1" i="0" u="none" strike="noStrike" kern="1200" cap="none" spc="0" normalizeH="0" baseline="0" noProof="0">
                <a:ln>
                  <a:noFill/>
                </a:ln>
                <a:solidFill>
                  <a:srgbClr val="000000"/>
                </a:solidFill>
                <a:effectLst/>
                <a:uLnTx/>
                <a:uFillTx/>
                <a:latin typeface="Calibri"/>
                <a:ea typeface="Calibri"/>
                <a:cs typeface="Calibri"/>
                <a:sym typeface="Calibri"/>
              </a:rPr>
              <a:t> keine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000000"/>
                </a:solidFill>
                <a:effectLst/>
                <a:uLnTx/>
                <a:uFillTx/>
                <a:latin typeface="Calibri"/>
                <a:ea typeface="Calibri"/>
                <a:cs typeface="Calibri"/>
                <a:sym typeface="Calibri"/>
              </a:rPr>
              <a:t>ambulante Therapie</a:t>
            </a:r>
            <a:endParaRPr kumimoji="0" sz="1800" b="0" i="0" u="none" strike="noStrike" kern="1200" cap="none" spc="0" normalizeH="0" baseline="0" noProof="0">
              <a:ln>
                <a:noFill/>
              </a:ln>
              <a:solidFill>
                <a:srgbClr val="000000"/>
              </a:solidFill>
              <a:effectLst/>
              <a:uLnTx/>
              <a:uFillTx/>
              <a:latin typeface="Calibri"/>
              <a:ea typeface="+mn-ea"/>
              <a:cs typeface="+mn-cs"/>
            </a:endParaRPr>
          </a:p>
        </p:txBody>
      </p:sp>
      <p:sp>
        <p:nvSpPr>
          <p:cNvPr id="71" name="Google Shape;356;p37">
            <a:extLst>
              <a:ext uri="{FF2B5EF4-FFF2-40B4-BE49-F238E27FC236}">
                <a16:creationId xmlns:a16="http://schemas.microsoft.com/office/drawing/2014/main" id="{6DC2A634-0657-88E8-A848-30BA9C17CFBF}"/>
              </a:ext>
            </a:extLst>
          </p:cNvPr>
          <p:cNvSpPr txBox="1"/>
          <p:nvPr/>
        </p:nvSpPr>
        <p:spPr>
          <a:xfrm>
            <a:off x="8998357" y="1987157"/>
            <a:ext cx="2405576" cy="36929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Belastungsdepression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2" name="Google Shape;357;p37">
            <a:extLst>
              <a:ext uri="{FF2B5EF4-FFF2-40B4-BE49-F238E27FC236}">
                <a16:creationId xmlns:a16="http://schemas.microsoft.com/office/drawing/2014/main" id="{4FBE85BA-77C1-33AB-395B-AED75B81F56E}"/>
              </a:ext>
            </a:extLst>
          </p:cNvPr>
          <p:cNvSpPr txBox="1"/>
          <p:nvPr/>
        </p:nvSpPr>
        <p:spPr>
          <a:xfrm>
            <a:off x="7551775" y="3386528"/>
            <a:ext cx="4035364"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a:solidFill>
                  <a:srgbClr val="496278">
                    <a:lumMod val="50000"/>
                  </a:srgbClr>
                </a:solidFill>
                <a:latin typeface="Calibri"/>
                <a:ea typeface="Calibri"/>
                <a:cs typeface="Calibri"/>
                <a:sym typeface="Calibri"/>
              </a:rPr>
              <a:t>v</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ersucht zwei Mal mit Vorgesetzten seine Situation im Team zu besprechen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4" name="Google Shape;359;p37">
            <a:extLst>
              <a:ext uri="{FF2B5EF4-FFF2-40B4-BE49-F238E27FC236}">
                <a16:creationId xmlns:a16="http://schemas.microsoft.com/office/drawing/2014/main" id="{645B8D0A-3734-077F-B82D-F8F8B92EE428}"/>
              </a:ext>
            </a:extLst>
          </p:cNvPr>
          <p:cNvSpPr txBox="1"/>
          <p:nvPr/>
        </p:nvSpPr>
        <p:spPr>
          <a:xfrm>
            <a:off x="129826" y="4959866"/>
            <a:ext cx="2163990"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Beginnt </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mn-ea"/>
                <a:cs typeface="Calibri"/>
                <a:sym typeface="Calibri"/>
              </a:rPr>
              <a:t>den Anpassungs-lehrgang</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5" name="Google Shape;360;p37">
            <a:extLst>
              <a:ext uri="{FF2B5EF4-FFF2-40B4-BE49-F238E27FC236}">
                <a16:creationId xmlns:a16="http://schemas.microsoft.com/office/drawing/2014/main" id="{5E36A159-0A7F-FD46-6F3C-BA938748A7B0}"/>
              </a:ext>
            </a:extLst>
          </p:cNvPr>
          <p:cNvSpPr txBox="1"/>
          <p:nvPr/>
        </p:nvSpPr>
        <p:spPr>
          <a:xfrm>
            <a:off x="2816532" y="509520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a:solidFill>
                  <a:srgbClr val="496278">
                    <a:lumMod val="50000"/>
                  </a:srgbClr>
                </a:solidFill>
                <a:latin typeface="Calibri"/>
                <a:ea typeface="Calibri"/>
                <a:cs typeface="Calibri"/>
                <a:sym typeface="Calibri"/>
              </a:rPr>
              <a:t>z</a:t>
            </a:r>
            <a:r>
              <a:rPr kumimoji="0" lang="de-DE" sz="1800" b="1" i="0" u="none" strike="noStrike" kern="1200" cap="none" spc="0" normalizeH="0" baseline="0" noProof="0" err="1">
                <a:ln>
                  <a:noFill/>
                </a:ln>
                <a:solidFill>
                  <a:srgbClr val="496278">
                    <a:lumMod val="50000"/>
                  </a:srgbClr>
                </a:solidFill>
                <a:effectLst/>
                <a:uLnTx/>
                <a:uFillTx/>
                <a:latin typeface="Calibri"/>
                <a:ea typeface="Calibri"/>
                <a:cs typeface="Calibri"/>
                <a:sym typeface="Calibri"/>
              </a:rPr>
              <a:t>ieht</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 nach </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mn-ea"/>
                <a:cs typeface="Calibri"/>
                <a:sym typeface="Calibri"/>
              </a:rPr>
              <a:t>Berlin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6" name="Google Shape;362;p37">
            <a:extLst>
              <a:ext uri="{FF2B5EF4-FFF2-40B4-BE49-F238E27FC236}">
                <a16:creationId xmlns:a16="http://schemas.microsoft.com/office/drawing/2014/main" id="{1D38F3F9-F5A3-5039-3FD1-0FBD17B7358A}"/>
              </a:ext>
            </a:extLst>
          </p:cNvPr>
          <p:cNvSpPr txBox="1"/>
          <p:nvPr/>
        </p:nvSpPr>
        <p:spPr>
          <a:xfrm>
            <a:off x="9163259" y="4946420"/>
            <a:ext cx="2716353"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Vietnamese,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Person </a:t>
            </a:r>
            <a:r>
              <a:rPr kumimoji="0" lang="de-DE" sz="1800" b="1" i="0" u="none" strike="noStrike" kern="1200" cap="none" spc="0" normalizeH="0" baseline="0" noProof="0" err="1">
                <a:ln>
                  <a:noFill/>
                </a:ln>
                <a:solidFill>
                  <a:srgbClr val="496278">
                    <a:lumMod val="50000"/>
                  </a:srgbClr>
                </a:solidFill>
                <a:effectLst/>
                <a:uLnTx/>
                <a:uFillTx/>
                <a:latin typeface="Calibri"/>
                <a:ea typeface="Calibri"/>
                <a:cs typeface="Calibri"/>
                <a:sym typeface="Calibri"/>
              </a:rPr>
              <a:t>of</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 Color, akademische Ausbildung</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77" name="Google Shape;363;p37">
            <a:extLst>
              <a:ext uri="{FF2B5EF4-FFF2-40B4-BE49-F238E27FC236}">
                <a16:creationId xmlns:a16="http://schemas.microsoft.com/office/drawing/2014/main" id="{81206F07-417D-CDD6-9A26-708D41111A80}"/>
              </a:ext>
            </a:extLst>
          </p:cNvPr>
          <p:cNvCxnSpPr>
            <a:cxnSpLocks/>
            <a:stCxn id="76" idx="1"/>
          </p:cNvCxnSpPr>
          <p:nvPr/>
        </p:nvCxnSpPr>
        <p:spPr>
          <a:xfrm flipH="1">
            <a:off x="8657065" y="5408065"/>
            <a:ext cx="506194" cy="10287"/>
          </a:xfrm>
          <a:prstGeom prst="straightConnector1">
            <a:avLst/>
          </a:prstGeom>
          <a:noFill/>
          <a:ln w="31750" cap="flat" cmpd="sng">
            <a:solidFill>
              <a:schemeClr val="tx1"/>
            </a:solidFill>
            <a:prstDash val="solid"/>
            <a:round/>
            <a:headEnd type="none" w="sm" len="sm"/>
            <a:tailEnd type="triangle" w="med" len="med"/>
          </a:ln>
        </p:spPr>
      </p:cxnSp>
      <p:cxnSp>
        <p:nvCxnSpPr>
          <p:cNvPr id="78" name="Google Shape;364;p37">
            <a:extLst>
              <a:ext uri="{FF2B5EF4-FFF2-40B4-BE49-F238E27FC236}">
                <a16:creationId xmlns:a16="http://schemas.microsoft.com/office/drawing/2014/main" id="{1CB77A19-DAFA-2BF4-AE26-E809D2418331}"/>
              </a:ext>
            </a:extLst>
          </p:cNvPr>
          <p:cNvCxnSpPr>
            <a:cxnSpLocks/>
          </p:cNvCxnSpPr>
          <p:nvPr/>
        </p:nvCxnSpPr>
        <p:spPr>
          <a:xfrm flipH="1">
            <a:off x="4702026" y="5408065"/>
            <a:ext cx="549290" cy="10287"/>
          </a:xfrm>
          <a:prstGeom prst="straightConnector1">
            <a:avLst/>
          </a:prstGeom>
          <a:noFill/>
          <a:ln w="31750" cap="flat" cmpd="sng">
            <a:solidFill>
              <a:schemeClr val="tx1"/>
            </a:solidFill>
            <a:prstDash val="solid"/>
            <a:round/>
            <a:headEnd type="none" w="sm" len="sm"/>
            <a:tailEnd type="triangle" w="med" len="med"/>
          </a:ln>
        </p:spPr>
      </p:cxnSp>
      <p:cxnSp>
        <p:nvCxnSpPr>
          <p:cNvPr id="79" name="Google Shape;365;p37">
            <a:extLst>
              <a:ext uri="{FF2B5EF4-FFF2-40B4-BE49-F238E27FC236}">
                <a16:creationId xmlns:a16="http://schemas.microsoft.com/office/drawing/2014/main" id="{C900FC94-21A5-6BB3-B8F3-9F314C4F8004}"/>
              </a:ext>
            </a:extLst>
          </p:cNvPr>
          <p:cNvCxnSpPr>
            <a:cxnSpLocks/>
          </p:cNvCxnSpPr>
          <p:nvPr/>
        </p:nvCxnSpPr>
        <p:spPr>
          <a:xfrm flipV="1">
            <a:off x="1748733" y="3969506"/>
            <a:ext cx="0" cy="740095"/>
          </a:xfrm>
          <a:prstGeom prst="straightConnector1">
            <a:avLst/>
          </a:prstGeom>
          <a:noFill/>
          <a:ln w="31750" cap="flat" cmpd="sng">
            <a:solidFill>
              <a:schemeClr val="tx1"/>
            </a:solidFill>
            <a:prstDash val="solid"/>
            <a:round/>
            <a:headEnd type="none" w="sm" len="sm"/>
            <a:tailEnd type="triangle" w="med" len="med"/>
          </a:ln>
        </p:spPr>
      </p:cxnSp>
      <p:cxnSp>
        <p:nvCxnSpPr>
          <p:cNvPr id="80" name="Google Shape;366;p37">
            <a:extLst>
              <a:ext uri="{FF2B5EF4-FFF2-40B4-BE49-F238E27FC236}">
                <a16:creationId xmlns:a16="http://schemas.microsoft.com/office/drawing/2014/main" id="{1838A834-50BB-C050-2A65-5B35814E8551}"/>
              </a:ext>
            </a:extLst>
          </p:cNvPr>
          <p:cNvCxnSpPr/>
          <p:nvPr/>
        </p:nvCxnSpPr>
        <p:spPr>
          <a:xfrm>
            <a:off x="2683286" y="3564126"/>
            <a:ext cx="1106245" cy="6610"/>
          </a:xfrm>
          <a:prstGeom prst="straightConnector1">
            <a:avLst/>
          </a:prstGeom>
          <a:noFill/>
          <a:ln w="31750" cap="flat" cmpd="sng">
            <a:solidFill>
              <a:schemeClr val="tx1"/>
            </a:solidFill>
            <a:prstDash val="solid"/>
            <a:round/>
            <a:headEnd type="none" w="sm" len="sm"/>
            <a:tailEnd type="triangle" w="med" len="med"/>
          </a:ln>
        </p:spPr>
      </p:cxnSp>
      <p:cxnSp>
        <p:nvCxnSpPr>
          <p:cNvPr id="81" name="Google Shape;367;p37">
            <a:extLst>
              <a:ext uri="{FF2B5EF4-FFF2-40B4-BE49-F238E27FC236}">
                <a16:creationId xmlns:a16="http://schemas.microsoft.com/office/drawing/2014/main" id="{9F049E4F-163F-70A5-B3D0-CEFEF248B7A4}"/>
              </a:ext>
            </a:extLst>
          </p:cNvPr>
          <p:cNvCxnSpPr/>
          <p:nvPr/>
        </p:nvCxnSpPr>
        <p:spPr>
          <a:xfrm flipV="1">
            <a:off x="6443232" y="3570736"/>
            <a:ext cx="1099345" cy="2114"/>
          </a:xfrm>
          <a:prstGeom prst="straightConnector1">
            <a:avLst/>
          </a:prstGeom>
          <a:noFill/>
          <a:ln w="31750" cap="flat" cmpd="sng">
            <a:solidFill>
              <a:schemeClr val="tx1"/>
            </a:solidFill>
            <a:prstDash val="solid"/>
            <a:round/>
            <a:headEnd type="none" w="sm" len="sm"/>
            <a:tailEnd type="triangle" w="med" len="med"/>
          </a:ln>
        </p:spPr>
      </p:cxnSp>
      <p:cxnSp>
        <p:nvCxnSpPr>
          <p:cNvPr id="82" name="Google Shape;368;p37">
            <a:extLst>
              <a:ext uri="{FF2B5EF4-FFF2-40B4-BE49-F238E27FC236}">
                <a16:creationId xmlns:a16="http://schemas.microsoft.com/office/drawing/2014/main" id="{34F2415B-746D-2486-E8FD-A3233933BBC0}"/>
              </a:ext>
            </a:extLst>
          </p:cNvPr>
          <p:cNvCxnSpPr>
            <a:cxnSpLocks/>
          </p:cNvCxnSpPr>
          <p:nvPr/>
        </p:nvCxnSpPr>
        <p:spPr>
          <a:xfrm flipV="1">
            <a:off x="10239982" y="2566973"/>
            <a:ext cx="0" cy="631420"/>
          </a:xfrm>
          <a:prstGeom prst="straightConnector1">
            <a:avLst/>
          </a:prstGeom>
          <a:noFill/>
          <a:ln w="31750" cap="flat" cmpd="sng">
            <a:solidFill>
              <a:schemeClr val="tx1"/>
            </a:solidFill>
            <a:prstDash val="solid"/>
            <a:round/>
            <a:headEnd type="none" w="sm" len="sm"/>
            <a:tailEnd type="triangle" w="med" len="med"/>
          </a:ln>
        </p:spPr>
      </p:cxnSp>
      <p:cxnSp>
        <p:nvCxnSpPr>
          <p:cNvPr id="83" name="Google Shape;370;p37">
            <a:extLst>
              <a:ext uri="{FF2B5EF4-FFF2-40B4-BE49-F238E27FC236}">
                <a16:creationId xmlns:a16="http://schemas.microsoft.com/office/drawing/2014/main" id="{6E5486F3-4311-711F-CC7B-B7ADA89AE805}"/>
              </a:ext>
            </a:extLst>
          </p:cNvPr>
          <p:cNvCxnSpPr/>
          <p:nvPr/>
        </p:nvCxnSpPr>
        <p:spPr>
          <a:xfrm flipH="1">
            <a:off x="4890542" y="2169923"/>
            <a:ext cx="998343" cy="1879"/>
          </a:xfrm>
          <a:prstGeom prst="straightConnector1">
            <a:avLst/>
          </a:prstGeom>
          <a:noFill/>
          <a:ln w="31750" cap="flat" cmpd="sng">
            <a:solidFill>
              <a:schemeClr val="tx1"/>
            </a:solidFill>
            <a:prstDash val="solid"/>
            <a:round/>
            <a:headEnd type="none" w="sm" len="sm"/>
            <a:tailEnd type="triangle" w="med" len="med"/>
          </a:ln>
        </p:spPr>
      </p:cxnSp>
      <p:sp>
        <p:nvSpPr>
          <p:cNvPr id="84" name="Google Shape;361;p37">
            <a:extLst>
              <a:ext uri="{FF2B5EF4-FFF2-40B4-BE49-F238E27FC236}">
                <a16:creationId xmlns:a16="http://schemas.microsoft.com/office/drawing/2014/main" id="{0BFF4476-1A21-17E3-40B8-C9983D90B85E}"/>
              </a:ext>
            </a:extLst>
          </p:cNvPr>
          <p:cNvSpPr txBox="1"/>
          <p:nvPr/>
        </p:nvSpPr>
        <p:spPr>
          <a:xfrm>
            <a:off x="5342469" y="4807920"/>
            <a:ext cx="3194235" cy="120028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Interesse an anderen Kulturen, findet Europa und seine Geschichte spannend, möchte Auslandserfahrungen machen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85" name="Google Shape;370;p37">
            <a:extLst>
              <a:ext uri="{FF2B5EF4-FFF2-40B4-BE49-F238E27FC236}">
                <a16:creationId xmlns:a16="http://schemas.microsoft.com/office/drawing/2014/main" id="{05337A6E-B6B0-5858-B413-E928245B2DC2}"/>
              </a:ext>
            </a:extLst>
          </p:cNvPr>
          <p:cNvCxnSpPr/>
          <p:nvPr/>
        </p:nvCxnSpPr>
        <p:spPr>
          <a:xfrm flipH="1">
            <a:off x="7984621" y="2171802"/>
            <a:ext cx="998343" cy="1879"/>
          </a:xfrm>
          <a:prstGeom prst="straightConnector1">
            <a:avLst/>
          </a:prstGeom>
          <a:noFill/>
          <a:ln w="31750" cap="flat" cmpd="sng">
            <a:solidFill>
              <a:schemeClr val="tx1"/>
            </a:solidFill>
            <a:prstDash val="solid"/>
            <a:round/>
            <a:headEnd type="none" w="sm" len="sm"/>
            <a:tailEnd type="triangle" w="med" len="med"/>
          </a:ln>
        </p:spPr>
      </p:cxnSp>
      <p:sp>
        <p:nvSpPr>
          <p:cNvPr id="86" name="Google Shape;358;p37">
            <a:extLst>
              <a:ext uri="{FF2B5EF4-FFF2-40B4-BE49-F238E27FC236}">
                <a16:creationId xmlns:a16="http://schemas.microsoft.com/office/drawing/2014/main" id="{FE7069EA-9840-BC9E-FD88-B49CF174AE9F}"/>
              </a:ext>
            </a:extLst>
          </p:cNvPr>
          <p:cNvSpPr txBox="1"/>
          <p:nvPr/>
        </p:nvSpPr>
        <p:spPr>
          <a:xfrm>
            <a:off x="3850609" y="3071833"/>
            <a:ext cx="2652323" cy="120028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a:solidFill>
                  <a:srgbClr val="496278">
                    <a:lumMod val="50000"/>
                  </a:srgbClr>
                </a:solidFill>
                <a:latin typeface="Calibri"/>
                <a:ea typeface="Calibri"/>
                <a:cs typeface="Calibri"/>
                <a:sym typeface="Calibri"/>
              </a:rPr>
              <a:t>w</a:t>
            </a:r>
            <a:r>
              <a:rPr kumimoji="0" lang="de-DE" sz="1800" b="1" i="0" u="none" strike="noStrike" kern="1200" cap="none" spc="0" normalizeH="0" baseline="0" noProof="0" err="1">
                <a:ln>
                  <a:noFill/>
                </a:ln>
                <a:solidFill>
                  <a:srgbClr val="496278">
                    <a:lumMod val="50000"/>
                  </a:srgbClr>
                </a:solidFill>
                <a:effectLst/>
                <a:uLnTx/>
                <a:uFillTx/>
                <a:latin typeface="Calibri"/>
                <a:ea typeface="Calibri"/>
                <a:cs typeface="Calibri"/>
                <a:sym typeface="Calibri"/>
              </a:rPr>
              <a:t>enig</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 Wissen über Unterstützungsangebote und das System in Deutschland</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87" name="Google Shape;363;p37">
            <a:extLst>
              <a:ext uri="{FF2B5EF4-FFF2-40B4-BE49-F238E27FC236}">
                <a16:creationId xmlns:a16="http://schemas.microsoft.com/office/drawing/2014/main" id="{49AAC5B7-5145-A7C9-D73E-1205DA84617C}"/>
              </a:ext>
            </a:extLst>
          </p:cNvPr>
          <p:cNvCxnSpPr>
            <a:cxnSpLocks/>
          </p:cNvCxnSpPr>
          <p:nvPr/>
        </p:nvCxnSpPr>
        <p:spPr>
          <a:xfrm flipH="1">
            <a:off x="2094829" y="5418352"/>
            <a:ext cx="1315651" cy="0"/>
          </a:xfrm>
          <a:prstGeom prst="straightConnector1">
            <a:avLst/>
          </a:prstGeom>
          <a:noFill/>
          <a:ln w="31750" cap="flat" cmpd="sng">
            <a:solidFill>
              <a:schemeClr val="tx1"/>
            </a:solidFill>
            <a:prstDash val="solid"/>
            <a:round/>
            <a:headEnd type="none" w="sm" len="sm"/>
            <a:tailEnd type="triangle" w="med" len="med"/>
          </a:ln>
        </p:spPr>
      </p:cxnSp>
      <p:sp>
        <p:nvSpPr>
          <p:cNvPr id="88" name="Titel 1">
            <a:extLst>
              <a:ext uri="{FF2B5EF4-FFF2-40B4-BE49-F238E27FC236}">
                <a16:creationId xmlns:a16="http://schemas.microsoft.com/office/drawing/2014/main" id="{38A7BD85-0506-1649-A32A-D14A6C36C439}"/>
              </a:ext>
            </a:extLst>
          </p:cNvPr>
          <p:cNvSpPr>
            <a:spLocks noGrp="1"/>
          </p:cNvSpPr>
          <p:nvPr>
            <p:ph type="title"/>
          </p:nvPr>
        </p:nvSpPr>
        <p:spPr>
          <a:xfrm>
            <a:off x="196236" y="142095"/>
            <a:ext cx="9905199" cy="648836"/>
          </a:xfrm>
        </p:spPr>
        <p:txBody>
          <a:bodyPr/>
          <a:lstStyle/>
          <a:p>
            <a:r>
              <a:rPr lang="de-DE" sz="3600" b="1">
                <a:solidFill>
                  <a:schemeClr val="accent3">
                    <a:lumMod val="75000"/>
                  </a:schemeClr>
                </a:solidFill>
              </a:rPr>
              <a:t>Strukturelle Kompetenz hilft die Auswirkungen </a:t>
            </a:r>
            <a:br>
              <a:rPr lang="de-DE" sz="3600" b="1">
                <a:solidFill>
                  <a:schemeClr val="accent3">
                    <a:lumMod val="75000"/>
                  </a:schemeClr>
                </a:solidFill>
              </a:rPr>
            </a:br>
            <a:r>
              <a:rPr lang="de-DE" sz="3600" b="1">
                <a:solidFill>
                  <a:schemeClr val="accent3">
                    <a:lumMod val="75000"/>
                  </a:schemeClr>
                </a:solidFill>
              </a:rPr>
              <a:t>von Rassismus besser zu verstehen</a:t>
            </a:r>
          </a:p>
        </p:txBody>
      </p:sp>
      <p:sp>
        <p:nvSpPr>
          <p:cNvPr id="5" name="Foliennummernplatzhalter 4">
            <a:extLst>
              <a:ext uri="{FF2B5EF4-FFF2-40B4-BE49-F238E27FC236}">
                <a16:creationId xmlns:a16="http://schemas.microsoft.com/office/drawing/2014/main" id="{C2FB774A-4378-4E7D-9A08-D31BC999B94C}"/>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AFABD84-7FF2-4ED4-996F-6CE3D31463F8}" type="slidenum">
              <a:rPr kumimoji="0" lang="de-DE" sz="800" b="0" i="0" u="none" strike="noStrike" kern="1200" cap="none" spc="0" normalizeH="0" baseline="0" noProof="0" smtClean="0">
                <a:ln>
                  <a:noFill/>
                </a:ln>
                <a:solidFill>
                  <a:srgbClr val="496278"/>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de-DE" sz="800" b="0" i="0" u="none" strike="noStrike" kern="1200" cap="none" spc="0" normalizeH="0" baseline="0" noProof="0">
              <a:ln>
                <a:noFill/>
              </a:ln>
              <a:solidFill>
                <a:srgbClr val="496278"/>
              </a:solidFill>
              <a:effectLst/>
              <a:uLnTx/>
              <a:uFillTx/>
              <a:latin typeface="Calibri"/>
              <a:ea typeface="+mn-ea"/>
              <a:cs typeface="+mn-cs"/>
            </a:endParaRPr>
          </a:p>
        </p:txBody>
      </p:sp>
      <p:sp>
        <p:nvSpPr>
          <p:cNvPr id="60" name="Rechteck 59">
            <a:extLst>
              <a:ext uri="{FF2B5EF4-FFF2-40B4-BE49-F238E27FC236}">
                <a16:creationId xmlns:a16="http://schemas.microsoft.com/office/drawing/2014/main" id="{A761B7FC-34E8-0800-0AF1-82822D94D921}"/>
              </a:ext>
            </a:extLst>
          </p:cNvPr>
          <p:cNvSpPr/>
          <p:nvPr/>
        </p:nvSpPr>
        <p:spPr>
          <a:xfrm>
            <a:off x="372111" y="3222415"/>
            <a:ext cx="2101157"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73" name="Google Shape;358;p37">
            <a:extLst>
              <a:ext uri="{FF2B5EF4-FFF2-40B4-BE49-F238E27FC236}">
                <a16:creationId xmlns:a16="http://schemas.microsoft.com/office/drawing/2014/main" id="{66771084-06A4-FBED-5274-E0A545B94BF4}"/>
              </a:ext>
            </a:extLst>
          </p:cNvPr>
          <p:cNvSpPr txBox="1"/>
          <p:nvPr/>
        </p:nvSpPr>
        <p:spPr>
          <a:xfrm>
            <a:off x="247171" y="3226041"/>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noProof="0">
                <a:solidFill>
                  <a:srgbClr val="496278">
                    <a:lumMod val="50000"/>
                  </a:srgbClr>
                </a:solidFill>
                <a:latin typeface="Calibri"/>
                <a:ea typeface="Calibri"/>
                <a:cs typeface="Calibri"/>
                <a:sym typeface="Calibri"/>
              </a:rPr>
              <a:t>e</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rlebt immer wieder Rassismus im Team</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6" name="Google Shape;476;p40">
            <a:extLst>
              <a:ext uri="{FF2B5EF4-FFF2-40B4-BE49-F238E27FC236}">
                <a16:creationId xmlns:a16="http://schemas.microsoft.com/office/drawing/2014/main" id="{CCBA24B2-31AD-09E8-601C-3BD9D083EB49}"/>
              </a:ext>
            </a:extLst>
          </p:cNvPr>
          <p:cNvSpPr txBox="1"/>
          <p:nvPr/>
        </p:nvSpPr>
        <p:spPr>
          <a:xfrm>
            <a:off x="2238270" y="3609148"/>
            <a:ext cx="1860624" cy="738623"/>
          </a:xfrm>
          <a:prstGeom prst="rect">
            <a:avLst/>
          </a:prstGeom>
          <a:noFill/>
          <a:ln>
            <a:noFill/>
          </a:ln>
        </p:spPr>
        <p:txBody>
          <a:bodyPr spcFirstLastPara="1" wrap="square" lIns="91425" tIns="45700" rIns="91425" bIns="45700" anchor="t" anchorCtr="0">
            <a:spAutoFit/>
          </a:bodyPr>
          <a:lstStyle/>
          <a:p>
            <a:pPr algn="ctr" fontAlgn="base"/>
            <a:r>
              <a:rPr lang="de-DE" sz="1400" b="1">
                <a:solidFill>
                  <a:schemeClr val="tx2"/>
                </a:solidFill>
                <a:latin typeface="Calibri"/>
                <a:ea typeface="Calibri"/>
                <a:cs typeface="Calibri"/>
                <a:sym typeface="Calibri"/>
              </a:rPr>
              <a:t>Diskriminierungs-erfahrungen im Gesundheitssystem</a:t>
            </a:r>
            <a:endParaRPr>
              <a:solidFill>
                <a:schemeClr val="tx2"/>
              </a:solidFill>
              <a:latin typeface="Arial" charset="0"/>
            </a:endParaRPr>
          </a:p>
        </p:txBody>
      </p:sp>
      <p:sp>
        <p:nvSpPr>
          <p:cNvPr id="7" name="Rechteck 6">
            <a:extLst>
              <a:ext uri="{FF2B5EF4-FFF2-40B4-BE49-F238E27FC236}">
                <a16:creationId xmlns:a16="http://schemas.microsoft.com/office/drawing/2014/main" id="{EF41FAE1-396E-C82A-8835-778C9906F6D5}"/>
              </a:ext>
            </a:extLst>
          </p:cNvPr>
          <p:cNvSpPr/>
          <p:nvPr/>
        </p:nvSpPr>
        <p:spPr>
          <a:xfrm>
            <a:off x="6944030" y="1337651"/>
            <a:ext cx="3116198" cy="523220"/>
          </a:xfrm>
          <a:prstGeom prst="rect">
            <a:avLst/>
          </a:prstGeom>
        </p:spPr>
        <p:txBody>
          <a:bodyPr wrap="square">
            <a:spAutoFit/>
          </a:bodyPr>
          <a:lstStyle/>
          <a:p>
            <a:pPr algn="ctr" fontAlgn="base"/>
            <a:r>
              <a:rPr lang="de-DE" sz="1400" b="1">
                <a:solidFill>
                  <a:schemeClr val="tx2"/>
                </a:solidFill>
                <a:latin typeface="Calibri"/>
                <a:ea typeface="Calibri"/>
                <a:cs typeface="Calibri"/>
                <a:sym typeface="Calibri"/>
              </a:rPr>
              <a:t>keine Kenntnisse über Hilfsangebote</a:t>
            </a:r>
          </a:p>
          <a:p>
            <a:pPr algn="ctr" fontAlgn="base"/>
            <a:r>
              <a:rPr lang="de-DE" sz="1400" b="1">
                <a:solidFill>
                  <a:schemeClr val="tx2"/>
                </a:solidFill>
                <a:latin typeface="Calibri"/>
                <a:ea typeface="Calibri"/>
                <a:cs typeface="Calibri"/>
                <a:sym typeface="Calibri"/>
              </a:rPr>
              <a:t>Sprechbarrieren</a:t>
            </a:r>
          </a:p>
        </p:txBody>
      </p:sp>
      <p:sp>
        <p:nvSpPr>
          <p:cNvPr id="9" name="Google Shape;476;p40">
            <a:extLst>
              <a:ext uri="{FF2B5EF4-FFF2-40B4-BE49-F238E27FC236}">
                <a16:creationId xmlns:a16="http://schemas.microsoft.com/office/drawing/2014/main" id="{9F96F542-D25C-B20C-F924-0AFB1B13D4A7}"/>
              </a:ext>
            </a:extLst>
          </p:cNvPr>
          <p:cNvSpPr txBox="1"/>
          <p:nvPr/>
        </p:nvSpPr>
        <p:spPr>
          <a:xfrm>
            <a:off x="10213278" y="2603948"/>
            <a:ext cx="1725671" cy="523180"/>
          </a:xfrm>
          <a:prstGeom prst="rect">
            <a:avLst/>
          </a:prstGeom>
          <a:noFill/>
          <a:ln>
            <a:noFill/>
          </a:ln>
        </p:spPr>
        <p:txBody>
          <a:bodyPr spcFirstLastPara="1" wrap="square" lIns="91425" tIns="45700" rIns="91425" bIns="45700" anchor="t" anchorCtr="0">
            <a:spAutoFit/>
          </a:bodyPr>
          <a:lstStyle/>
          <a:p>
            <a:pPr algn="ctr" fontAlgn="base"/>
            <a:r>
              <a:rPr lang="de-DE" sz="1400" b="1">
                <a:solidFill>
                  <a:schemeClr val="tx2"/>
                </a:solidFill>
                <a:latin typeface="Calibri"/>
                <a:ea typeface="Calibri"/>
                <a:cs typeface="Calibri"/>
                <a:sym typeface="Calibri"/>
              </a:rPr>
              <a:t>Internalisierte Ablehnung</a:t>
            </a:r>
            <a:endParaRPr>
              <a:solidFill>
                <a:schemeClr val="tx2"/>
              </a:solidFill>
              <a:latin typeface="Arial" charset="0"/>
            </a:endParaRPr>
          </a:p>
        </p:txBody>
      </p:sp>
      <p:sp>
        <p:nvSpPr>
          <p:cNvPr id="11" name="Rechteck 10">
            <a:extLst>
              <a:ext uri="{FF2B5EF4-FFF2-40B4-BE49-F238E27FC236}">
                <a16:creationId xmlns:a16="http://schemas.microsoft.com/office/drawing/2014/main" id="{A0E9C472-0AA2-9C63-4BDD-E56E6C99F5CB}"/>
              </a:ext>
            </a:extLst>
          </p:cNvPr>
          <p:cNvSpPr/>
          <p:nvPr/>
        </p:nvSpPr>
        <p:spPr>
          <a:xfrm>
            <a:off x="6436486" y="3597023"/>
            <a:ext cx="1192935" cy="738664"/>
          </a:xfrm>
          <a:prstGeom prst="rect">
            <a:avLst/>
          </a:prstGeom>
        </p:spPr>
        <p:txBody>
          <a:bodyPr wrap="square">
            <a:spAutoFit/>
          </a:bodyPr>
          <a:lstStyle/>
          <a:p>
            <a:pPr algn="ctr" fontAlgn="base"/>
            <a:r>
              <a:rPr lang="de-DE" sz="1400" b="1">
                <a:solidFill>
                  <a:schemeClr val="tx2"/>
                </a:solidFill>
                <a:latin typeface="Calibri"/>
                <a:ea typeface="Calibri"/>
                <a:cs typeface="Calibri"/>
                <a:sym typeface="Calibri"/>
              </a:rPr>
              <a:t>Wenig Lösungs-optionen</a:t>
            </a:r>
          </a:p>
        </p:txBody>
      </p:sp>
      <p:sp>
        <p:nvSpPr>
          <p:cNvPr id="12" name="Google Shape;478;p40">
            <a:extLst>
              <a:ext uri="{FF2B5EF4-FFF2-40B4-BE49-F238E27FC236}">
                <a16:creationId xmlns:a16="http://schemas.microsoft.com/office/drawing/2014/main" id="{9BE882EA-A79C-1B8A-A856-CF2E1663AC87}"/>
              </a:ext>
            </a:extLst>
          </p:cNvPr>
          <p:cNvSpPr txBox="1"/>
          <p:nvPr/>
        </p:nvSpPr>
        <p:spPr>
          <a:xfrm>
            <a:off x="372667" y="4091421"/>
            <a:ext cx="1301709" cy="523180"/>
          </a:xfrm>
          <a:prstGeom prst="rect">
            <a:avLst/>
          </a:prstGeom>
          <a:noFill/>
          <a:ln>
            <a:noFill/>
          </a:ln>
        </p:spPr>
        <p:txBody>
          <a:bodyPr spcFirstLastPara="1" wrap="square" lIns="91425" tIns="45700" rIns="91425" bIns="45700" anchor="t" anchorCtr="0">
            <a:spAutoFit/>
          </a:bodyPr>
          <a:lstStyle/>
          <a:p>
            <a:pPr algn="ctr" fontAlgn="base"/>
            <a:r>
              <a:rPr lang="de-DE" sz="1400" b="1">
                <a:solidFill>
                  <a:schemeClr val="tx2"/>
                </a:solidFill>
                <a:latin typeface="Calibri"/>
                <a:ea typeface="Calibri"/>
                <a:cs typeface="Calibri"/>
                <a:sym typeface="Calibri"/>
              </a:rPr>
              <a:t>Rassismus am </a:t>
            </a:r>
          </a:p>
          <a:p>
            <a:pPr algn="ctr" fontAlgn="base"/>
            <a:r>
              <a:rPr lang="de-DE" sz="1400" b="1">
                <a:solidFill>
                  <a:schemeClr val="tx2"/>
                </a:solidFill>
                <a:latin typeface="Calibri"/>
                <a:ea typeface="Calibri"/>
                <a:cs typeface="Calibri"/>
                <a:sym typeface="Calibri"/>
              </a:rPr>
              <a:t>Arbeitsplatz</a:t>
            </a:r>
          </a:p>
        </p:txBody>
      </p:sp>
      <p:sp>
        <p:nvSpPr>
          <p:cNvPr id="13" name="Google Shape;472;p40">
            <a:extLst>
              <a:ext uri="{FF2B5EF4-FFF2-40B4-BE49-F238E27FC236}">
                <a16:creationId xmlns:a16="http://schemas.microsoft.com/office/drawing/2014/main" id="{FFF92C3A-E4CA-85C1-A2C9-8FE36D0E1C19}"/>
              </a:ext>
            </a:extLst>
          </p:cNvPr>
          <p:cNvSpPr txBox="1"/>
          <p:nvPr/>
        </p:nvSpPr>
        <p:spPr>
          <a:xfrm>
            <a:off x="2032302" y="5780775"/>
            <a:ext cx="1696848" cy="738623"/>
          </a:xfrm>
          <a:prstGeom prst="rect">
            <a:avLst/>
          </a:prstGeom>
          <a:noFill/>
          <a:ln>
            <a:noFill/>
          </a:ln>
        </p:spPr>
        <p:txBody>
          <a:bodyPr spcFirstLastPara="1" wrap="square" lIns="91425" tIns="45700" rIns="91425" bIns="45700" anchor="t" anchorCtr="0">
            <a:spAutoFit/>
          </a:bodyPr>
          <a:lstStyle/>
          <a:p>
            <a:pPr algn="ctr" fontAlgn="base"/>
            <a:r>
              <a:rPr lang="de-DE" sz="1400" b="1">
                <a:solidFill>
                  <a:schemeClr val="tx2"/>
                </a:solidFill>
                <a:latin typeface="Calibri"/>
                <a:ea typeface="Calibri"/>
                <a:cs typeface="Calibri"/>
                <a:sym typeface="Calibri"/>
              </a:rPr>
              <a:t>Keine Anerkennung seiner Abschlüsse, </a:t>
            </a:r>
            <a:r>
              <a:rPr lang="de-DE" sz="1400" b="1">
                <a:solidFill>
                  <a:schemeClr val="tx2"/>
                </a:solidFill>
                <a:latin typeface="Calibri"/>
                <a:cs typeface="Calibri"/>
                <a:sym typeface="Calibri"/>
              </a:rPr>
              <a:t>Kulturshock</a:t>
            </a:r>
            <a:endParaRPr>
              <a:solidFill>
                <a:schemeClr val="tx2"/>
              </a:solidFill>
              <a:latin typeface="Arial" charset="0"/>
            </a:endParaRPr>
          </a:p>
        </p:txBody>
      </p:sp>
      <p:sp>
        <p:nvSpPr>
          <p:cNvPr id="14" name="Google Shape;471;p40">
            <a:extLst>
              <a:ext uri="{FF2B5EF4-FFF2-40B4-BE49-F238E27FC236}">
                <a16:creationId xmlns:a16="http://schemas.microsoft.com/office/drawing/2014/main" id="{74174D97-3AE4-46CA-2F48-1619A892F7EB}"/>
              </a:ext>
            </a:extLst>
          </p:cNvPr>
          <p:cNvSpPr txBox="1"/>
          <p:nvPr/>
        </p:nvSpPr>
        <p:spPr>
          <a:xfrm>
            <a:off x="3635307" y="5977518"/>
            <a:ext cx="3027059" cy="523180"/>
          </a:xfrm>
          <a:prstGeom prst="rect">
            <a:avLst/>
          </a:prstGeom>
          <a:noFill/>
          <a:ln>
            <a:noFill/>
          </a:ln>
        </p:spPr>
        <p:txBody>
          <a:bodyPr spcFirstLastPara="1" wrap="square" lIns="91425" tIns="45700" rIns="91425" bIns="45700" anchor="t" anchorCtr="0">
            <a:spAutoFit/>
          </a:bodyPr>
          <a:lstStyle/>
          <a:p>
            <a:pPr algn="ctr" fontAlgn="base"/>
            <a:r>
              <a:rPr lang="de-DE" sz="1400" b="1">
                <a:solidFill>
                  <a:schemeClr val="tx2"/>
                </a:solidFill>
                <a:latin typeface="Calibri" panose="020F0502020204030204" pitchFamily="34" charset="0"/>
                <a:cs typeface="Calibri" panose="020F0502020204030204" pitchFamily="34" charset="0"/>
                <a:sym typeface="Calibri"/>
              </a:rPr>
              <a:t>Investiert Ressourcen</a:t>
            </a:r>
          </a:p>
          <a:p>
            <a:pPr algn="ctr" fontAlgn="base"/>
            <a:r>
              <a:rPr lang="de-DE" sz="1400" b="1">
                <a:solidFill>
                  <a:schemeClr val="tx2"/>
                </a:solidFill>
                <a:latin typeface="Calibri" panose="020F0502020204030204" pitchFamily="34" charset="0"/>
                <a:cs typeface="Calibri" panose="020F0502020204030204" pitchFamily="34" charset="0"/>
                <a:sym typeface="Calibri"/>
              </a:rPr>
              <a:t>(Zeit, Spracherwerb, Bürokratie usw.) </a:t>
            </a:r>
            <a:endParaRPr sz="1400">
              <a:solidFill>
                <a:schemeClr val="tx2"/>
              </a:solidFill>
              <a:latin typeface="Calibri" panose="020F0502020204030204" pitchFamily="34" charset="0"/>
              <a:cs typeface="Calibri" panose="020F0502020204030204" pitchFamily="34" charset="0"/>
            </a:endParaRPr>
          </a:p>
        </p:txBody>
      </p:sp>
      <p:sp>
        <p:nvSpPr>
          <p:cNvPr id="16" name="Rechteck 15">
            <a:extLst>
              <a:ext uri="{FF2B5EF4-FFF2-40B4-BE49-F238E27FC236}">
                <a16:creationId xmlns:a16="http://schemas.microsoft.com/office/drawing/2014/main" id="{5D2F7467-41EF-5282-E9D4-4A520AB2C9CF}"/>
              </a:ext>
            </a:extLst>
          </p:cNvPr>
          <p:cNvSpPr/>
          <p:nvPr/>
        </p:nvSpPr>
        <p:spPr>
          <a:xfrm>
            <a:off x="7148668" y="5996178"/>
            <a:ext cx="3854727" cy="523220"/>
          </a:xfrm>
          <a:prstGeom prst="rect">
            <a:avLst/>
          </a:prstGeom>
        </p:spPr>
        <p:txBody>
          <a:bodyPr wrap="square">
            <a:spAutoFit/>
          </a:bodyPr>
          <a:lstStyle/>
          <a:p>
            <a:pPr algn="ctr" fontAlgn="base"/>
            <a:r>
              <a:rPr lang="de-DE" sz="1400" b="1" dirty="0">
                <a:solidFill>
                  <a:schemeClr val="tx2"/>
                </a:solidFill>
                <a:latin typeface="Calibri"/>
                <a:ea typeface="Calibri"/>
                <a:cs typeface="Calibri"/>
                <a:sym typeface="Calibri"/>
              </a:rPr>
              <a:t>Eingeschränkte Gehalts- und Karriereaussicht, Wunsch nach Selbstverwirklichung</a:t>
            </a:r>
            <a:endParaRPr lang="de-DE" sz="1400" dirty="0">
              <a:solidFill>
                <a:schemeClr val="tx2"/>
              </a:solidFill>
              <a:latin typeface="Arial" charset="0"/>
            </a:endParaRPr>
          </a:p>
        </p:txBody>
      </p:sp>
      <p:sp>
        <p:nvSpPr>
          <p:cNvPr id="23" name="Rechteck 22">
            <a:extLst>
              <a:ext uri="{FF2B5EF4-FFF2-40B4-BE49-F238E27FC236}">
                <a16:creationId xmlns:a16="http://schemas.microsoft.com/office/drawing/2014/main" id="{EBD3C922-9106-EBEC-50E6-A0D5A353CD26}"/>
              </a:ext>
            </a:extLst>
          </p:cNvPr>
          <p:cNvSpPr/>
          <p:nvPr/>
        </p:nvSpPr>
        <p:spPr>
          <a:xfrm>
            <a:off x="3864719" y="1337651"/>
            <a:ext cx="3116198" cy="523220"/>
          </a:xfrm>
          <a:prstGeom prst="rect">
            <a:avLst/>
          </a:prstGeom>
        </p:spPr>
        <p:txBody>
          <a:bodyPr wrap="square">
            <a:spAutoFit/>
          </a:bodyPr>
          <a:lstStyle/>
          <a:p>
            <a:pPr algn="ctr" fontAlgn="base"/>
            <a:r>
              <a:rPr lang="de-DE" sz="1400" b="1">
                <a:solidFill>
                  <a:schemeClr val="tx2"/>
                </a:solidFill>
                <a:latin typeface="Calibri"/>
                <a:ea typeface="Calibri"/>
                <a:cs typeface="Calibri"/>
                <a:sym typeface="Calibri"/>
              </a:rPr>
              <a:t>psychischer Zustand </a:t>
            </a:r>
          </a:p>
          <a:p>
            <a:pPr algn="ctr" fontAlgn="base"/>
            <a:r>
              <a:rPr lang="de-DE" sz="1400" b="1">
                <a:solidFill>
                  <a:schemeClr val="tx2"/>
                </a:solidFill>
                <a:latin typeface="Calibri"/>
                <a:ea typeface="Calibri"/>
                <a:cs typeface="Calibri"/>
                <a:sym typeface="Calibri"/>
              </a:rPr>
              <a:t>verschlechtert sich</a:t>
            </a:r>
          </a:p>
        </p:txBody>
      </p:sp>
      <p:sp>
        <p:nvSpPr>
          <p:cNvPr id="24" name="Fußzeilenplatzhalter 3">
            <a:extLst>
              <a:ext uri="{FF2B5EF4-FFF2-40B4-BE49-F238E27FC236}">
                <a16:creationId xmlns:a16="http://schemas.microsoft.com/office/drawing/2014/main" id="{2125DC45-AE35-5BFF-0E2E-19C73D22D4FD}"/>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sp>
        <p:nvSpPr>
          <p:cNvPr id="2" name="Textfeld 1">
            <a:extLst>
              <a:ext uri="{FF2B5EF4-FFF2-40B4-BE49-F238E27FC236}">
                <a16:creationId xmlns:a16="http://schemas.microsoft.com/office/drawing/2014/main" id="{9C7E013B-E60C-AC39-1018-C96DED38A860}"/>
              </a:ext>
            </a:extLst>
          </p:cNvPr>
          <p:cNvSpPr txBox="1"/>
          <p:nvPr/>
        </p:nvSpPr>
        <p:spPr>
          <a:xfrm>
            <a:off x="312390" y="1500845"/>
            <a:ext cx="2933925" cy="914400"/>
          </a:xfrm>
          <a:prstGeom prst="rect">
            <a:avLst/>
          </a:prstGeom>
          <a:noFill/>
        </p:spPr>
        <p:txBody>
          <a:bodyPr wrap="none" lIns="0" tIns="0" rIns="0" bIns="0" rtlCol="0">
            <a:noAutofit/>
          </a:bodyPr>
          <a:lstStyle/>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tx2"/>
                </a:solidFill>
                <a:effectLst/>
                <a:uLnTx/>
                <a:uFillTx/>
                <a:latin typeface="+mn-lt"/>
                <a:ea typeface="+mn-ea"/>
                <a:cs typeface="+mn-cs"/>
              </a:rPr>
              <a:t>Im schlimmsten Fall</a:t>
            </a: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tx2"/>
                </a:solidFill>
                <a:effectLst/>
                <a:uLnTx/>
                <a:uFillTx/>
                <a:latin typeface="+mn-lt"/>
                <a:ea typeface="+mn-ea"/>
                <a:cs typeface="+mn-cs"/>
              </a:rPr>
              <a:t>könnte folgendes </a:t>
            </a: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tx2"/>
                </a:solidFill>
                <a:effectLst/>
                <a:uLnTx/>
                <a:uFillTx/>
                <a:latin typeface="+mn-lt"/>
                <a:ea typeface="+mn-ea"/>
                <a:cs typeface="+mn-cs"/>
              </a:rPr>
              <a:t>passieren…</a:t>
            </a:r>
          </a:p>
        </p:txBody>
      </p:sp>
      <p:pic>
        <p:nvPicPr>
          <p:cNvPr id="3" name="VO 18">
            <a:hlinkClick r:id="" action="ppaction://media"/>
            <a:extLst>
              <a:ext uri="{FF2B5EF4-FFF2-40B4-BE49-F238E27FC236}">
                <a16:creationId xmlns:a16="http://schemas.microsoft.com/office/drawing/2014/main" id="{7CA54EC2-DD1D-7A50-78D2-90EA5F92D1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41350" y="3895725"/>
            <a:ext cx="609600" cy="609600"/>
          </a:xfrm>
          <a:prstGeom prst="rect">
            <a:avLst/>
          </a:prstGeom>
        </p:spPr>
      </p:pic>
    </p:spTree>
    <p:extLst>
      <p:ext uri="{BB962C8B-B14F-4D97-AF65-F5344CB8AC3E}">
        <p14:creationId xmlns:p14="http://schemas.microsoft.com/office/powerpoint/2010/main" val="296767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48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3"/>
                </p:tgtEl>
              </p:cMediaNode>
            </p:audio>
          </p:childTnLst>
        </p:cTn>
      </p:par>
    </p:tnLst>
    <p:bldLst>
      <p:bldP spid="6" grpId="0"/>
      <p:bldP spid="7" grpId="0"/>
      <p:bldP spid="9" grpId="0"/>
      <p:bldP spid="11" grpId="0"/>
      <p:bldP spid="12" grpId="0"/>
      <p:bldP spid="13" grpId="0"/>
      <p:bldP spid="14" grpId="0"/>
      <p:bldP spid="16"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9">
            <a:extLst>
              <a:ext uri="{FF2B5EF4-FFF2-40B4-BE49-F238E27FC236}">
                <a16:creationId xmlns:a16="http://schemas.microsoft.com/office/drawing/2014/main" id="{490CB64F-E85A-70E4-6378-2EF8167B49E9}"/>
              </a:ext>
            </a:extLst>
          </p:cNvPr>
          <p:cNvSpPr/>
          <p:nvPr/>
        </p:nvSpPr>
        <p:spPr>
          <a:xfrm>
            <a:off x="132619" y="1254643"/>
            <a:ext cx="11791609" cy="528492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59" name="Rechteck 58">
            <a:extLst>
              <a:ext uri="{FF2B5EF4-FFF2-40B4-BE49-F238E27FC236}">
                <a16:creationId xmlns:a16="http://schemas.microsoft.com/office/drawing/2014/main" id="{923E67E7-FEEC-0FFA-EEC5-BEB2BE47E32F}"/>
              </a:ext>
            </a:extLst>
          </p:cNvPr>
          <p:cNvSpPr/>
          <p:nvPr/>
        </p:nvSpPr>
        <p:spPr>
          <a:xfrm>
            <a:off x="312390" y="4807918"/>
            <a:ext cx="1737296"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3" name="Rechteck 62">
            <a:extLst>
              <a:ext uri="{FF2B5EF4-FFF2-40B4-BE49-F238E27FC236}">
                <a16:creationId xmlns:a16="http://schemas.microsoft.com/office/drawing/2014/main" id="{2CA06759-901E-3992-111F-018AC876552B}"/>
              </a:ext>
            </a:extLst>
          </p:cNvPr>
          <p:cNvSpPr/>
          <p:nvPr/>
        </p:nvSpPr>
        <p:spPr>
          <a:xfrm>
            <a:off x="9423937" y="1656721"/>
            <a:ext cx="2327901" cy="85442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4" name="Rechteck 63">
            <a:extLst>
              <a:ext uri="{FF2B5EF4-FFF2-40B4-BE49-F238E27FC236}">
                <a16:creationId xmlns:a16="http://schemas.microsoft.com/office/drawing/2014/main" id="{307AD5CC-EB6D-2740-203B-D5C109C21E5C}"/>
              </a:ext>
            </a:extLst>
          </p:cNvPr>
          <p:cNvSpPr/>
          <p:nvPr/>
        </p:nvSpPr>
        <p:spPr>
          <a:xfrm>
            <a:off x="7984277" y="3269508"/>
            <a:ext cx="3854727" cy="89485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chemeClr val="tx1"/>
                </a:solidFill>
                <a:effectLst/>
                <a:uLnTx/>
                <a:uFillTx/>
                <a:latin typeface="Calibri"/>
                <a:ea typeface="+mn-ea"/>
                <a:cs typeface="+mn-cs"/>
              </a:rPr>
              <a:t>Fokussiert sich auf sich und seine Ziele</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b="1">
                <a:solidFill>
                  <a:schemeClr val="tx1"/>
                </a:solidFill>
                <a:latin typeface="Calibri"/>
              </a:rPr>
              <a:t>Lernt, dass es um Rassismus geht und nicht um ihn</a:t>
            </a:r>
            <a:endParaRPr kumimoji="0" lang="de-DE" sz="1800" b="1" i="0" u="none" strike="noStrike" kern="1200" cap="none" spc="0" normalizeH="0" baseline="0" noProof="0">
              <a:ln>
                <a:noFill/>
              </a:ln>
              <a:solidFill>
                <a:schemeClr val="tx1"/>
              </a:solidFill>
              <a:effectLst/>
              <a:uLnTx/>
              <a:uFillTx/>
              <a:latin typeface="Calibri"/>
              <a:ea typeface="+mn-ea"/>
              <a:cs typeface="+mn-cs"/>
            </a:endParaRPr>
          </a:p>
        </p:txBody>
      </p:sp>
      <p:sp>
        <p:nvSpPr>
          <p:cNvPr id="66" name="Rechteck 65">
            <a:extLst>
              <a:ext uri="{FF2B5EF4-FFF2-40B4-BE49-F238E27FC236}">
                <a16:creationId xmlns:a16="http://schemas.microsoft.com/office/drawing/2014/main" id="{397229AE-3504-517C-7D42-DAF737DA883F}"/>
              </a:ext>
            </a:extLst>
          </p:cNvPr>
          <p:cNvSpPr/>
          <p:nvPr/>
        </p:nvSpPr>
        <p:spPr>
          <a:xfrm>
            <a:off x="3467636" y="5044355"/>
            <a:ext cx="1205182" cy="7121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7" name="Rechteck 66">
            <a:extLst>
              <a:ext uri="{FF2B5EF4-FFF2-40B4-BE49-F238E27FC236}">
                <a16:creationId xmlns:a16="http://schemas.microsoft.com/office/drawing/2014/main" id="{5A06AD8E-FB0B-588A-C614-F6C6A4B1EDCB}"/>
              </a:ext>
            </a:extLst>
          </p:cNvPr>
          <p:cNvSpPr/>
          <p:nvPr/>
        </p:nvSpPr>
        <p:spPr>
          <a:xfrm>
            <a:off x="5357454" y="4812781"/>
            <a:ext cx="3179250"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8" name="Rechteck 67">
            <a:extLst>
              <a:ext uri="{FF2B5EF4-FFF2-40B4-BE49-F238E27FC236}">
                <a16:creationId xmlns:a16="http://schemas.microsoft.com/office/drawing/2014/main" id="{CD92D45F-0357-E55B-0E9A-DA4678903100}"/>
              </a:ext>
            </a:extLst>
          </p:cNvPr>
          <p:cNvSpPr/>
          <p:nvPr/>
        </p:nvSpPr>
        <p:spPr>
          <a:xfrm>
            <a:off x="9339650" y="4807920"/>
            <a:ext cx="2430592" cy="12002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69" name="Google Shape;354;p37">
            <a:extLst>
              <a:ext uri="{FF2B5EF4-FFF2-40B4-BE49-F238E27FC236}">
                <a16:creationId xmlns:a16="http://schemas.microsoft.com/office/drawing/2014/main" id="{DE363F90-F4B4-DB8C-B54F-6BA160639C1A}"/>
              </a:ext>
            </a:extLst>
          </p:cNvPr>
          <p:cNvSpPr txBox="1"/>
          <p:nvPr/>
        </p:nvSpPr>
        <p:spPr>
          <a:xfrm>
            <a:off x="2369956" y="1871739"/>
            <a:ext cx="1947034" cy="369291"/>
          </a:xfrm>
          <a:prstGeom prst="rect">
            <a:avLst/>
          </a:prstGeom>
          <a:solidFill>
            <a:schemeClr val="accent3">
              <a:lumMod val="40000"/>
              <a:lumOff val="60000"/>
            </a:schemeClr>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a:solidFill>
                  <a:srgbClr val="000000"/>
                </a:solidFill>
                <a:latin typeface="Calibri"/>
                <a:cs typeface="Calibri"/>
                <a:sym typeface="Calibri"/>
              </a:rPr>
              <a:t>Alle profitieren</a:t>
            </a:r>
            <a:endParaRPr kumimoji="0" sz="1800" b="0" i="0" u="none" strike="noStrike" kern="1200" cap="none" spc="0" normalizeH="0" baseline="0" noProof="0">
              <a:ln>
                <a:noFill/>
              </a:ln>
              <a:solidFill>
                <a:srgbClr val="000000"/>
              </a:solidFill>
              <a:effectLst/>
              <a:uLnTx/>
              <a:uFillTx/>
              <a:latin typeface="Calibri"/>
              <a:ea typeface="+mn-ea"/>
              <a:cs typeface="+mn-cs"/>
            </a:endParaRPr>
          </a:p>
        </p:txBody>
      </p:sp>
      <p:sp>
        <p:nvSpPr>
          <p:cNvPr id="70" name="Google Shape;355;p37">
            <a:extLst>
              <a:ext uri="{FF2B5EF4-FFF2-40B4-BE49-F238E27FC236}">
                <a16:creationId xmlns:a16="http://schemas.microsoft.com/office/drawing/2014/main" id="{7B0544C0-F6DB-257E-9FB2-31424100F5F4}"/>
              </a:ext>
            </a:extLst>
          </p:cNvPr>
          <p:cNvSpPr txBox="1"/>
          <p:nvPr/>
        </p:nvSpPr>
        <p:spPr>
          <a:xfrm>
            <a:off x="5826994" y="1587860"/>
            <a:ext cx="2548287" cy="923289"/>
          </a:xfrm>
          <a:prstGeom prst="rect">
            <a:avLst/>
          </a:prstGeom>
          <a:solidFill>
            <a:schemeClr val="accent3">
              <a:lumMod val="40000"/>
              <a:lumOff val="60000"/>
            </a:schemeClr>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000000"/>
                </a:solidFill>
                <a:effectLst/>
                <a:uLnTx/>
                <a:uFillTx/>
                <a:latin typeface="Calibri"/>
                <a:ea typeface="Calibri"/>
                <a:cs typeface="Calibri"/>
                <a:sym typeface="Calibri"/>
              </a:rPr>
              <a:t>Kun kann seine fachlichen Kompetenzen voll einbringen</a:t>
            </a:r>
            <a:endParaRPr kumimoji="0" sz="1800" b="0" i="0" u="none" strike="noStrike" kern="1200" cap="none" spc="0" normalizeH="0" baseline="0" noProof="0">
              <a:ln>
                <a:noFill/>
              </a:ln>
              <a:solidFill>
                <a:srgbClr val="000000"/>
              </a:solidFill>
              <a:effectLst/>
              <a:uLnTx/>
              <a:uFillTx/>
              <a:latin typeface="Calibri"/>
              <a:ea typeface="+mn-ea"/>
              <a:cs typeface="+mn-cs"/>
            </a:endParaRPr>
          </a:p>
        </p:txBody>
      </p:sp>
      <p:sp>
        <p:nvSpPr>
          <p:cNvPr id="71" name="Google Shape;356;p37">
            <a:extLst>
              <a:ext uri="{FF2B5EF4-FFF2-40B4-BE49-F238E27FC236}">
                <a16:creationId xmlns:a16="http://schemas.microsoft.com/office/drawing/2014/main" id="{6DC2A634-0657-88E8-A848-30BA9C17CFBF}"/>
              </a:ext>
            </a:extLst>
          </p:cNvPr>
          <p:cNvSpPr txBox="1"/>
          <p:nvPr/>
        </p:nvSpPr>
        <p:spPr>
          <a:xfrm>
            <a:off x="9352085" y="1652719"/>
            <a:ext cx="2405576"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err="1">
                <a:solidFill>
                  <a:srgbClr val="496278">
                    <a:lumMod val="50000"/>
                  </a:srgbClr>
                </a:solidFill>
                <a:latin typeface="Calibri"/>
                <a:cs typeface="Calibri"/>
                <a:sym typeface="Calibri"/>
              </a:rPr>
              <a:t>Kun´s</a:t>
            </a:r>
            <a:r>
              <a:rPr lang="de-DE" b="1">
                <a:solidFill>
                  <a:srgbClr val="496278">
                    <a:lumMod val="50000"/>
                  </a:srgbClr>
                </a:solidFill>
                <a:latin typeface="Calibri"/>
                <a:cs typeface="Calibri"/>
                <a:sym typeface="Calibri"/>
              </a:rPr>
              <a:t> Diskriminierungsstress nimmt ab</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4" name="Google Shape;359;p37">
            <a:extLst>
              <a:ext uri="{FF2B5EF4-FFF2-40B4-BE49-F238E27FC236}">
                <a16:creationId xmlns:a16="http://schemas.microsoft.com/office/drawing/2014/main" id="{645B8D0A-3734-077F-B82D-F8F8B92EE428}"/>
              </a:ext>
            </a:extLst>
          </p:cNvPr>
          <p:cNvSpPr txBox="1"/>
          <p:nvPr/>
        </p:nvSpPr>
        <p:spPr>
          <a:xfrm>
            <a:off x="129826" y="4959866"/>
            <a:ext cx="2163990"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Beginnt </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mn-ea"/>
                <a:cs typeface="Calibri"/>
                <a:sym typeface="Calibri"/>
              </a:rPr>
              <a:t>den Anpassungs-lehrgang</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5" name="Google Shape;360;p37">
            <a:extLst>
              <a:ext uri="{FF2B5EF4-FFF2-40B4-BE49-F238E27FC236}">
                <a16:creationId xmlns:a16="http://schemas.microsoft.com/office/drawing/2014/main" id="{5E36A159-0A7F-FD46-6F3C-BA938748A7B0}"/>
              </a:ext>
            </a:extLst>
          </p:cNvPr>
          <p:cNvSpPr txBox="1"/>
          <p:nvPr/>
        </p:nvSpPr>
        <p:spPr>
          <a:xfrm>
            <a:off x="2816532" y="5095207"/>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z</a:t>
            </a:r>
            <a:r>
              <a:rPr kumimoji="0" lang="de-DE" sz="1800" b="1" i="0" u="none" strike="noStrike" kern="1200" cap="none" spc="0" normalizeH="0" baseline="0" noProof="0" err="1">
                <a:ln>
                  <a:noFill/>
                </a:ln>
                <a:solidFill>
                  <a:srgbClr val="496278">
                    <a:lumMod val="50000"/>
                  </a:srgbClr>
                </a:solidFill>
                <a:effectLst/>
                <a:uLnTx/>
                <a:uFillTx/>
                <a:latin typeface="Calibri"/>
                <a:ea typeface="Calibri"/>
                <a:cs typeface="Calibri"/>
                <a:sym typeface="Calibri"/>
              </a:rPr>
              <a:t>ieht</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 nach </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mn-ea"/>
                <a:cs typeface="Calibri"/>
                <a:sym typeface="Calibri"/>
              </a:rPr>
              <a:t>Berlin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76" name="Google Shape;362;p37">
            <a:extLst>
              <a:ext uri="{FF2B5EF4-FFF2-40B4-BE49-F238E27FC236}">
                <a16:creationId xmlns:a16="http://schemas.microsoft.com/office/drawing/2014/main" id="{1D38F3F9-F5A3-5039-3FD1-0FBD17B7358A}"/>
              </a:ext>
            </a:extLst>
          </p:cNvPr>
          <p:cNvSpPr txBox="1"/>
          <p:nvPr/>
        </p:nvSpPr>
        <p:spPr>
          <a:xfrm>
            <a:off x="9163259" y="4946420"/>
            <a:ext cx="2716353"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Vietnamese,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Person </a:t>
            </a:r>
            <a:r>
              <a:rPr kumimoji="0" lang="de-DE" sz="1800" b="1" i="0" u="none" strike="noStrike" kern="1200" cap="none" spc="0" normalizeH="0" baseline="0" noProof="0" err="1">
                <a:ln>
                  <a:noFill/>
                </a:ln>
                <a:solidFill>
                  <a:srgbClr val="496278">
                    <a:lumMod val="50000"/>
                  </a:srgbClr>
                </a:solidFill>
                <a:effectLst/>
                <a:uLnTx/>
                <a:uFillTx/>
                <a:latin typeface="Calibri"/>
                <a:ea typeface="Calibri"/>
                <a:cs typeface="Calibri"/>
                <a:sym typeface="Calibri"/>
              </a:rPr>
              <a:t>of</a:t>
            </a: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 Color, akademische Ausbildung</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77" name="Google Shape;363;p37">
            <a:extLst>
              <a:ext uri="{FF2B5EF4-FFF2-40B4-BE49-F238E27FC236}">
                <a16:creationId xmlns:a16="http://schemas.microsoft.com/office/drawing/2014/main" id="{81206F07-417D-CDD6-9A26-708D41111A80}"/>
              </a:ext>
            </a:extLst>
          </p:cNvPr>
          <p:cNvCxnSpPr>
            <a:cxnSpLocks/>
            <a:stCxn id="76" idx="1"/>
          </p:cNvCxnSpPr>
          <p:nvPr/>
        </p:nvCxnSpPr>
        <p:spPr>
          <a:xfrm flipH="1">
            <a:off x="8657065" y="5408065"/>
            <a:ext cx="506194" cy="10287"/>
          </a:xfrm>
          <a:prstGeom prst="straightConnector1">
            <a:avLst/>
          </a:prstGeom>
          <a:noFill/>
          <a:ln w="31750" cap="flat" cmpd="sng">
            <a:solidFill>
              <a:schemeClr val="tx1"/>
            </a:solidFill>
            <a:prstDash val="solid"/>
            <a:round/>
            <a:headEnd type="none" w="sm" len="sm"/>
            <a:tailEnd type="triangle" w="med" len="med"/>
          </a:ln>
        </p:spPr>
      </p:cxnSp>
      <p:cxnSp>
        <p:nvCxnSpPr>
          <p:cNvPr id="78" name="Google Shape;364;p37">
            <a:extLst>
              <a:ext uri="{FF2B5EF4-FFF2-40B4-BE49-F238E27FC236}">
                <a16:creationId xmlns:a16="http://schemas.microsoft.com/office/drawing/2014/main" id="{1CB77A19-DAFA-2BF4-AE26-E809D2418331}"/>
              </a:ext>
            </a:extLst>
          </p:cNvPr>
          <p:cNvCxnSpPr>
            <a:cxnSpLocks/>
          </p:cNvCxnSpPr>
          <p:nvPr/>
        </p:nvCxnSpPr>
        <p:spPr>
          <a:xfrm flipH="1">
            <a:off x="4702026" y="5408065"/>
            <a:ext cx="549290" cy="10287"/>
          </a:xfrm>
          <a:prstGeom prst="straightConnector1">
            <a:avLst/>
          </a:prstGeom>
          <a:noFill/>
          <a:ln w="31750" cap="flat" cmpd="sng">
            <a:solidFill>
              <a:schemeClr val="tx1"/>
            </a:solidFill>
            <a:prstDash val="solid"/>
            <a:round/>
            <a:headEnd type="none" w="sm" len="sm"/>
            <a:tailEnd type="triangle" w="med" len="med"/>
          </a:ln>
        </p:spPr>
      </p:cxnSp>
      <p:cxnSp>
        <p:nvCxnSpPr>
          <p:cNvPr id="79" name="Google Shape;365;p37">
            <a:extLst>
              <a:ext uri="{FF2B5EF4-FFF2-40B4-BE49-F238E27FC236}">
                <a16:creationId xmlns:a16="http://schemas.microsoft.com/office/drawing/2014/main" id="{C900FC94-21A5-6BB3-B8F3-9F314C4F8004}"/>
              </a:ext>
            </a:extLst>
          </p:cNvPr>
          <p:cNvCxnSpPr>
            <a:cxnSpLocks/>
          </p:cNvCxnSpPr>
          <p:nvPr/>
        </p:nvCxnSpPr>
        <p:spPr>
          <a:xfrm flipV="1">
            <a:off x="1748733" y="3969506"/>
            <a:ext cx="0" cy="740095"/>
          </a:xfrm>
          <a:prstGeom prst="straightConnector1">
            <a:avLst/>
          </a:prstGeom>
          <a:noFill/>
          <a:ln w="31750" cap="flat" cmpd="sng">
            <a:solidFill>
              <a:schemeClr val="tx1"/>
            </a:solidFill>
            <a:prstDash val="solid"/>
            <a:round/>
            <a:headEnd type="none" w="sm" len="sm"/>
            <a:tailEnd type="triangle" w="med" len="med"/>
          </a:ln>
        </p:spPr>
      </p:cxnSp>
      <p:cxnSp>
        <p:nvCxnSpPr>
          <p:cNvPr id="80" name="Google Shape;366;p37">
            <a:extLst>
              <a:ext uri="{FF2B5EF4-FFF2-40B4-BE49-F238E27FC236}">
                <a16:creationId xmlns:a16="http://schemas.microsoft.com/office/drawing/2014/main" id="{1838A834-50BB-C050-2A65-5B35814E8551}"/>
              </a:ext>
            </a:extLst>
          </p:cNvPr>
          <p:cNvCxnSpPr/>
          <p:nvPr/>
        </p:nvCxnSpPr>
        <p:spPr>
          <a:xfrm>
            <a:off x="2683286" y="3564126"/>
            <a:ext cx="1106245" cy="6610"/>
          </a:xfrm>
          <a:prstGeom prst="straightConnector1">
            <a:avLst/>
          </a:prstGeom>
          <a:noFill/>
          <a:ln w="31750" cap="flat" cmpd="sng">
            <a:solidFill>
              <a:schemeClr val="tx1"/>
            </a:solidFill>
            <a:prstDash val="solid"/>
            <a:round/>
            <a:headEnd type="none" w="sm" len="sm"/>
            <a:tailEnd type="triangle" w="med" len="med"/>
          </a:ln>
        </p:spPr>
      </p:cxnSp>
      <p:cxnSp>
        <p:nvCxnSpPr>
          <p:cNvPr id="81" name="Google Shape;367;p37">
            <a:extLst>
              <a:ext uri="{FF2B5EF4-FFF2-40B4-BE49-F238E27FC236}">
                <a16:creationId xmlns:a16="http://schemas.microsoft.com/office/drawing/2014/main" id="{9F049E4F-163F-70A5-B3D0-CEFEF248B7A4}"/>
              </a:ext>
            </a:extLst>
          </p:cNvPr>
          <p:cNvCxnSpPr>
            <a:cxnSpLocks/>
          </p:cNvCxnSpPr>
          <p:nvPr/>
        </p:nvCxnSpPr>
        <p:spPr>
          <a:xfrm>
            <a:off x="6918201" y="3615231"/>
            <a:ext cx="1025541" cy="0"/>
          </a:xfrm>
          <a:prstGeom prst="straightConnector1">
            <a:avLst/>
          </a:prstGeom>
          <a:noFill/>
          <a:ln w="31750" cap="flat" cmpd="sng">
            <a:solidFill>
              <a:schemeClr val="tx1"/>
            </a:solidFill>
            <a:prstDash val="solid"/>
            <a:round/>
            <a:headEnd type="none" w="sm" len="sm"/>
            <a:tailEnd type="triangle" w="med" len="med"/>
          </a:ln>
        </p:spPr>
      </p:cxnSp>
      <p:cxnSp>
        <p:nvCxnSpPr>
          <p:cNvPr id="82" name="Google Shape;368;p37">
            <a:extLst>
              <a:ext uri="{FF2B5EF4-FFF2-40B4-BE49-F238E27FC236}">
                <a16:creationId xmlns:a16="http://schemas.microsoft.com/office/drawing/2014/main" id="{34F2415B-746D-2486-E8FD-A3233933BBC0}"/>
              </a:ext>
            </a:extLst>
          </p:cNvPr>
          <p:cNvCxnSpPr>
            <a:cxnSpLocks/>
          </p:cNvCxnSpPr>
          <p:nvPr/>
        </p:nvCxnSpPr>
        <p:spPr>
          <a:xfrm flipV="1">
            <a:off x="10239982" y="2566973"/>
            <a:ext cx="0" cy="631420"/>
          </a:xfrm>
          <a:prstGeom prst="straightConnector1">
            <a:avLst/>
          </a:prstGeom>
          <a:noFill/>
          <a:ln w="31750" cap="flat" cmpd="sng">
            <a:solidFill>
              <a:schemeClr val="tx1"/>
            </a:solidFill>
            <a:prstDash val="solid"/>
            <a:round/>
            <a:headEnd type="none" w="sm" len="sm"/>
            <a:tailEnd type="triangle" w="med" len="med"/>
          </a:ln>
        </p:spPr>
      </p:cxnSp>
      <p:cxnSp>
        <p:nvCxnSpPr>
          <p:cNvPr id="83" name="Google Shape;370;p37">
            <a:extLst>
              <a:ext uri="{FF2B5EF4-FFF2-40B4-BE49-F238E27FC236}">
                <a16:creationId xmlns:a16="http://schemas.microsoft.com/office/drawing/2014/main" id="{6E5486F3-4311-711F-CC7B-B7ADA89AE805}"/>
              </a:ext>
            </a:extLst>
          </p:cNvPr>
          <p:cNvCxnSpPr>
            <a:cxnSpLocks/>
            <a:endCxn id="69" idx="3"/>
          </p:cNvCxnSpPr>
          <p:nvPr/>
        </p:nvCxnSpPr>
        <p:spPr>
          <a:xfrm flipH="1">
            <a:off x="4316990" y="2042124"/>
            <a:ext cx="1429333" cy="14261"/>
          </a:xfrm>
          <a:prstGeom prst="straightConnector1">
            <a:avLst/>
          </a:prstGeom>
          <a:noFill/>
          <a:ln w="31750" cap="flat" cmpd="sng">
            <a:solidFill>
              <a:schemeClr val="tx1"/>
            </a:solidFill>
            <a:prstDash val="solid"/>
            <a:round/>
            <a:headEnd type="none" w="sm" len="sm"/>
            <a:tailEnd type="triangle" w="med" len="med"/>
          </a:ln>
        </p:spPr>
      </p:cxnSp>
      <p:sp>
        <p:nvSpPr>
          <p:cNvPr id="84" name="Google Shape;361;p37">
            <a:extLst>
              <a:ext uri="{FF2B5EF4-FFF2-40B4-BE49-F238E27FC236}">
                <a16:creationId xmlns:a16="http://schemas.microsoft.com/office/drawing/2014/main" id="{0BFF4476-1A21-17E3-40B8-C9983D90B85E}"/>
              </a:ext>
            </a:extLst>
          </p:cNvPr>
          <p:cNvSpPr txBox="1"/>
          <p:nvPr/>
        </p:nvSpPr>
        <p:spPr>
          <a:xfrm>
            <a:off x="5342469" y="4807920"/>
            <a:ext cx="3194235" cy="120028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Interesse an anderen Kulturen, findet Europa und seine Geschichte spannend, möchte Auslandserfahrungen machen</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cxnSp>
        <p:nvCxnSpPr>
          <p:cNvPr id="85" name="Google Shape;370;p37">
            <a:extLst>
              <a:ext uri="{FF2B5EF4-FFF2-40B4-BE49-F238E27FC236}">
                <a16:creationId xmlns:a16="http://schemas.microsoft.com/office/drawing/2014/main" id="{05337A6E-B6B0-5858-B413-E928245B2DC2}"/>
              </a:ext>
            </a:extLst>
          </p:cNvPr>
          <p:cNvCxnSpPr>
            <a:cxnSpLocks/>
          </p:cNvCxnSpPr>
          <p:nvPr/>
        </p:nvCxnSpPr>
        <p:spPr>
          <a:xfrm flipH="1">
            <a:off x="8455952" y="2049504"/>
            <a:ext cx="883698" cy="10783"/>
          </a:xfrm>
          <a:prstGeom prst="straightConnector1">
            <a:avLst/>
          </a:prstGeom>
          <a:noFill/>
          <a:ln w="31750" cap="flat" cmpd="sng">
            <a:solidFill>
              <a:schemeClr val="tx1"/>
            </a:solidFill>
            <a:prstDash val="solid"/>
            <a:round/>
            <a:headEnd type="none" w="sm" len="sm"/>
            <a:tailEnd type="triangle" w="med" len="med"/>
          </a:ln>
        </p:spPr>
      </p:cxnSp>
      <p:sp>
        <p:nvSpPr>
          <p:cNvPr id="86" name="Google Shape;358;p37">
            <a:extLst>
              <a:ext uri="{FF2B5EF4-FFF2-40B4-BE49-F238E27FC236}">
                <a16:creationId xmlns:a16="http://schemas.microsoft.com/office/drawing/2014/main" id="{FE7069EA-9840-BC9E-FD88-B49CF174AE9F}"/>
              </a:ext>
            </a:extLst>
          </p:cNvPr>
          <p:cNvSpPr txBox="1"/>
          <p:nvPr/>
        </p:nvSpPr>
        <p:spPr>
          <a:xfrm>
            <a:off x="3850609" y="3071833"/>
            <a:ext cx="3027056" cy="1200288"/>
          </a:xfrm>
          <a:prstGeom prst="rect">
            <a:avLst/>
          </a:prstGeom>
          <a:solidFill>
            <a:schemeClr val="accent3">
              <a:lumMod val="40000"/>
              <a:lumOff val="60000"/>
            </a:schemeClr>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96278">
                    <a:lumMod val="50000"/>
                  </a:srgbClr>
                </a:solidFill>
                <a:effectLst/>
                <a:uLnTx/>
                <a:uFillTx/>
                <a:latin typeface="Calibri"/>
                <a:ea typeface="Calibri"/>
                <a:cs typeface="Calibri"/>
                <a:sym typeface="Calibri"/>
              </a:rPr>
              <a:t>Kun tauscht sich mit anderen aus seinem Kurs aus,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96278">
                    <a:lumMod val="50000"/>
                  </a:srgbClr>
                </a:solidFill>
                <a:effectLst/>
                <a:uLnTx/>
                <a:uFillTx/>
                <a:latin typeface="Calibri"/>
                <a:ea typeface="Calibri"/>
                <a:cs typeface="Calibri"/>
                <a:sym typeface="Calibri"/>
              </a:rPr>
              <a:t>erfährt </a:t>
            </a:r>
            <a:r>
              <a:rPr kumimoji="0" lang="de-DE" sz="1800" b="1" i="0" u="none" strike="noStrike" kern="1200" cap="none" spc="0" normalizeH="0" baseline="0" noProof="0" dirty="0" err="1">
                <a:ln>
                  <a:noFill/>
                </a:ln>
                <a:solidFill>
                  <a:srgbClr val="496278">
                    <a:lumMod val="50000"/>
                  </a:srgbClr>
                </a:solidFill>
                <a:effectLst/>
                <a:uLnTx/>
                <a:uFillTx/>
                <a:latin typeface="Calibri"/>
                <a:ea typeface="Calibri"/>
                <a:cs typeface="Calibri"/>
                <a:sym typeface="Calibri"/>
              </a:rPr>
              <a:t>vo</a:t>
            </a:r>
            <a:r>
              <a:rPr lang="de-DE" b="1" dirty="0">
                <a:solidFill>
                  <a:srgbClr val="496278">
                    <a:lumMod val="50000"/>
                  </a:srgbClr>
                </a:solidFill>
                <a:latin typeface="Calibri"/>
                <a:ea typeface="Calibri"/>
                <a:cs typeface="Calibri"/>
                <a:sym typeface="Calibri"/>
              </a:rPr>
              <a:t>n Unterstützungs-möglichkeiten</a:t>
            </a:r>
            <a:endParaRPr kumimoji="0" lang="de-DE" sz="1800" b="1" i="0" u="none" strike="noStrike" kern="1200" cap="none" spc="0" normalizeH="0" baseline="0" noProof="0" dirty="0">
              <a:ln>
                <a:noFill/>
              </a:ln>
              <a:solidFill>
                <a:srgbClr val="496278">
                  <a:lumMod val="50000"/>
                </a:srgbClr>
              </a:solidFill>
              <a:effectLst/>
              <a:uLnTx/>
              <a:uFillTx/>
              <a:latin typeface="Calibri"/>
              <a:ea typeface="Calibri"/>
              <a:cs typeface="Calibri"/>
              <a:sym typeface="Calibri"/>
            </a:endParaRPr>
          </a:p>
        </p:txBody>
      </p:sp>
      <p:cxnSp>
        <p:nvCxnSpPr>
          <p:cNvPr id="87" name="Google Shape;363;p37">
            <a:extLst>
              <a:ext uri="{FF2B5EF4-FFF2-40B4-BE49-F238E27FC236}">
                <a16:creationId xmlns:a16="http://schemas.microsoft.com/office/drawing/2014/main" id="{49AAC5B7-5145-A7C9-D73E-1205DA84617C}"/>
              </a:ext>
            </a:extLst>
          </p:cNvPr>
          <p:cNvCxnSpPr>
            <a:cxnSpLocks/>
          </p:cNvCxnSpPr>
          <p:nvPr/>
        </p:nvCxnSpPr>
        <p:spPr>
          <a:xfrm flipH="1">
            <a:off x="2094829" y="5418352"/>
            <a:ext cx="1315651" cy="0"/>
          </a:xfrm>
          <a:prstGeom prst="straightConnector1">
            <a:avLst/>
          </a:prstGeom>
          <a:noFill/>
          <a:ln w="31750" cap="flat" cmpd="sng">
            <a:solidFill>
              <a:schemeClr val="tx1"/>
            </a:solidFill>
            <a:prstDash val="solid"/>
            <a:round/>
            <a:headEnd type="none" w="sm" len="sm"/>
            <a:tailEnd type="triangle" w="med" len="med"/>
          </a:ln>
        </p:spPr>
      </p:cxnSp>
      <p:sp>
        <p:nvSpPr>
          <p:cNvPr id="88" name="Titel 1">
            <a:extLst>
              <a:ext uri="{FF2B5EF4-FFF2-40B4-BE49-F238E27FC236}">
                <a16:creationId xmlns:a16="http://schemas.microsoft.com/office/drawing/2014/main" id="{38A7BD85-0506-1649-A32A-D14A6C36C439}"/>
              </a:ext>
            </a:extLst>
          </p:cNvPr>
          <p:cNvSpPr>
            <a:spLocks noGrp="1"/>
          </p:cNvSpPr>
          <p:nvPr>
            <p:ph type="title"/>
          </p:nvPr>
        </p:nvSpPr>
        <p:spPr>
          <a:xfrm>
            <a:off x="196236" y="142095"/>
            <a:ext cx="9905199" cy="648836"/>
          </a:xfrm>
        </p:spPr>
        <p:txBody>
          <a:bodyPr/>
          <a:lstStyle/>
          <a:p>
            <a:r>
              <a:rPr lang="de-DE" sz="3600" b="1" dirty="0">
                <a:solidFill>
                  <a:schemeClr val="accent3">
                    <a:lumMod val="75000"/>
                  </a:schemeClr>
                </a:solidFill>
              </a:rPr>
              <a:t>Kun kann seine eigenen Strukturen aufbauen,</a:t>
            </a:r>
            <a:br>
              <a:rPr lang="de-DE" sz="3600" b="1" dirty="0">
                <a:solidFill>
                  <a:schemeClr val="accent3">
                    <a:lumMod val="75000"/>
                  </a:schemeClr>
                </a:solidFill>
              </a:rPr>
            </a:br>
            <a:r>
              <a:rPr lang="de-DE" sz="3600" b="1" dirty="0">
                <a:solidFill>
                  <a:schemeClr val="accent3">
                    <a:lumMod val="75000"/>
                  </a:schemeClr>
                </a:solidFill>
              </a:rPr>
              <a:t>um nicht krank zu werden</a:t>
            </a:r>
          </a:p>
        </p:txBody>
      </p:sp>
      <p:sp>
        <p:nvSpPr>
          <p:cNvPr id="5" name="Foliennummernplatzhalter 4">
            <a:extLst>
              <a:ext uri="{FF2B5EF4-FFF2-40B4-BE49-F238E27FC236}">
                <a16:creationId xmlns:a16="http://schemas.microsoft.com/office/drawing/2014/main" id="{C2FB774A-4378-4E7D-9A08-D31BC999B94C}"/>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AFABD84-7FF2-4ED4-996F-6CE3D31463F8}" type="slidenum">
              <a:rPr kumimoji="0" lang="de-DE" sz="800" b="0" i="0" u="none" strike="noStrike" kern="1200" cap="none" spc="0" normalizeH="0" baseline="0" noProof="0" smtClean="0">
                <a:ln>
                  <a:noFill/>
                </a:ln>
                <a:solidFill>
                  <a:srgbClr val="496278"/>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de-DE" sz="800" b="0" i="0" u="none" strike="noStrike" kern="1200" cap="none" spc="0" normalizeH="0" baseline="0" noProof="0">
              <a:ln>
                <a:noFill/>
              </a:ln>
              <a:solidFill>
                <a:srgbClr val="496278"/>
              </a:solidFill>
              <a:effectLst/>
              <a:uLnTx/>
              <a:uFillTx/>
              <a:latin typeface="Calibri"/>
              <a:ea typeface="+mn-ea"/>
              <a:cs typeface="+mn-cs"/>
            </a:endParaRPr>
          </a:p>
        </p:txBody>
      </p:sp>
      <p:sp>
        <p:nvSpPr>
          <p:cNvPr id="60" name="Rechteck 59">
            <a:extLst>
              <a:ext uri="{FF2B5EF4-FFF2-40B4-BE49-F238E27FC236}">
                <a16:creationId xmlns:a16="http://schemas.microsoft.com/office/drawing/2014/main" id="{A761B7FC-34E8-0800-0AF1-82822D94D921}"/>
              </a:ext>
            </a:extLst>
          </p:cNvPr>
          <p:cNvSpPr/>
          <p:nvPr/>
        </p:nvSpPr>
        <p:spPr>
          <a:xfrm>
            <a:off x="372111" y="3222415"/>
            <a:ext cx="2101157" cy="64629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73" name="Google Shape;358;p37">
            <a:extLst>
              <a:ext uri="{FF2B5EF4-FFF2-40B4-BE49-F238E27FC236}">
                <a16:creationId xmlns:a16="http://schemas.microsoft.com/office/drawing/2014/main" id="{66771084-06A4-FBED-5274-E0A545B94BF4}"/>
              </a:ext>
            </a:extLst>
          </p:cNvPr>
          <p:cNvSpPr txBox="1"/>
          <p:nvPr/>
        </p:nvSpPr>
        <p:spPr>
          <a:xfrm>
            <a:off x="247171" y="3226041"/>
            <a:ext cx="2405576" cy="6462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496278">
                    <a:lumMod val="50000"/>
                  </a:srgbClr>
                </a:solidFill>
                <a:effectLst/>
                <a:uLnTx/>
                <a:uFillTx/>
                <a:latin typeface="Calibri"/>
                <a:ea typeface="Calibri"/>
                <a:cs typeface="Calibri"/>
                <a:sym typeface="Calibri"/>
              </a:rPr>
              <a:t>erlebt immer wieder Rassismus im Team</a:t>
            </a:r>
            <a:endParaRPr kumimoji="0" sz="1800" b="0" i="0" u="none" strike="noStrike" kern="1200" cap="none" spc="0" normalizeH="0" baseline="0" noProof="0">
              <a:ln>
                <a:noFill/>
              </a:ln>
              <a:solidFill>
                <a:srgbClr val="496278">
                  <a:lumMod val="50000"/>
                </a:srgbClr>
              </a:solidFill>
              <a:effectLst/>
              <a:uLnTx/>
              <a:uFillTx/>
              <a:latin typeface="Calibri"/>
              <a:ea typeface="+mn-ea"/>
              <a:cs typeface="+mn-cs"/>
            </a:endParaRPr>
          </a:p>
        </p:txBody>
      </p:sp>
      <p:sp>
        <p:nvSpPr>
          <p:cNvPr id="6" name="Google Shape;476;p40">
            <a:extLst>
              <a:ext uri="{FF2B5EF4-FFF2-40B4-BE49-F238E27FC236}">
                <a16:creationId xmlns:a16="http://schemas.microsoft.com/office/drawing/2014/main" id="{CCBA24B2-31AD-09E8-601C-3BD9D083EB49}"/>
              </a:ext>
            </a:extLst>
          </p:cNvPr>
          <p:cNvSpPr txBox="1"/>
          <p:nvPr/>
        </p:nvSpPr>
        <p:spPr>
          <a:xfrm>
            <a:off x="2238270" y="3609148"/>
            <a:ext cx="1860624"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de-DE" sz="1400" b="1" dirty="0">
                <a:solidFill>
                  <a:schemeClr val="accent3">
                    <a:lumMod val="75000"/>
                  </a:schemeClr>
                </a:solidFill>
                <a:latin typeface="Calibri"/>
                <a:cs typeface="Calibri"/>
                <a:sym typeface="Calibri"/>
              </a:rPr>
              <a:t>Aufbau von Netzwerken</a:t>
            </a:r>
            <a:endParaRPr kumimoji="0" sz="1800" b="0" i="0" u="none" strike="noStrike" kern="1200" cap="none" spc="0" normalizeH="0" baseline="0" noProof="0" dirty="0">
              <a:ln>
                <a:noFill/>
              </a:ln>
              <a:solidFill>
                <a:schemeClr val="accent3">
                  <a:lumMod val="75000"/>
                </a:schemeClr>
              </a:solidFill>
              <a:effectLst/>
              <a:uLnTx/>
              <a:uFillTx/>
              <a:latin typeface="Arial" charset="0"/>
            </a:endParaRPr>
          </a:p>
        </p:txBody>
      </p:sp>
      <p:sp>
        <p:nvSpPr>
          <p:cNvPr id="9" name="Google Shape;476;p40">
            <a:extLst>
              <a:ext uri="{FF2B5EF4-FFF2-40B4-BE49-F238E27FC236}">
                <a16:creationId xmlns:a16="http://schemas.microsoft.com/office/drawing/2014/main" id="{9F96F542-D25C-B20C-F924-0AFB1B13D4A7}"/>
              </a:ext>
            </a:extLst>
          </p:cNvPr>
          <p:cNvSpPr txBox="1"/>
          <p:nvPr/>
        </p:nvSpPr>
        <p:spPr>
          <a:xfrm>
            <a:off x="8221853" y="2225862"/>
            <a:ext cx="1404076"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de-DE" sz="1400" b="1">
                <a:solidFill>
                  <a:schemeClr val="accent3">
                    <a:lumMod val="75000"/>
                  </a:schemeClr>
                </a:solidFill>
                <a:latin typeface="Calibri"/>
                <a:ea typeface="Calibri"/>
                <a:cs typeface="Calibri"/>
                <a:sym typeface="Calibri"/>
              </a:rPr>
              <a:t>m</a:t>
            </a:r>
            <a:r>
              <a:rPr kumimoji="0" lang="de-DE" sz="1400" b="1" i="0" u="none" strike="noStrike" kern="1200" cap="none" spc="0" normalizeH="0" baseline="0" noProof="0">
                <a:ln>
                  <a:noFill/>
                </a:ln>
                <a:solidFill>
                  <a:schemeClr val="accent3">
                    <a:lumMod val="75000"/>
                  </a:schemeClr>
                </a:solidFill>
                <a:effectLst/>
                <a:uLnTx/>
                <a:uFillTx/>
                <a:latin typeface="Calibri"/>
                <a:ea typeface="Calibri"/>
                <a:cs typeface="Calibri"/>
                <a:sym typeface="Calibri"/>
              </a:rPr>
              <a:t>ehr</a:t>
            </a:r>
            <a:r>
              <a:rPr kumimoji="0" lang="de-DE" sz="1400" b="1" i="0" u="none" strike="noStrike" kern="1200" cap="none" spc="0" normalizeH="0" noProof="0">
                <a:ln>
                  <a:noFill/>
                </a:ln>
                <a:solidFill>
                  <a:schemeClr val="accent3">
                    <a:lumMod val="75000"/>
                  </a:schemeClr>
                </a:solidFill>
                <a:effectLst/>
                <a:uLnTx/>
                <a:uFillTx/>
                <a:latin typeface="Calibri"/>
                <a:ea typeface="Calibri"/>
                <a:cs typeface="Calibri"/>
                <a:sym typeface="Calibri"/>
              </a:rPr>
              <a:t> Selbstvertrauen</a:t>
            </a:r>
            <a:endParaRPr kumimoji="0" sz="1800" b="0" i="0" u="none" strike="noStrike" kern="1200" cap="none" spc="0" normalizeH="0" baseline="0" noProof="0">
              <a:ln>
                <a:noFill/>
              </a:ln>
              <a:solidFill>
                <a:schemeClr val="accent3">
                  <a:lumMod val="75000"/>
                </a:schemeClr>
              </a:solidFill>
              <a:effectLst/>
              <a:uLnTx/>
              <a:uFillTx/>
              <a:latin typeface="Arial" charset="0"/>
            </a:endParaRPr>
          </a:p>
        </p:txBody>
      </p:sp>
      <p:sp>
        <p:nvSpPr>
          <p:cNvPr id="11" name="Rechteck 10">
            <a:extLst>
              <a:ext uri="{FF2B5EF4-FFF2-40B4-BE49-F238E27FC236}">
                <a16:creationId xmlns:a16="http://schemas.microsoft.com/office/drawing/2014/main" id="{A0E9C472-0AA2-9C63-4BDD-E56E6C99F5CB}"/>
              </a:ext>
            </a:extLst>
          </p:cNvPr>
          <p:cNvSpPr/>
          <p:nvPr/>
        </p:nvSpPr>
        <p:spPr>
          <a:xfrm>
            <a:off x="10295569" y="2680698"/>
            <a:ext cx="1373445" cy="523220"/>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chemeClr val="accent3">
                    <a:lumMod val="75000"/>
                  </a:schemeClr>
                </a:solidFill>
                <a:effectLst/>
                <a:uLnTx/>
                <a:uFillTx/>
                <a:latin typeface="Calibri"/>
                <a:ea typeface="Calibri"/>
                <a:cs typeface="Calibri"/>
                <a:sym typeface="Calibri"/>
              </a:rPr>
              <a:t>Steigert seine Resilienz</a:t>
            </a:r>
          </a:p>
        </p:txBody>
      </p:sp>
      <p:sp>
        <p:nvSpPr>
          <p:cNvPr id="12" name="Google Shape;478;p40">
            <a:extLst>
              <a:ext uri="{FF2B5EF4-FFF2-40B4-BE49-F238E27FC236}">
                <a16:creationId xmlns:a16="http://schemas.microsoft.com/office/drawing/2014/main" id="{9BE882EA-A79C-1B8A-A856-CF2E1663AC87}"/>
              </a:ext>
            </a:extLst>
          </p:cNvPr>
          <p:cNvSpPr txBox="1"/>
          <p:nvPr/>
        </p:nvSpPr>
        <p:spPr>
          <a:xfrm>
            <a:off x="372667" y="4091421"/>
            <a:ext cx="1301709"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chemeClr val="accent1"/>
                </a:solidFill>
                <a:effectLst/>
                <a:uLnTx/>
                <a:uFillTx/>
                <a:latin typeface="Calibri"/>
                <a:ea typeface="Calibri"/>
                <a:cs typeface="Calibri"/>
                <a:sym typeface="Calibri"/>
              </a:rPr>
              <a:t>Rassismus am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chemeClr val="accent1"/>
                </a:solidFill>
                <a:effectLst/>
                <a:uLnTx/>
                <a:uFillTx/>
                <a:latin typeface="Calibri"/>
                <a:ea typeface="Calibri"/>
                <a:cs typeface="Calibri"/>
                <a:sym typeface="Calibri"/>
              </a:rPr>
              <a:t>Arbeitsplatz</a:t>
            </a:r>
          </a:p>
        </p:txBody>
      </p:sp>
      <p:sp>
        <p:nvSpPr>
          <p:cNvPr id="13" name="Google Shape;472;p40">
            <a:extLst>
              <a:ext uri="{FF2B5EF4-FFF2-40B4-BE49-F238E27FC236}">
                <a16:creationId xmlns:a16="http://schemas.microsoft.com/office/drawing/2014/main" id="{FFF92C3A-E4CA-85C1-A2C9-8FE36D0E1C19}"/>
              </a:ext>
            </a:extLst>
          </p:cNvPr>
          <p:cNvSpPr txBox="1"/>
          <p:nvPr/>
        </p:nvSpPr>
        <p:spPr>
          <a:xfrm>
            <a:off x="2032302" y="5780775"/>
            <a:ext cx="1696848" cy="73862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chemeClr val="accent1"/>
                </a:solidFill>
                <a:effectLst/>
                <a:uLnTx/>
                <a:uFillTx/>
                <a:latin typeface="Calibri"/>
                <a:ea typeface="Calibri"/>
                <a:cs typeface="Calibri"/>
                <a:sym typeface="Calibri"/>
              </a:rPr>
              <a:t>Keine Anerkennung seiner Abschlüsse, </a:t>
            </a:r>
            <a:r>
              <a:rPr kumimoji="0" lang="de-DE" sz="1400" b="1" i="0" u="none" strike="noStrike" kern="1200" cap="none" spc="0" normalizeH="0" baseline="0" noProof="0">
                <a:ln>
                  <a:noFill/>
                </a:ln>
                <a:solidFill>
                  <a:schemeClr val="accent1"/>
                </a:solidFill>
                <a:effectLst/>
                <a:uLnTx/>
                <a:uFillTx/>
                <a:latin typeface="Calibri"/>
                <a:ea typeface="+mn-ea"/>
                <a:cs typeface="Calibri"/>
                <a:sym typeface="Calibri"/>
              </a:rPr>
              <a:t>Kulturshock</a:t>
            </a:r>
            <a:endParaRPr kumimoji="0" sz="1800" b="0" i="0" u="none" strike="noStrike" kern="1200" cap="none" spc="0" normalizeH="0" baseline="0" noProof="0">
              <a:ln>
                <a:noFill/>
              </a:ln>
              <a:solidFill>
                <a:schemeClr val="accent1"/>
              </a:solidFill>
              <a:effectLst/>
              <a:uLnTx/>
              <a:uFillTx/>
              <a:latin typeface="Arial" charset="0"/>
              <a:ea typeface="+mn-ea"/>
            </a:endParaRPr>
          </a:p>
        </p:txBody>
      </p:sp>
      <p:sp>
        <p:nvSpPr>
          <p:cNvPr id="14" name="Google Shape;471;p40">
            <a:extLst>
              <a:ext uri="{FF2B5EF4-FFF2-40B4-BE49-F238E27FC236}">
                <a16:creationId xmlns:a16="http://schemas.microsoft.com/office/drawing/2014/main" id="{74174D97-3AE4-46CA-2F48-1619A892F7EB}"/>
              </a:ext>
            </a:extLst>
          </p:cNvPr>
          <p:cNvSpPr txBox="1"/>
          <p:nvPr/>
        </p:nvSpPr>
        <p:spPr>
          <a:xfrm>
            <a:off x="3635307" y="5977518"/>
            <a:ext cx="3027059"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sym typeface="Calibri"/>
              </a:rPr>
              <a:t>Investiert Ressourcen</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sym typeface="Calibri"/>
              </a:rPr>
              <a:t>(Zeit, Spracherwerb, Bürokratie usw.) </a:t>
            </a:r>
            <a:endParaRPr kumimoji="0" sz="1400" b="0"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endParaRPr>
          </a:p>
        </p:txBody>
      </p:sp>
      <p:sp>
        <p:nvSpPr>
          <p:cNvPr id="16" name="Rechteck 15">
            <a:extLst>
              <a:ext uri="{FF2B5EF4-FFF2-40B4-BE49-F238E27FC236}">
                <a16:creationId xmlns:a16="http://schemas.microsoft.com/office/drawing/2014/main" id="{5D2F7467-41EF-5282-E9D4-4A520AB2C9CF}"/>
              </a:ext>
            </a:extLst>
          </p:cNvPr>
          <p:cNvSpPr/>
          <p:nvPr/>
        </p:nvSpPr>
        <p:spPr>
          <a:xfrm>
            <a:off x="7148668" y="5996178"/>
            <a:ext cx="3854727" cy="523220"/>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chemeClr val="accent1"/>
                </a:solidFill>
                <a:effectLst/>
                <a:uLnTx/>
                <a:uFillTx/>
                <a:latin typeface="Calibri"/>
                <a:ea typeface="Calibri"/>
                <a:cs typeface="Calibri"/>
                <a:sym typeface="Calibri"/>
              </a:rPr>
              <a:t>Eingeschränkte Gehalts- und Karriereaussicht, Wunsch nach Selbstverwirklichung</a:t>
            </a:r>
            <a:endParaRPr kumimoji="0" lang="de-DE" sz="1400" b="0" i="0" u="none" strike="noStrike" kern="1200" cap="none" spc="0" normalizeH="0" baseline="0" noProof="0" dirty="0">
              <a:ln>
                <a:noFill/>
              </a:ln>
              <a:solidFill>
                <a:schemeClr val="accent1"/>
              </a:solidFill>
              <a:effectLst/>
              <a:uLnTx/>
              <a:uFillTx/>
              <a:latin typeface="Arial" charset="0"/>
            </a:endParaRPr>
          </a:p>
        </p:txBody>
      </p:sp>
      <p:sp>
        <p:nvSpPr>
          <p:cNvPr id="24" name="Fußzeilenplatzhalter 3">
            <a:extLst>
              <a:ext uri="{FF2B5EF4-FFF2-40B4-BE49-F238E27FC236}">
                <a16:creationId xmlns:a16="http://schemas.microsoft.com/office/drawing/2014/main" id="{2125DC45-AE35-5BFF-0E2E-19C73D22D4FD}"/>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0000"/>
                </a:solidFill>
                <a:effectLst/>
                <a:uLnTx/>
                <a:uFillTx/>
                <a:latin typeface="Calibri"/>
                <a:ea typeface="+mn-ea"/>
                <a:cs typeface="+mn-cs"/>
              </a:rPr>
              <a:t>Werkzeuge</a:t>
            </a:r>
          </a:p>
        </p:txBody>
      </p:sp>
      <p:sp>
        <p:nvSpPr>
          <p:cNvPr id="2" name="Textfeld 1">
            <a:extLst>
              <a:ext uri="{FF2B5EF4-FFF2-40B4-BE49-F238E27FC236}">
                <a16:creationId xmlns:a16="http://schemas.microsoft.com/office/drawing/2014/main" id="{C3F526E1-D3CC-80A1-4FF8-3B5F06195404}"/>
              </a:ext>
            </a:extLst>
          </p:cNvPr>
          <p:cNvSpPr txBox="1"/>
          <p:nvPr/>
        </p:nvSpPr>
        <p:spPr>
          <a:xfrm>
            <a:off x="312390" y="1500845"/>
            <a:ext cx="2045131" cy="914400"/>
          </a:xfrm>
          <a:prstGeom prst="rect">
            <a:avLst/>
          </a:prstGeom>
          <a:noFill/>
        </p:spPr>
        <p:txBody>
          <a:bodyPr wrap="none" lIns="0" tIns="0" rIns="0" bIns="0" rtlCol="0">
            <a:noAutofit/>
          </a:bodyPr>
          <a:lstStyle/>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accent3">
                    <a:lumMod val="75000"/>
                  </a:schemeClr>
                </a:solidFill>
                <a:effectLst/>
                <a:uLnTx/>
                <a:uFillTx/>
                <a:latin typeface="+mn-lt"/>
                <a:ea typeface="+mn-ea"/>
                <a:cs typeface="+mn-cs"/>
              </a:rPr>
              <a:t>Es könnte aber </a:t>
            </a: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accent3">
                    <a:lumMod val="75000"/>
                  </a:schemeClr>
                </a:solidFill>
                <a:effectLst/>
                <a:uLnTx/>
                <a:uFillTx/>
                <a:latin typeface="+mn-lt"/>
                <a:ea typeface="+mn-ea"/>
                <a:cs typeface="+mn-cs"/>
              </a:rPr>
              <a:t>auch besser </a:t>
            </a:r>
          </a:p>
          <a:p>
            <a: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pPr>
            <a:r>
              <a:rPr kumimoji="0" lang="de-DE" sz="2400" b="1" i="0" u="none" strike="noStrike" kern="1200" cap="none" spc="0" normalizeH="0" baseline="0" noProof="0">
                <a:ln>
                  <a:noFill/>
                </a:ln>
                <a:solidFill>
                  <a:schemeClr val="accent3">
                    <a:lumMod val="75000"/>
                  </a:schemeClr>
                </a:solidFill>
                <a:effectLst/>
                <a:uLnTx/>
                <a:uFillTx/>
                <a:latin typeface="+mn-lt"/>
                <a:ea typeface="+mn-ea"/>
                <a:cs typeface="+mn-cs"/>
              </a:rPr>
              <a:t>laufen…</a:t>
            </a:r>
          </a:p>
        </p:txBody>
      </p:sp>
      <p:sp>
        <p:nvSpPr>
          <p:cNvPr id="18" name="Google Shape;476;p40">
            <a:extLst>
              <a:ext uri="{FF2B5EF4-FFF2-40B4-BE49-F238E27FC236}">
                <a16:creationId xmlns:a16="http://schemas.microsoft.com/office/drawing/2014/main" id="{B21CC621-2238-B808-3536-2A9D582E88F7}"/>
              </a:ext>
            </a:extLst>
          </p:cNvPr>
          <p:cNvSpPr txBox="1"/>
          <p:nvPr/>
        </p:nvSpPr>
        <p:spPr>
          <a:xfrm>
            <a:off x="6478348" y="3683260"/>
            <a:ext cx="1860624"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de-DE" sz="1400" b="1" dirty="0">
                <a:solidFill>
                  <a:schemeClr val="accent3">
                    <a:lumMod val="75000"/>
                  </a:schemeClr>
                </a:solidFill>
                <a:latin typeface="Calibri"/>
                <a:cs typeface="Calibri"/>
                <a:sym typeface="Calibri"/>
              </a:rPr>
              <a:t>Findet </a:t>
            </a:r>
          </a:p>
          <a:p>
            <a:pPr marL="0" marR="0" lvl="0" indent="0" algn="ctr" defTabSz="914400" rtl="0" eaLnBrk="1" fontAlgn="base" latinLnBrk="0" hangingPunct="1">
              <a:lnSpc>
                <a:spcPct val="100000"/>
              </a:lnSpc>
              <a:spcBef>
                <a:spcPts val="0"/>
              </a:spcBef>
              <a:spcAft>
                <a:spcPts val="0"/>
              </a:spcAft>
              <a:buClrTx/>
              <a:buSzTx/>
              <a:buFontTx/>
              <a:buNone/>
              <a:tabLst/>
              <a:defRPr/>
            </a:pPr>
            <a:r>
              <a:rPr lang="de-DE" sz="1400" b="1" dirty="0">
                <a:solidFill>
                  <a:schemeClr val="accent3">
                    <a:lumMod val="75000"/>
                  </a:schemeClr>
                </a:solidFill>
                <a:latin typeface="Calibri"/>
                <a:cs typeface="Calibri"/>
                <a:sym typeface="Calibri"/>
              </a:rPr>
              <a:t>Safer-Spaces</a:t>
            </a:r>
            <a:endParaRPr kumimoji="0" sz="1800" b="0" i="0" u="none" strike="noStrike" kern="1200" cap="none" spc="0" normalizeH="0" baseline="0" noProof="0" dirty="0">
              <a:ln>
                <a:noFill/>
              </a:ln>
              <a:solidFill>
                <a:schemeClr val="accent3">
                  <a:lumMod val="75000"/>
                </a:schemeClr>
              </a:solidFill>
              <a:effectLst/>
              <a:uLnTx/>
              <a:uFillTx/>
              <a:latin typeface="Arial" charset="0"/>
            </a:endParaRPr>
          </a:p>
        </p:txBody>
      </p:sp>
      <p:sp>
        <p:nvSpPr>
          <p:cNvPr id="27" name="Google Shape;476;p40">
            <a:extLst>
              <a:ext uri="{FF2B5EF4-FFF2-40B4-BE49-F238E27FC236}">
                <a16:creationId xmlns:a16="http://schemas.microsoft.com/office/drawing/2014/main" id="{7238DD0F-287D-8421-224A-21EA495D08A4}"/>
              </a:ext>
            </a:extLst>
          </p:cNvPr>
          <p:cNvSpPr txBox="1"/>
          <p:nvPr/>
        </p:nvSpPr>
        <p:spPr>
          <a:xfrm>
            <a:off x="4274264" y="2117808"/>
            <a:ext cx="1404076"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de-DE" sz="1400" b="1" err="1">
                <a:solidFill>
                  <a:schemeClr val="accent3">
                    <a:lumMod val="75000"/>
                  </a:schemeClr>
                </a:solidFill>
                <a:latin typeface="Calibri"/>
                <a:ea typeface="Calibri"/>
                <a:cs typeface="Calibri"/>
                <a:sym typeface="Calibri"/>
              </a:rPr>
              <a:t>Selbstver-wirklichung</a:t>
            </a:r>
            <a:endParaRPr kumimoji="0" sz="1800" b="0" i="0" u="none" strike="noStrike" kern="1200" cap="none" spc="0" normalizeH="0" baseline="0" noProof="0">
              <a:ln>
                <a:noFill/>
              </a:ln>
              <a:solidFill>
                <a:schemeClr val="accent3">
                  <a:lumMod val="75000"/>
                </a:schemeClr>
              </a:solidFill>
              <a:effectLst/>
              <a:uLnTx/>
              <a:uFillTx/>
              <a:latin typeface="Arial" charset="0"/>
            </a:endParaRPr>
          </a:p>
        </p:txBody>
      </p:sp>
      <p:pic>
        <p:nvPicPr>
          <p:cNvPr id="3" name="VO 19">
            <a:hlinkClick r:id="" action="ppaction://media"/>
            <a:extLst>
              <a:ext uri="{FF2B5EF4-FFF2-40B4-BE49-F238E27FC236}">
                <a16:creationId xmlns:a16="http://schemas.microsoft.com/office/drawing/2014/main" id="{8F890D04-ADA9-50DE-2545-4812EF52CC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427075" y="4154488"/>
            <a:ext cx="609600" cy="609600"/>
          </a:xfrm>
          <a:prstGeom prst="rect">
            <a:avLst/>
          </a:prstGeom>
        </p:spPr>
      </p:pic>
    </p:spTree>
    <p:extLst>
      <p:ext uri="{BB962C8B-B14F-4D97-AF65-F5344CB8AC3E}">
        <p14:creationId xmlns:p14="http://schemas.microsoft.com/office/powerpoint/2010/main" val="402350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1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3"/>
                </p:tgtEl>
              </p:cMediaNode>
            </p:audio>
          </p:childTnLst>
        </p:cTn>
      </p:par>
    </p:tnLst>
    <p:bldLst>
      <p:bldP spid="6" grpId="0"/>
      <p:bldP spid="9" grpId="0"/>
      <p:bldP spid="11" grpId="0"/>
      <p:bldP spid="12" grpId="0"/>
      <p:bldP spid="13" grpId="0"/>
      <p:bldP spid="14" grpId="0"/>
      <p:bldP spid="16" grpId="0"/>
      <p:bldP spid="18"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9">
            <a:extLst>
              <a:ext uri="{FF2B5EF4-FFF2-40B4-BE49-F238E27FC236}">
                <a16:creationId xmlns:a16="http://schemas.microsoft.com/office/drawing/2014/main" id="{33589ABB-4B02-FF6D-5454-F2B534F2E35C}"/>
              </a:ext>
            </a:extLst>
          </p:cNvPr>
          <p:cNvSpPr/>
          <p:nvPr/>
        </p:nvSpPr>
        <p:spPr>
          <a:xfrm>
            <a:off x="323294" y="1509823"/>
            <a:ext cx="11617171" cy="45826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nSpc>
                <a:spcPct val="150000"/>
              </a:lnSpc>
              <a:buFont typeface="Arial" panose="020B0604020202020204" pitchFamily="34" charset="0"/>
              <a:buChar char="•"/>
              <a:defRPr/>
            </a:pPr>
            <a:r>
              <a:rPr lang="en-GB" sz="3000">
                <a:solidFill>
                  <a:schemeClr val="tx1"/>
                </a:solidFill>
                <a:latin typeface="Calibri"/>
                <a:ea typeface="Calibri"/>
                <a:cs typeface="Calibri"/>
              </a:rPr>
              <a:t>Beratungsstellen</a:t>
            </a:r>
            <a:r>
              <a:rPr lang="en-GB" sz="3000" dirty="0">
                <a:solidFill>
                  <a:schemeClr val="tx1"/>
                </a:solidFill>
                <a:latin typeface="Calibri"/>
                <a:ea typeface="Calibri"/>
                <a:cs typeface="Calibri"/>
              </a:rPr>
              <a:t> der </a:t>
            </a:r>
            <a:r>
              <a:rPr lang="en-GB" sz="3000" dirty="0" err="1">
                <a:solidFill>
                  <a:schemeClr val="tx1"/>
                </a:solidFill>
                <a:latin typeface="Calibri"/>
                <a:ea typeface="Calibri"/>
                <a:cs typeface="Calibri"/>
              </a:rPr>
              <a:t>Kliniken</a:t>
            </a:r>
            <a:endParaRPr lang="en-GB" sz="3000" dirty="0">
              <a:solidFill>
                <a:schemeClr val="tx1"/>
              </a:solidFill>
              <a:latin typeface="Calibri"/>
              <a:ea typeface="Calibri"/>
              <a:cs typeface="Calibri"/>
            </a:endParaRPr>
          </a:p>
          <a:p>
            <a:pPr marL="285750" indent="-285750">
              <a:lnSpc>
                <a:spcPct val="150000"/>
              </a:lnSpc>
              <a:buFont typeface="Arial" panose="020B0604020202020204" pitchFamily="34" charset="0"/>
              <a:buChar char="•"/>
              <a:defRPr/>
            </a:pPr>
            <a:r>
              <a:rPr lang="en-GB" sz="3000" dirty="0">
                <a:solidFill>
                  <a:schemeClr val="tx1"/>
                </a:solidFill>
                <a:latin typeface="Calibri"/>
                <a:ea typeface="Calibri"/>
                <a:cs typeface="Calibri"/>
              </a:rPr>
              <a:t>ADNB des TBB – </a:t>
            </a:r>
            <a:r>
              <a:rPr lang="en-GB" sz="3000" dirty="0" err="1">
                <a:solidFill>
                  <a:schemeClr val="tx1"/>
                </a:solidFill>
                <a:latin typeface="Calibri"/>
                <a:ea typeface="Calibri"/>
                <a:cs typeface="Calibri"/>
              </a:rPr>
              <a:t>Antidiskriminierungsnetzwerk</a:t>
            </a:r>
            <a:r>
              <a:rPr lang="en-GB" sz="3000" dirty="0">
                <a:solidFill>
                  <a:schemeClr val="tx1"/>
                </a:solidFill>
                <a:latin typeface="Calibri"/>
                <a:ea typeface="Calibri"/>
                <a:cs typeface="Calibri"/>
              </a:rPr>
              <a:t>  Berlin</a:t>
            </a:r>
          </a:p>
          <a:p>
            <a:pPr marL="285750" indent="-285750">
              <a:lnSpc>
                <a:spcPct val="150000"/>
              </a:lnSpc>
              <a:buFont typeface="Arial" panose="020B0604020202020204" pitchFamily="34" charset="0"/>
              <a:buChar char="•"/>
              <a:defRPr/>
            </a:pPr>
            <a:r>
              <a:rPr lang="en-GB" sz="3000" dirty="0">
                <a:solidFill>
                  <a:schemeClr val="tx1"/>
                </a:solidFill>
                <a:latin typeface="Calibri"/>
                <a:ea typeface="Calibri"/>
                <a:cs typeface="Calibri"/>
              </a:rPr>
              <a:t>BDB – Bund für </a:t>
            </a:r>
            <a:r>
              <a:rPr lang="en-GB" sz="3000" dirty="0" err="1">
                <a:solidFill>
                  <a:schemeClr val="tx1"/>
                </a:solidFill>
                <a:latin typeface="Calibri"/>
                <a:ea typeface="Calibri"/>
                <a:cs typeface="Calibri"/>
              </a:rPr>
              <a:t>Antidiskrimierungs</a:t>
            </a:r>
            <a:r>
              <a:rPr lang="en-GB" sz="3000" dirty="0">
                <a:solidFill>
                  <a:schemeClr val="tx1"/>
                </a:solidFill>
                <a:latin typeface="Calibri"/>
                <a:ea typeface="Calibri"/>
                <a:cs typeface="Calibri"/>
              </a:rPr>
              <a:t>- und </a:t>
            </a:r>
            <a:r>
              <a:rPr lang="en-GB" sz="3000" dirty="0" err="1">
                <a:solidFill>
                  <a:schemeClr val="tx1"/>
                </a:solidFill>
                <a:latin typeface="Calibri"/>
                <a:ea typeface="Calibri"/>
                <a:cs typeface="Calibri"/>
              </a:rPr>
              <a:t>Bildungsarbeit</a:t>
            </a:r>
            <a:r>
              <a:rPr lang="en-GB" sz="3000" dirty="0">
                <a:solidFill>
                  <a:schemeClr val="tx1"/>
                </a:solidFill>
                <a:latin typeface="Calibri"/>
                <a:ea typeface="Calibri"/>
                <a:cs typeface="Calibri"/>
              </a:rPr>
              <a:t> in der BRD</a:t>
            </a:r>
          </a:p>
          <a:p>
            <a:pPr marL="285750" indent="-285750">
              <a:lnSpc>
                <a:spcPct val="150000"/>
              </a:lnSpc>
              <a:buFont typeface="Arial" panose="020B0604020202020204" pitchFamily="34" charset="0"/>
              <a:buChar char="•"/>
              <a:defRPr/>
            </a:pPr>
            <a:r>
              <a:rPr lang="en-GB" sz="3000" dirty="0" err="1">
                <a:solidFill>
                  <a:schemeClr val="tx1"/>
                </a:solidFill>
                <a:latin typeface="Calibri"/>
                <a:ea typeface="Calibri"/>
                <a:cs typeface="Calibri"/>
              </a:rPr>
              <a:t>Antidiskriminierungsberatung</a:t>
            </a:r>
            <a:r>
              <a:rPr lang="en-GB" sz="3000" dirty="0">
                <a:solidFill>
                  <a:schemeClr val="tx1"/>
                </a:solidFill>
                <a:latin typeface="Calibri"/>
                <a:ea typeface="Calibri"/>
                <a:cs typeface="Calibri"/>
              </a:rPr>
              <a:t>  Alter </a:t>
            </a:r>
            <a:r>
              <a:rPr lang="en-GB" sz="3000" dirty="0" err="1">
                <a:solidFill>
                  <a:schemeClr val="tx1"/>
                </a:solidFill>
                <a:latin typeface="Calibri"/>
                <a:ea typeface="Calibri"/>
                <a:cs typeface="Calibri"/>
              </a:rPr>
              <a:t>oder</a:t>
            </a:r>
            <a:r>
              <a:rPr lang="en-GB" sz="3000" dirty="0">
                <a:solidFill>
                  <a:schemeClr val="tx1"/>
                </a:solidFill>
                <a:latin typeface="Calibri"/>
                <a:ea typeface="Calibri"/>
                <a:cs typeface="Calibri"/>
              </a:rPr>
              <a:t> </a:t>
            </a:r>
            <a:r>
              <a:rPr lang="en-GB" sz="3000" dirty="0" err="1">
                <a:solidFill>
                  <a:schemeClr val="tx1"/>
                </a:solidFill>
                <a:latin typeface="Calibri"/>
                <a:ea typeface="Calibri"/>
                <a:cs typeface="Calibri"/>
              </a:rPr>
              <a:t>Behinderung</a:t>
            </a:r>
            <a:r>
              <a:rPr lang="en-GB" sz="3000" dirty="0">
                <a:solidFill>
                  <a:schemeClr val="tx1"/>
                </a:solidFill>
                <a:latin typeface="Calibri"/>
                <a:ea typeface="Calibri"/>
                <a:cs typeface="Calibri"/>
              </a:rPr>
              <a:t> der LV </a:t>
            </a:r>
            <a:r>
              <a:rPr lang="en-GB" sz="3000" dirty="0" err="1">
                <a:solidFill>
                  <a:schemeClr val="tx1"/>
                </a:solidFill>
                <a:latin typeface="Calibri"/>
                <a:ea typeface="Calibri"/>
                <a:cs typeface="Calibri"/>
              </a:rPr>
              <a:t>Beratungsstelle</a:t>
            </a:r>
            <a:r>
              <a:rPr lang="en-GB" sz="3000" dirty="0">
                <a:solidFill>
                  <a:schemeClr val="tx1"/>
                </a:solidFill>
                <a:latin typeface="Calibri"/>
                <a:ea typeface="Calibri"/>
                <a:cs typeface="Calibri"/>
              </a:rPr>
              <a:t> Berlin</a:t>
            </a:r>
          </a:p>
          <a:p>
            <a:pPr marL="285750" indent="-285750">
              <a:lnSpc>
                <a:spcPct val="150000"/>
              </a:lnSpc>
              <a:buFont typeface="Arial" panose="020B0604020202020204" pitchFamily="34" charset="0"/>
              <a:buChar char="•"/>
              <a:defRPr/>
            </a:pPr>
            <a:r>
              <a:rPr lang="en-GB" sz="3000" dirty="0" err="1">
                <a:solidFill>
                  <a:schemeClr val="tx1"/>
                </a:solidFill>
                <a:latin typeface="Calibri"/>
                <a:ea typeface="Calibri"/>
                <a:cs typeface="Calibri"/>
              </a:rPr>
              <a:t>Landesstelle</a:t>
            </a:r>
            <a:r>
              <a:rPr lang="en-GB" sz="3000" dirty="0">
                <a:solidFill>
                  <a:schemeClr val="tx1"/>
                </a:solidFill>
                <a:latin typeface="Calibri"/>
                <a:ea typeface="Calibri"/>
                <a:cs typeface="Calibri"/>
              </a:rPr>
              <a:t> für </a:t>
            </a:r>
            <a:r>
              <a:rPr lang="en-GB" sz="3000" dirty="0" err="1">
                <a:solidFill>
                  <a:schemeClr val="tx1"/>
                </a:solidFill>
                <a:latin typeface="Calibri"/>
                <a:ea typeface="Calibri"/>
                <a:cs typeface="Calibri"/>
              </a:rPr>
              <a:t>Antidiskriminierung</a:t>
            </a:r>
            <a:endParaRPr lang="en-GB" sz="3000" dirty="0">
              <a:solidFill>
                <a:schemeClr val="tx1"/>
              </a:solidFill>
              <a:latin typeface="Calibri"/>
              <a:ea typeface="Calibri"/>
              <a:cs typeface="Calibri"/>
            </a:endParaRPr>
          </a:p>
        </p:txBody>
      </p:sp>
      <p:sp>
        <p:nvSpPr>
          <p:cNvPr id="2" name="Titel 1">
            <a:extLst>
              <a:ext uri="{FF2B5EF4-FFF2-40B4-BE49-F238E27FC236}">
                <a16:creationId xmlns:a16="http://schemas.microsoft.com/office/drawing/2014/main" id="{18A6129C-D9BA-4F40-8A73-E067D8595794}"/>
              </a:ext>
            </a:extLst>
          </p:cNvPr>
          <p:cNvSpPr>
            <a:spLocks noGrp="1"/>
          </p:cNvSpPr>
          <p:nvPr>
            <p:ph type="title"/>
          </p:nvPr>
        </p:nvSpPr>
        <p:spPr>
          <a:xfrm>
            <a:off x="302420" y="220812"/>
            <a:ext cx="10500650" cy="648836"/>
          </a:xfrm>
        </p:spPr>
        <p:txBody>
          <a:bodyPr/>
          <a:lstStyle/>
          <a:p>
            <a:r>
              <a:rPr lang="de-DE" sz="3600" b="1">
                <a:solidFill>
                  <a:schemeClr val="accent3">
                    <a:lumMod val="75000"/>
                  </a:schemeClr>
                </a:solidFill>
              </a:rPr>
              <a:t>Hilfsangebote:</a:t>
            </a:r>
            <a:br>
              <a:rPr lang="de-DE" sz="3600" b="1">
                <a:solidFill>
                  <a:schemeClr val="accent3">
                    <a:lumMod val="75000"/>
                  </a:schemeClr>
                </a:solidFill>
              </a:rPr>
            </a:br>
            <a:r>
              <a:rPr lang="de-DE" sz="3600" b="1">
                <a:solidFill>
                  <a:schemeClr val="accent3">
                    <a:lumMod val="75000"/>
                  </a:schemeClr>
                </a:solidFill>
              </a:rPr>
              <a:t>Wo könnte Kun Unterstützung finden?</a:t>
            </a:r>
          </a:p>
        </p:txBody>
      </p:sp>
      <p:sp>
        <p:nvSpPr>
          <p:cNvPr id="5" name="Foliennummernplatzhalter 4">
            <a:extLst>
              <a:ext uri="{FF2B5EF4-FFF2-40B4-BE49-F238E27FC236}">
                <a16:creationId xmlns:a16="http://schemas.microsoft.com/office/drawing/2014/main" id="{4EFEDFFE-CF48-44DB-89CC-6B212D889974}"/>
              </a:ext>
            </a:extLst>
          </p:cNvPr>
          <p:cNvSpPr>
            <a:spLocks noGrp="1"/>
          </p:cNvSpPr>
          <p:nvPr>
            <p:ph type="sldNum" sz="quarter" idx="14"/>
          </p:nvPr>
        </p:nvSpPr>
        <p:spPr/>
        <p:txBody>
          <a:bodyPr/>
          <a:lstStyle/>
          <a:p>
            <a:fld id="{9AFABD84-7FF2-4ED4-996F-6CE3D31463F8}" type="slidenum">
              <a:rPr lang="de-DE" smtClean="0"/>
              <a:pPr/>
              <a:t>21</a:t>
            </a:fld>
            <a:endParaRPr lang="de-DE"/>
          </a:p>
        </p:txBody>
      </p:sp>
      <p:sp>
        <p:nvSpPr>
          <p:cNvPr id="8" name="Fußzeilenplatzhalter 3">
            <a:extLst>
              <a:ext uri="{FF2B5EF4-FFF2-40B4-BE49-F238E27FC236}">
                <a16:creationId xmlns:a16="http://schemas.microsoft.com/office/drawing/2014/main" id="{26683B4D-8B5E-AB64-8D02-F0B34D96FF71}"/>
              </a:ext>
            </a:extLst>
          </p:cNvPr>
          <p:cNvSpPr txBox="1">
            <a:spLocks/>
          </p:cNvSpPr>
          <p:nvPr/>
        </p:nvSpPr>
        <p:spPr>
          <a:xfrm>
            <a:off x="442915" y="6563806"/>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6" name="Grafik 5" descr="Ein Bild, das Cartoon, Kleidung enthält.&#10;&#10;KI-generierte Inhalte können fehlerhaft sein.">
            <a:extLst>
              <a:ext uri="{FF2B5EF4-FFF2-40B4-BE49-F238E27FC236}">
                <a16:creationId xmlns:a16="http://schemas.microsoft.com/office/drawing/2014/main" id="{23419D1D-DB41-ECFD-ECFC-01B2D3D8C7CA}"/>
              </a:ext>
            </a:extLst>
          </p:cNvPr>
          <p:cNvPicPr>
            <a:picLocks noGrp="1" noRot="1" noMove="1" noResize="1" noEditPoints="1" noAdjustHandles="1" noChangeArrowheads="1" noChangeShapeType="1" noCrop="1"/>
          </p:cNvPicPr>
          <p:nvPr/>
        </p:nvPicPr>
        <p:blipFill>
          <a:blip r:embed="rId5">
            <a:clrChange>
              <a:clrFrom>
                <a:srgbClr val="E6E6E6"/>
              </a:clrFrom>
              <a:clrTo>
                <a:srgbClr val="E6E6E6">
                  <a:alpha val="0"/>
                </a:srgbClr>
              </a:clrTo>
            </a:clrChange>
          </a:blip>
          <a:stretch>
            <a:fillRect/>
          </a:stretch>
        </p:blipFill>
        <p:spPr>
          <a:xfrm>
            <a:off x="10465721" y="3026575"/>
            <a:ext cx="1616397" cy="3161296"/>
          </a:xfrm>
          <a:prstGeom prst="rect">
            <a:avLst/>
          </a:prstGeom>
        </p:spPr>
      </p:pic>
      <p:pic>
        <p:nvPicPr>
          <p:cNvPr id="4" name="VO 20">
            <a:hlinkClick r:id="" action="ppaction://media"/>
            <a:extLst>
              <a:ext uri="{FF2B5EF4-FFF2-40B4-BE49-F238E27FC236}">
                <a16:creationId xmlns:a16="http://schemas.microsoft.com/office/drawing/2014/main" id="{722276FE-E3EE-F833-9A58-F0D1B9000A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384213" y="4003675"/>
            <a:ext cx="609600" cy="609600"/>
          </a:xfrm>
          <a:prstGeom prst="rect">
            <a:avLst/>
          </a:prstGeom>
        </p:spPr>
      </p:pic>
    </p:spTree>
    <p:extLst>
      <p:ext uri="{BB962C8B-B14F-4D97-AF65-F5344CB8AC3E}">
        <p14:creationId xmlns:p14="http://schemas.microsoft.com/office/powerpoint/2010/main" val="67210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9">
            <a:extLst>
              <a:ext uri="{FF2B5EF4-FFF2-40B4-BE49-F238E27FC236}">
                <a16:creationId xmlns:a16="http://schemas.microsoft.com/office/drawing/2014/main" id="{33589ABB-4B02-FF6D-5454-F2B534F2E35C}"/>
              </a:ext>
            </a:extLst>
          </p:cNvPr>
          <p:cNvSpPr/>
          <p:nvPr/>
        </p:nvSpPr>
        <p:spPr>
          <a:xfrm>
            <a:off x="323294" y="1509823"/>
            <a:ext cx="11617171" cy="45826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el 1">
            <a:extLst>
              <a:ext uri="{FF2B5EF4-FFF2-40B4-BE49-F238E27FC236}">
                <a16:creationId xmlns:a16="http://schemas.microsoft.com/office/drawing/2014/main" id="{18A6129C-D9BA-4F40-8A73-E067D8595794}"/>
              </a:ext>
            </a:extLst>
          </p:cNvPr>
          <p:cNvSpPr>
            <a:spLocks noGrp="1"/>
          </p:cNvSpPr>
          <p:nvPr>
            <p:ph type="title"/>
          </p:nvPr>
        </p:nvSpPr>
        <p:spPr>
          <a:xfrm>
            <a:off x="302420" y="220812"/>
            <a:ext cx="10500650" cy="648836"/>
          </a:xfrm>
        </p:spPr>
        <p:txBody>
          <a:bodyPr/>
          <a:lstStyle/>
          <a:p>
            <a:r>
              <a:rPr lang="de-DE" sz="3600" b="1">
                <a:solidFill>
                  <a:schemeClr val="accent3">
                    <a:lumMod val="75000"/>
                  </a:schemeClr>
                </a:solidFill>
              </a:rPr>
              <a:t>Fazit: Warum strukturelle Kompetenz </a:t>
            </a:r>
            <a:br>
              <a:rPr lang="de-DE" sz="3600" b="1">
                <a:solidFill>
                  <a:schemeClr val="accent3">
                    <a:lumMod val="75000"/>
                  </a:schemeClr>
                </a:solidFill>
              </a:rPr>
            </a:br>
            <a:r>
              <a:rPr lang="de-DE" sz="3600" b="1">
                <a:solidFill>
                  <a:schemeClr val="accent3">
                    <a:lumMod val="75000"/>
                  </a:schemeClr>
                </a:solidFill>
              </a:rPr>
              <a:t>ein Werkzeug im Umgang mit Rassismus ist</a:t>
            </a:r>
          </a:p>
        </p:txBody>
      </p:sp>
      <p:sp>
        <p:nvSpPr>
          <p:cNvPr id="5" name="Foliennummernplatzhalter 4">
            <a:extLst>
              <a:ext uri="{FF2B5EF4-FFF2-40B4-BE49-F238E27FC236}">
                <a16:creationId xmlns:a16="http://schemas.microsoft.com/office/drawing/2014/main" id="{4EFEDFFE-CF48-44DB-89CC-6B212D889974}"/>
              </a:ext>
            </a:extLst>
          </p:cNvPr>
          <p:cNvSpPr>
            <a:spLocks noGrp="1"/>
          </p:cNvSpPr>
          <p:nvPr>
            <p:ph type="sldNum" sz="quarter" idx="14"/>
          </p:nvPr>
        </p:nvSpPr>
        <p:spPr/>
        <p:txBody>
          <a:bodyPr/>
          <a:lstStyle/>
          <a:p>
            <a:fld id="{9AFABD84-7FF2-4ED4-996F-6CE3D31463F8}" type="slidenum">
              <a:rPr lang="de-DE" smtClean="0"/>
              <a:pPr/>
              <a:t>22</a:t>
            </a:fld>
            <a:endParaRPr lang="de-DE"/>
          </a:p>
        </p:txBody>
      </p:sp>
      <p:sp>
        <p:nvSpPr>
          <p:cNvPr id="6" name="Inhaltsplatzhalter 2">
            <a:extLst>
              <a:ext uri="{FF2B5EF4-FFF2-40B4-BE49-F238E27FC236}">
                <a16:creationId xmlns:a16="http://schemas.microsoft.com/office/drawing/2014/main" id="{CB42426A-2E46-89E9-3450-4F7709A08138}"/>
              </a:ext>
            </a:extLst>
          </p:cNvPr>
          <p:cNvSpPr txBox="1">
            <a:spLocks/>
          </p:cNvSpPr>
          <p:nvPr/>
        </p:nvSpPr>
        <p:spPr>
          <a:xfrm>
            <a:off x="442914" y="1811141"/>
            <a:ext cx="11425792" cy="3811172"/>
          </a:xfrm>
          <a:prstGeom prst="rect">
            <a:avLst/>
          </a:prstGeom>
        </p:spPr>
        <p:txBody>
          <a:bodyPr vert="horz" wrap="square" lIns="0" tIns="0" rIns="0" bIns="0" rtlCol="0" anchor="t" anchorCtr="0">
            <a:spAutoFit/>
          </a:bodyPr>
          <a:lstStyle>
            <a:defPPr>
              <a:defRPr lang="en-DE"/>
            </a:defPPr>
            <a:lvl1pPr marL="0" algn="l" defTabSz="914400" rtl="0" eaLnBrk="1" latinLnBrk="0" hangingPunct="1">
              <a:defRPr sz="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50000"/>
              </a:lnSpc>
              <a:buSzPts val="2300"/>
              <a:buFont typeface="+mj-lt"/>
              <a:buAutoNum type="arabicPeriod"/>
            </a:pPr>
            <a:r>
              <a:rPr lang="de-DE" sz="2800" kern="0">
                <a:solidFill>
                  <a:srgbClr val="000000"/>
                </a:solidFill>
                <a:latin typeface="Calibri" panose="020F0502020204030204" pitchFamily="34" charset="0"/>
                <a:ea typeface="Calibri"/>
                <a:cs typeface="Calibri" panose="020F0502020204030204" pitchFamily="34" charset="0"/>
                <a:sym typeface="Calibri"/>
              </a:rPr>
              <a:t>Einflüsse </a:t>
            </a:r>
            <a:r>
              <a:rPr lang="de-DE" sz="2800" b="1" kern="0">
                <a:solidFill>
                  <a:srgbClr val="000000"/>
                </a:solidFill>
                <a:latin typeface="Calibri" panose="020F0502020204030204" pitchFamily="34" charset="0"/>
                <a:ea typeface="Calibri"/>
                <a:cs typeface="Calibri" panose="020F0502020204030204" pitchFamily="34" charset="0"/>
                <a:sym typeface="Calibri"/>
              </a:rPr>
              <a:t>sozialer Strukturen </a:t>
            </a:r>
            <a:r>
              <a:rPr lang="de-DE" sz="2800" kern="0">
                <a:solidFill>
                  <a:srgbClr val="000000"/>
                </a:solidFill>
                <a:latin typeface="Calibri" panose="020F0502020204030204" pitchFamily="34" charset="0"/>
                <a:ea typeface="Calibri"/>
                <a:cs typeface="Calibri" panose="020F0502020204030204" pitchFamily="34" charset="0"/>
                <a:sym typeface="Calibri"/>
              </a:rPr>
              <a:t>auf die Gesundheit erkennen</a:t>
            </a:r>
          </a:p>
          <a:p>
            <a:pPr marL="457200" indent="-457200">
              <a:lnSpc>
                <a:spcPct val="150000"/>
              </a:lnSpc>
              <a:buSzPts val="2300"/>
              <a:buFont typeface="+mj-lt"/>
              <a:buAutoNum type="arabicPeriod"/>
            </a:pPr>
            <a:r>
              <a:rPr lang="de-DE" sz="2800" kern="0">
                <a:solidFill>
                  <a:srgbClr val="000000"/>
                </a:solidFill>
                <a:latin typeface="Calibri" panose="020F0502020204030204" pitchFamily="34" charset="0"/>
                <a:ea typeface="Calibri"/>
                <a:cs typeface="Calibri" panose="020F0502020204030204" pitchFamily="34" charset="0"/>
                <a:sym typeface="Calibri"/>
              </a:rPr>
              <a:t>Einflüsse </a:t>
            </a:r>
            <a:r>
              <a:rPr lang="de-DE" sz="2800" b="1" kern="0">
                <a:solidFill>
                  <a:srgbClr val="000000"/>
                </a:solidFill>
                <a:latin typeface="Calibri" panose="020F0502020204030204" pitchFamily="34" charset="0"/>
                <a:ea typeface="Calibri"/>
                <a:cs typeface="Calibri" panose="020F0502020204030204" pitchFamily="34" charset="0"/>
                <a:sym typeface="Calibri"/>
              </a:rPr>
              <a:t>sozialer Strukturen auf die Pflege </a:t>
            </a:r>
            <a:r>
              <a:rPr lang="de-DE" sz="2800" kern="0">
                <a:solidFill>
                  <a:srgbClr val="000000"/>
                </a:solidFill>
                <a:latin typeface="Calibri" panose="020F0502020204030204" pitchFamily="34" charset="0"/>
                <a:ea typeface="Calibri"/>
                <a:cs typeface="Calibri" panose="020F0502020204030204" pitchFamily="34" charset="0"/>
                <a:sym typeface="Calibri"/>
              </a:rPr>
              <a:t>erkennen</a:t>
            </a:r>
          </a:p>
          <a:p>
            <a:pPr marL="457200" indent="-457200">
              <a:lnSpc>
                <a:spcPct val="150000"/>
              </a:lnSpc>
              <a:buSzPts val="2300"/>
              <a:buFont typeface="+mj-lt"/>
              <a:buAutoNum type="arabicPeriod"/>
            </a:pPr>
            <a:r>
              <a:rPr lang="de-DE" sz="2800" kern="0">
                <a:solidFill>
                  <a:srgbClr val="000000"/>
                </a:solidFill>
                <a:latin typeface="Calibri" panose="020F0502020204030204" pitchFamily="34" charset="0"/>
                <a:ea typeface="Calibri"/>
                <a:cs typeface="Calibri" panose="020F0502020204030204" pitchFamily="34" charset="0"/>
                <a:sym typeface="Calibri"/>
              </a:rPr>
              <a:t>Besser auf Einflüsse sozialer Strukturen </a:t>
            </a:r>
            <a:r>
              <a:rPr lang="de-DE" sz="2800" b="1" kern="0">
                <a:solidFill>
                  <a:srgbClr val="000000"/>
                </a:solidFill>
                <a:latin typeface="Calibri" panose="020F0502020204030204" pitchFamily="34" charset="0"/>
                <a:ea typeface="Calibri"/>
                <a:cs typeface="Calibri" panose="020F0502020204030204" pitchFamily="34" charset="0"/>
                <a:sym typeface="Calibri"/>
              </a:rPr>
              <a:t>im klinischen Umfeld </a:t>
            </a:r>
            <a:r>
              <a:rPr lang="de-DE" sz="2800" kern="0">
                <a:solidFill>
                  <a:srgbClr val="000000"/>
                </a:solidFill>
                <a:latin typeface="Calibri" panose="020F0502020204030204" pitchFamily="34" charset="0"/>
                <a:ea typeface="Calibri"/>
                <a:cs typeface="Calibri" panose="020F0502020204030204" pitchFamily="34" charset="0"/>
                <a:sym typeface="Calibri"/>
              </a:rPr>
              <a:t>zu reagieren</a:t>
            </a:r>
          </a:p>
          <a:p>
            <a:pPr marL="457200" indent="-457200">
              <a:lnSpc>
                <a:spcPct val="150000"/>
              </a:lnSpc>
              <a:buSzPts val="2300"/>
              <a:buFont typeface="+mj-lt"/>
              <a:buAutoNum type="arabicPeriod"/>
            </a:pPr>
            <a:r>
              <a:rPr lang="de-DE" sz="2800" kern="0">
                <a:solidFill>
                  <a:srgbClr val="000000"/>
                </a:solidFill>
                <a:latin typeface="Calibri" panose="020F0502020204030204" pitchFamily="34" charset="0"/>
                <a:ea typeface="Calibri"/>
                <a:cs typeface="Calibri" panose="020F0502020204030204" pitchFamily="34" charset="0"/>
                <a:sym typeface="Calibri"/>
              </a:rPr>
              <a:t>Besser auf Einflüsse sozialer Strukturen </a:t>
            </a:r>
            <a:r>
              <a:rPr lang="de-DE" sz="2800" b="1" kern="0">
                <a:solidFill>
                  <a:srgbClr val="000000"/>
                </a:solidFill>
                <a:latin typeface="Calibri" panose="020F0502020204030204" pitchFamily="34" charset="0"/>
                <a:ea typeface="Calibri"/>
                <a:cs typeface="Calibri" panose="020F0502020204030204" pitchFamily="34" charset="0"/>
                <a:sym typeface="Calibri"/>
              </a:rPr>
              <a:t>außerhalb der Klinik </a:t>
            </a:r>
            <a:r>
              <a:rPr lang="de-DE" sz="2800" kern="0">
                <a:solidFill>
                  <a:srgbClr val="000000"/>
                </a:solidFill>
                <a:latin typeface="Calibri" panose="020F0502020204030204" pitchFamily="34" charset="0"/>
                <a:ea typeface="Calibri"/>
                <a:cs typeface="Calibri" panose="020F0502020204030204" pitchFamily="34" charset="0"/>
                <a:sym typeface="Calibri"/>
              </a:rPr>
              <a:t>zu reagieren</a:t>
            </a:r>
          </a:p>
          <a:p>
            <a:pPr marL="457200" indent="-457200">
              <a:lnSpc>
                <a:spcPct val="150000"/>
              </a:lnSpc>
              <a:buSzPts val="2300"/>
              <a:buFont typeface="+mj-lt"/>
              <a:buAutoNum type="arabicPeriod"/>
            </a:pPr>
            <a:r>
              <a:rPr lang="de-DE" sz="2800" kern="0">
                <a:solidFill>
                  <a:srgbClr val="000000"/>
                </a:solidFill>
                <a:latin typeface="Calibri" panose="020F0502020204030204" pitchFamily="34" charset="0"/>
                <a:ea typeface="Calibri"/>
                <a:cs typeface="Calibri" panose="020F0502020204030204" pitchFamily="34" charset="0"/>
                <a:sym typeface="Calibri"/>
              </a:rPr>
              <a:t>Zu wissen, dass wir </a:t>
            </a:r>
            <a:r>
              <a:rPr lang="de-DE" sz="2800" b="1" kern="0">
                <a:solidFill>
                  <a:srgbClr val="000000"/>
                </a:solidFill>
                <a:latin typeface="Calibri" panose="020F0502020204030204" pitchFamily="34" charset="0"/>
                <a:ea typeface="Calibri"/>
                <a:cs typeface="Calibri" panose="020F0502020204030204" pitchFamily="34" charset="0"/>
                <a:sym typeface="Calibri"/>
              </a:rPr>
              <a:t>nicht alles </a:t>
            </a:r>
            <a:r>
              <a:rPr lang="de-DE" sz="2800" kern="0">
                <a:solidFill>
                  <a:srgbClr val="000000"/>
                </a:solidFill>
                <a:latin typeface="Calibri" panose="020F0502020204030204" pitchFamily="34" charset="0"/>
                <a:ea typeface="Calibri"/>
                <a:cs typeface="Calibri" panose="020F0502020204030204" pitchFamily="34" charset="0"/>
                <a:sym typeface="Calibri"/>
              </a:rPr>
              <a:t>über die Strukturen, in denen Menschen sind, </a:t>
            </a:r>
            <a:r>
              <a:rPr lang="de-DE" sz="2800" b="1" kern="0">
                <a:solidFill>
                  <a:srgbClr val="000000"/>
                </a:solidFill>
                <a:latin typeface="Calibri" panose="020F0502020204030204" pitchFamily="34" charset="0"/>
                <a:ea typeface="Calibri"/>
                <a:cs typeface="Calibri" panose="020F0502020204030204" pitchFamily="34" charset="0"/>
                <a:sym typeface="Calibri"/>
              </a:rPr>
              <a:t>wissen können</a:t>
            </a:r>
            <a:r>
              <a:rPr lang="de-DE" sz="2800" kern="0">
                <a:solidFill>
                  <a:srgbClr val="000000"/>
                </a:solidFill>
                <a:latin typeface="Calibri" panose="020F0502020204030204" pitchFamily="34" charset="0"/>
                <a:ea typeface="Calibri"/>
                <a:cs typeface="Calibri" panose="020F0502020204030204" pitchFamily="34" charset="0"/>
                <a:sym typeface="Calibri"/>
              </a:rPr>
              <a:t>.</a:t>
            </a:r>
          </a:p>
        </p:txBody>
      </p:sp>
      <p:sp>
        <p:nvSpPr>
          <p:cNvPr id="8" name="Fußzeilenplatzhalter 3">
            <a:extLst>
              <a:ext uri="{FF2B5EF4-FFF2-40B4-BE49-F238E27FC236}">
                <a16:creationId xmlns:a16="http://schemas.microsoft.com/office/drawing/2014/main" id="{26683B4D-8B5E-AB64-8D02-F0B34D96FF71}"/>
              </a:ext>
            </a:extLst>
          </p:cNvPr>
          <p:cNvSpPr txBox="1">
            <a:spLocks/>
          </p:cNvSpPr>
          <p:nvPr/>
        </p:nvSpPr>
        <p:spPr>
          <a:xfrm>
            <a:off x="442914" y="6536164"/>
            <a:ext cx="5653086" cy="123111"/>
          </a:xfrm>
          <a:prstGeom prst="rect">
            <a:avLst/>
          </a:prstGeom>
        </p:spPr>
        <p:txBody>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a:t>Werkzeuge</a:t>
            </a:r>
          </a:p>
        </p:txBody>
      </p:sp>
      <p:pic>
        <p:nvPicPr>
          <p:cNvPr id="4" name="Grafik 3" descr="Ein Bild, das Zeichnung, Cartoon, Lächeln, Darstellung enthält.&#10;&#10;KI-generierte Inhalte können fehlerhaft sein.">
            <a:extLst>
              <a:ext uri="{FF2B5EF4-FFF2-40B4-BE49-F238E27FC236}">
                <a16:creationId xmlns:a16="http://schemas.microsoft.com/office/drawing/2014/main" id="{42217F2B-B339-244B-000A-0A19FF2C17CB}"/>
              </a:ext>
            </a:extLst>
          </p:cNvPr>
          <p:cNvPicPr>
            <a:picLocks noChangeAspect="1"/>
          </p:cNvPicPr>
          <p:nvPr/>
        </p:nvPicPr>
        <p:blipFill>
          <a:blip r:embed="rId5">
            <a:clrChange>
              <a:clrFrom>
                <a:srgbClr val="E6E6E6"/>
              </a:clrFrom>
              <a:clrTo>
                <a:srgbClr val="E6E6E6">
                  <a:alpha val="0"/>
                </a:srgbClr>
              </a:clrTo>
            </a:clrChange>
          </a:blip>
          <a:stretch>
            <a:fillRect/>
          </a:stretch>
        </p:blipFill>
        <p:spPr>
          <a:xfrm>
            <a:off x="11199554" y="4303247"/>
            <a:ext cx="809646" cy="2232917"/>
          </a:xfrm>
          <a:prstGeom prst="rect">
            <a:avLst/>
          </a:prstGeom>
        </p:spPr>
      </p:pic>
      <p:pic>
        <p:nvPicPr>
          <p:cNvPr id="7" name="VO 21">
            <a:hlinkClick r:id="" action="ppaction://media"/>
            <a:extLst>
              <a:ext uri="{FF2B5EF4-FFF2-40B4-BE49-F238E27FC236}">
                <a16:creationId xmlns:a16="http://schemas.microsoft.com/office/drawing/2014/main" id="{1249FF94-9615-26ED-637F-B69D6C54C5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222288" y="4778375"/>
            <a:ext cx="609600" cy="609600"/>
          </a:xfrm>
          <a:prstGeom prst="rect">
            <a:avLst/>
          </a:prstGeom>
        </p:spPr>
      </p:pic>
    </p:spTree>
    <p:extLst>
      <p:ext uri="{BB962C8B-B14F-4D97-AF65-F5344CB8AC3E}">
        <p14:creationId xmlns:p14="http://schemas.microsoft.com/office/powerpoint/2010/main" val="389889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3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52CA5-EBB5-9F69-BB3A-AB1F92BAC1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1AA5BFE-8BC5-BB5B-E82E-99FA42AC1078}"/>
              </a:ext>
            </a:extLst>
          </p:cNvPr>
          <p:cNvSpPr/>
          <p:nvPr/>
        </p:nvSpPr>
        <p:spPr>
          <a:xfrm>
            <a:off x="4583575" y="0"/>
            <a:ext cx="7608425" cy="3429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227C0282-5D68-9042-C214-2F56AB98EED7}"/>
              </a:ext>
            </a:extLst>
          </p:cNvPr>
          <p:cNvSpPr txBox="1"/>
          <p:nvPr/>
        </p:nvSpPr>
        <p:spPr>
          <a:xfrm>
            <a:off x="4680076" y="57975"/>
            <a:ext cx="7202659"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Drehbuch</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Simon Lang (Referent für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Diversität</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BBG)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Mareike Rahm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Medienpädagogin</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BBG)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Screencast-</a:t>
            </a: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Produktion</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Michael Ruh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Medienpädagoge</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BBG)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Wir</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bedanken</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uns</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herzlich</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für das </a:t>
            </a: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wertvolle</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Feedback von: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PD Dr. med.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habil</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Amand Führer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Universitätsklinikum</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Halle)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Thomas Kunicke (Referent für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Öffentlichkeitsarbeit</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EmpDiv</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Dr.</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Ute Siebert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Wissenschaftliche</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Mitarbeiterin</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Qualifizierung</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EmpDiv</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Kontakt</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diversity@bildungscampus-berlin.de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Box 13">
            <a:extLst>
              <a:ext uri="{FF2B5EF4-FFF2-40B4-BE49-F238E27FC236}">
                <a16:creationId xmlns:a16="http://schemas.microsoft.com/office/drawing/2014/main" id="{C5FD4A43-B94A-9AB4-6FDE-91321DF77B1F}"/>
              </a:ext>
            </a:extLst>
          </p:cNvPr>
          <p:cNvSpPr txBox="1"/>
          <p:nvPr/>
        </p:nvSpPr>
        <p:spPr>
          <a:xfrm>
            <a:off x="4583575" y="5298215"/>
            <a:ext cx="638829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a:t>
            </a:r>
            <a:r>
              <a:rPr kumimoji="0" lang="en-DE" sz="1800" b="0" i="0" u="none" strike="noStrike" kern="1200" cap="none" spc="0" normalizeH="0" baseline="0" noProof="0" dirty="0">
                <a:ln>
                  <a:noFill/>
                </a:ln>
                <a:solidFill>
                  <a:prstClr val="black"/>
                </a:solidFill>
                <a:effectLst/>
                <a:uLnTx/>
                <a:uFillTx/>
                <a:latin typeface="Aptos" panose="02110004020202020204"/>
                <a:ea typeface="+mn-ea"/>
                <a:cs typeface="+mn-cs"/>
              </a:rPr>
              <a:t>efördert von: </a:t>
            </a:r>
          </a:p>
        </p:txBody>
      </p:sp>
      <p:pic>
        <p:nvPicPr>
          <p:cNvPr id="10" name="Picture 14" descr="A blue text on a white background&#10;&#10;AI-generated content may be incorrect.">
            <a:extLst>
              <a:ext uri="{FF2B5EF4-FFF2-40B4-BE49-F238E27FC236}">
                <a16:creationId xmlns:a16="http://schemas.microsoft.com/office/drawing/2014/main" id="{E106F350-616A-EEAC-3E23-705130E0BCF0}"/>
              </a:ext>
            </a:extLst>
          </p:cNvPr>
          <p:cNvPicPr>
            <a:picLocks noChangeAspect="1"/>
          </p:cNvPicPr>
          <p:nvPr/>
        </p:nvPicPr>
        <p:blipFill>
          <a:blip r:embed="rId3"/>
          <a:stretch>
            <a:fillRect/>
          </a:stretch>
        </p:blipFill>
        <p:spPr>
          <a:xfrm>
            <a:off x="9557836" y="5867911"/>
            <a:ext cx="2418426" cy="636661"/>
          </a:xfrm>
          <a:prstGeom prst="rect">
            <a:avLst/>
          </a:prstGeom>
        </p:spPr>
      </p:pic>
      <p:pic>
        <p:nvPicPr>
          <p:cNvPr id="11" name="Picture 15" descr="A logo for a charity&#10;&#10;AI-generated content may be incorrect.">
            <a:extLst>
              <a:ext uri="{FF2B5EF4-FFF2-40B4-BE49-F238E27FC236}">
                <a16:creationId xmlns:a16="http://schemas.microsoft.com/office/drawing/2014/main" id="{6AE25B22-46C0-DB68-9EBA-34BBAF5A8220}"/>
              </a:ext>
            </a:extLst>
          </p:cNvPr>
          <p:cNvPicPr>
            <a:picLocks noChangeAspect="1"/>
          </p:cNvPicPr>
          <p:nvPr/>
        </p:nvPicPr>
        <p:blipFill>
          <a:blip r:embed="rId4"/>
          <a:stretch>
            <a:fillRect/>
          </a:stretch>
        </p:blipFill>
        <p:spPr>
          <a:xfrm>
            <a:off x="7123319" y="5667547"/>
            <a:ext cx="1986159" cy="1037390"/>
          </a:xfrm>
          <a:prstGeom prst="rect">
            <a:avLst/>
          </a:prstGeom>
        </p:spPr>
      </p:pic>
      <p:pic>
        <p:nvPicPr>
          <p:cNvPr id="12" name="Picture 16" descr="A purple and blue logo&#10;&#10;AI-generated content may be incorrect.">
            <a:extLst>
              <a:ext uri="{FF2B5EF4-FFF2-40B4-BE49-F238E27FC236}">
                <a16:creationId xmlns:a16="http://schemas.microsoft.com/office/drawing/2014/main" id="{CA1C4EF2-B4E3-1417-D0D3-ED6D0E7C4EAD}"/>
              </a:ext>
            </a:extLst>
          </p:cNvPr>
          <p:cNvPicPr>
            <a:picLocks noChangeAspect="1"/>
          </p:cNvPicPr>
          <p:nvPr/>
        </p:nvPicPr>
        <p:blipFill>
          <a:blip r:embed="rId5"/>
          <a:stretch>
            <a:fillRect/>
          </a:stretch>
        </p:blipFill>
        <p:spPr>
          <a:xfrm>
            <a:off x="4583574" y="5787157"/>
            <a:ext cx="2091388" cy="791510"/>
          </a:xfrm>
          <a:prstGeom prst="rect">
            <a:avLst/>
          </a:prstGeom>
        </p:spPr>
      </p:pic>
      <p:sp>
        <p:nvSpPr>
          <p:cNvPr id="13" name="Textfeld 12">
            <a:extLst>
              <a:ext uri="{FF2B5EF4-FFF2-40B4-BE49-F238E27FC236}">
                <a16:creationId xmlns:a16="http://schemas.microsoft.com/office/drawing/2014/main" id="{980E772E-F5FF-20B4-ED52-008827AA814D}"/>
              </a:ext>
            </a:extLst>
          </p:cNvPr>
          <p:cNvSpPr txBox="1"/>
          <p:nvPr/>
        </p:nvSpPr>
        <p:spPr>
          <a:xfrm>
            <a:off x="4583574" y="4503273"/>
            <a:ext cx="7608425"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Aptos" panose="02110004020202020204"/>
                <a:ea typeface="+mn-ea"/>
                <a:cs typeface="+mn-cs"/>
              </a:rPr>
              <a:t>Dieser Film ist in Kooperation mit dem an der Charité - Universitätsmedizin Berlin angesiedelten und von der Stiftung Mercator geförderten Projekt „Empowerment für Diversität – Allianz für Chancengleichheit in der Gesundheitsversorgung“ entstanden.</a:t>
            </a:r>
          </a:p>
        </p:txBody>
      </p:sp>
      <p:pic>
        <p:nvPicPr>
          <p:cNvPr id="14" name="Picture 4" descr="A black background with blue and yellow letters&#10;&#10;AI-generated content may be incorrect.">
            <a:extLst>
              <a:ext uri="{FF2B5EF4-FFF2-40B4-BE49-F238E27FC236}">
                <a16:creationId xmlns:a16="http://schemas.microsoft.com/office/drawing/2014/main" id="{795BD94E-A9F0-8E3B-68C6-6FBCF847EB50}"/>
              </a:ext>
            </a:extLst>
          </p:cNvPr>
          <p:cNvPicPr>
            <a:picLocks noChangeAspect="1"/>
          </p:cNvPicPr>
          <p:nvPr/>
        </p:nvPicPr>
        <p:blipFill>
          <a:blip r:embed="rId6"/>
          <a:stretch>
            <a:fillRect/>
          </a:stretch>
        </p:blipFill>
        <p:spPr>
          <a:xfrm>
            <a:off x="238967" y="189382"/>
            <a:ext cx="3816837" cy="791510"/>
          </a:xfrm>
          <a:prstGeom prst="rect">
            <a:avLst/>
          </a:prstGeom>
        </p:spPr>
      </p:pic>
      <p:pic>
        <p:nvPicPr>
          <p:cNvPr id="15" name="Grafik 14">
            <a:extLst>
              <a:ext uri="{FF2B5EF4-FFF2-40B4-BE49-F238E27FC236}">
                <a16:creationId xmlns:a16="http://schemas.microsoft.com/office/drawing/2014/main" id="{1CA0D5EE-28DD-D178-C4B6-46376FF157B3}"/>
              </a:ext>
            </a:extLst>
          </p:cNvPr>
          <p:cNvPicPr>
            <a:picLocks noChangeAspect="1"/>
          </p:cNvPicPr>
          <p:nvPr/>
        </p:nvPicPr>
        <p:blipFill>
          <a:blip r:embed="rId7"/>
          <a:stretch>
            <a:fillRect/>
          </a:stretch>
        </p:blipFill>
        <p:spPr>
          <a:xfrm>
            <a:off x="206213" y="6053234"/>
            <a:ext cx="1403512" cy="488385"/>
          </a:xfrm>
          <a:prstGeom prst="rect">
            <a:avLst/>
          </a:prstGeom>
        </p:spPr>
      </p:pic>
      <p:sp>
        <p:nvSpPr>
          <p:cNvPr id="16" name="Textfeld 15">
            <a:extLst>
              <a:ext uri="{FF2B5EF4-FFF2-40B4-BE49-F238E27FC236}">
                <a16:creationId xmlns:a16="http://schemas.microsoft.com/office/drawing/2014/main" id="{E9FFA551-519B-14BE-4FD0-5CF9359FA73E}"/>
              </a:ext>
            </a:extLst>
          </p:cNvPr>
          <p:cNvSpPr txBox="1"/>
          <p:nvPr/>
        </p:nvSpPr>
        <p:spPr>
          <a:xfrm>
            <a:off x="114300" y="5544287"/>
            <a:ext cx="6259308"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CC-BY-ND 4.0 </a:t>
            </a:r>
            <a:endParaRPr kumimoji="0" lang="de-DE"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https://creativecommons.org/licenses/by-nd/4.0/legalcode.de </a:t>
            </a:r>
            <a:endParaRPr kumimoji="0" lang="de-DE"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9215351"/>
      </p:ext>
    </p:extLst>
  </p:cSld>
  <p:clrMapOvr>
    <a:masterClrMapping/>
  </p:clrMapOvr>
</p:sld>
</file>

<file path=ppt/theme/theme1.xml><?xml version="1.0" encoding="utf-8"?>
<a:theme xmlns:a="http://schemas.openxmlformats.org/drawingml/2006/main" name="BBG Master">
  <a:themeElements>
    <a:clrScheme name="BBG">
      <a:dk1>
        <a:srgbClr val="000000"/>
      </a:dk1>
      <a:lt1>
        <a:srgbClr val="FFFFFF"/>
      </a:lt1>
      <a:dk2>
        <a:srgbClr val="496278"/>
      </a:dk2>
      <a:lt2>
        <a:srgbClr val="FFFFFF"/>
      </a:lt2>
      <a:accent1>
        <a:srgbClr val="496278"/>
      </a:accent1>
      <a:accent2>
        <a:srgbClr val="6484A3"/>
      </a:accent2>
      <a:accent3>
        <a:srgbClr val="529997"/>
      </a:accent3>
      <a:accent4>
        <a:srgbClr val="EBC524"/>
      </a:accent4>
      <a:accent5>
        <a:srgbClr val="A5A5A5"/>
      </a:accent5>
      <a:accent6>
        <a:srgbClr val="CCCCCC"/>
      </a:accent6>
      <a:hlink>
        <a:srgbClr val="EBC524"/>
      </a:hlink>
      <a:folHlink>
        <a:srgbClr val="519997"/>
      </a:folHlink>
    </a:clrScheme>
    <a:fontScheme name="BBG">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kumimoji="0" sz="1900" b="0" i="0" u="none" strike="noStrike" kern="1200" cap="none" spc="0" normalizeH="0" baseline="0" noProof="0" dirty="0" smtClean="0">
            <a:ln>
              <a:noFill/>
            </a:ln>
            <a:solidFill>
              <a:srgbClr val="000000"/>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20230801_Entwurf_PowerPoint" id="{9AD69E29-4664-4528-97A6-3BA1B461F55A}" vid="{20954073-4000-446D-B613-E9E084B79D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3D1B6B-7F89-47DF-BD17-1A83059B6164}">
  <ds:schemaRefs>
    <ds:schemaRef ds:uri="http://www.w3.org/XML/1998/namespace"/>
    <ds:schemaRef ds:uri="http://purl.org/dc/elements/1.1/"/>
    <ds:schemaRef ds:uri="http://schemas.microsoft.com/office/infopath/2007/PartnerControls"/>
    <ds:schemaRef ds:uri="http://purl.org/dc/term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2e117c31-cfa3-40c9-9546-be84b18eb0c4"/>
    <ds:schemaRef ds:uri="36bdc8f6-0e43-4994-8cf3-cbe5b970ccdb"/>
  </ds:schemaRefs>
</ds:datastoreItem>
</file>

<file path=customXml/itemProps2.xml><?xml version="1.0" encoding="utf-8"?>
<ds:datastoreItem xmlns:ds="http://schemas.openxmlformats.org/officeDocument/2006/customXml" ds:itemID="{F83168E5-AD2E-4F4B-A97A-1619FB832DF4}">
  <ds:schemaRefs>
    <ds:schemaRef ds:uri="http://schemas.microsoft.com/sharepoint/v3/contenttype/forms"/>
  </ds:schemaRefs>
</ds:datastoreItem>
</file>

<file path=customXml/itemProps3.xml><?xml version="1.0" encoding="utf-8"?>
<ds:datastoreItem xmlns:ds="http://schemas.openxmlformats.org/officeDocument/2006/customXml" ds:itemID="{287CC444-599F-4A73-A302-B76CF6CE5B42}"/>
</file>

<file path=docProps/app.xml><?xml version="1.0" encoding="utf-8"?>
<Properties xmlns="http://schemas.openxmlformats.org/officeDocument/2006/extended-properties" xmlns:vt="http://schemas.openxmlformats.org/officeDocument/2006/docPropsVTypes">
  <TotalTime>0</TotalTime>
  <Words>3215</Words>
  <Application>Microsoft Office PowerPoint</Application>
  <PresentationFormat>Breitbild</PresentationFormat>
  <Paragraphs>387</Paragraphs>
  <Slides>23</Slides>
  <Notes>23</Notes>
  <HiddenSlides>0</HiddenSlides>
  <MMClips>21</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23</vt:i4>
      </vt:variant>
    </vt:vector>
  </HeadingPairs>
  <TitlesOfParts>
    <vt:vector size="33" baseType="lpstr">
      <vt:lpstr>Aptos</vt:lpstr>
      <vt:lpstr>Aptos Display</vt:lpstr>
      <vt:lpstr>Arial</vt:lpstr>
      <vt:lpstr>Calibri</vt:lpstr>
      <vt:lpstr>Calibri (Überschriften)</vt:lpstr>
      <vt:lpstr>Calibri Light</vt:lpstr>
      <vt:lpstr>SWR-VAR-Text</vt:lpstr>
      <vt:lpstr>Times New Roman</vt:lpstr>
      <vt:lpstr>BBG Master</vt:lpstr>
      <vt:lpstr>Office Theme</vt:lpstr>
      <vt:lpstr>PowerPoint-Präsentation</vt:lpstr>
      <vt:lpstr>Werkzeuge Was hilft im Umgang mit Rassismus?</vt:lpstr>
      <vt:lpstr>Welche Werkzeuge braucht Kun?</vt:lpstr>
      <vt:lpstr>Inhalte: Um was geht es heute? </vt:lpstr>
      <vt:lpstr>Warum werden Menschen unterschiedlich behandelt?</vt:lpstr>
      <vt:lpstr>Rassismus: Eine Definition</vt:lpstr>
      <vt:lpstr>PowerPoint-Präsentation</vt:lpstr>
      <vt:lpstr>Arbeitsauftrag</vt:lpstr>
      <vt:lpstr>Rassismus ist eine menschliche Erfindung</vt:lpstr>
      <vt:lpstr>Rassismus beeinflusst die Gesundheitsversorgung</vt:lpstr>
      <vt:lpstr>Rassismus ist verboten</vt:lpstr>
      <vt:lpstr>In der Pflege geht es um mehr als Diagnosen</vt:lpstr>
      <vt:lpstr>Was bedeutet das nun für Kun und Thomas?</vt:lpstr>
      <vt:lpstr>Was bedeutet das für Thomas?</vt:lpstr>
      <vt:lpstr>Was bedeutet das für Kun?</vt:lpstr>
      <vt:lpstr>Kun‘s Rassismuserfahrungen  und mögliche Folgen</vt:lpstr>
      <vt:lpstr>Die Standardversorung wird  dem Bedarf nicht gerecht</vt:lpstr>
      <vt:lpstr>Die „Kultur“ erklärt Kun‘s Situation  nicht ausreichend</vt:lpstr>
      <vt:lpstr>Strukturelle Kompetenz hilft die Auswirkungen  von Rassismus besser zu verstehen</vt:lpstr>
      <vt:lpstr>Kun kann seine eigenen Strukturen aufbauen, um nicht krank zu werden</vt:lpstr>
      <vt:lpstr>Hilfsangebote: Wo könnte Kun Unterstützung finden?</vt:lpstr>
      <vt:lpstr>Fazit: Warum strukturelle Kompetenz  ein Werkzeug im Umgang mit Rassismus ist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Lang, Simon</dc:creator>
  <cp:lastModifiedBy>Ute Siebert</cp:lastModifiedBy>
  <cp:revision>8</cp:revision>
  <dcterms:created xsi:type="dcterms:W3CDTF">2024-06-17T10:39:29Z</dcterms:created>
  <dcterms:modified xsi:type="dcterms:W3CDTF">2025-10-30T13:01:45Z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y fmtid="{D5CDD505-2E9C-101B-9397-08002B2CF9AE}" pid="3" name="MediaServiceImageTags">
    <vt:lpwstr/>
  </property>
</Properties>
</file>