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entation.xml" ContentType="application/vnd.openxmlformats-officedocument.presentationml.presentation.main+xml"/>
  <Override PartName="/ppt/slides/slide1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2" r:id="rId3"/>
    <p:sldId id="265" r:id="rId4"/>
    <p:sldId id="266" r:id="rId5"/>
    <p:sldId id="267" r:id="rId6"/>
    <p:sldId id="268" r:id="rId7"/>
    <p:sldId id="269" r:id="rId8"/>
    <p:sldId id="270" r:id="rId9"/>
    <p:sldId id="272" r:id="rId10"/>
    <p:sldId id="274" r:id="rId11"/>
    <p:sldId id="275" r:id="rId12"/>
    <p:sldId id="276" r:id="rId13"/>
    <p:sldId id="261" r:id="rId14"/>
    <p:sldId id="258" r:id="rId15"/>
    <p:sldId id="277"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1" clrIdx="0">
    <p:extLst>
      <p:ext uri="{19B8F6BF-5375-455C-9EA6-DF929625EA0E}">
        <p15:presenceInfo xmlns:p15="http://schemas.microsoft.com/office/powerpoint/2012/main" userId="c1a74a4b5c3a94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158" autoAdjust="0"/>
  </p:normalViewPr>
  <p:slideViewPr>
    <p:cSldViewPr snapToGrid="0">
      <p:cViewPr varScale="1">
        <p:scale>
          <a:sx n="86" d="100"/>
          <a:sy n="86" d="100"/>
        </p:scale>
        <p:origin x="12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7EAF42-27BF-469F-8F63-BAD8E74B0A03}"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98888-3BDA-4544-BE6C-F24B095635CB}" type="slidenum">
              <a:rPr lang="de-DE" smtClean="0"/>
              <a:t>‹Nr.›</a:t>
            </a:fld>
            <a:endParaRPr lang="de-DE"/>
          </a:p>
        </p:txBody>
      </p:sp>
    </p:spTree>
    <p:extLst>
      <p:ext uri="{BB962C8B-B14F-4D97-AF65-F5344CB8AC3E}">
        <p14:creationId xmlns:p14="http://schemas.microsoft.com/office/powerpoint/2010/main" val="584570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(1724-1804) deutscher Philosoph der Aufklärung, verbrachte sein ganzen Leben in Königsberg.</a:t>
            </a:r>
          </a:p>
          <a:p>
            <a:r>
              <a:rPr lang="de-DE" dirty="0"/>
              <a:t>Quelle: Kant (1802): Kants Physische Geographie. Zweiter Band, Zweiter Theil, S. 316.</a:t>
            </a:r>
          </a:p>
          <a:p>
            <a:r>
              <a:rPr lang="de-DE" dirty="0"/>
              <a:t>Kontext: Kant versuchte eine „Rassenhierarchie“ zu konstruieren, die auf „Rationalität, Moral, Mündigkeit, Erziehbarkeit und Faulheit“ als Differenzierungsmerkmalen aufbaute. Er erhob den weißen Mann zum Zentrum und zur Norm des Fortschritts. Die Abwertung von </a:t>
            </a:r>
            <a:r>
              <a:rPr lang="de-DE" dirty="0" err="1"/>
              <a:t>PoC</a:t>
            </a:r>
            <a:r>
              <a:rPr lang="de-DE" dirty="0"/>
              <a:t> ging bei Kant so weit, dass er sich bei bestimmten Weltregionen fragte, warum sie überhaupt existierten. </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2</a:t>
            </a:fld>
            <a:endParaRPr lang="de-DE"/>
          </a:p>
        </p:txBody>
      </p:sp>
    </p:spTree>
    <p:extLst>
      <p:ext uri="{BB962C8B-B14F-4D97-AF65-F5344CB8AC3E}">
        <p14:creationId xmlns:p14="http://schemas.microsoft.com/office/powerpoint/2010/main" val="179951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3</a:t>
            </a:fld>
            <a:endParaRPr lang="de-DE"/>
          </a:p>
        </p:txBody>
      </p:sp>
    </p:spTree>
    <p:extLst>
      <p:ext uri="{BB962C8B-B14F-4D97-AF65-F5344CB8AC3E}">
        <p14:creationId xmlns:p14="http://schemas.microsoft.com/office/powerpoint/2010/main" val="205100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Autor*innen Info: Gerd Müller, Minister für wirtschaftliche Zusammenarbeit und Entwicklung</a:t>
            </a:r>
          </a:p>
          <a:p>
            <a:r>
              <a:rPr lang="de-DE" dirty="0"/>
              <a:t>Quelle: in einer Rede auf dem Deutschlandtag der CDU/CSU</a:t>
            </a:r>
          </a:p>
          <a:p>
            <a:r>
              <a:rPr lang="de-DE" dirty="0"/>
              <a:t>Kontext: Diese Aussage führte zu viel Kritik und Rücktrittsforderungen. Müller entschuldigte sich, ist jedoch weiter im Amt. </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4</a:t>
            </a:fld>
            <a:endParaRPr lang="de-DE"/>
          </a:p>
        </p:txBody>
      </p:sp>
    </p:spTree>
    <p:extLst>
      <p:ext uri="{BB962C8B-B14F-4D97-AF65-F5344CB8AC3E}">
        <p14:creationId xmlns:p14="http://schemas.microsoft.com/office/powerpoint/2010/main" val="2719072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Autor*innen Info: Die Weltbank ist eine in Washington D.C. (USA) angesiedelte multinationale Entwicklungsbank. Sie hatte ursprünglich den Zweck, den Wiederaufbau der vom Zweiten Weltkrieg zerstörten Staaten zu finanzieren. Heute ist die Kernaufgabe, die wirtschaftliche Entwicklung von „weniger entwickelten“ Mitgliedstaaten durch finanzielle Hilfen, Beratung und technische Hilfe zu fördern. </a:t>
            </a:r>
          </a:p>
          <a:p>
            <a:r>
              <a:rPr lang="de-DE" dirty="0"/>
              <a:t>Quelle: Weltbank (1998/99): World Development Report: Knowledge </a:t>
            </a:r>
            <a:r>
              <a:rPr lang="de-DE" dirty="0" err="1"/>
              <a:t>for</a:t>
            </a:r>
            <a:r>
              <a:rPr lang="de-DE" dirty="0"/>
              <a:t> Development, New York: Oxford University Press, S. 1.</a:t>
            </a:r>
          </a:p>
          <a:p>
            <a:r>
              <a:rPr lang="de-DE" dirty="0"/>
              <a:t>Kontext: Die Entwicklungspolitik der Weltbank bewertet Länder aus der Perspektive westlicher kapitalistischer Wirtschaftsorganisation. Die Annahme, dass nur ein Fortschreiten in Richtung westlicher Gesellschaften zu Fortschritt im Globalen Süden führe, macht eine Anerkennung von nicht-westlichen Werten und Weltanschauungen unmöglich. Abweichende Lebens- und Sozialformen gelten aus der herrschenden entwicklungspolitischen Perspektive als defizitär. Und das, obwohl sich der westliche Entwicklungsweg aufgrund von Ausbeutung und Zerstörung von Mensch und Natur nicht bewährt hat. </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5</a:t>
            </a:fld>
            <a:endParaRPr lang="de-DE"/>
          </a:p>
        </p:txBody>
      </p:sp>
    </p:spTree>
    <p:extLst>
      <p:ext uri="{BB962C8B-B14F-4D97-AF65-F5344CB8AC3E}">
        <p14:creationId xmlns:p14="http://schemas.microsoft.com/office/powerpoint/2010/main" val="754441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Autor*innen-Info: </a:t>
            </a:r>
          </a:p>
          <a:p>
            <a:r>
              <a:rPr lang="de-DE" dirty="0"/>
              <a:t>Georg Wilhelm Friedrich Hegel (1770-1831) war ein Hauptvertreter der Philosophie des deutschen Idealismus und ein wichtiger Philosoph der Aufklärung.</a:t>
            </a:r>
          </a:p>
          <a:p>
            <a:r>
              <a:rPr lang="de-DE" dirty="0"/>
              <a:t>Quelle: Karl Bremer (1996): G.W.F. Hegel. Vorlesungen, Ausgewählte Nachschriften und Manuskripte (1822/1823). Bd. 12. Hamburg: Meiner, S. 98-100. </a:t>
            </a:r>
          </a:p>
          <a:p>
            <a:r>
              <a:rPr lang="de-DE" dirty="0"/>
              <a:t>Kontext: Um Vorgänge historisch zu erklären, kam zur Zeit der Aufklärung die Vorstellung linearer gesellschaftlicher Entwicklung auf. Dabei spielt die Annahme eine Rolle, dass wahre Menschlichkeit erst durch die Unterwerfung und Kontrolle von Natur und Menschen möglich sei. Hegel verortete die dafür nötige „Rationalität“ bei Weißen, weswegen diese den Rest der Welt zu „humanisieren“ hätten. Afrika galt als der geschichtslose Kontinent, in dem die Menschen sich nicht entwickelt hätten. Koloniale Gewalt und die philosophischen Ausführungen zur Konstruktion der Überlegenheit Europas bedingten sich gegenseitig.</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6</a:t>
            </a:fld>
            <a:endParaRPr lang="de-DE"/>
          </a:p>
        </p:txBody>
      </p:sp>
    </p:spTree>
    <p:extLst>
      <p:ext uri="{BB962C8B-B14F-4D97-AF65-F5344CB8AC3E}">
        <p14:creationId xmlns:p14="http://schemas.microsoft.com/office/powerpoint/2010/main" val="2668086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Autor*innen-Info: Nicolas Sarkozy (geb. 1955) war von 2007 bis 2012 französischer Staatspräsident. Von 2004 bis 2007 war Sarkozy Vorsitzender der konservativen gaullistischen UMP. Im zweiten Halbjahr 2008 bekleidete </a:t>
            </a:r>
          </a:p>
          <a:p>
            <a:r>
              <a:rPr lang="de-DE" dirty="0"/>
              <a:t>Sarkozy das Amt des Vorsitzenden des Europäischen Rates. Er bewarb sich vergeblich um eine erneute Kandidatur für die Präsidentschaftswahl 2017. </a:t>
            </a:r>
          </a:p>
          <a:p>
            <a:r>
              <a:rPr lang="de-DE" dirty="0"/>
              <a:t>Quelle: Zitiert nach: Peter Cichon / Reinhart </a:t>
            </a:r>
            <a:r>
              <a:rPr lang="de-DE" dirty="0" err="1"/>
              <a:t>Hosch</a:t>
            </a:r>
            <a:r>
              <a:rPr lang="de-DE" dirty="0"/>
              <a:t> / Fritz Peter Kirsch (Hrsg., 2010): Der undankbare Kontinent? Afrikanische Antworten auf europäische Bevormundung. Hamburg: Argument, S. 44. </a:t>
            </a:r>
          </a:p>
          <a:p>
            <a:r>
              <a:rPr lang="de-DE" dirty="0"/>
              <a:t>Kontext: Das Gebiet des heutigen Senegals war seit dem 15. Jahrhundert Ziel europäischer kolonialer Angriffe. Frankreich war seit dem 17. Jahrhundert daran beteiligt und Senegal erreichte seine Unabhängigkeit </a:t>
            </a:r>
          </a:p>
          <a:p>
            <a:r>
              <a:rPr lang="de-DE" dirty="0"/>
              <a:t>von Frankreich erst 1960. Sarkozy wurde von senegalesischen Kommentator*innen vorgeworfen, sich eines rassistischen Kolonialdiskurses zu bedienen. Die Universität, an der Sarkozy die Rede hielt, ist nach dem Wissenschaftler </a:t>
            </a:r>
            <a:r>
              <a:rPr lang="de-DE" dirty="0" err="1"/>
              <a:t>Cheikh</a:t>
            </a:r>
            <a:r>
              <a:rPr lang="de-DE" dirty="0"/>
              <a:t> </a:t>
            </a:r>
            <a:r>
              <a:rPr lang="de-DE" dirty="0" err="1"/>
              <a:t>Anta</a:t>
            </a:r>
            <a:r>
              <a:rPr lang="de-DE" dirty="0"/>
              <a:t> Diop benannt, der in seinen Arbeiten den Eurozentrismus westlicher Geschichtswissenschaft und die massive Geschichtsfälschung Afrikas aufzeigte. Auch der nachfolgende Präsident Frankreichs Emmanuel Macron nannte die Probleme Afrikas auf dem G20-Gipfel 2017 ‚zivilisatorisch‘ und folgt damit dem gleichen kolonialen Diskurs.</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7</a:t>
            </a:fld>
            <a:endParaRPr lang="de-DE"/>
          </a:p>
        </p:txBody>
      </p:sp>
    </p:spTree>
    <p:extLst>
      <p:ext uri="{BB962C8B-B14F-4D97-AF65-F5344CB8AC3E}">
        <p14:creationId xmlns:p14="http://schemas.microsoft.com/office/powerpoint/2010/main" val="260016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Autor*innen-Info: Boris Palmer, seit 2007 Oberbürgermeister der Stadt Tübingen Partei Bündnis 90 Die Grünen</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8</a:t>
            </a:fld>
            <a:endParaRPr lang="de-DE"/>
          </a:p>
        </p:txBody>
      </p:sp>
    </p:spTree>
    <p:extLst>
      <p:ext uri="{BB962C8B-B14F-4D97-AF65-F5344CB8AC3E}">
        <p14:creationId xmlns:p14="http://schemas.microsoft.com/office/powerpoint/2010/main" val="491581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a:t>
            </a:r>
            <a:r>
              <a:rPr lang="de-DE" dirty="0" err="1"/>
              <a:t>inneninfo</a:t>
            </a:r>
            <a:r>
              <a:rPr lang="de-DE" dirty="0"/>
              <a:t>: Christoph Kolumbus (ca. 1451-1506) war italienischer Seefahrer und Menschenhändler. Er war der Ansicht, eine neue Welt entdeckt zu haben, die Amerikas. </a:t>
            </a:r>
          </a:p>
          <a:p>
            <a:r>
              <a:rPr lang="de-DE" dirty="0"/>
              <a:t>Quelle: Andres </a:t>
            </a:r>
            <a:r>
              <a:rPr lang="de-DE" dirty="0" err="1"/>
              <a:t>Bernaldez</a:t>
            </a:r>
            <a:r>
              <a:rPr lang="de-DE" dirty="0"/>
              <a:t> (1930): The </a:t>
            </a:r>
            <a:r>
              <a:rPr lang="de-DE" dirty="0" err="1"/>
              <a:t>Voyages</a:t>
            </a:r>
            <a:r>
              <a:rPr lang="de-DE" dirty="0"/>
              <a:t> </a:t>
            </a:r>
            <a:r>
              <a:rPr lang="de-DE" dirty="0" err="1"/>
              <a:t>of</a:t>
            </a:r>
            <a:r>
              <a:rPr lang="de-DE" dirty="0"/>
              <a:t> Christopher Columbus, </a:t>
            </a:r>
            <a:r>
              <a:rPr lang="de-DE" dirty="0" err="1"/>
              <a:t>Being</a:t>
            </a:r>
            <a:r>
              <a:rPr lang="de-DE" dirty="0"/>
              <a:t> </a:t>
            </a:r>
            <a:r>
              <a:rPr lang="de-DE" dirty="0" err="1"/>
              <a:t>the</a:t>
            </a:r>
            <a:r>
              <a:rPr lang="de-DE" dirty="0"/>
              <a:t> Journals </a:t>
            </a:r>
            <a:r>
              <a:rPr lang="de-DE" dirty="0" err="1"/>
              <a:t>of</a:t>
            </a:r>
            <a:r>
              <a:rPr lang="de-DE" dirty="0"/>
              <a:t> </a:t>
            </a:r>
            <a:r>
              <a:rPr lang="de-DE" dirty="0" err="1"/>
              <a:t>his</a:t>
            </a:r>
            <a:r>
              <a:rPr lang="de-DE" dirty="0"/>
              <a:t> First and Third, and </a:t>
            </a:r>
            <a:r>
              <a:rPr lang="de-DE" dirty="0" err="1"/>
              <a:t>the</a:t>
            </a:r>
            <a:r>
              <a:rPr lang="de-DE" dirty="0"/>
              <a:t> Letters </a:t>
            </a:r>
            <a:r>
              <a:rPr lang="de-DE" dirty="0" err="1"/>
              <a:t>Concerning</a:t>
            </a:r>
            <a:r>
              <a:rPr lang="de-DE" dirty="0"/>
              <a:t> </a:t>
            </a:r>
            <a:r>
              <a:rPr lang="de-DE" dirty="0" err="1"/>
              <a:t>his</a:t>
            </a:r>
            <a:r>
              <a:rPr lang="de-DE" dirty="0"/>
              <a:t> First and Last </a:t>
            </a:r>
            <a:r>
              <a:rPr lang="de-DE" dirty="0" err="1"/>
              <a:t>Voyages</a:t>
            </a:r>
            <a:r>
              <a:rPr lang="de-DE" dirty="0"/>
              <a:t>, </a:t>
            </a:r>
            <a:r>
              <a:rPr lang="de-DE" dirty="0" err="1"/>
              <a:t>to</a:t>
            </a:r>
            <a:r>
              <a:rPr lang="de-DE" dirty="0"/>
              <a:t> </a:t>
            </a:r>
            <a:r>
              <a:rPr lang="de-DE" dirty="0" err="1"/>
              <a:t>Which</a:t>
            </a:r>
            <a:r>
              <a:rPr lang="de-DE" dirty="0"/>
              <a:t> </a:t>
            </a:r>
            <a:r>
              <a:rPr lang="de-DE" dirty="0" err="1"/>
              <a:t>is</a:t>
            </a:r>
            <a:r>
              <a:rPr lang="de-DE" dirty="0"/>
              <a:t> </a:t>
            </a:r>
            <a:r>
              <a:rPr lang="de-DE" dirty="0" err="1"/>
              <a:t>Added</a:t>
            </a:r>
            <a:r>
              <a:rPr lang="de-DE" dirty="0"/>
              <a:t> </a:t>
            </a:r>
            <a:r>
              <a:rPr lang="de-DE" dirty="0" err="1"/>
              <a:t>the</a:t>
            </a:r>
            <a:r>
              <a:rPr lang="de-DE" dirty="0"/>
              <a:t> Account </a:t>
            </a:r>
            <a:r>
              <a:rPr lang="de-DE" dirty="0" err="1"/>
              <a:t>of</a:t>
            </a:r>
            <a:r>
              <a:rPr lang="de-DE" dirty="0"/>
              <a:t> </a:t>
            </a:r>
            <a:r>
              <a:rPr lang="de-DE" dirty="0" err="1"/>
              <a:t>his</a:t>
            </a:r>
            <a:r>
              <a:rPr lang="de-DE" dirty="0"/>
              <a:t> Second Voyage. London: The Argonaut Press.</a:t>
            </a:r>
          </a:p>
          <a:p>
            <a:r>
              <a:rPr lang="de-DE" dirty="0"/>
              <a:t>Kontext: Die europäische Kolonialexpansion wird oft in drei Hauptphasen aufgeteilt: Erstens der spanische und portugiesische Kolonialismus, hauptsächlich der Amerikas ab dem Ende des 15. Jahrhunderts, dem die </a:t>
            </a:r>
          </a:p>
          <a:p>
            <a:r>
              <a:rPr lang="de-DE" dirty="0"/>
              <a:t>Ausbeutung der Ressourcen zugrunde lagen. Zweitens die britische, französische und niederländische Kolonialisierung in Asien und Teilen Amerikas und Südafrikas ab dem 17. Jahrhundert (u.a. mit Unterstützung der Unternehmen British East India Company und der </a:t>
            </a:r>
            <a:r>
              <a:rPr lang="de-DE" dirty="0" err="1"/>
              <a:t>Dutch</a:t>
            </a:r>
            <a:r>
              <a:rPr lang="de-DE" dirty="0"/>
              <a:t> West und East India Company) sowie der Siedlungskolonialismus in den Amerikas und im 19. Jahrhundert die koloniale Aufteilung Afrikas von europäischen Großmächten in Einflusszonen. Obwohl sich die unterschiedlichen Kolonisierungswellen unterschieden, einte sie die gewalttätige koloniale Unterwerfung der Bevölkerung und der Überlegenheitsglauben, der auch aus Kolumbus‘ Zitat spricht. Die Kolonisation war in vielen Gebieten von großem Widerstand begleitet: In Südafrika gab es von 1779 bis 1879 Kriege mit den Xhosa, in Algerien brauchten die Franzosen 20 Jahre für die Besetzung des Landes und die britische Eroberung Indiens dauerte 100 Jahre. </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9</a:t>
            </a:fld>
            <a:endParaRPr lang="de-DE"/>
          </a:p>
        </p:txBody>
      </p:sp>
    </p:spTree>
    <p:extLst>
      <p:ext uri="{BB962C8B-B14F-4D97-AF65-F5344CB8AC3E}">
        <p14:creationId xmlns:p14="http://schemas.microsoft.com/office/powerpoint/2010/main" val="2266955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a:t>
            </a:r>
            <a:r>
              <a:rPr lang="de-DE" dirty="0" err="1"/>
              <a:t>inneninfo</a:t>
            </a:r>
            <a:r>
              <a:rPr lang="de-DE" dirty="0"/>
              <a:t>: Kriminalhauptkommissar beim LKA-BW und hauptverantwortlicher Fallanalytiker der die von 2000-2006 begangenen Mordserie des NSU untersucht hat</a:t>
            </a:r>
          </a:p>
          <a:p>
            <a:r>
              <a:rPr lang="de-DE" dirty="0"/>
              <a:t>Quelle: http://www.migazin.de/2012/09/25/wieso-die-nsu-morder-auslander-sein-mussten/ </a:t>
            </a:r>
          </a:p>
          <a:p>
            <a:r>
              <a:rPr lang="de-DE" dirty="0"/>
              <a:t>Kontext: Das Zitat stammt aus einem Dokument des Landeskriminalamtes Baden-Württemberg (LKA-BW) aus dem Jahr 2007. Dabei handelt sich um die „Gesamtanalyse der bundesweiten Serie von Tötungsdelikten an Kleingewerbetreibenden mit Migrationshintergrund“. Eine über 100-Seiten starke Fallanalyse, die im Auftrag der Innenministerien Baden-Württemberg und Bayern Darin zeichnet Udo Haßmann unter anderem ein Täterprofil. Mörder = immer Ausländer</a:t>
            </a:r>
          </a:p>
          <a:p>
            <a:r>
              <a:rPr lang="de-DE" dirty="0"/>
              <a:t>Danach ist der Fall aus Sicht des hauptverantwortlichen Fallanalytikers des LKA-BW klar: Wann immer ein Mensch getötet wird, handelt es sich beim Täter wahrscheinlich um einen Ausländer weil „unser Kulturkreis“ Tötungen tabuisiert. Diese Behauptung durchzieht sich wie ein roter Faden durch das Dokument.</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10</a:t>
            </a:fld>
            <a:endParaRPr lang="de-DE"/>
          </a:p>
        </p:txBody>
      </p:sp>
    </p:spTree>
    <p:extLst>
      <p:ext uri="{BB962C8B-B14F-4D97-AF65-F5344CB8AC3E}">
        <p14:creationId xmlns:p14="http://schemas.microsoft.com/office/powerpoint/2010/main" val="2359686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a:t>
            </a:r>
            <a:r>
              <a:rPr lang="de-DE" dirty="0" err="1"/>
              <a:t>inneninfo</a:t>
            </a:r>
            <a:r>
              <a:rPr lang="de-DE" dirty="0"/>
              <a:t>: (1483-1546)</a:t>
            </a:r>
          </a:p>
          <a:p>
            <a:r>
              <a:rPr lang="de-DE" dirty="0"/>
              <a:t>Quelle: Martin Luther (1543): Von den Juden und ihren Lügen. </a:t>
            </a:r>
          </a:p>
          <a:p>
            <a:r>
              <a:rPr lang="de-DE" dirty="0"/>
              <a:t>Kontext: Martin Luther zählt zweifelsohne zu den schlimmsten Judenhassern. Der vielbejubelte Urheber der Reformation schrieb „Von den Juden und ihren Lügen“ (1543)</a:t>
            </a:r>
          </a:p>
          <a:p>
            <a:r>
              <a:rPr lang="de-DE" dirty="0"/>
              <a:t>Zitat geht weiter:</a:t>
            </a:r>
          </a:p>
          <a:p>
            <a:r>
              <a:rPr lang="de-DE" dirty="0"/>
              <a:t>Ja, was war da zu tun? Nun, Martin Luther wusste Rat: „Erstlich, das man </a:t>
            </a:r>
            <a:r>
              <a:rPr lang="de-DE" dirty="0" err="1"/>
              <a:t>jre</a:t>
            </a:r>
            <a:r>
              <a:rPr lang="de-DE" dirty="0"/>
              <a:t> </a:t>
            </a:r>
            <a:r>
              <a:rPr lang="de-DE" dirty="0" err="1"/>
              <a:t>Synagoga</a:t>
            </a:r>
            <a:r>
              <a:rPr lang="de-DE" dirty="0"/>
              <a:t> oder Schule mit </a:t>
            </a:r>
            <a:r>
              <a:rPr lang="de-DE" dirty="0" err="1"/>
              <a:t>feur</a:t>
            </a:r>
            <a:r>
              <a:rPr lang="de-DE" dirty="0"/>
              <a:t> anstecke und, was nicht verbrennen will, mit erden </a:t>
            </a:r>
            <a:r>
              <a:rPr lang="de-DE" dirty="0" err="1"/>
              <a:t>überheufe</a:t>
            </a:r>
            <a:r>
              <a:rPr lang="de-DE" dirty="0"/>
              <a:t> und beschütte, das kein Mensch ein stein oder schlacke davon sehe ewiglich … – Zum anderen, das man auch </a:t>
            </a:r>
            <a:r>
              <a:rPr lang="de-DE" dirty="0" err="1"/>
              <a:t>jre</a:t>
            </a:r>
            <a:r>
              <a:rPr lang="de-DE" dirty="0"/>
              <a:t> Heuser des gleichen zerbreche und zerstöre, Denn sie treiben eben dasselbige drinnen, das sie in </a:t>
            </a:r>
            <a:r>
              <a:rPr lang="de-DE" dirty="0" err="1"/>
              <a:t>jren</a:t>
            </a:r>
            <a:r>
              <a:rPr lang="de-DE" dirty="0"/>
              <a:t> </a:t>
            </a:r>
            <a:r>
              <a:rPr lang="de-DE" dirty="0" err="1"/>
              <a:t>Schülen</a:t>
            </a:r>
            <a:r>
              <a:rPr lang="de-DE" dirty="0"/>
              <a:t> treiben. </a:t>
            </a:r>
            <a:r>
              <a:rPr lang="de-DE" dirty="0" err="1"/>
              <a:t>Dafur</a:t>
            </a:r>
            <a:r>
              <a:rPr lang="de-DE" dirty="0"/>
              <a:t> mag man sie etwa unter ein Dach oder Stall </a:t>
            </a:r>
            <a:r>
              <a:rPr lang="de-DE" dirty="0" err="1"/>
              <a:t>thun</a:t>
            </a:r>
            <a:r>
              <a:rPr lang="de-DE" dirty="0"/>
              <a:t>, wie die Zigeuner, </a:t>
            </a:r>
            <a:r>
              <a:rPr lang="de-DE" dirty="0" err="1"/>
              <a:t>auff</a:t>
            </a:r>
            <a:r>
              <a:rPr lang="de-DE" dirty="0"/>
              <a:t> das sie wissen, sie seien nicht Herren in unserem Lande. – Zum dritten, das man </a:t>
            </a:r>
            <a:r>
              <a:rPr lang="de-DE" dirty="0" err="1"/>
              <a:t>jnen</a:t>
            </a:r>
            <a:r>
              <a:rPr lang="de-DE" dirty="0"/>
              <a:t> nehme all </a:t>
            </a:r>
            <a:r>
              <a:rPr lang="de-DE" dirty="0" err="1"/>
              <a:t>jre</a:t>
            </a:r>
            <a:r>
              <a:rPr lang="de-DE" dirty="0"/>
              <a:t> </a:t>
            </a:r>
            <a:r>
              <a:rPr lang="de-DE" dirty="0" err="1"/>
              <a:t>Betbüchlein</a:t>
            </a:r>
            <a:r>
              <a:rPr lang="de-DE" dirty="0"/>
              <a:t> und </a:t>
            </a:r>
            <a:r>
              <a:rPr lang="de-DE" dirty="0" err="1"/>
              <a:t>Thalmudisten</a:t>
            </a:r>
            <a:r>
              <a:rPr lang="de-DE" dirty="0"/>
              <a:t>, darin solche </a:t>
            </a:r>
            <a:r>
              <a:rPr lang="de-DE" dirty="0" err="1"/>
              <a:t>Abgötterey</a:t>
            </a:r>
            <a:r>
              <a:rPr lang="de-DE" dirty="0"/>
              <a:t>, lügen, fluch und </a:t>
            </a:r>
            <a:r>
              <a:rPr lang="de-DE" dirty="0" err="1"/>
              <a:t>lesterung</a:t>
            </a:r>
            <a:r>
              <a:rPr lang="de-DE" dirty="0"/>
              <a:t> </a:t>
            </a:r>
            <a:r>
              <a:rPr lang="de-DE" dirty="0" err="1"/>
              <a:t>geleret</a:t>
            </a:r>
            <a:r>
              <a:rPr lang="de-DE" dirty="0"/>
              <a:t> wird. – Zum vierten, das man </a:t>
            </a:r>
            <a:r>
              <a:rPr lang="de-DE" dirty="0" err="1"/>
              <a:t>jren</a:t>
            </a:r>
            <a:r>
              <a:rPr lang="de-DE" dirty="0"/>
              <a:t> </a:t>
            </a:r>
            <a:r>
              <a:rPr lang="de-DE" dirty="0" err="1"/>
              <a:t>Rabinen</a:t>
            </a:r>
            <a:r>
              <a:rPr lang="de-DE" dirty="0"/>
              <a:t> </a:t>
            </a:r>
            <a:r>
              <a:rPr lang="de-DE" dirty="0" err="1"/>
              <a:t>bey</a:t>
            </a:r>
            <a:r>
              <a:rPr lang="de-DE" dirty="0"/>
              <a:t> leib und leben verbiete, </a:t>
            </a:r>
            <a:r>
              <a:rPr lang="de-DE" dirty="0" err="1"/>
              <a:t>hinfurt</a:t>
            </a:r>
            <a:r>
              <a:rPr lang="de-DE" dirty="0"/>
              <a:t> zu </a:t>
            </a:r>
            <a:r>
              <a:rPr lang="de-DE" dirty="0" err="1"/>
              <a:t>leren</a:t>
            </a:r>
            <a:r>
              <a:rPr lang="de-DE" dirty="0"/>
              <a:t>. – Zum fünften, das man die </a:t>
            </a:r>
            <a:r>
              <a:rPr lang="de-DE" dirty="0" err="1"/>
              <a:t>Jüden</a:t>
            </a:r>
            <a:r>
              <a:rPr lang="de-DE" dirty="0"/>
              <a:t> das </a:t>
            </a:r>
            <a:r>
              <a:rPr lang="de-DE" dirty="0" err="1"/>
              <a:t>Geleid</a:t>
            </a:r>
            <a:r>
              <a:rPr lang="de-DE" dirty="0"/>
              <a:t> und Straße </a:t>
            </a:r>
            <a:r>
              <a:rPr lang="de-DE" dirty="0" err="1"/>
              <a:t>gantz</a:t>
            </a:r>
            <a:r>
              <a:rPr lang="de-DE" dirty="0"/>
              <a:t> und gar </a:t>
            </a:r>
            <a:r>
              <a:rPr lang="de-DE" dirty="0" err="1"/>
              <a:t>auffhebe</a:t>
            </a:r>
            <a:r>
              <a:rPr lang="de-DE" dirty="0"/>
              <a:t>. – Zum sechsten, das man </a:t>
            </a:r>
            <a:r>
              <a:rPr lang="de-DE" dirty="0" err="1"/>
              <a:t>jnen</a:t>
            </a:r>
            <a:r>
              <a:rPr lang="de-DE" dirty="0"/>
              <a:t> den Wucher verbiete und </a:t>
            </a:r>
            <a:r>
              <a:rPr lang="de-DE" dirty="0" err="1"/>
              <a:t>neme</a:t>
            </a:r>
            <a:r>
              <a:rPr lang="de-DE" dirty="0"/>
              <a:t> </a:t>
            </a:r>
            <a:r>
              <a:rPr lang="de-DE" dirty="0" err="1"/>
              <a:t>jnen</a:t>
            </a:r>
            <a:r>
              <a:rPr lang="de-DE" dirty="0"/>
              <a:t> alle barschafft und </a:t>
            </a:r>
            <a:r>
              <a:rPr lang="de-DE" dirty="0" err="1"/>
              <a:t>kleinot</a:t>
            </a:r>
            <a:r>
              <a:rPr lang="de-DE" dirty="0"/>
              <a:t> an Silber und Gold, und lege es </a:t>
            </a:r>
            <a:r>
              <a:rPr lang="de-DE" dirty="0" err="1"/>
              <a:t>beiseit</a:t>
            </a:r>
            <a:r>
              <a:rPr lang="de-DE" dirty="0"/>
              <a:t> zu </a:t>
            </a:r>
            <a:r>
              <a:rPr lang="de-DE" dirty="0" err="1"/>
              <a:t>verwaren</a:t>
            </a:r>
            <a:r>
              <a:rPr lang="de-DE" dirty="0"/>
              <a:t>. – Zum siebenden, das man den jungen, </a:t>
            </a:r>
            <a:r>
              <a:rPr lang="de-DE" dirty="0" err="1"/>
              <a:t>starcken</a:t>
            </a:r>
            <a:r>
              <a:rPr lang="de-DE" dirty="0"/>
              <a:t> </a:t>
            </a:r>
            <a:r>
              <a:rPr lang="de-DE" dirty="0" err="1"/>
              <a:t>Jüden</a:t>
            </a:r>
            <a:r>
              <a:rPr lang="de-DE" dirty="0"/>
              <a:t> und Jüdin in die Hand gebe </a:t>
            </a:r>
            <a:r>
              <a:rPr lang="de-DE" dirty="0" err="1"/>
              <a:t>flegel</a:t>
            </a:r>
            <a:r>
              <a:rPr lang="de-DE" dirty="0"/>
              <a:t>, </a:t>
            </a:r>
            <a:r>
              <a:rPr lang="de-DE" dirty="0" err="1"/>
              <a:t>axt</a:t>
            </a:r>
            <a:r>
              <a:rPr lang="de-DE" dirty="0"/>
              <a:t>, </a:t>
            </a:r>
            <a:r>
              <a:rPr lang="de-DE" dirty="0" err="1"/>
              <a:t>karst</a:t>
            </a:r>
            <a:r>
              <a:rPr lang="de-DE" dirty="0"/>
              <a:t>, spaten, rocken, </a:t>
            </a:r>
            <a:r>
              <a:rPr lang="de-DE" dirty="0" err="1"/>
              <a:t>spindel</a:t>
            </a:r>
            <a:r>
              <a:rPr lang="de-DE" dirty="0"/>
              <a:t> und lasse sie </a:t>
            </a:r>
            <a:r>
              <a:rPr lang="de-DE" dirty="0" err="1"/>
              <a:t>jr</a:t>
            </a:r>
            <a:r>
              <a:rPr lang="de-DE" dirty="0"/>
              <a:t> </a:t>
            </a:r>
            <a:r>
              <a:rPr lang="de-DE" dirty="0" err="1"/>
              <a:t>brot</a:t>
            </a:r>
            <a:r>
              <a:rPr lang="de-DE" dirty="0"/>
              <a:t> verdienen im </a:t>
            </a:r>
            <a:r>
              <a:rPr lang="de-DE" dirty="0" err="1"/>
              <a:t>schweis</a:t>
            </a:r>
            <a:r>
              <a:rPr lang="de-DE" dirty="0"/>
              <a:t> der </a:t>
            </a:r>
            <a:r>
              <a:rPr lang="de-DE" dirty="0" err="1"/>
              <a:t>nasen</a:t>
            </a:r>
            <a:r>
              <a:rPr lang="de-DE" dirty="0"/>
              <a:t>.“</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11</a:t>
            </a:fld>
            <a:endParaRPr lang="de-DE"/>
          </a:p>
        </p:txBody>
      </p:sp>
    </p:spTree>
    <p:extLst>
      <p:ext uri="{BB962C8B-B14F-4D97-AF65-F5344CB8AC3E}">
        <p14:creationId xmlns:p14="http://schemas.microsoft.com/office/powerpoint/2010/main" val="2633428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Autor*</a:t>
            </a:r>
            <a:r>
              <a:rPr lang="de-DE" dirty="0" err="1"/>
              <a:t>inneninfo</a:t>
            </a:r>
            <a:r>
              <a:rPr lang="de-DE" dirty="0"/>
              <a:t>: Konrad Adenauer (1876-1967) war 1927 Oberbürgermeister der Stadt Köln, 1931/1932 stellvertretender Präsident der Deutschen Kolonialgesellschaft und später Bundeskanzler von 1949-1963. </a:t>
            </a:r>
          </a:p>
          <a:p>
            <a:r>
              <a:rPr lang="de-DE" dirty="0"/>
              <a:t>Quelle: Zitiert in: Rheinisches </a:t>
            </a:r>
            <a:r>
              <a:rPr lang="de-DE" dirty="0" err="1"/>
              <a:t>JournalistInnenbüro</a:t>
            </a:r>
            <a:r>
              <a:rPr lang="de-DE" dirty="0"/>
              <a:t> &amp; </a:t>
            </a:r>
            <a:r>
              <a:rPr lang="de-DE" dirty="0" err="1"/>
              <a:t>recherche</a:t>
            </a:r>
            <a:r>
              <a:rPr lang="de-DE" dirty="0"/>
              <a:t> international </a:t>
            </a:r>
            <a:r>
              <a:rPr lang="de-DE" dirty="0" err="1"/>
              <a:t>e.V</a:t>
            </a:r>
            <a:r>
              <a:rPr lang="de-DE" dirty="0"/>
              <a:t> (2008: 45). Originalquelle: Horst Gründer (1999): ǀ... da und dort ein junges Deutschland gründen“. Rassismus, Kolonien und </a:t>
            </a:r>
          </a:p>
          <a:p>
            <a:r>
              <a:rPr lang="de-DE" dirty="0"/>
              <a:t>kolonialer Gedanke vom 16. bis 20. Jahrhundert. München: Deutscher Taschenbuch Verlag, S. 327. </a:t>
            </a:r>
          </a:p>
          <a:p>
            <a:r>
              <a:rPr lang="de-DE" dirty="0"/>
              <a:t>Kontext: Konrad Adenauer ist als Bundeskanzler nach dem Zweiten Weltkrieg in Deutschland bekannt. In seiner Regierung sowie in der Verwaltung konnten ehemalige Faschist*innen ranghohe Ämter bekleiden, etwa </a:t>
            </a:r>
          </a:p>
          <a:p>
            <a:r>
              <a:rPr lang="de-DE" dirty="0"/>
              <a:t>Hans </a:t>
            </a:r>
            <a:r>
              <a:rPr lang="de-DE" dirty="0" err="1"/>
              <a:t>Globke</a:t>
            </a:r>
            <a:r>
              <a:rPr lang="de-DE" dirty="0"/>
              <a:t>. Dieser hatte die Nürnberger Rassegesetze mitverfasst und war unter Adenauer Chef des Bundeskanzleramtes. Auch Adenauer selbst hatte schon eine längere politische Geschichte, die bis in den Zeitraum zwischen den beiden Weltkriegen zurück reichte. Er war von 1931 bis 1932 stellvertretender Präsident der Deutschen Kolonialgesellschaft. Das Zitat zur Kolonialpolitik des Deutschen Reichs entsteht vor dieser Amtstätigkeit, als Oberbürgermeister der Stadt Köln. Die Ideologie des “Volks ohne Raum” stand hinter dem Streben nach Siedlungskolonialismus und Auswanderung nach dem Ersten Weltkrieg. Zuvor hatten die Siegermächte nach dem Ersten Weltkrieg die deutschen “Schutzgebiete” übernommen und den Deutschen eine sowohl unfähige als auch besonders gewaltvolle Kolonisierungspolitik vorgeworfen. Die Alliierten wollten den “Wilhelminischen Imperialismus” begrenzen. Daraufhin agitierten diese aggressiv gegen die sogenannte “Kolonialschuldlüge”. Innerhalb der ideologischen Auseinandersetzungen spielte die Rede des “Volks ohne Raum” eine agitatorisch-ideologische Rolle für die bevölkerungspolitischen Raumaneignungsaggressionen. </a:t>
            </a:r>
          </a:p>
          <a:p>
            <a:endParaRPr lang="de-DE" dirty="0"/>
          </a:p>
        </p:txBody>
      </p:sp>
      <p:sp>
        <p:nvSpPr>
          <p:cNvPr id="4" name="Foliennummernplatzhalter 3"/>
          <p:cNvSpPr>
            <a:spLocks noGrp="1"/>
          </p:cNvSpPr>
          <p:nvPr>
            <p:ph type="sldNum" sz="quarter" idx="5"/>
          </p:nvPr>
        </p:nvSpPr>
        <p:spPr/>
        <p:txBody>
          <a:bodyPr/>
          <a:lstStyle/>
          <a:p>
            <a:fld id="{A3F98888-3BDA-4544-BE6C-F24B095635CB}" type="slidenum">
              <a:rPr lang="de-DE" smtClean="0"/>
              <a:t>12</a:t>
            </a:fld>
            <a:endParaRPr lang="de-DE"/>
          </a:p>
        </p:txBody>
      </p:sp>
    </p:spTree>
    <p:extLst>
      <p:ext uri="{BB962C8B-B14F-4D97-AF65-F5344CB8AC3E}">
        <p14:creationId xmlns:p14="http://schemas.microsoft.com/office/powerpoint/2010/main" val="2064103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196F7-26E1-2567-91DF-C52A0AF9CFC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65A11AB-AFB0-F3F4-5181-059A65223BE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871BAF2-022B-4876-C7A7-070A70A8654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EA92880-B3B2-9213-131A-1983EDCBCFF4}"/>
              </a:ext>
            </a:extLst>
          </p:cNvPr>
          <p:cNvSpPr>
            <a:spLocks noGrp="1"/>
          </p:cNvSpPr>
          <p:nvPr>
            <p:ph type="sldNum" sz="quarter" idx="5"/>
          </p:nvPr>
        </p:nvSpPr>
        <p:spPr/>
        <p:txBody>
          <a:bodyPr/>
          <a:lstStyle/>
          <a:p>
            <a:fld id="{A3F98888-3BDA-4544-BE6C-F24B095635CB}" type="slidenum">
              <a:rPr lang="de-DE" smtClean="0"/>
              <a:t>15</a:t>
            </a:fld>
            <a:endParaRPr lang="de-DE"/>
          </a:p>
        </p:txBody>
      </p:sp>
    </p:spTree>
    <p:extLst>
      <p:ext uri="{BB962C8B-B14F-4D97-AF65-F5344CB8AC3E}">
        <p14:creationId xmlns:p14="http://schemas.microsoft.com/office/powerpoint/2010/main" val="2857779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taz.de/Berichterstattung-ueber-Royal-Wedding/!5507280/" TargetMode="Externa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zeit.de/kultur/2016-02/boris-palmer-fluechtlinge-kiyak" TargetMode="Externa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connecting-the-dots.org/play-page/" TargetMode="External"/><Relationship Id="rId5" Type="http://schemas.openxmlformats.org/officeDocument/2006/relationships/hyperlink" Target="https://connecting-the-dots.org/" TargetMode="Externa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hyperlink" Target="https://connecting-the-dots.org/" TargetMode="External"/><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taz.de/Berichterstattung-ueber-Royal-Wedding/!5507280/" TargetMode="External"/><Relationship Id="rId5" Type="http://schemas.openxmlformats.org/officeDocument/2006/relationships/hyperlink" Target="https://www.zeit.de/kultur/2016-02/boris-palmer-fluechtlinge-kiyak" TargetMode="External"/><Relationship Id="rId4" Type="http://schemas.openxmlformats.org/officeDocument/2006/relationships/hyperlink" Target="https://connecting-the-dots.org/play-pag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www.uk-koeln.de/lehre/lindenburg-akademie/" TargetMode="Externa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896566" y="1444228"/>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91559" y="2090139"/>
            <a:ext cx="4496454" cy="2062103"/>
          </a:xfrm>
          <a:prstGeom prst="rect">
            <a:avLst/>
          </a:prstGeom>
          <a:noFill/>
        </p:spPr>
        <p:txBody>
          <a:bodyPr wrap="square" rtlCol="0">
            <a:spAutoFit/>
          </a:bodyPr>
          <a:lstStyle/>
          <a:p>
            <a:r>
              <a:rPr lang="de-DE" sz="2800" b="1" dirty="0">
                <a:solidFill>
                  <a:schemeClr val="dk1"/>
                </a:solidFill>
              </a:rPr>
              <a:t>Diversität in der Pflege - Vertiefungsmodul</a:t>
            </a:r>
          </a:p>
          <a:p>
            <a:endParaRPr lang="de-DE" sz="2400" b="1" dirty="0">
              <a:latin typeface="+mj-lt"/>
            </a:endParaRPr>
          </a:p>
          <a:p>
            <a:endParaRPr lang="de-DE" sz="2400" b="1" dirty="0">
              <a:latin typeface="+mj-lt"/>
            </a:endParaRPr>
          </a:p>
          <a:p>
            <a:r>
              <a:rPr lang="de-DE" sz="2400" b="1" dirty="0">
                <a:latin typeface="+mj-lt"/>
              </a:rPr>
              <a:t>Übung  „</a:t>
            </a:r>
            <a:r>
              <a:rPr lang="de-DE" sz="2400" b="1" dirty="0" err="1">
                <a:latin typeface="+mj-lt"/>
              </a:rPr>
              <a:t>Connecting</a:t>
            </a:r>
            <a:r>
              <a:rPr lang="de-DE" sz="2400" b="1" dirty="0">
                <a:latin typeface="+mj-lt"/>
              </a:rPr>
              <a:t> </a:t>
            </a:r>
            <a:r>
              <a:rPr lang="de-DE" sz="2400" b="1" dirty="0" err="1">
                <a:latin typeface="+mj-lt"/>
              </a:rPr>
              <a:t>the</a:t>
            </a:r>
            <a:r>
              <a:rPr lang="de-DE" sz="2400" b="1" dirty="0">
                <a:latin typeface="+mj-lt"/>
              </a:rPr>
              <a:t> </a:t>
            </a:r>
            <a:r>
              <a:rPr lang="de-DE" sz="2400" b="1" dirty="0" err="1">
                <a:latin typeface="+mj-lt"/>
              </a:rPr>
              <a:t>dots</a:t>
            </a:r>
            <a:r>
              <a:rPr lang="de-DE" sz="2400" b="1" dirty="0">
                <a:latin typeface="+mj-lt"/>
              </a:rPr>
              <a:t>“</a:t>
            </a:r>
          </a:p>
        </p:txBody>
      </p:sp>
      <p:sp>
        <p:nvSpPr>
          <p:cNvPr id="15" name="Textfeld 14">
            <a:extLst>
              <a:ext uri="{FF2B5EF4-FFF2-40B4-BE49-F238E27FC236}">
                <a16:creationId xmlns:a16="http://schemas.microsoft.com/office/drawing/2014/main" id="{F6D5C292-0875-43A1-878E-12FD709B0121}"/>
              </a:ext>
            </a:extLst>
          </p:cNvPr>
          <p:cNvSpPr txBox="1"/>
          <p:nvPr/>
        </p:nvSpPr>
        <p:spPr>
          <a:xfrm>
            <a:off x="1976984" y="29107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16" name="Grafik 15">
            <a:extLst>
              <a:ext uri="{FF2B5EF4-FFF2-40B4-BE49-F238E27FC236}">
                <a16:creationId xmlns:a16="http://schemas.microsoft.com/office/drawing/2014/main" id="{AF7813D6-84DD-4B9C-859F-341F845E5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pic>
        <p:nvPicPr>
          <p:cNvPr id="2" name="Grafik 1">
            <a:extLst>
              <a:ext uri="{FF2B5EF4-FFF2-40B4-BE49-F238E27FC236}">
                <a16:creationId xmlns:a16="http://schemas.microsoft.com/office/drawing/2014/main" id="{8C424C80-9A11-D5BC-F2B1-D13FCA071B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5608" y="2213470"/>
            <a:ext cx="3086830" cy="2056380"/>
          </a:xfrm>
          <a:prstGeom prst="rect">
            <a:avLst/>
          </a:prstGeom>
        </p:spPr>
      </p:pic>
      <p:sp>
        <p:nvSpPr>
          <p:cNvPr id="3" name="Textfeld 2">
            <a:extLst>
              <a:ext uri="{FF2B5EF4-FFF2-40B4-BE49-F238E27FC236}">
                <a16:creationId xmlns:a16="http://schemas.microsoft.com/office/drawing/2014/main" id="{62CBB527-AF68-179D-DB67-F48D0D5D44CD}"/>
              </a:ext>
            </a:extLst>
          </p:cNvPr>
          <p:cNvSpPr txBox="1"/>
          <p:nvPr/>
        </p:nvSpPr>
        <p:spPr>
          <a:xfrm>
            <a:off x="2215608" y="4269850"/>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7" y="4686635"/>
            <a:ext cx="10515600" cy="1325563"/>
          </a:xfrm>
        </p:spPr>
        <p:txBody>
          <a:bodyPr/>
          <a:lstStyle/>
          <a:p>
            <a:r>
              <a:rPr lang="es-ES" dirty="0"/>
              <a:t>Immanuel Kant, 1785 </a:t>
            </a:r>
            <a:endParaRPr lang="de-DE" dirty="0"/>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3600" dirty="0"/>
              <a:t>In den heißen Ländern reift der Mensch in allen Stücken früher, erreicht aber nicht die Vollkommenheit der temperierten Zonen. Die Menschheit ist in ihrer größten Vollkommenheit in der Rasse der Weißen. Die gelben Inder haben schon ein geringeres Talent. Die N**** sind tiefer, und am tiefsten steht ein Teil der amerikanischen Völkerschaften.</a:t>
            </a:r>
          </a:p>
        </p:txBody>
      </p:sp>
      <p:sp>
        <p:nvSpPr>
          <p:cNvPr id="2" name="Textfeld 1">
            <a:extLst>
              <a:ext uri="{FF2B5EF4-FFF2-40B4-BE49-F238E27FC236}">
                <a16:creationId xmlns:a16="http://schemas.microsoft.com/office/drawing/2014/main" id="{E371B54D-5C35-263B-F8AE-6BF2E51FBF42}"/>
              </a:ext>
            </a:extLst>
          </p:cNvPr>
          <p:cNvSpPr txBox="1"/>
          <p:nvPr/>
        </p:nvSpPr>
        <p:spPr>
          <a:xfrm>
            <a:off x="7064249" y="5373270"/>
            <a:ext cx="4738285" cy="707886"/>
          </a:xfrm>
          <a:prstGeom prst="rect">
            <a:avLst/>
          </a:prstGeom>
          <a:noFill/>
        </p:spPr>
        <p:txBody>
          <a:bodyPr wrap="square" rtlCol="0">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hlinkClick r:id="rId5"/>
            </a:endParaRPr>
          </a:p>
          <a:p>
            <a:endParaRPr lang="de-DE" sz="1000" dirty="0"/>
          </a:p>
        </p:txBody>
      </p:sp>
    </p:spTree>
    <p:extLst>
      <p:ext uri="{BB962C8B-B14F-4D97-AF65-F5344CB8AC3E}">
        <p14:creationId xmlns:p14="http://schemas.microsoft.com/office/powerpoint/2010/main" val="384431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3828"/>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7" y="4686635"/>
            <a:ext cx="10515600" cy="1325563"/>
          </a:xfrm>
        </p:spPr>
        <p:txBody>
          <a:bodyPr/>
          <a:lstStyle/>
          <a:p>
            <a:r>
              <a:rPr lang="de-DE" dirty="0"/>
              <a:t>Norbert Lehmann und Julia Melchior 2018</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„Eine solche Frau hat man sich früher als Mätresse gehalten.“</a:t>
            </a:r>
          </a:p>
          <a:p>
            <a:pPr marL="0" indent="0">
              <a:buNone/>
            </a:pPr>
            <a:r>
              <a:rPr lang="de-DE" sz="3600" dirty="0"/>
              <a:t>„Die beiden werden ja niemals König und Königin. Da können wir uns auch mal so ein exotisches Paar leisten – ich sag‘s mal so salopp. Das wird sich die Queen gedacht haben.“</a:t>
            </a:r>
          </a:p>
        </p:txBody>
      </p:sp>
      <p:sp>
        <p:nvSpPr>
          <p:cNvPr id="2" name="Textfeld 1">
            <a:extLst>
              <a:ext uri="{FF2B5EF4-FFF2-40B4-BE49-F238E27FC236}">
                <a16:creationId xmlns:a16="http://schemas.microsoft.com/office/drawing/2014/main" id="{FF62CA4D-4197-8A59-4157-1693B40F7681}"/>
              </a:ext>
            </a:extLst>
          </p:cNvPr>
          <p:cNvSpPr txBox="1"/>
          <p:nvPr/>
        </p:nvSpPr>
        <p:spPr>
          <a:xfrm>
            <a:off x="7908884" y="5545349"/>
            <a:ext cx="3893650" cy="400110"/>
          </a:xfrm>
          <a:prstGeom prst="rect">
            <a:avLst/>
          </a:prstGeom>
          <a:noFill/>
        </p:spPr>
        <p:txBody>
          <a:bodyPr wrap="square" rtlCol="0">
            <a:spAutoFit/>
          </a:bodyPr>
          <a:lstStyle/>
          <a:p>
            <a:r>
              <a:rPr lang="de-DE" sz="1000" dirty="0"/>
              <a:t>Quelle: </a:t>
            </a:r>
            <a:r>
              <a:rPr lang="de-DE" sz="1000" dirty="0">
                <a:hlinkClick r:id="rId5"/>
              </a:rPr>
              <a:t>https://taz.de/Berichterstattung-ueber-Royal-Wedding/!5507280/</a:t>
            </a:r>
            <a:r>
              <a:rPr lang="de-DE" sz="1000" dirty="0"/>
              <a:t> (letzter Zugriff 12.11.2025)</a:t>
            </a:r>
          </a:p>
        </p:txBody>
      </p:sp>
    </p:spTree>
    <p:extLst>
      <p:ext uri="{BB962C8B-B14F-4D97-AF65-F5344CB8AC3E}">
        <p14:creationId xmlns:p14="http://schemas.microsoft.com/office/powerpoint/2010/main" val="336603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7" y="4686635"/>
            <a:ext cx="10515600" cy="1325563"/>
          </a:xfrm>
        </p:spPr>
        <p:txBody>
          <a:bodyPr/>
          <a:lstStyle/>
          <a:p>
            <a:r>
              <a:rPr lang="de-DE" dirty="0"/>
              <a:t>Gerd Müller 2016</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Wenn ein afrikanischer Mann 100 Dollar verdient, Preisfrage, Tobi, was bringt der nach Hause? 30 Dollar. Und du weißt sicher, was er mit dem Rest macht (lacht): Nämlich Alkohol, Suff, Drogen, Frauen natürlich. </a:t>
            </a:r>
          </a:p>
        </p:txBody>
      </p:sp>
      <p:sp>
        <p:nvSpPr>
          <p:cNvPr id="3" name="Textfeld 2">
            <a:extLst>
              <a:ext uri="{FF2B5EF4-FFF2-40B4-BE49-F238E27FC236}">
                <a16:creationId xmlns:a16="http://schemas.microsoft.com/office/drawing/2014/main" id="{8B79A613-CDF9-D8AE-885A-AC877AE4D94B}"/>
              </a:ext>
            </a:extLst>
          </p:cNvPr>
          <p:cNvSpPr txBox="1"/>
          <p:nvPr/>
        </p:nvSpPr>
        <p:spPr>
          <a:xfrm>
            <a:off x="7926156" y="5418375"/>
            <a:ext cx="3876378" cy="707886"/>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p>
          <a:p>
            <a:endParaRPr lang="de-DE" sz="1000" dirty="0">
              <a:hlinkClick r:id="rId5"/>
            </a:endParaRPr>
          </a:p>
        </p:txBody>
      </p:sp>
    </p:spTree>
    <p:extLst>
      <p:ext uri="{BB962C8B-B14F-4D97-AF65-F5344CB8AC3E}">
        <p14:creationId xmlns:p14="http://schemas.microsoft.com/office/powerpoint/2010/main" val="427043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7" y="4686635"/>
            <a:ext cx="10515600" cy="1325563"/>
          </a:xfrm>
        </p:spPr>
        <p:txBody>
          <a:bodyPr/>
          <a:lstStyle/>
          <a:p>
            <a:r>
              <a:rPr lang="de-DE" dirty="0"/>
              <a:t>Die Weltbank, 1999 </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Arme Länder – und arme Menschen – unterscheiden sich von reichen nicht nur dadurch, dass sie weniger Kapital haben, sondern dadurch, dass sie weniger Wissen haben. (...) Noch größer als die Wissenslücke ist die Lücke bezüglich der Kapazität, Wissen zu schaffen. </a:t>
            </a:r>
          </a:p>
        </p:txBody>
      </p:sp>
      <p:sp>
        <p:nvSpPr>
          <p:cNvPr id="3" name="Textfeld 2">
            <a:extLst>
              <a:ext uri="{FF2B5EF4-FFF2-40B4-BE49-F238E27FC236}">
                <a16:creationId xmlns:a16="http://schemas.microsoft.com/office/drawing/2014/main" id="{0A8A77B4-A3CD-8D91-1FB6-342C010ED0B8}"/>
              </a:ext>
            </a:extLst>
          </p:cNvPr>
          <p:cNvSpPr txBox="1"/>
          <p:nvPr/>
        </p:nvSpPr>
        <p:spPr>
          <a:xfrm>
            <a:off x="7888902" y="5418375"/>
            <a:ext cx="3913632" cy="707886"/>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p>
          <a:p>
            <a:endParaRPr lang="de-DE" sz="1000" dirty="0">
              <a:hlinkClick r:id="rId5"/>
            </a:endParaRPr>
          </a:p>
        </p:txBody>
      </p:sp>
    </p:spTree>
    <p:extLst>
      <p:ext uri="{BB962C8B-B14F-4D97-AF65-F5344CB8AC3E}">
        <p14:creationId xmlns:p14="http://schemas.microsoft.com/office/powerpoint/2010/main" val="190674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509354" y="4511275"/>
            <a:ext cx="11548533" cy="1325563"/>
          </a:xfrm>
        </p:spPr>
        <p:txBody>
          <a:bodyPr/>
          <a:lstStyle/>
          <a:p>
            <a:r>
              <a:rPr lang="de-DE" dirty="0"/>
              <a:t>Georg Wilhelm Friedrich Hegel, 1822 </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Im eigentlichen Afrika ist es die Sinnlichkeit, bei der der Mensch stehenbleibt, sinnlicher </a:t>
            </a:r>
            <a:r>
              <a:rPr lang="de-DE" dirty="0" err="1"/>
              <a:t>Genuß</a:t>
            </a:r>
            <a:r>
              <a:rPr lang="de-DE" dirty="0"/>
              <a:t>, große Muskelkraft, die Arbeit auszuhalten, kindliche Gutmütigkeit, aber auch gedanken- und gefühllose Grausamkeit. [...] Diese Völker sind aus sich nie herausgekommen, haben in der Geschichte keinen Fuß </a:t>
            </a:r>
            <a:r>
              <a:rPr lang="de-DE" dirty="0" err="1"/>
              <a:t>gefaßt</a:t>
            </a:r>
            <a:r>
              <a:rPr lang="de-DE" dirty="0"/>
              <a:t>. [...] Dieses Afrika bleibt in seiner ruhigen, trieblosen, aus sich nicht treibenden Sinnlichkeit und ist noch nicht in die Geschichte eingetreten und hat keinen weiteren Zusammenhang mit der Geschichte, als </a:t>
            </a:r>
            <a:r>
              <a:rPr lang="de-DE" dirty="0" err="1"/>
              <a:t>daß</a:t>
            </a:r>
            <a:r>
              <a:rPr lang="de-DE" dirty="0"/>
              <a:t> die Einwohner zu Sklaven in ärmerer Zeit gebraucht wurden. </a:t>
            </a:r>
          </a:p>
        </p:txBody>
      </p:sp>
      <p:sp>
        <p:nvSpPr>
          <p:cNvPr id="3" name="Textfeld 2">
            <a:extLst>
              <a:ext uri="{FF2B5EF4-FFF2-40B4-BE49-F238E27FC236}">
                <a16:creationId xmlns:a16="http://schemas.microsoft.com/office/drawing/2014/main" id="{51562FDA-B1A8-FC2B-6826-9D676728F255}"/>
              </a:ext>
            </a:extLst>
          </p:cNvPr>
          <p:cNvSpPr txBox="1"/>
          <p:nvPr/>
        </p:nvSpPr>
        <p:spPr>
          <a:xfrm>
            <a:off x="7979666" y="5532436"/>
            <a:ext cx="3702980" cy="507831"/>
          </a:xfrm>
          <a:prstGeom prst="rect">
            <a:avLst/>
          </a:prstGeom>
          <a:noFill/>
        </p:spPr>
        <p:txBody>
          <a:bodyPr wrap="square">
            <a:spAutoFit/>
          </a:bodyPr>
          <a:lstStyle/>
          <a:p>
            <a:r>
              <a:rPr lang="de-DE" sz="900" dirty="0"/>
              <a:t>Zitiert nach: </a:t>
            </a:r>
            <a:r>
              <a:rPr lang="de-DE" sz="900" u="sng" dirty="0" err="1">
                <a:hlinkClick r:id="rId5"/>
              </a:rPr>
              <a:t>Connecting</a:t>
            </a:r>
            <a:r>
              <a:rPr lang="de-DE" sz="900" u="sng" dirty="0">
                <a:hlinkClick r:id="rId5"/>
              </a:rPr>
              <a:t> </a:t>
            </a:r>
            <a:r>
              <a:rPr lang="de-DE" sz="900" u="sng" dirty="0" err="1">
                <a:hlinkClick r:id="rId5"/>
              </a:rPr>
              <a:t>the</a:t>
            </a:r>
            <a:r>
              <a:rPr lang="de-DE" sz="900" u="sng" dirty="0">
                <a:hlinkClick r:id="rId5"/>
              </a:rPr>
              <a:t> Dots – Geschichte(n) von Unterdrückung und Widerstand</a:t>
            </a:r>
            <a:r>
              <a:rPr lang="de-DE" sz="900" dirty="0"/>
              <a:t> (letzter Abruf 21.07.2025)</a:t>
            </a:r>
          </a:p>
          <a:p>
            <a:r>
              <a:rPr lang="de-DE" sz="900" u="sng" dirty="0"/>
              <a:t>https://connecting-the-dots.org/play-page/</a:t>
            </a:r>
            <a:endParaRPr lang="de-DE" sz="900" dirty="0"/>
          </a:p>
        </p:txBody>
      </p:sp>
    </p:spTree>
    <p:extLst>
      <p:ext uri="{BB962C8B-B14F-4D97-AF65-F5344CB8AC3E}">
        <p14:creationId xmlns:p14="http://schemas.microsoft.com/office/powerpoint/2010/main" val="321985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Nicolas Sarkozy, 2007</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Afrikas Drama ist, dass der Afrikaner nicht genug in die Geschichte eingetreten ist. Der afrikanische Bauer kennt nur den ewigen Wiederbeginn der Zeit im Rhythmus der endlosen Wiederholung derselben Gesten und derselben Worte. In dieser Geisteshaltung, wo alles immer wieder anfängt, gibt es Platz weder für das Abenteuer der Menschheit noch für die Idee des Fortschritts. </a:t>
            </a:r>
          </a:p>
        </p:txBody>
      </p:sp>
      <p:sp>
        <p:nvSpPr>
          <p:cNvPr id="3" name="Textfeld 2">
            <a:extLst>
              <a:ext uri="{FF2B5EF4-FFF2-40B4-BE49-F238E27FC236}">
                <a16:creationId xmlns:a16="http://schemas.microsoft.com/office/drawing/2014/main" id="{91E2B707-3B86-DA8B-FBF7-1FF13BF7C880}"/>
              </a:ext>
            </a:extLst>
          </p:cNvPr>
          <p:cNvSpPr txBox="1"/>
          <p:nvPr/>
        </p:nvSpPr>
        <p:spPr>
          <a:xfrm>
            <a:off x="7690989" y="5464129"/>
            <a:ext cx="3996267" cy="707886"/>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hlinkClick r:id="rId5"/>
            </a:endParaRPr>
          </a:p>
          <a:p>
            <a:endParaRPr lang="de-DE" sz="1000" dirty="0">
              <a:hlinkClick r:id="rId5"/>
            </a:endParaRPr>
          </a:p>
        </p:txBody>
      </p:sp>
    </p:spTree>
    <p:extLst>
      <p:ext uri="{BB962C8B-B14F-4D97-AF65-F5344CB8AC3E}">
        <p14:creationId xmlns:p14="http://schemas.microsoft.com/office/powerpoint/2010/main" val="381399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Boris Palmer, 2016</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Spätestens seit den Übergriffen in der Silvesternacht in Köln kommen selbst grüne Professoren zu mir, die sagen: Ich habe zwei blonde Töchter, ich sorge mich, wenn jetzt 60 arabische Männer in 200 Meter Entfernung wohnen. </a:t>
            </a:r>
          </a:p>
        </p:txBody>
      </p:sp>
      <p:sp>
        <p:nvSpPr>
          <p:cNvPr id="2" name="Textfeld 1">
            <a:extLst>
              <a:ext uri="{FF2B5EF4-FFF2-40B4-BE49-F238E27FC236}">
                <a16:creationId xmlns:a16="http://schemas.microsoft.com/office/drawing/2014/main" id="{5A495B8D-6FA4-7CDA-AA88-05A4E974B945}"/>
              </a:ext>
            </a:extLst>
          </p:cNvPr>
          <p:cNvSpPr txBox="1"/>
          <p:nvPr/>
        </p:nvSpPr>
        <p:spPr>
          <a:xfrm>
            <a:off x="5929688" y="5694962"/>
            <a:ext cx="5618846" cy="246221"/>
          </a:xfrm>
          <a:prstGeom prst="rect">
            <a:avLst/>
          </a:prstGeom>
          <a:noFill/>
        </p:spPr>
        <p:txBody>
          <a:bodyPr wrap="none" rtlCol="0">
            <a:spAutoFit/>
          </a:bodyPr>
          <a:lstStyle/>
          <a:p>
            <a:r>
              <a:rPr lang="de-DE" sz="1000" dirty="0"/>
              <a:t>Quelle: </a:t>
            </a:r>
            <a:r>
              <a:rPr lang="de-DE" sz="1000" dirty="0">
                <a:hlinkClick r:id="rId5"/>
              </a:rPr>
              <a:t>https://www.zeit.de/kultur/2016-02/boris-palmer-fluechtlinge-kiyak</a:t>
            </a:r>
            <a:r>
              <a:rPr lang="de-DE" sz="1000" dirty="0"/>
              <a:t> (letzter Zugriff 12.11.2025) </a:t>
            </a:r>
          </a:p>
        </p:txBody>
      </p:sp>
    </p:spTree>
    <p:extLst>
      <p:ext uri="{BB962C8B-B14F-4D97-AF65-F5344CB8AC3E}">
        <p14:creationId xmlns:p14="http://schemas.microsoft.com/office/powerpoint/2010/main" val="165692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80" y="-16866"/>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Christoph Kolumbus, 1493</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Gleich nach meiner Ankunft in Indien ergriff ich auf der ersten von mir entdeckten Insel mit Gewalt einige ihrer Bewohner, damit sie lernen und mich informieren sollten, über das, was es in diesen Gegenden gab. Und so verstanden sie uns bald, und wir sie, durch Sprache oder Zeichen, und sie waren sehr nützlich. Ich habe sie immer noch bei mir und sie sind sich sicher, dass ich vom Himmel komme. </a:t>
            </a:r>
          </a:p>
        </p:txBody>
      </p:sp>
      <p:sp>
        <p:nvSpPr>
          <p:cNvPr id="3" name="Textfeld 2">
            <a:extLst>
              <a:ext uri="{FF2B5EF4-FFF2-40B4-BE49-F238E27FC236}">
                <a16:creationId xmlns:a16="http://schemas.microsoft.com/office/drawing/2014/main" id="{2A0373F5-8FE2-DAD4-EEA6-A97E54E89F70}"/>
              </a:ext>
            </a:extLst>
          </p:cNvPr>
          <p:cNvSpPr txBox="1"/>
          <p:nvPr/>
        </p:nvSpPr>
        <p:spPr>
          <a:xfrm>
            <a:off x="7817781" y="5469925"/>
            <a:ext cx="3730753" cy="646331"/>
          </a:xfrm>
          <a:prstGeom prst="rect">
            <a:avLst/>
          </a:prstGeom>
          <a:noFill/>
        </p:spPr>
        <p:txBody>
          <a:bodyPr wrap="square">
            <a:spAutoFit/>
          </a:bodyPr>
          <a:lstStyle/>
          <a:p>
            <a:r>
              <a:rPr lang="de-DE" sz="900" dirty="0"/>
              <a:t>Zitiert nach: </a:t>
            </a:r>
            <a:r>
              <a:rPr lang="de-DE" sz="900" u="sng" dirty="0" err="1">
                <a:hlinkClick r:id="rId5"/>
              </a:rPr>
              <a:t>Connecting</a:t>
            </a:r>
            <a:r>
              <a:rPr lang="de-DE" sz="900" u="sng" dirty="0">
                <a:hlinkClick r:id="rId5"/>
              </a:rPr>
              <a:t> </a:t>
            </a:r>
            <a:r>
              <a:rPr lang="de-DE" sz="900" u="sng" dirty="0" err="1">
                <a:hlinkClick r:id="rId5"/>
              </a:rPr>
              <a:t>the</a:t>
            </a:r>
            <a:r>
              <a:rPr lang="de-DE" sz="900" u="sng" dirty="0">
                <a:hlinkClick r:id="rId5"/>
              </a:rPr>
              <a:t> Dots – Geschichte(n) von Unterdrückung und Widerstand</a:t>
            </a:r>
            <a:r>
              <a:rPr lang="de-DE" sz="900" dirty="0"/>
              <a:t> (letzter Abruf 21.07.2025)</a:t>
            </a:r>
          </a:p>
          <a:p>
            <a:r>
              <a:rPr lang="de-DE" sz="900" u="sng" dirty="0">
                <a:hlinkClick r:id="rId6"/>
              </a:rPr>
              <a:t>https://connecting-the-dots.org/play-page/</a:t>
            </a:r>
            <a:endParaRPr lang="de-DE" sz="900" dirty="0"/>
          </a:p>
          <a:p>
            <a:endParaRPr lang="de-DE" sz="900" dirty="0"/>
          </a:p>
        </p:txBody>
      </p:sp>
    </p:spTree>
    <p:extLst>
      <p:ext uri="{BB962C8B-B14F-4D97-AF65-F5344CB8AC3E}">
        <p14:creationId xmlns:p14="http://schemas.microsoft.com/office/powerpoint/2010/main" val="108406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9447"/>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Udo Haßmann 2007 </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Vor dem Hintergrund, dass die Tötung von Menschen in unserem Kulturkreis mit einem hohen Tabu belegt ist, ist abzuleiten, dass der Täter hinsichtlich seines Verhaltenssystems weit außerhalb des hiesigen Normen- und Wertesystems verortet ist. Wahrscheinlich ist daher auch, dass die Täter im Ausland aufwuchsen oder immer noch dort leben.</a:t>
            </a:r>
          </a:p>
        </p:txBody>
      </p:sp>
      <p:sp>
        <p:nvSpPr>
          <p:cNvPr id="3" name="Textfeld 2">
            <a:extLst>
              <a:ext uri="{FF2B5EF4-FFF2-40B4-BE49-F238E27FC236}">
                <a16:creationId xmlns:a16="http://schemas.microsoft.com/office/drawing/2014/main" id="{5FC5B1A8-AD8E-5C21-1DC0-E2B7A070C405}"/>
              </a:ext>
            </a:extLst>
          </p:cNvPr>
          <p:cNvSpPr txBox="1"/>
          <p:nvPr/>
        </p:nvSpPr>
        <p:spPr>
          <a:xfrm>
            <a:off x="7755805" y="5349417"/>
            <a:ext cx="3919728" cy="707886"/>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p>
          <a:p>
            <a:endParaRPr lang="de-DE" sz="1000" dirty="0"/>
          </a:p>
        </p:txBody>
      </p:sp>
    </p:spTree>
    <p:extLst>
      <p:ext uri="{BB962C8B-B14F-4D97-AF65-F5344CB8AC3E}">
        <p14:creationId xmlns:p14="http://schemas.microsoft.com/office/powerpoint/2010/main" val="60798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Martin Luther 1543</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Ein solch verzweifeltes, </a:t>
            </a:r>
            <a:r>
              <a:rPr lang="de-DE" sz="3600" dirty="0" err="1"/>
              <a:t>durchböstes</a:t>
            </a:r>
            <a:r>
              <a:rPr lang="de-DE" sz="3600" dirty="0"/>
              <a:t>, </a:t>
            </a:r>
            <a:r>
              <a:rPr lang="de-DE" sz="3600" dirty="0" err="1"/>
              <a:t>durchgiftetes</a:t>
            </a:r>
            <a:r>
              <a:rPr lang="de-DE" sz="3600" dirty="0"/>
              <a:t>, </a:t>
            </a:r>
            <a:r>
              <a:rPr lang="de-DE" sz="3600" dirty="0" err="1"/>
              <a:t>durchteufeltes</a:t>
            </a:r>
            <a:r>
              <a:rPr lang="de-DE" sz="3600" dirty="0"/>
              <a:t> Ding</a:t>
            </a:r>
          </a:p>
          <a:p>
            <a:pPr marL="0" indent="0">
              <a:buNone/>
            </a:pPr>
            <a:r>
              <a:rPr lang="de-DE" sz="3600" dirty="0"/>
              <a:t>ist’s um diese Juden, so diese 1400 Jahre unsere Plage, Pestilenz und </a:t>
            </a:r>
          </a:p>
          <a:p>
            <a:pPr marL="0" indent="0">
              <a:buNone/>
            </a:pPr>
            <a:r>
              <a:rPr lang="de-DE" sz="3600" dirty="0"/>
              <a:t>alles Unglück gewesen sind und noch sind. Summa, wir haben rechte Teufel </a:t>
            </a:r>
          </a:p>
          <a:p>
            <a:pPr marL="0" indent="0">
              <a:buNone/>
            </a:pPr>
            <a:r>
              <a:rPr lang="de-DE" sz="3600" dirty="0"/>
              <a:t>an ihnen. Wenn ich könnte, wo würde ich ihn [den Juden] niederstrecken </a:t>
            </a:r>
          </a:p>
          <a:p>
            <a:pPr marL="0" indent="0">
              <a:buNone/>
            </a:pPr>
            <a:r>
              <a:rPr lang="de-DE" sz="3600" dirty="0"/>
              <a:t>und in meinem Zorn mit dem Schwert durchbohren. Jawohl, sie halten uns </a:t>
            </a:r>
          </a:p>
          <a:p>
            <a:pPr marL="0" indent="0">
              <a:buNone/>
            </a:pPr>
            <a:r>
              <a:rPr lang="de-DE" sz="3600" dirty="0"/>
              <a:t>[Christen] in unserem eigenen Land gefangen, sie lassen uns arbeiten in </a:t>
            </a:r>
          </a:p>
          <a:p>
            <a:pPr marL="0" indent="0">
              <a:buNone/>
            </a:pPr>
            <a:r>
              <a:rPr lang="de-DE" sz="3600" dirty="0"/>
              <a:t>Nasenschweiß, Geld und Gut gewinnen, sitzen sie dieweil hinter dem Ofen, </a:t>
            </a:r>
          </a:p>
          <a:p>
            <a:pPr marL="0" indent="0">
              <a:buNone/>
            </a:pPr>
            <a:r>
              <a:rPr lang="de-DE" sz="3600" dirty="0"/>
              <a:t>faulenzen, </a:t>
            </a:r>
            <a:r>
              <a:rPr lang="de-DE" sz="3600" dirty="0" err="1"/>
              <a:t>pompen</a:t>
            </a:r>
            <a:r>
              <a:rPr lang="de-DE" sz="3600" dirty="0"/>
              <a:t> und braten Birnen, fressen, </a:t>
            </a:r>
            <a:r>
              <a:rPr lang="de-DE" sz="3600" dirty="0" err="1"/>
              <a:t>sauffen</a:t>
            </a:r>
            <a:r>
              <a:rPr lang="de-DE" sz="3600" dirty="0"/>
              <a:t>, leben sanft und wohl </a:t>
            </a:r>
          </a:p>
          <a:p>
            <a:pPr marL="0" indent="0">
              <a:buNone/>
            </a:pPr>
            <a:r>
              <a:rPr lang="de-DE" sz="3600" dirty="0"/>
              <a:t>von unserm erarbeiteten Gut, haben uns und unsere Güter gefangen durch ihren </a:t>
            </a:r>
          </a:p>
          <a:p>
            <a:pPr marL="0" indent="0">
              <a:buNone/>
            </a:pPr>
            <a:r>
              <a:rPr lang="de-DE" sz="3600" dirty="0"/>
              <a:t>verfluchten Wucher, spotten dazu und speien uns an, das wir arbeiten und sie faule </a:t>
            </a:r>
          </a:p>
          <a:p>
            <a:pPr marL="0" indent="0">
              <a:buNone/>
            </a:pPr>
            <a:r>
              <a:rPr lang="de-DE" sz="3600" dirty="0"/>
              <a:t>Juncker lassen sein … sind also unsere Herren, wir ihre Knechte.</a:t>
            </a:r>
          </a:p>
        </p:txBody>
      </p:sp>
      <p:sp>
        <p:nvSpPr>
          <p:cNvPr id="3" name="Textfeld 2">
            <a:extLst>
              <a:ext uri="{FF2B5EF4-FFF2-40B4-BE49-F238E27FC236}">
                <a16:creationId xmlns:a16="http://schemas.microsoft.com/office/drawing/2014/main" id="{63E936E3-21F0-F664-A4FF-C523D6FBCF7B}"/>
              </a:ext>
            </a:extLst>
          </p:cNvPr>
          <p:cNvSpPr txBox="1"/>
          <p:nvPr/>
        </p:nvSpPr>
        <p:spPr>
          <a:xfrm>
            <a:off x="7866835" y="5505978"/>
            <a:ext cx="3820499" cy="707886"/>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hlinkClick r:id="rId5"/>
            </a:endParaRPr>
          </a:p>
          <a:p>
            <a:endParaRPr lang="de-DE" sz="1000" dirty="0"/>
          </a:p>
        </p:txBody>
      </p:sp>
    </p:spTree>
    <p:extLst>
      <p:ext uri="{BB962C8B-B14F-4D97-AF65-F5344CB8AC3E}">
        <p14:creationId xmlns:p14="http://schemas.microsoft.com/office/powerpoint/2010/main" val="82216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643466" y="4961165"/>
            <a:ext cx="11548533" cy="1325563"/>
          </a:xfrm>
        </p:spPr>
        <p:txBody>
          <a:bodyPr/>
          <a:lstStyle/>
          <a:p>
            <a:r>
              <a:rPr lang="de-DE" dirty="0"/>
              <a:t>Konrad Adenauer 1927</a:t>
            </a:r>
          </a:p>
        </p:txBody>
      </p:sp>
      <p:sp>
        <p:nvSpPr>
          <p:cNvPr id="6" name="Inhaltsplatzhalter 2">
            <a:extLst>
              <a:ext uri="{FF2B5EF4-FFF2-40B4-BE49-F238E27FC236}">
                <a16:creationId xmlns:a16="http://schemas.microsoft.com/office/drawing/2014/main" id="{D654E170-5749-4AC8-9F02-0A5D7B3D3DB3}"/>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dirty="0"/>
              <a:t>Das Deutsche Reich muss unbedingt den Erwerb von Kolonien anstreben. Im Reiche selbst ist zu wenig Raum für die große Bevölkerung. Gerade die etwas wagemutigen, stark vorwärts strebenden Elemente, die sich im Land selbst nicht betätigen konnten, aber in den Kolonien ein Feld für ihre Betätigung finden, gehen uns dauernd verloren. Wir müssen für unser Volk mehr Raum haben und darum Kolonien. </a:t>
            </a:r>
          </a:p>
        </p:txBody>
      </p:sp>
      <p:sp>
        <p:nvSpPr>
          <p:cNvPr id="3" name="Textfeld 2">
            <a:extLst>
              <a:ext uri="{FF2B5EF4-FFF2-40B4-BE49-F238E27FC236}">
                <a16:creationId xmlns:a16="http://schemas.microsoft.com/office/drawing/2014/main" id="{E6B0E516-2A26-DC0C-145C-F14B75D1D650}"/>
              </a:ext>
            </a:extLst>
          </p:cNvPr>
          <p:cNvSpPr txBox="1"/>
          <p:nvPr/>
        </p:nvSpPr>
        <p:spPr>
          <a:xfrm>
            <a:off x="7588152" y="5499226"/>
            <a:ext cx="4096512" cy="553998"/>
          </a:xfrm>
          <a:prstGeom prst="rect">
            <a:avLst/>
          </a:prstGeom>
          <a:noFill/>
        </p:spPr>
        <p:txBody>
          <a:bodyPr wrap="square">
            <a:spAutoFit/>
          </a:bodyPr>
          <a:lstStyle/>
          <a:p>
            <a:r>
              <a:rPr lang="de-DE" sz="1000" dirty="0"/>
              <a:t>Zitiert nach: </a:t>
            </a:r>
            <a:r>
              <a:rPr lang="de-DE" sz="1000" u="sng" dirty="0" err="1">
                <a:hlinkClick r:id="rId5"/>
              </a:rPr>
              <a:t>Connecting</a:t>
            </a:r>
            <a:r>
              <a:rPr lang="de-DE" sz="1000" u="sng" dirty="0">
                <a:hlinkClick r:id="rId5"/>
              </a:rPr>
              <a:t> </a:t>
            </a:r>
            <a:r>
              <a:rPr lang="de-DE" sz="1000" u="sng" dirty="0" err="1">
                <a:hlinkClick r:id="rId5"/>
              </a:rPr>
              <a:t>the</a:t>
            </a:r>
            <a:r>
              <a:rPr lang="de-DE" sz="1000" u="sng" dirty="0">
                <a:hlinkClick r:id="rId5"/>
              </a:rPr>
              <a:t> Dots – Geschichte(n) von Unterdrückung und Widerstand</a:t>
            </a:r>
            <a:r>
              <a:rPr lang="de-DE" sz="1000" dirty="0"/>
              <a:t> (letzter Abruf 21.07.2025)</a:t>
            </a:r>
          </a:p>
          <a:p>
            <a:r>
              <a:rPr lang="de-DE" sz="1000" u="sng" dirty="0">
                <a:hlinkClick r:id="rId6"/>
              </a:rPr>
              <a:t>https://connecting-the-dots.org/play-page/</a:t>
            </a:r>
            <a:endParaRPr lang="de-DE" sz="1000" dirty="0">
              <a:hlinkClick r:id="rId5"/>
            </a:endParaRPr>
          </a:p>
        </p:txBody>
      </p:sp>
    </p:spTree>
    <p:extLst>
      <p:ext uri="{BB962C8B-B14F-4D97-AF65-F5344CB8AC3E}">
        <p14:creationId xmlns:p14="http://schemas.microsoft.com/office/powerpoint/2010/main" val="224922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911592" y="2442646"/>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7528999" cy="2031325"/>
          </a:xfrm>
          <a:prstGeom prst="rect">
            <a:avLst/>
          </a:prstGeom>
          <a:noFill/>
        </p:spPr>
        <p:txBody>
          <a:bodyPr wrap="square" rtlCol="0">
            <a:spAutoFit/>
          </a:bodyPr>
          <a:lstStyle/>
          <a:p>
            <a:r>
              <a:rPr lang="de-DE" sz="1400" dirty="0" err="1">
                <a:hlinkClick r:id="rId3"/>
              </a:rPr>
              <a:t>Connecting</a:t>
            </a:r>
            <a:r>
              <a:rPr lang="de-DE" sz="1400" dirty="0">
                <a:hlinkClick r:id="rId3"/>
              </a:rPr>
              <a:t> </a:t>
            </a:r>
            <a:r>
              <a:rPr lang="de-DE" sz="1400" dirty="0" err="1">
                <a:hlinkClick r:id="rId3"/>
              </a:rPr>
              <a:t>the</a:t>
            </a:r>
            <a:r>
              <a:rPr lang="de-DE" sz="1400" dirty="0">
                <a:hlinkClick r:id="rId3"/>
              </a:rPr>
              <a:t> Dots – Geschichte(n) von Unterdrückung und Widerstand</a:t>
            </a:r>
            <a:r>
              <a:rPr lang="de-DE" sz="1400" dirty="0"/>
              <a:t> (letzter Abruf 21.07.2025)</a:t>
            </a:r>
          </a:p>
          <a:p>
            <a:r>
              <a:rPr lang="de-DE" sz="1400" dirty="0">
                <a:latin typeface="+mj-lt"/>
                <a:hlinkClick r:id="rId3"/>
              </a:rPr>
              <a:t>https://connecting-the-dots.org/</a:t>
            </a:r>
            <a:r>
              <a:rPr lang="de-DE" sz="1400" dirty="0">
                <a:latin typeface="+mj-lt"/>
              </a:rPr>
              <a:t> und  </a:t>
            </a:r>
            <a:r>
              <a:rPr lang="de-DE" sz="1400" dirty="0">
                <a:latin typeface="+mj-lt"/>
                <a:hlinkClick r:id="rId4"/>
              </a:rPr>
              <a:t>https://connecting-the-dots.org/play-page/</a:t>
            </a:r>
            <a:endParaRPr lang="de-DE" sz="1400" dirty="0">
              <a:latin typeface="+mj-lt"/>
            </a:endParaRPr>
          </a:p>
          <a:p>
            <a:r>
              <a:rPr lang="de-DE" sz="1400" dirty="0" err="1">
                <a:latin typeface="+mj-lt"/>
              </a:rPr>
              <a:t>Glokal</a:t>
            </a:r>
            <a:r>
              <a:rPr lang="de-DE" sz="1400" dirty="0">
                <a:latin typeface="+mj-lt"/>
              </a:rPr>
              <a:t> e.V.</a:t>
            </a:r>
          </a:p>
          <a:p>
            <a:endParaRPr lang="de-DE" sz="1400" dirty="0">
              <a:latin typeface="+mj-lt"/>
            </a:endParaRPr>
          </a:p>
          <a:p>
            <a:r>
              <a:rPr lang="de-DE" sz="1400" dirty="0">
                <a:latin typeface="+mj-lt"/>
              </a:rPr>
              <a:t>Kiyak, Mely (2016): Tübingens grüner Grenzer. Zeit online </a:t>
            </a:r>
            <a:r>
              <a:rPr lang="de-DE" sz="1400" dirty="0">
                <a:hlinkClick r:id="rId5"/>
              </a:rPr>
              <a:t>https://www.zeit.de/kultur/2016-02/boris-palmer-fluechtlinge-kiyak</a:t>
            </a:r>
            <a:r>
              <a:rPr lang="de-DE" sz="1400" dirty="0"/>
              <a:t> (letzter Zugriff 12.11.2025)</a:t>
            </a:r>
          </a:p>
          <a:p>
            <a:endParaRPr lang="de-DE" sz="1400" dirty="0"/>
          </a:p>
          <a:p>
            <a:r>
              <a:rPr lang="de-DE" sz="1400" dirty="0">
                <a:latin typeface="+mj-lt"/>
              </a:rPr>
              <a:t>Schindler, Frederick (2018): Rassismus auf allen Kanälen. TAZ online </a:t>
            </a:r>
            <a:r>
              <a:rPr lang="de-DE" sz="1400" dirty="0">
                <a:hlinkClick r:id="rId6"/>
              </a:rPr>
              <a:t>https://taz.de/Berichterstattung-ueber-Royal-Wedding/!5507280/</a:t>
            </a:r>
            <a:r>
              <a:rPr lang="de-DE" sz="1400" dirty="0"/>
              <a:t> (letzter Zugriff 12.11.2025)</a:t>
            </a:r>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7"/>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737087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1" name="Grafik 10">
            <a:extLst>
              <a:ext uri="{FF2B5EF4-FFF2-40B4-BE49-F238E27FC236}">
                <a16:creationId xmlns:a16="http://schemas.microsoft.com/office/drawing/2014/main" id="{19CB4D51-D3B1-49D7-B55E-16E7BA1AE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85" y="3339515"/>
            <a:ext cx="1951510" cy="902285"/>
          </a:xfrm>
          <a:prstGeom prst="rect">
            <a:avLst/>
          </a:prstGeom>
        </p:spPr>
      </p:pic>
    </p:spTree>
    <p:extLst>
      <p:ext uri="{BB962C8B-B14F-4D97-AF65-F5344CB8AC3E}">
        <p14:creationId xmlns:p14="http://schemas.microsoft.com/office/powerpoint/2010/main" val="2388497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ED16D-485D-10C6-B891-E7836FD3A7C9}"/>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9261678-7F7C-EB93-664D-C15C69C7530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8D17207-D6BF-3C43-EE3A-842F33D02F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DB4AE82C-097B-5FFE-8878-33394FAE4F87}"/>
              </a:ext>
            </a:extLst>
          </p:cNvPr>
          <p:cNvSpPr>
            <a:spLocks noGrp="1"/>
          </p:cNvSpPr>
          <p:nvPr>
            <p:ph type="title"/>
          </p:nvPr>
        </p:nvSpPr>
        <p:spPr>
          <a:xfrm>
            <a:off x="643467" y="998079"/>
            <a:ext cx="10515600" cy="1325563"/>
          </a:xfrm>
        </p:spPr>
        <p:txBody>
          <a:bodyPr/>
          <a:lstStyle/>
          <a:p>
            <a:endParaRPr lang="de-DE" dirty="0"/>
          </a:p>
        </p:txBody>
      </p:sp>
      <p:sp>
        <p:nvSpPr>
          <p:cNvPr id="6" name="Inhaltsplatzhalter 2">
            <a:extLst>
              <a:ext uri="{FF2B5EF4-FFF2-40B4-BE49-F238E27FC236}">
                <a16:creationId xmlns:a16="http://schemas.microsoft.com/office/drawing/2014/main" id="{787C23B3-7824-77A3-795B-BD05BFF4C7D4}"/>
              </a:ext>
            </a:extLst>
          </p:cNvPr>
          <p:cNvSpPr txBox="1">
            <a:spLocks/>
          </p:cNvSpPr>
          <p:nvPr/>
        </p:nvSpPr>
        <p:spPr>
          <a:xfrm>
            <a:off x="643467" y="998079"/>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e-DE" sz="3600" dirty="0"/>
          </a:p>
        </p:txBody>
      </p:sp>
      <p:sp>
        <p:nvSpPr>
          <p:cNvPr id="7" name="Textfeld 6">
            <a:extLst>
              <a:ext uri="{FF2B5EF4-FFF2-40B4-BE49-F238E27FC236}">
                <a16:creationId xmlns:a16="http://schemas.microsoft.com/office/drawing/2014/main" id="{AA35607E-D80C-4C6C-0BF6-DAA4C3A9A0AD}"/>
              </a:ext>
            </a:extLst>
          </p:cNvPr>
          <p:cNvSpPr txBox="1"/>
          <p:nvPr/>
        </p:nvSpPr>
        <p:spPr>
          <a:xfrm>
            <a:off x="516466" y="851847"/>
            <a:ext cx="11159067" cy="5355312"/>
          </a:xfrm>
          <a:prstGeom prst="rect">
            <a:avLst/>
          </a:prstGeom>
          <a:noFill/>
        </p:spPr>
        <p:txBody>
          <a:bodyPr wrap="square">
            <a:spAutoFit/>
          </a:bodyPr>
          <a:lstStyle/>
          <a:p>
            <a:pPr marL="0" lvl="0" indent="0" algn="l" rtl="0">
              <a:spcAft>
                <a:spcPts val="0"/>
              </a:spcAft>
              <a:buNone/>
            </a:pPr>
            <a:r>
              <a:rPr lang="de-DE" sz="1200" b="1" dirty="0">
                <a:solidFill>
                  <a:srgbClr val="020203"/>
                </a:solidFill>
              </a:rPr>
              <a:t>Impressum</a:t>
            </a:r>
          </a:p>
          <a:p>
            <a:pPr marL="0" lvl="0" indent="0" algn="l" rtl="0">
              <a:spcAft>
                <a:spcPts val="0"/>
              </a:spcAft>
              <a:buNone/>
            </a:pPr>
            <a:endParaRPr lang="de-DE" sz="900" b="1" dirty="0">
              <a:solidFill>
                <a:srgbClr val="020203"/>
              </a:solidFill>
            </a:endParaRPr>
          </a:p>
          <a:p>
            <a:pPr marL="0" lvl="0" indent="0" algn="l" rtl="0">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pPr lvl="0">
              <a:buClr>
                <a:schemeClr val="dk1"/>
              </a:buClr>
              <a:buSzPts val="1100"/>
            </a:pPr>
            <a:r>
              <a:rPr lang="de-DE" sz="900" dirty="0">
                <a:solidFill>
                  <a:schemeClr val="dk1"/>
                </a:solidFill>
              </a:rPr>
              <a:t>Lindenburg Akademie Aus- und Weiterbildung an der Uniklinik Köln</a:t>
            </a:r>
          </a:p>
          <a:p>
            <a:pPr lvl="0">
              <a:buClr>
                <a:schemeClr val="dk1"/>
              </a:buClr>
              <a:buSzPts val="1100"/>
            </a:pPr>
            <a:r>
              <a:rPr lang="de-DE" sz="900" dirty="0">
                <a:solidFill>
                  <a:schemeClr val="dk1"/>
                </a:solidFill>
              </a:rPr>
              <a:t>Gleueler Straße 176-178 50935 Köln</a:t>
            </a:r>
          </a:p>
          <a:p>
            <a:pPr lvl="0">
              <a:buClr>
                <a:schemeClr val="dk1"/>
              </a:buClr>
              <a:buSzPts val="1100"/>
            </a:pPr>
            <a:r>
              <a:rPr lang="de-DE" sz="900" dirty="0">
                <a:solidFill>
                  <a:schemeClr val="dk1"/>
                </a:solidFill>
              </a:rPr>
              <a:t>Schule für Pflegefachberufe der Lindenburg Akademie</a:t>
            </a:r>
          </a:p>
          <a:p>
            <a:pPr lvl="0"/>
            <a:r>
              <a:rPr lang="de-DE" sz="900" dirty="0">
                <a:solidFill>
                  <a:schemeClr val="dk1"/>
                </a:solidFill>
              </a:rPr>
              <a:t>Scheidtweiler Straße 11-13 50933 Köln</a:t>
            </a:r>
            <a:endParaRPr lang="de-DE" sz="900" dirty="0"/>
          </a:p>
          <a:p>
            <a:pPr lvl="0"/>
            <a:r>
              <a:rPr lang="de-DE" sz="900" dirty="0">
                <a:hlinkClick r:id="rId5"/>
              </a:rPr>
              <a:t>www.uk-koeln.de/lehre/lindenburg-akademie/</a:t>
            </a:r>
            <a:endParaRPr lang="de-DE" sz="900" dirty="0"/>
          </a:p>
          <a:p>
            <a:pPr lvl="0"/>
            <a:endParaRPr lang="de-DE" sz="900" b="1" dirty="0">
              <a:solidFill>
                <a:schemeClr val="dk1"/>
              </a:solidFill>
            </a:endParaRPr>
          </a:p>
          <a:p>
            <a:r>
              <a:rPr lang="de-DE" sz="900" b="1" dirty="0">
                <a:solidFill>
                  <a:schemeClr val="dk1"/>
                </a:solidFill>
              </a:rPr>
              <a:t>Autorin: </a:t>
            </a:r>
            <a:r>
              <a:rPr lang="de-DE" sz="900" dirty="0">
                <a:solidFill>
                  <a:schemeClr val="dk1"/>
                </a:solidFill>
              </a:rPr>
              <a:t>Melanie Baltes</a:t>
            </a:r>
            <a:endParaRPr lang="de-DE" sz="900" dirty="0"/>
          </a:p>
          <a:p>
            <a:endParaRPr lang="de-DE" sz="900" dirty="0"/>
          </a:p>
          <a:p>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9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endParaRPr lang="de-DE" sz="900" dirty="0">
              <a:solidFill>
                <a:schemeClr val="dk1"/>
              </a:solidFill>
            </a:endParaRPr>
          </a:p>
          <a:p>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endParaRPr lang="de-DE" sz="900" b="1" dirty="0">
              <a:solidFill>
                <a:schemeClr val="dk1"/>
              </a:solidFill>
            </a:endParaRPr>
          </a:p>
          <a:p>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spcAft>
                <a:spcPts val="0"/>
              </a:spcAft>
              <a:buNone/>
            </a:pPr>
            <a:endParaRPr lang="de-DE" sz="900" b="1" dirty="0">
              <a:solidFill>
                <a:schemeClr val="dk1"/>
              </a:solidFill>
            </a:endParaRPr>
          </a:p>
          <a:p>
            <a:pPr marL="0" lvl="0" indent="0" algn="l" rtl="0">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9" name="Grafik 8">
            <a:extLst>
              <a:ext uri="{FF2B5EF4-FFF2-40B4-BE49-F238E27FC236}">
                <a16:creationId xmlns:a16="http://schemas.microsoft.com/office/drawing/2014/main" id="{B0E17EA1-95B9-FF72-F1A4-ADF73CA7ECA6}"/>
              </a:ext>
            </a:extLst>
          </p:cNvPr>
          <p:cNvPicPr>
            <a:picLocks noChangeAspect="1"/>
          </p:cNvPicPr>
          <p:nvPr/>
        </p:nvPicPr>
        <p:blipFill>
          <a:blip r:embed="rId6"/>
          <a:stretch>
            <a:fillRect/>
          </a:stretch>
        </p:blipFill>
        <p:spPr>
          <a:xfrm>
            <a:off x="1406256" y="3023304"/>
            <a:ext cx="859984" cy="300888"/>
          </a:xfrm>
          <a:prstGeom prst="rect">
            <a:avLst/>
          </a:prstGeom>
        </p:spPr>
      </p:pic>
    </p:spTree>
    <p:extLst>
      <p:ext uri="{BB962C8B-B14F-4D97-AF65-F5344CB8AC3E}">
        <p14:creationId xmlns:p14="http://schemas.microsoft.com/office/powerpoint/2010/main" val="413920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5F76AA-4CD0-4521-A2B1-B15B2E0A35EA}"/>
</file>

<file path=customXml/itemProps2.xml><?xml version="1.0" encoding="utf-8"?>
<ds:datastoreItem xmlns:ds="http://schemas.openxmlformats.org/officeDocument/2006/customXml" ds:itemID="{60BA5ECA-8640-4888-9DBC-08042897914A}"/>
</file>

<file path=customXml/itemProps3.xml><?xml version="1.0" encoding="utf-8"?>
<ds:datastoreItem xmlns:ds="http://schemas.openxmlformats.org/officeDocument/2006/customXml" ds:itemID="{A9892B88-0CC9-4F53-A5C5-5B5D7341A626}"/>
</file>

<file path=docProps/app.xml><?xml version="1.0" encoding="utf-8"?>
<Properties xmlns="http://schemas.openxmlformats.org/officeDocument/2006/extended-properties" xmlns:vt="http://schemas.openxmlformats.org/officeDocument/2006/docPropsVTypes">
  <TotalTime>0</TotalTime>
  <Words>3267</Words>
  <Application>Microsoft Office PowerPoint</Application>
  <PresentationFormat>Breitbild</PresentationFormat>
  <Paragraphs>147</Paragraphs>
  <Slides>15</Slides>
  <Notes>12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15</vt:i4>
      </vt:variant>
    </vt:vector>
  </HeadingPairs>
  <TitlesOfParts>
    <vt:vector size="20" baseType="lpstr">
      <vt:lpstr>Arial</vt:lpstr>
      <vt:lpstr>Calibri</vt:lpstr>
      <vt:lpstr>Calibri Light</vt:lpstr>
      <vt:lpstr>Comfortaa Light</vt:lpstr>
      <vt:lpstr>Office</vt:lpstr>
      <vt:lpstr>PowerPoint-Präsentation</vt:lpstr>
      <vt:lpstr>Immanuel Kant, 1785 </vt:lpstr>
      <vt:lpstr>Norbert Lehmann und Julia Melchior 2018</vt:lpstr>
      <vt:lpstr>Gerd Müller 2016</vt:lpstr>
      <vt:lpstr>Die Weltbank, 1999 </vt:lpstr>
      <vt:lpstr>Georg Wilhelm Friedrich Hegel, 1822 </vt:lpstr>
      <vt:lpstr>Nicolas Sarkozy, 2007</vt:lpstr>
      <vt:lpstr>Boris Palmer, 2016</vt:lpstr>
      <vt:lpstr>Christoph Kolumbus, 1493</vt:lpstr>
      <vt:lpstr>Udo Haßmann 2007 </vt:lpstr>
      <vt:lpstr>Martin Luther 1543</vt:lpstr>
      <vt:lpstr>Konrad Adenauer 1927</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56</cp:revision>
  <dcterms:created xsi:type="dcterms:W3CDTF">2025-02-07T16:45:06Z</dcterms:created>
  <dcterms:modified xsi:type="dcterms:W3CDTF">2025-12-03T14:41:31Z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