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drawings/drawing1.xml" ContentType="application/vnd.openxmlformats-officedocument.drawingml.chartshap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0" r:id="rId3"/>
    <p:sldId id="296" r:id="rId4"/>
    <p:sldId id="298" r:id="rId5"/>
    <p:sldId id="300" r:id="rId6"/>
    <p:sldId id="297" r:id="rId7"/>
    <p:sldId id="302" r:id="rId8"/>
    <p:sldId id="320" r:id="rId9"/>
    <p:sldId id="321" r:id="rId10"/>
    <p:sldId id="322" r:id="rId11"/>
    <p:sldId id="323" r:id="rId12"/>
    <p:sldId id="301" r:id="rId13"/>
    <p:sldId id="258" r:id="rId14"/>
    <p:sldId id="261" r:id="rId15"/>
    <p:sldId id="257"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 Siebert" initials="US" lastIdx="10" clrIdx="0">
    <p:extLst>
      <p:ext uri="{19B8F6BF-5375-455C-9EA6-DF929625EA0E}">
        <p15:presenceInfo xmlns:p15="http://schemas.microsoft.com/office/powerpoint/2012/main" userId="c1a74a4b5c3a94db" providerId="Windows Live"/>
      </p:ext>
    </p:extLst>
  </p:cmAuthor>
  <p:cmAuthor id="2" name="Melanie Baltes" initials="MB" lastIdx="9" clrIdx="1">
    <p:extLst>
      <p:ext uri="{19B8F6BF-5375-455C-9EA6-DF929625EA0E}">
        <p15:presenceInfo xmlns:p15="http://schemas.microsoft.com/office/powerpoint/2012/main" userId="S::melanie.baltes@uk-koeln.de::409881e5-5e1f-41d1-807c-08bac84d3f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645" autoAdjust="0"/>
  </p:normalViewPr>
  <p:slideViewPr>
    <p:cSldViewPr snapToGrid="0">
      <p:cViewPr varScale="1">
        <p:scale>
          <a:sx n="91" d="100"/>
          <a:sy n="91" d="100"/>
        </p:scale>
        <p:origin x="103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sz="1600" b="1" dirty="0"/>
              <a:t>Erlebte Diskriminierung von Menschen mit Migrationsgeschichte</a:t>
            </a:r>
            <a:r>
              <a:rPr lang="de-DE" sz="1600" b="1" baseline="0" dirty="0"/>
              <a:t> </a:t>
            </a:r>
            <a:r>
              <a:rPr lang="de-DE" sz="1600" b="1" dirty="0"/>
              <a:t>nach Beruf &amp; Geschlecht</a:t>
            </a:r>
          </a:p>
        </c:rich>
      </c:tx>
      <c:layout>
        <c:manualLayout>
          <c:xMode val="edge"/>
          <c:yMode val="edge"/>
          <c:x val="8.9289748777824932E-2"/>
          <c:y val="1.597361209592342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8.8653789370078742E-2"/>
          <c:y val="0.1142109304742292"/>
          <c:w val="0.86490440452755901"/>
          <c:h val="0.77054522818988502"/>
        </c:manualLayout>
      </c:layout>
      <c:barChart>
        <c:barDir val="bar"/>
        <c:grouping val="clustered"/>
        <c:varyColors val="0"/>
        <c:ser>
          <c:idx val="0"/>
          <c:order val="0"/>
          <c:tx>
            <c:strRef>
              <c:f>Tabelle1!$B$1</c:f>
              <c:strCache>
                <c:ptCount val="1"/>
                <c:pt idx="0">
                  <c:v>männlich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Polizei</c:v>
                </c:pt>
                <c:pt idx="1">
                  <c:v>Behörden</c:v>
                </c:pt>
                <c:pt idx="2">
                  <c:v>Banken</c:v>
                </c:pt>
                <c:pt idx="3">
                  <c:v>Öffentlichkeit</c:v>
                </c:pt>
                <c:pt idx="4">
                  <c:v>Freizeit</c:v>
                </c:pt>
                <c:pt idx="5">
                  <c:v>Gesundheit</c:v>
                </c:pt>
              </c:strCache>
            </c:strRef>
          </c:cat>
          <c:val>
            <c:numRef>
              <c:f>Tabelle1!$B$2:$B$7</c:f>
              <c:numCache>
                <c:formatCode>0.00%</c:formatCode>
                <c:ptCount val="6"/>
                <c:pt idx="0">
                  <c:v>0.23499999999999999</c:v>
                </c:pt>
                <c:pt idx="1">
                  <c:v>0.317</c:v>
                </c:pt>
                <c:pt idx="2">
                  <c:v>0.17399999999999999</c:v>
                </c:pt>
                <c:pt idx="3">
                  <c:v>0.20499999999999999</c:v>
                </c:pt>
                <c:pt idx="4">
                  <c:v>0.27300000000000002</c:v>
                </c:pt>
                <c:pt idx="5">
                  <c:v>0.24</c:v>
                </c:pt>
              </c:numCache>
            </c:numRef>
          </c:val>
          <c:extLst>
            <c:ext xmlns:c16="http://schemas.microsoft.com/office/drawing/2014/chart" uri="{C3380CC4-5D6E-409C-BE32-E72D297353CC}">
              <c16:uniqueId val="{00000000-A7F3-45FB-A9DB-B92722C57AC7}"/>
            </c:ext>
          </c:extLst>
        </c:ser>
        <c:ser>
          <c:idx val="1"/>
          <c:order val="1"/>
          <c:tx>
            <c:strRef>
              <c:f>Tabelle1!$C$1</c:f>
              <c:strCache>
                <c:ptCount val="1"/>
                <c:pt idx="0">
                  <c:v>weiblich</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Polizei</c:v>
                </c:pt>
                <c:pt idx="1">
                  <c:v>Behörden</c:v>
                </c:pt>
                <c:pt idx="2">
                  <c:v>Banken</c:v>
                </c:pt>
                <c:pt idx="3">
                  <c:v>Öffentlichkeit</c:v>
                </c:pt>
                <c:pt idx="4">
                  <c:v>Freizeit</c:v>
                </c:pt>
                <c:pt idx="5">
                  <c:v>Gesundheit</c:v>
                </c:pt>
              </c:strCache>
            </c:strRef>
          </c:cat>
          <c:val>
            <c:numRef>
              <c:f>Tabelle1!$C$2:$C$7</c:f>
              <c:numCache>
                <c:formatCode>0.00%</c:formatCode>
                <c:ptCount val="6"/>
                <c:pt idx="0">
                  <c:v>0.27400000000000002</c:v>
                </c:pt>
                <c:pt idx="1">
                  <c:v>0.32700000000000001</c:v>
                </c:pt>
                <c:pt idx="2">
                  <c:v>0.13400000000000001</c:v>
                </c:pt>
                <c:pt idx="3">
                  <c:v>0.26500000000000001</c:v>
                </c:pt>
                <c:pt idx="4">
                  <c:v>0.253</c:v>
                </c:pt>
                <c:pt idx="5">
                  <c:v>0.29699999999999999</c:v>
                </c:pt>
              </c:numCache>
            </c:numRef>
          </c:val>
          <c:extLst>
            <c:ext xmlns:c16="http://schemas.microsoft.com/office/drawing/2014/chart" uri="{C3380CC4-5D6E-409C-BE32-E72D297353CC}">
              <c16:uniqueId val="{00000001-A7F3-45FB-A9DB-B92722C57AC7}"/>
            </c:ext>
          </c:extLst>
        </c:ser>
        <c:dLbls>
          <c:dLblPos val="outEnd"/>
          <c:showLegendKey val="0"/>
          <c:showVal val="1"/>
          <c:showCatName val="0"/>
          <c:showSerName val="0"/>
          <c:showPercent val="0"/>
          <c:showBubbleSize val="0"/>
        </c:dLbls>
        <c:gapWidth val="182"/>
        <c:axId val="1872991648"/>
        <c:axId val="1778976736"/>
      </c:barChart>
      <c:catAx>
        <c:axId val="1872991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778976736"/>
        <c:crosses val="autoZero"/>
        <c:auto val="1"/>
        <c:lblAlgn val="ctr"/>
        <c:lblOffset val="100"/>
        <c:noMultiLvlLbl val="0"/>
      </c:catAx>
      <c:valAx>
        <c:axId val="1778976736"/>
        <c:scaling>
          <c:orientation val="minMax"/>
        </c:scaling>
        <c:delete val="1"/>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87299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sz="1600" b="1" dirty="0"/>
              <a:t>Erlebte Diskriminierung von Menschen mit Migrationsgeschichte</a:t>
            </a:r>
            <a:r>
              <a:rPr lang="de-DE" sz="1600" b="1" baseline="0" dirty="0"/>
              <a:t> </a:t>
            </a:r>
            <a:r>
              <a:rPr lang="de-DE" sz="1600" b="1" dirty="0"/>
              <a:t>nach Beruf &amp; Geschlecht</a:t>
            </a:r>
          </a:p>
        </c:rich>
      </c:tx>
      <c:layout>
        <c:manualLayout>
          <c:xMode val="edge"/>
          <c:yMode val="edge"/>
          <c:x val="8.9289748777824932E-2"/>
          <c:y val="1.597361209592342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8.865379306718546E-2"/>
          <c:y val="0.1062242059967078"/>
          <c:w val="0.86490440452755901"/>
          <c:h val="0.77054522818988502"/>
        </c:manualLayout>
      </c:layout>
      <c:barChart>
        <c:barDir val="bar"/>
        <c:grouping val="clustered"/>
        <c:varyColors val="0"/>
        <c:ser>
          <c:idx val="0"/>
          <c:order val="0"/>
          <c:tx>
            <c:strRef>
              <c:f>Tabelle1!$B$1</c:f>
              <c:strCache>
                <c:ptCount val="1"/>
                <c:pt idx="0">
                  <c:v>männlich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Polizei</c:v>
                </c:pt>
                <c:pt idx="1">
                  <c:v>Behörden</c:v>
                </c:pt>
                <c:pt idx="2">
                  <c:v>Banken</c:v>
                </c:pt>
                <c:pt idx="3">
                  <c:v>Öffentlichkeit</c:v>
                </c:pt>
                <c:pt idx="4">
                  <c:v>Freizeit</c:v>
                </c:pt>
                <c:pt idx="5">
                  <c:v>Gesundheit</c:v>
                </c:pt>
              </c:strCache>
            </c:strRef>
          </c:cat>
          <c:val>
            <c:numRef>
              <c:f>Tabelle1!$B$2:$B$7</c:f>
              <c:numCache>
                <c:formatCode>0.00%</c:formatCode>
                <c:ptCount val="6"/>
                <c:pt idx="0">
                  <c:v>0.23499999999999999</c:v>
                </c:pt>
                <c:pt idx="1">
                  <c:v>0.317</c:v>
                </c:pt>
                <c:pt idx="2">
                  <c:v>0.17399999999999999</c:v>
                </c:pt>
                <c:pt idx="3">
                  <c:v>0.20499999999999999</c:v>
                </c:pt>
                <c:pt idx="4">
                  <c:v>0.27300000000000002</c:v>
                </c:pt>
                <c:pt idx="5">
                  <c:v>0.24</c:v>
                </c:pt>
              </c:numCache>
            </c:numRef>
          </c:val>
          <c:extLst>
            <c:ext xmlns:c16="http://schemas.microsoft.com/office/drawing/2014/chart" uri="{C3380CC4-5D6E-409C-BE32-E72D297353CC}">
              <c16:uniqueId val="{00000000-2088-462D-AB98-FD4B56CFF062}"/>
            </c:ext>
          </c:extLst>
        </c:ser>
        <c:ser>
          <c:idx val="1"/>
          <c:order val="1"/>
          <c:tx>
            <c:strRef>
              <c:f>Tabelle1!$C$1</c:f>
              <c:strCache>
                <c:ptCount val="1"/>
                <c:pt idx="0">
                  <c:v>weiblich</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Polizei</c:v>
                </c:pt>
                <c:pt idx="1">
                  <c:v>Behörden</c:v>
                </c:pt>
                <c:pt idx="2">
                  <c:v>Banken</c:v>
                </c:pt>
                <c:pt idx="3">
                  <c:v>Öffentlichkeit</c:v>
                </c:pt>
                <c:pt idx="4">
                  <c:v>Freizeit</c:v>
                </c:pt>
                <c:pt idx="5">
                  <c:v>Gesundheit</c:v>
                </c:pt>
              </c:strCache>
            </c:strRef>
          </c:cat>
          <c:val>
            <c:numRef>
              <c:f>Tabelle1!$C$2:$C$7</c:f>
              <c:numCache>
                <c:formatCode>0.00%</c:formatCode>
                <c:ptCount val="6"/>
                <c:pt idx="0">
                  <c:v>0.27400000000000002</c:v>
                </c:pt>
                <c:pt idx="1">
                  <c:v>0.32700000000000001</c:v>
                </c:pt>
                <c:pt idx="2">
                  <c:v>0.13400000000000001</c:v>
                </c:pt>
                <c:pt idx="3">
                  <c:v>0.26500000000000001</c:v>
                </c:pt>
                <c:pt idx="4">
                  <c:v>0.253</c:v>
                </c:pt>
                <c:pt idx="5">
                  <c:v>0.29699999999999999</c:v>
                </c:pt>
              </c:numCache>
            </c:numRef>
          </c:val>
          <c:extLst>
            <c:ext xmlns:c16="http://schemas.microsoft.com/office/drawing/2014/chart" uri="{C3380CC4-5D6E-409C-BE32-E72D297353CC}">
              <c16:uniqueId val="{00000001-2088-462D-AB98-FD4B56CFF062}"/>
            </c:ext>
          </c:extLst>
        </c:ser>
        <c:dLbls>
          <c:dLblPos val="outEnd"/>
          <c:showLegendKey val="0"/>
          <c:showVal val="1"/>
          <c:showCatName val="0"/>
          <c:showSerName val="0"/>
          <c:showPercent val="0"/>
          <c:showBubbleSize val="0"/>
        </c:dLbls>
        <c:gapWidth val="182"/>
        <c:axId val="1872991648"/>
        <c:axId val="1778976736"/>
      </c:barChart>
      <c:catAx>
        <c:axId val="1872991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778976736"/>
        <c:crosses val="autoZero"/>
        <c:auto val="1"/>
        <c:lblAlgn val="ctr"/>
        <c:lblOffset val="100"/>
        <c:noMultiLvlLbl val="0"/>
      </c:catAx>
      <c:valAx>
        <c:axId val="1778976736"/>
        <c:scaling>
          <c:orientation val="minMax"/>
        </c:scaling>
        <c:delete val="1"/>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87299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0.45993</cdr:x>
      <cdr:y>0.35624</cdr:y>
    </cdr:from>
    <cdr:to>
      <cdr:x>0.54007</cdr:x>
      <cdr:y>0.64376</cdr:y>
    </cdr:to>
    <cdr:sp macro="" textlink="">
      <cdr:nvSpPr>
        <cdr:cNvPr id="2" name="Textfeld 1">
          <a:extLst xmlns:a="http://schemas.openxmlformats.org/drawingml/2006/main">
            <a:ext uri="{FF2B5EF4-FFF2-40B4-BE49-F238E27FC236}">
              <a16:creationId xmlns:a16="http://schemas.microsoft.com/office/drawing/2014/main" id="{8D1FF2C1-0954-EA3F-299F-A7863EBB1A45}"/>
            </a:ext>
          </a:extLst>
        </cdr:cNvPr>
        <cdr:cNvSpPr txBox="1"/>
      </cdr:nvSpPr>
      <cdr:spPr>
        <a:xfrm xmlns:a="http://schemas.openxmlformats.org/drawingml/2006/main">
          <a:off x="5248275" y="1132922"/>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DE" sz="1100" kern="1200" dirty="0"/>
        </a:p>
      </cdr:txBody>
    </cdr:sp>
  </cdr:relSizeAnchor>
  <cdr:relSizeAnchor xmlns:cdr="http://schemas.openxmlformats.org/drawingml/2006/chartDrawing">
    <cdr:from>
      <cdr:x>0.65597</cdr:x>
      <cdr:y>0.71247</cdr:y>
    </cdr:from>
    <cdr:to>
      <cdr:x>0.73611</cdr:x>
      <cdr:y>1</cdr:y>
    </cdr:to>
    <cdr:sp macro="" textlink="">
      <cdr:nvSpPr>
        <cdr:cNvPr id="3" name="Textfeld 2">
          <a:extLst xmlns:a="http://schemas.openxmlformats.org/drawingml/2006/main">
            <a:ext uri="{FF2B5EF4-FFF2-40B4-BE49-F238E27FC236}">
              <a16:creationId xmlns:a16="http://schemas.microsoft.com/office/drawing/2014/main" id="{6244FE21-C4A7-C95C-5285-D70B968F01D4}"/>
            </a:ext>
          </a:extLst>
        </cdr:cNvPr>
        <cdr:cNvSpPr txBox="1"/>
      </cdr:nvSpPr>
      <cdr:spPr>
        <a:xfrm xmlns:a="http://schemas.openxmlformats.org/drawingml/2006/main">
          <a:off x="7485290" y="318024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E81FD-6F7E-4C28-A15B-4BC3C2AFEB4C}" type="datetimeFigureOut">
              <a:rPr lang="de-DE" smtClean="0"/>
              <a:t>03.12.2025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5FE160-505A-4C3D-AD4C-14D93D2F5551}" type="slidenum">
              <a:rPr lang="de-DE" smtClean="0"/>
              <a:t>‹Nr.›</a:t>
            </a:fld>
            <a:endParaRPr lang="de-DE"/>
          </a:p>
        </p:txBody>
      </p:sp>
    </p:spTree>
    <p:extLst>
      <p:ext uri="{BB962C8B-B14F-4D97-AF65-F5344CB8AC3E}">
        <p14:creationId xmlns:p14="http://schemas.microsoft.com/office/powerpoint/2010/main" val="3517076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2</a:t>
            </a:fld>
            <a:endParaRPr lang="de-DE"/>
          </a:p>
        </p:txBody>
      </p:sp>
    </p:spTree>
    <p:extLst>
      <p:ext uri="{BB962C8B-B14F-4D97-AF65-F5344CB8AC3E}">
        <p14:creationId xmlns:p14="http://schemas.microsoft.com/office/powerpoint/2010/main" val="3696543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3</a:t>
            </a:fld>
            <a:endParaRPr lang="de-DE"/>
          </a:p>
        </p:txBody>
      </p:sp>
    </p:spTree>
    <p:extLst>
      <p:ext uri="{BB962C8B-B14F-4D97-AF65-F5344CB8AC3E}">
        <p14:creationId xmlns:p14="http://schemas.microsoft.com/office/powerpoint/2010/main" val="1346323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4</a:t>
            </a:fld>
            <a:endParaRPr lang="de-DE"/>
          </a:p>
        </p:txBody>
      </p:sp>
    </p:spTree>
    <p:extLst>
      <p:ext uri="{BB962C8B-B14F-4D97-AF65-F5344CB8AC3E}">
        <p14:creationId xmlns:p14="http://schemas.microsoft.com/office/powerpoint/2010/main" val="2806976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6</a:t>
            </a:fld>
            <a:endParaRPr lang="de-DE"/>
          </a:p>
        </p:txBody>
      </p:sp>
    </p:spTree>
    <p:extLst>
      <p:ext uri="{BB962C8B-B14F-4D97-AF65-F5344CB8AC3E}">
        <p14:creationId xmlns:p14="http://schemas.microsoft.com/office/powerpoint/2010/main" val="170985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11</a:t>
            </a:fld>
            <a:endParaRPr lang="de-DE"/>
          </a:p>
        </p:txBody>
      </p:sp>
    </p:spTree>
    <p:extLst>
      <p:ext uri="{BB962C8B-B14F-4D97-AF65-F5344CB8AC3E}">
        <p14:creationId xmlns:p14="http://schemas.microsoft.com/office/powerpoint/2010/main" val="3285231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hyperlink" Target="https://mediendienst-integration.de/desintegration/diskriminierung.html" TargetMode="Externa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mediendienst-integration.de/desintegration/diskriminierung.html" TargetMode="External"/><Relationship Id="rId5" Type="http://schemas.openxmlformats.org/officeDocument/2006/relationships/chart" Target="../charts/chart2.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uk-koeln.de/lehre/lindenburg-akademie/"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486405" y="1887179"/>
            <a:ext cx="5283189" cy="2677656"/>
          </a:xfrm>
          <a:prstGeom prst="rect">
            <a:avLst/>
          </a:prstGeom>
          <a:noFill/>
        </p:spPr>
        <p:txBody>
          <a:bodyPr wrap="square" rtlCol="0">
            <a:spAutoFit/>
          </a:bodyPr>
          <a:lstStyle/>
          <a:p>
            <a:r>
              <a:rPr lang="de-DE" altLang="de-DE" sz="2400" dirty="0"/>
              <a:t>Diversität in der Pflege</a:t>
            </a:r>
          </a:p>
          <a:p>
            <a:endParaRPr lang="de-DE" altLang="de-DE" i="1" dirty="0"/>
          </a:p>
          <a:p>
            <a:r>
              <a:rPr lang="de-DE" altLang="de-DE" i="1" dirty="0"/>
              <a:t>Grundlagen, Diskriminierung (Formen / Ebenen),</a:t>
            </a:r>
          </a:p>
          <a:p>
            <a:r>
              <a:rPr lang="de-DE" altLang="de-DE" i="1" dirty="0"/>
              <a:t>Diversitätsmodelle, Handlungsmöglichkeiten</a:t>
            </a:r>
            <a:endParaRPr lang="de-DE" sz="2400" b="1" dirty="0">
              <a:solidFill>
                <a:srgbClr val="FF0000"/>
              </a:solidFill>
              <a:latin typeface="+mj-lt"/>
            </a:endParaRPr>
          </a:p>
          <a:p>
            <a:endParaRPr lang="de-DE" sz="2400" b="1" dirty="0">
              <a:solidFill>
                <a:srgbClr val="FF0000"/>
              </a:solidFill>
              <a:latin typeface="+mj-lt"/>
            </a:endParaRPr>
          </a:p>
          <a:p>
            <a:endParaRPr lang="de-DE" sz="2400" b="1" dirty="0">
              <a:solidFill>
                <a:srgbClr val="FF0000"/>
              </a:solidFill>
              <a:latin typeface="+mj-lt"/>
            </a:endParaRPr>
          </a:p>
          <a:p>
            <a:r>
              <a:rPr lang="de-DE" altLang="de-DE" i="1" dirty="0"/>
              <a:t>Modul für Auszubildende / Pflegefachassistenz</a:t>
            </a:r>
          </a:p>
          <a:p>
            <a:endParaRPr lang="de-DE" sz="2400" b="1" dirty="0">
              <a:solidFill>
                <a:srgbClr val="FF0000"/>
              </a:solidFill>
              <a:latin typeface="+mj-lt"/>
            </a:endParaRPr>
          </a:p>
        </p:txBody>
      </p:sp>
      <p:sp>
        <p:nvSpPr>
          <p:cNvPr id="15" name="Textfeld 14">
            <a:extLst>
              <a:ext uri="{FF2B5EF4-FFF2-40B4-BE49-F238E27FC236}">
                <a16:creationId xmlns:a16="http://schemas.microsoft.com/office/drawing/2014/main" id="{F6D5C292-0875-43A1-878E-12FD709B0121}"/>
              </a:ext>
            </a:extLst>
          </p:cNvPr>
          <p:cNvSpPr txBox="1"/>
          <p:nvPr/>
        </p:nvSpPr>
        <p:spPr>
          <a:xfrm>
            <a:off x="1976984" y="2910736"/>
            <a:ext cx="2989299" cy="461665"/>
          </a:xfrm>
          <a:prstGeom prst="rect">
            <a:avLst/>
          </a:prstGeom>
          <a:noFill/>
        </p:spPr>
        <p:txBody>
          <a:bodyPr wrap="square" rtlCol="0">
            <a:spAutoFit/>
          </a:bodyPr>
          <a:lstStyle/>
          <a:p>
            <a:endParaRPr lang="de-DE" sz="2400" dirty="0">
              <a:solidFill>
                <a:srgbClr val="FF0000"/>
              </a:solidFill>
              <a:latin typeface="+mj-lt"/>
            </a:endParaRPr>
          </a:p>
        </p:txBody>
      </p:sp>
      <p:pic>
        <p:nvPicPr>
          <p:cNvPr id="16" name="Grafik 15">
            <a:extLst>
              <a:ext uri="{FF2B5EF4-FFF2-40B4-BE49-F238E27FC236}">
                <a16:creationId xmlns:a16="http://schemas.microsoft.com/office/drawing/2014/main" id="{AF7813D6-84DD-4B9C-859F-341F845E5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sp>
        <p:nvSpPr>
          <p:cNvPr id="2" name="Textfeld 1">
            <a:extLst>
              <a:ext uri="{FF2B5EF4-FFF2-40B4-BE49-F238E27FC236}">
                <a16:creationId xmlns:a16="http://schemas.microsoft.com/office/drawing/2014/main" id="{C64D69E9-4D72-B75F-DBCB-0651D850B31E}"/>
              </a:ext>
            </a:extLst>
          </p:cNvPr>
          <p:cNvSpPr txBox="1"/>
          <p:nvPr/>
        </p:nvSpPr>
        <p:spPr>
          <a:xfrm>
            <a:off x="2129384" y="3063136"/>
            <a:ext cx="2989299" cy="461665"/>
          </a:xfrm>
          <a:prstGeom prst="rect">
            <a:avLst/>
          </a:prstGeom>
          <a:noFill/>
        </p:spPr>
        <p:txBody>
          <a:bodyPr wrap="square" rtlCol="0">
            <a:spAutoFit/>
          </a:bodyPr>
          <a:lstStyle/>
          <a:p>
            <a:endParaRPr lang="de-DE" sz="2400" dirty="0">
              <a:solidFill>
                <a:srgbClr val="FF0000"/>
              </a:solidFill>
              <a:latin typeface="+mj-lt"/>
            </a:endParaRPr>
          </a:p>
        </p:txBody>
      </p:sp>
      <p:pic>
        <p:nvPicPr>
          <p:cNvPr id="3" name="Grafik 2">
            <a:extLst>
              <a:ext uri="{FF2B5EF4-FFF2-40B4-BE49-F238E27FC236}">
                <a16:creationId xmlns:a16="http://schemas.microsoft.com/office/drawing/2014/main" id="{4B474BDB-DB70-4C17-74E6-37B2D09FF3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7233" y="1887179"/>
            <a:ext cx="3086830" cy="2056380"/>
          </a:xfrm>
          <a:prstGeom prst="rect">
            <a:avLst/>
          </a:prstGeom>
        </p:spPr>
      </p:pic>
      <p:sp>
        <p:nvSpPr>
          <p:cNvPr id="4" name="Textfeld 3">
            <a:extLst>
              <a:ext uri="{FF2B5EF4-FFF2-40B4-BE49-F238E27FC236}">
                <a16:creationId xmlns:a16="http://schemas.microsoft.com/office/drawing/2014/main" id="{506DF0B9-01E9-7EE0-49AA-A0C532D142F0}"/>
              </a:ext>
            </a:extLst>
          </p:cNvPr>
          <p:cNvSpPr txBox="1"/>
          <p:nvPr/>
        </p:nvSpPr>
        <p:spPr>
          <a:xfrm>
            <a:off x="1976984" y="3943559"/>
            <a:ext cx="3086830" cy="307777"/>
          </a:xfrm>
          <a:prstGeom prst="rect">
            <a:avLst/>
          </a:prstGeom>
          <a:noFill/>
        </p:spPr>
        <p:txBody>
          <a:bodyPr wrap="square" rtlCol="0">
            <a:spAutoFit/>
          </a:bodyPr>
          <a:lstStyle/>
          <a:p>
            <a:r>
              <a:rPr lang="de-DE" sz="700" dirty="0"/>
              <a:t>Foto: Nutzung mit freundlicher Genehmigung von </a:t>
            </a:r>
            <a:r>
              <a:rPr lang="de-DE" sz="700" dirty="0" err="1"/>
              <a:t>MedizinFotoKöln</a:t>
            </a:r>
            <a:r>
              <a:rPr lang="de-DE" sz="700" dirty="0"/>
              <a:t>/ Christian Wittke</a:t>
            </a:r>
          </a:p>
        </p:txBody>
      </p:sp>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6" name="Titel 1">
            <a:extLst>
              <a:ext uri="{FF2B5EF4-FFF2-40B4-BE49-F238E27FC236}">
                <a16:creationId xmlns:a16="http://schemas.microsoft.com/office/drawing/2014/main" id="{3F3E57BD-6767-40E5-BB46-ECD4BA1845FA}"/>
              </a:ext>
            </a:extLst>
          </p:cNvPr>
          <p:cNvSpPr>
            <a:spLocks noGrp="1"/>
          </p:cNvSpPr>
          <p:nvPr>
            <p:ph type="title"/>
          </p:nvPr>
        </p:nvSpPr>
        <p:spPr>
          <a:xfrm>
            <a:off x="624840" y="1091222"/>
            <a:ext cx="10461867" cy="896631"/>
          </a:xfrm>
        </p:spPr>
        <p:txBody>
          <a:bodyPr>
            <a:noAutofit/>
          </a:bodyPr>
          <a:lstStyle/>
          <a:p>
            <a:r>
              <a:rPr lang="de-DE" sz="3200" dirty="0"/>
              <a:t>Zahlen und Fakten aus einem Bericht des </a:t>
            </a:r>
            <a:r>
              <a:rPr lang="de-DE" sz="3200" dirty="0" err="1"/>
              <a:t>NaDiRa</a:t>
            </a:r>
            <a:r>
              <a:rPr lang="de-DE" sz="3200" dirty="0"/>
              <a:t> 2023*</a:t>
            </a:r>
          </a:p>
        </p:txBody>
      </p:sp>
      <p:sp>
        <p:nvSpPr>
          <p:cNvPr id="7" name="Textfeld 6">
            <a:extLst>
              <a:ext uri="{FF2B5EF4-FFF2-40B4-BE49-F238E27FC236}">
                <a16:creationId xmlns:a16="http://schemas.microsoft.com/office/drawing/2014/main" id="{3A68A017-0562-46DE-8650-3CC0AE2CAA11}"/>
              </a:ext>
            </a:extLst>
          </p:cNvPr>
          <p:cNvSpPr txBox="1"/>
          <p:nvPr/>
        </p:nvSpPr>
        <p:spPr>
          <a:xfrm>
            <a:off x="6938071" y="5399232"/>
            <a:ext cx="4756527" cy="707886"/>
          </a:xfrm>
          <a:prstGeom prst="rect">
            <a:avLst/>
          </a:prstGeom>
          <a:noFill/>
        </p:spPr>
        <p:txBody>
          <a:bodyPr wrap="square" rtlCol="0">
            <a:spAutoFit/>
          </a:bodyPr>
          <a:lstStyle/>
          <a:p>
            <a:r>
              <a:rPr lang="de-DE" sz="1000" dirty="0"/>
              <a:t>Abb.: Eigene Darstellung in Anlehnung an Mediendienst Integration 2024, </a:t>
            </a:r>
            <a:r>
              <a:rPr lang="de-DE" sz="1000" dirty="0">
                <a:hlinkClick r:id="rId5"/>
              </a:rPr>
              <a:t>https://mediendienst-integration.de/desintegration/diskriminierung.html</a:t>
            </a:r>
            <a:r>
              <a:rPr lang="de-DE" sz="1000" dirty="0"/>
              <a:t>  (basierend auf Grafik „Wie oft erfahren Menschen Rassismus in Deutschland“, nach Quelle: </a:t>
            </a:r>
            <a:r>
              <a:rPr lang="de-DE" sz="1000" dirty="0" err="1"/>
              <a:t>DeZIM</a:t>
            </a:r>
            <a:r>
              <a:rPr lang="de-DE" sz="1000" dirty="0"/>
              <a:t>/</a:t>
            </a:r>
            <a:r>
              <a:rPr lang="de-DE" sz="1000" dirty="0" err="1"/>
              <a:t>NaDiRA</a:t>
            </a:r>
            <a:r>
              <a:rPr lang="de-DE" sz="1000" dirty="0"/>
              <a:t> (2023): „</a:t>
            </a:r>
            <a:r>
              <a:rPr lang="de-DE" sz="1000" dirty="0" err="1"/>
              <a:t>NaDiRa</a:t>
            </a:r>
            <a:r>
              <a:rPr lang="de-DE" sz="1000" dirty="0"/>
              <a:t>-Bericht 2023. Rassismus und seine Symptome“)  </a:t>
            </a:r>
          </a:p>
        </p:txBody>
      </p:sp>
      <p:sp>
        <p:nvSpPr>
          <p:cNvPr id="8" name="Textfeld 7">
            <a:extLst>
              <a:ext uri="{FF2B5EF4-FFF2-40B4-BE49-F238E27FC236}">
                <a16:creationId xmlns:a16="http://schemas.microsoft.com/office/drawing/2014/main" id="{24A5CBF3-2C68-4BF9-BF50-C511FB112A36}"/>
              </a:ext>
            </a:extLst>
          </p:cNvPr>
          <p:cNvSpPr txBox="1"/>
          <p:nvPr/>
        </p:nvSpPr>
        <p:spPr>
          <a:xfrm>
            <a:off x="663333" y="1700848"/>
            <a:ext cx="9671542" cy="923330"/>
          </a:xfrm>
          <a:prstGeom prst="rect">
            <a:avLst/>
          </a:prstGeom>
          <a:noFill/>
        </p:spPr>
        <p:txBody>
          <a:bodyPr wrap="square" rtlCol="0">
            <a:spAutoFit/>
          </a:bodyPr>
          <a:lstStyle/>
          <a:p>
            <a:r>
              <a:rPr lang="de-DE" dirty="0"/>
              <a:t>Diskriminierungserfahrungen sind in unserer Gesellschaft weit verbreitet. Nach einer Studie des </a:t>
            </a:r>
            <a:r>
              <a:rPr lang="de-DE" dirty="0" err="1"/>
              <a:t>NaDiRa</a:t>
            </a:r>
            <a:r>
              <a:rPr lang="de-DE" dirty="0"/>
              <a:t> (*Nationaler Diskriminierungs- &amp; </a:t>
            </a:r>
            <a:r>
              <a:rPr lang="de-DE" dirty="0" err="1"/>
              <a:t>Rassismusmonitor</a:t>
            </a:r>
            <a:r>
              <a:rPr lang="de-DE" dirty="0"/>
              <a:t>) erleben Menschen, denen ein Migrationshintergrund zugeschrieben wird, in folgenden Bereichen Diskriminierung: </a:t>
            </a:r>
          </a:p>
        </p:txBody>
      </p:sp>
      <p:graphicFrame>
        <p:nvGraphicFramePr>
          <p:cNvPr id="9" name="Diagramm 8">
            <a:extLst>
              <a:ext uri="{FF2B5EF4-FFF2-40B4-BE49-F238E27FC236}">
                <a16:creationId xmlns:a16="http://schemas.microsoft.com/office/drawing/2014/main" id="{832D491A-45DD-48A8-B3B1-C4ECC3957F96}"/>
              </a:ext>
            </a:extLst>
          </p:cNvPr>
          <p:cNvGraphicFramePr/>
          <p:nvPr>
            <p:extLst>
              <p:ext uri="{D42A27DB-BD31-4B8C-83A1-F6EECF244321}">
                <p14:modId xmlns:p14="http://schemas.microsoft.com/office/powerpoint/2010/main" val="436818914"/>
              </p:ext>
            </p:extLst>
          </p:nvPr>
        </p:nvGraphicFramePr>
        <p:xfrm>
          <a:off x="497402" y="2586533"/>
          <a:ext cx="11332648" cy="318024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48645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1">
            <a:extLst>
              <a:ext uri="{FF2B5EF4-FFF2-40B4-BE49-F238E27FC236}">
                <a16:creationId xmlns:a16="http://schemas.microsoft.com/office/drawing/2014/main" id="{D7725597-2FD1-4AAB-907C-E3BAE7C67C3D}"/>
              </a:ext>
            </a:extLst>
          </p:cNvPr>
          <p:cNvSpPr>
            <a:spLocks noGrp="1"/>
          </p:cNvSpPr>
          <p:nvPr>
            <p:ph type="title"/>
          </p:nvPr>
        </p:nvSpPr>
        <p:spPr>
          <a:xfrm>
            <a:off x="663333" y="1000872"/>
            <a:ext cx="10461867" cy="896631"/>
          </a:xfrm>
        </p:spPr>
        <p:txBody>
          <a:bodyPr>
            <a:noAutofit/>
          </a:bodyPr>
          <a:lstStyle/>
          <a:p>
            <a:r>
              <a:rPr lang="de-DE" sz="3200" dirty="0"/>
              <a:t>Schwerpunkt Gesundheitssektor</a:t>
            </a:r>
          </a:p>
        </p:txBody>
      </p:sp>
      <p:sp>
        <p:nvSpPr>
          <p:cNvPr id="9" name="Textfeld 8">
            <a:extLst>
              <a:ext uri="{FF2B5EF4-FFF2-40B4-BE49-F238E27FC236}">
                <a16:creationId xmlns:a16="http://schemas.microsoft.com/office/drawing/2014/main" id="{4F9FAEC2-FABD-4BDA-8196-FD0665D7CBE0}"/>
              </a:ext>
            </a:extLst>
          </p:cNvPr>
          <p:cNvSpPr txBox="1"/>
          <p:nvPr/>
        </p:nvSpPr>
        <p:spPr>
          <a:xfrm>
            <a:off x="7039956" y="4583915"/>
            <a:ext cx="4647220" cy="246221"/>
          </a:xfrm>
          <a:prstGeom prst="rect">
            <a:avLst/>
          </a:prstGeom>
          <a:noFill/>
        </p:spPr>
        <p:txBody>
          <a:bodyPr wrap="square" rtlCol="0">
            <a:spAutoFit/>
          </a:bodyPr>
          <a:lstStyle/>
          <a:p>
            <a:r>
              <a:rPr lang="de-DE" sz="1000" dirty="0"/>
              <a:t> </a:t>
            </a:r>
          </a:p>
        </p:txBody>
      </p:sp>
      <p:graphicFrame>
        <p:nvGraphicFramePr>
          <p:cNvPr id="10" name="Diagramm 9">
            <a:extLst>
              <a:ext uri="{FF2B5EF4-FFF2-40B4-BE49-F238E27FC236}">
                <a16:creationId xmlns:a16="http://schemas.microsoft.com/office/drawing/2014/main" id="{2D5878DB-42BC-4A90-AD15-A8C24A439DEF}"/>
              </a:ext>
            </a:extLst>
          </p:cNvPr>
          <p:cNvGraphicFramePr/>
          <p:nvPr>
            <p:extLst>
              <p:ext uri="{D42A27DB-BD31-4B8C-83A1-F6EECF244321}">
                <p14:modId xmlns:p14="http://schemas.microsoft.com/office/powerpoint/2010/main" val="4141300506"/>
              </p:ext>
            </p:extLst>
          </p:nvPr>
        </p:nvGraphicFramePr>
        <p:xfrm>
          <a:off x="590550" y="1728687"/>
          <a:ext cx="11410950" cy="3180245"/>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feld 10">
            <a:extLst>
              <a:ext uri="{FF2B5EF4-FFF2-40B4-BE49-F238E27FC236}">
                <a16:creationId xmlns:a16="http://schemas.microsoft.com/office/drawing/2014/main" id="{44C0131D-FE0B-4F5C-8EB8-10AD1ED6B579}"/>
              </a:ext>
            </a:extLst>
          </p:cNvPr>
          <p:cNvSpPr txBox="1"/>
          <p:nvPr/>
        </p:nvSpPr>
        <p:spPr>
          <a:xfrm>
            <a:off x="930559" y="5066585"/>
            <a:ext cx="9927413" cy="923330"/>
          </a:xfrm>
          <a:prstGeom prst="rect">
            <a:avLst/>
          </a:prstGeom>
          <a:noFill/>
        </p:spPr>
        <p:txBody>
          <a:bodyPr wrap="square" rtlCol="0">
            <a:spAutoFit/>
          </a:bodyPr>
          <a:lstStyle/>
          <a:p>
            <a:r>
              <a:rPr lang="de-DE" dirty="0"/>
              <a:t>Der Bereich Gesundheit, also ambulante und stationäre Gesundheitsversorgung bei der ärztlichen Versorgung, im Krankenhaus oder in der Pflege, steht an Platz drei – noch vor der Polizei !</a:t>
            </a:r>
          </a:p>
          <a:p>
            <a:r>
              <a:rPr lang="de-DE" dirty="0"/>
              <a:t>Für Frauen steht er sogar auf Platz zwei. </a:t>
            </a:r>
          </a:p>
        </p:txBody>
      </p:sp>
      <p:sp>
        <p:nvSpPr>
          <p:cNvPr id="12" name="Rechteck 11">
            <a:extLst>
              <a:ext uri="{FF2B5EF4-FFF2-40B4-BE49-F238E27FC236}">
                <a16:creationId xmlns:a16="http://schemas.microsoft.com/office/drawing/2014/main" id="{5A2B537E-C0BD-4DF0-A869-A7E1F3CE3427}"/>
              </a:ext>
            </a:extLst>
          </p:cNvPr>
          <p:cNvSpPr/>
          <p:nvPr/>
        </p:nvSpPr>
        <p:spPr>
          <a:xfrm>
            <a:off x="590550" y="2126955"/>
            <a:ext cx="10534650" cy="4358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D0C930A3-0113-027C-0034-C53C267865EB}"/>
              </a:ext>
            </a:extLst>
          </p:cNvPr>
          <p:cNvSpPr txBox="1"/>
          <p:nvPr/>
        </p:nvSpPr>
        <p:spPr>
          <a:xfrm>
            <a:off x="7165408" y="4376165"/>
            <a:ext cx="4836092" cy="661720"/>
          </a:xfrm>
          <a:prstGeom prst="rect">
            <a:avLst/>
          </a:prstGeom>
          <a:noFill/>
        </p:spPr>
        <p:txBody>
          <a:bodyPr wrap="square" rtlCol="0">
            <a:spAutoFit/>
          </a:bodyPr>
          <a:lstStyle/>
          <a:p>
            <a:pPr>
              <a:defRPr/>
            </a:pPr>
            <a:r>
              <a:rPr lang="de-DE" sz="900" dirty="0"/>
              <a:t>Abb.: Eigene Darstellung in Anlehnung an Mediendienst Integration 2024, </a:t>
            </a:r>
            <a:r>
              <a:rPr lang="de-DE" sz="900" dirty="0">
                <a:hlinkClick r:id="rId6"/>
              </a:rPr>
              <a:t>https://mediendienst-integration.de/desintegration/diskriminierung.html</a:t>
            </a:r>
            <a:r>
              <a:rPr lang="de-DE" sz="900" dirty="0"/>
              <a:t> </a:t>
            </a:r>
          </a:p>
          <a:p>
            <a:pPr lvl="0">
              <a:defRPr/>
            </a:pPr>
            <a:r>
              <a:rPr lang="de-DE" sz="900" dirty="0"/>
              <a:t> (basierend auf Grafik „Wie oft erfahren Menschen Rassismus in Deutschland“, nach Quelle: </a:t>
            </a:r>
            <a:r>
              <a:rPr lang="de-DE" sz="900" dirty="0" err="1"/>
              <a:t>DeZIM</a:t>
            </a:r>
            <a:r>
              <a:rPr lang="de-DE" sz="900" dirty="0"/>
              <a:t>/</a:t>
            </a:r>
            <a:r>
              <a:rPr lang="de-DE" sz="900" dirty="0" err="1"/>
              <a:t>NaDiRA</a:t>
            </a:r>
            <a:r>
              <a:rPr lang="de-DE" sz="900" dirty="0"/>
              <a:t> (2023): „</a:t>
            </a:r>
            <a:r>
              <a:rPr lang="de-DE" sz="900" dirty="0" err="1"/>
              <a:t>NaDiRa</a:t>
            </a:r>
            <a:r>
              <a:rPr lang="de-DE" sz="900" dirty="0"/>
              <a:t>-Bericht 2023. Rassismus und seine Symptome“)</a:t>
            </a:r>
            <a:r>
              <a:rPr lang="de-DE" sz="1000" dirty="0"/>
              <a:t> </a:t>
            </a:r>
            <a:endParaRPr lang="de-DE" sz="1000" dirty="0">
              <a:highlight>
                <a:srgbClr val="FFFF00"/>
              </a:highlight>
            </a:endParaRPr>
          </a:p>
        </p:txBody>
      </p:sp>
    </p:spTree>
    <p:extLst>
      <p:ext uri="{BB962C8B-B14F-4D97-AF65-F5344CB8AC3E}">
        <p14:creationId xmlns:p14="http://schemas.microsoft.com/office/powerpoint/2010/main" val="233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6" name="Inhaltsplatzhalter 2">
            <a:extLst>
              <a:ext uri="{FF2B5EF4-FFF2-40B4-BE49-F238E27FC236}">
                <a16:creationId xmlns:a16="http://schemas.microsoft.com/office/drawing/2014/main" id="{E73AD5D4-F861-4E4A-AA92-17AC30B8B0FB}"/>
              </a:ext>
            </a:extLst>
          </p:cNvPr>
          <p:cNvSpPr txBox="1">
            <a:spLocks/>
          </p:cNvSpPr>
          <p:nvPr/>
        </p:nvSpPr>
        <p:spPr>
          <a:xfrm>
            <a:off x="595844" y="1922464"/>
            <a:ext cx="5615598" cy="34745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000" dirty="0"/>
              <a:t>Man unterscheidet verschiedenen Ebenen in der Diskriminierung </a:t>
            </a:r>
          </a:p>
          <a:p>
            <a:pPr marL="457200" lvl="1" indent="0">
              <a:buNone/>
            </a:pPr>
            <a:r>
              <a:rPr lang="de-DE" sz="1800" dirty="0">
                <a:solidFill>
                  <a:schemeClr val="accent5"/>
                </a:solidFill>
              </a:rPr>
              <a:t>› </a:t>
            </a:r>
            <a:r>
              <a:rPr lang="de-DE" sz="1800" dirty="0"/>
              <a:t>Direkte bzw. unmittelbare Diskriminierung und </a:t>
            </a:r>
          </a:p>
          <a:p>
            <a:pPr marL="457200" lvl="1" indent="0">
              <a:buNone/>
            </a:pPr>
            <a:r>
              <a:rPr lang="de-DE" sz="1800" dirty="0">
                <a:solidFill>
                  <a:schemeClr val="accent5"/>
                </a:solidFill>
              </a:rPr>
              <a:t>›</a:t>
            </a:r>
            <a:r>
              <a:rPr lang="de-DE" sz="1800" dirty="0"/>
              <a:t> Indirekte bzw. mittelbare Diskriminierung </a:t>
            </a:r>
          </a:p>
          <a:p>
            <a:r>
              <a:rPr lang="de-DE" sz="2000" dirty="0"/>
              <a:t>Das ergibt sich aus den verschiedenen Ebenen, die im zwischenmenschlichen Umgang entstehen können. </a:t>
            </a:r>
          </a:p>
          <a:p>
            <a:r>
              <a:rPr lang="de-DE" sz="2000" dirty="0"/>
              <a:t>Ihr erinnert Euch sicher an das Gewaltdreieck von Johan Galtung, das er 1971 entwickelt hat (vgl. Lull 2020: 848).</a:t>
            </a:r>
            <a:r>
              <a:rPr lang="de-DE" sz="2000" dirty="0">
                <a:highlight>
                  <a:srgbClr val="FFFF00"/>
                </a:highlight>
              </a:rPr>
              <a:t> </a:t>
            </a:r>
          </a:p>
          <a:p>
            <a:r>
              <a:rPr lang="de-DE" sz="2000" dirty="0"/>
              <a:t>Hier werden unterschiedliche Formen von Gewalt beschrieben.</a:t>
            </a:r>
          </a:p>
        </p:txBody>
      </p:sp>
      <p:sp>
        <p:nvSpPr>
          <p:cNvPr id="7" name="Rechteck 6">
            <a:extLst>
              <a:ext uri="{FF2B5EF4-FFF2-40B4-BE49-F238E27FC236}">
                <a16:creationId xmlns:a16="http://schemas.microsoft.com/office/drawing/2014/main" id="{95F2B841-68B8-455A-A0A5-A67B111E9C93}"/>
              </a:ext>
            </a:extLst>
          </p:cNvPr>
          <p:cNvSpPr/>
          <p:nvPr/>
        </p:nvSpPr>
        <p:spPr>
          <a:xfrm>
            <a:off x="7064085" y="2215319"/>
            <a:ext cx="3860234" cy="141641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8" name="Rechteck 7">
            <a:extLst>
              <a:ext uri="{FF2B5EF4-FFF2-40B4-BE49-F238E27FC236}">
                <a16:creationId xmlns:a16="http://schemas.microsoft.com/office/drawing/2014/main" id="{4445D8FE-77F9-4C1E-9760-8F0558F539BA}"/>
              </a:ext>
            </a:extLst>
          </p:cNvPr>
          <p:cNvSpPr/>
          <p:nvPr/>
        </p:nvSpPr>
        <p:spPr>
          <a:xfrm>
            <a:off x="7064085" y="3631736"/>
            <a:ext cx="3860234" cy="1416417"/>
          </a:xfrm>
          <a:prstGeom prst="rect">
            <a:avLst/>
          </a:prstGeom>
          <a:solidFill>
            <a:schemeClr val="accent4">
              <a:lumMod val="20000"/>
              <a:lumOff val="80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9" name="Gleichschenkliges Dreieck 8">
            <a:extLst>
              <a:ext uri="{FF2B5EF4-FFF2-40B4-BE49-F238E27FC236}">
                <a16:creationId xmlns:a16="http://schemas.microsoft.com/office/drawing/2014/main" id="{E2A372B5-320E-4798-9114-F58F422C8267}"/>
              </a:ext>
            </a:extLst>
          </p:cNvPr>
          <p:cNvSpPr/>
          <p:nvPr/>
        </p:nvSpPr>
        <p:spPr>
          <a:xfrm>
            <a:off x="7755967" y="2580366"/>
            <a:ext cx="2473830" cy="210274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dirty="0"/>
          </a:p>
        </p:txBody>
      </p:sp>
      <p:sp>
        <p:nvSpPr>
          <p:cNvPr id="10" name="Textfeld 9">
            <a:extLst>
              <a:ext uri="{FF2B5EF4-FFF2-40B4-BE49-F238E27FC236}">
                <a16:creationId xmlns:a16="http://schemas.microsoft.com/office/drawing/2014/main" id="{47476E66-2DF0-4136-8C34-29344DF67120}"/>
              </a:ext>
            </a:extLst>
          </p:cNvPr>
          <p:cNvSpPr txBox="1"/>
          <p:nvPr/>
        </p:nvSpPr>
        <p:spPr>
          <a:xfrm>
            <a:off x="10038318" y="2246677"/>
            <a:ext cx="1077480" cy="276999"/>
          </a:xfrm>
          <a:prstGeom prst="rect">
            <a:avLst/>
          </a:prstGeom>
          <a:noFill/>
        </p:spPr>
        <p:txBody>
          <a:bodyPr wrap="square" rtlCol="0">
            <a:spAutoFit/>
          </a:bodyPr>
          <a:lstStyle/>
          <a:p>
            <a:r>
              <a:rPr lang="de-DE" sz="1200" b="1" i="1" dirty="0"/>
              <a:t>sichtbar</a:t>
            </a:r>
          </a:p>
        </p:txBody>
      </p:sp>
      <p:sp>
        <p:nvSpPr>
          <p:cNvPr id="11" name="Textfeld 10">
            <a:extLst>
              <a:ext uri="{FF2B5EF4-FFF2-40B4-BE49-F238E27FC236}">
                <a16:creationId xmlns:a16="http://schemas.microsoft.com/office/drawing/2014/main" id="{A7DB6263-B5A6-44E2-9C2B-A3FD8C27529C}"/>
              </a:ext>
            </a:extLst>
          </p:cNvPr>
          <p:cNvSpPr txBox="1"/>
          <p:nvPr/>
        </p:nvSpPr>
        <p:spPr>
          <a:xfrm>
            <a:off x="9793981" y="3596093"/>
            <a:ext cx="1226078" cy="276999"/>
          </a:xfrm>
          <a:prstGeom prst="rect">
            <a:avLst/>
          </a:prstGeom>
          <a:noFill/>
        </p:spPr>
        <p:txBody>
          <a:bodyPr wrap="square" rtlCol="0">
            <a:spAutoFit/>
          </a:bodyPr>
          <a:lstStyle/>
          <a:p>
            <a:r>
              <a:rPr lang="de-DE" sz="1200" b="1" i="1" dirty="0"/>
              <a:t>unsichtbar</a:t>
            </a:r>
          </a:p>
        </p:txBody>
      </p:sp>
      <p:sp>
        <p:nvSpPr>
          <p:cNvPr id="12" name="Textfeld 11">
            <a:extLst>
              <a:ext uri="{FF2B5EF4-FFF2-40B4-BE49-F238E27FC236}">
                <a16:creationId xmlns:a16="http://schemas.microsoft.com/office/drawing/2014/main" id="{832DEFD1-AD98-4A9C-A8A7-347461E7D215}"/>
              </a:ext>
            </a:extLst>
          </p:cNvPr>
          <p:cNvSpPr txBox="1"/>
          <p:nvPr/>
        </p:nvSpPr>
        <p:spPr>
          <a:xfrm>
            <a:off x="7623035" y="2285196"/>
            <a:ext cx="2548216" cy="253916"/>
          </a:xfrm>
          <a:prstGeom prst="rect">
            <a:avLst/>
          </a:prstGeom>
          <a:noFill/>
        </p:spPr>
        <p:txBody>
          <a:bodyPr wrap="square" rtlCol="0">
            <a:spAutoFit/>
          </a:bodyPr>
          <a:lstStyle/>
          <a:p>
            <a:pPr algn="ctr"/>
            <a:r>
              <a:rPr lang="de-DE" sz="1050" b="1" dirty="0"/>
              <a:t>Personale (direkte) Gewalt</a:t>
            </a:r>
          </a:p>
        </p:txBody>
      </p:sp>
      <p:sp>
        <p:nvSpPr>
          <p:cNvPr id="13" name="Textfeld 12">
            <a:extLst>
              <a:ext uri="{FF2B5EF4-FFF2-40B4-BE49-F238E27FC236}">
                <a16:creationId xmlns:a16="http://schemas.microsoft.com/office/drawing/2014/main" id="{4333DFEA-0AD1-4F8F-B6C7-21C6CC0DA1F9}"/>
              </a:ext>
            </a:extLst>
          </p:cNvPr>
          <p:cNvSpPr txBox="1"/>
          <p:nvPr/>
        </p:nvSpPr>
        <p:spPr>
          <a:xfrm>
            <a:off x="6592455" y="4706903"/>
            <a:ext cx="3071698" cy="253916"/>
          </a:xfrm>
          <a:prstGeom prst="rect">
            <a:avLst/>
          </a:prstGeom>
          <a:noFill/>
        </p:spPr>
        <p:txBody>
          <a:bodyPr wrap="square" rtlCol="0">
            <a:spAutoFit/>
          </a:bodyPr>
          <a:lstStyle/>
          <a:p>
            <a:pPr algn="ctr"/>
            <a:r>
              <a:rPr lang="de-DE" sz="1050" b="1" dirty="0"/>
              <a:t>Strukturelle (indirekte) Gewalt</a:t>
            </a:r>
          </a:p>
        </p:txBody>
      </p:sp>
      <p:sp>
        <p:nvSpPr>
          <p:cNvPr id="14" name="Textfeld 13">
            <a:extLst>
              <a:ext uri="{FF2B5EF4-FFF2-40B4-BE49-F238E27FC236}">
                <a16:creationId xmlns:a16="http://schemas.microsoft.com/office/drawing/2014/main" id="{3A69C39E-40CE-4E61-A39E-4AA59692DF1E}"/>
              </a:ext>
            </a:extLst>
          </p:cNvPr>
          <p:cNvSpPr txBox="1"/>
          <p:nvPr/>
        </p:nvSpPr>
        <p:spPr>
          <a:xfrm>
            <a:off x="8275665" y="5071950"/>
            <a:ext cx="2545890" cy="246221"/>
          </a:xfrm>
          <a:prstGeom prst="rect">
            <a:avLst/>
          </a:prstGeom>
          <a:noFill/>
        </p:spPr>
        <p:txBody>
          <a:bodyPr wrap="none" rtlCol="0">
            <a:spAutoFit/>
          </a:bodyPr>
          <a:lstStyle/>
          <a:p>
            <a:r>
              <a:rPr lang="de-DE" sz="1000" dirty="0"/>
              <a:t>Abb. Eigene Darstellung nach Lull (2020:ebd.)</a:t>
            </a:r>
          </a:p>
        </p:txBody>
      </p:sp>
      <p:sp>
        <p:nvSpPr>
          <p:cNvPr id="15" name="Titel 1">
            <a:extLst>
              <a:ext uri="{FF2B5EF4-FFF2-40B4-BE49-F238E27FC236}">
                <a16:creationId xmlns:a16="http://schemas.microsoft.com/office/drawing/2014/main" id="{6CA555F4-1E70-478A-BB8D-F4C9D0E83E8B}"/>
              </a:ext>
            </a:extLst>
          </p:cNvPr>
          <p:cNvSpPr>
            <a:spLocks noGrp="1"/>
          </p:cNvSpPr>
          <p:nvPr>
            <p:ph type="title"/>
          </p:nvPr>
        </p:nvSpPr>
        <p:spPr>
          <a:xfrm>
            <a:off x="663333" y="1000872"/>
            <a:ext cx="10461867" cy="896631"/>
          </a:xfrm>
        </p:spPr>
        <p:txBody>
          <a:bodyPr>
            <a:noAutofit/>
          </a:bodyPr>
          <a:lstStyle/>
          <a:p>
            <a:r>
              <a:rPr lang="de-DE" sz="3200" dirty="0"/>
              <a:t>Diskriminierungsebenen</a:t>
            </a:r>
          </a:p>
        </p:txBody>
      </p:sp>
    </p:spTree>
    <p:extLst>
      <p:ext uri="{BB962C8B-B14F-4D97-AF65-F5344CB8AC3E}">
        <p14:creationId xmlns:p14="http://schemas.microsoft.com/office/powerpoint/2010/main" val="204512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026C503-84FA-45F3-A467-5B3D2EC32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a:extLst>
              <a:ext uri="{FF2B5EF4-FFF2-40B4-BE49-F238E27FC236}">
                <a16:creationId xmlns:a16="http://schemas.microsoft.com/office/drawing/2014/main" id="{B8135FDD-582F-435E-B8C3-7A86D2A03F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10" name="Textfeld 9">
            <a:extLst>
              <a:ext uri="{FF2B5EF4-FFF2-40B4-BE49-F238E27FC236}">
                <a16:creationId xmlns:a16="http://schemas.microsoft.com/office/drawing/2014/main" id="{39CCAD14-DD06-4799-ABAD-4FBB48BDF141}"/>
              </a:ext>
            </a:extLst>
          </p:cNvPr>
          <p:cNvSpPr txBox="1"/>
          <p:nvPr/>
        </p:nvSpPr>
        <p:spPr>
          <a:xfrm>
            <a:off x="3928299" y="5259972"/>
            <a:ext cx="2545890" cy="246221"/>
          </a:xfrm>
          <a:prstGeom prst="rect">
            <a:avLst/>
          </a:prstGeom>
          <a:noFill/>
        </p:spPr>
        <p:txBody>
          <a:bodyPr wrap="none" rtlCol="0">
            <a:spAutoFit/>
          </a:bodyPr>
          <a:lstStyle/>
          <a:p>
            <a:r>
              <a:rPr lang="de-DE" sz="1000" dirty="0"/>
              <a:t>Abb. Eigene Darstellung nach Lull (2020:ebd.)</a:t>
            </a:r>
          </a:p>
        </p:txBody>
      </p:sp>
      <p:sp>
        <p:nvSpPr>
          <p:cNvPr id="11" name="Textfeld 10">
            <a:extLst>
              <a:ext uri="{FF2B5EF4-FFF2-40B4-BE49-F238E27FC236}">
                <a16:creationId xmlns:a16="http://schemas.microsoft.com/office/drawing/2014/main" id="{0B3CC7F8-F27B-43E1-93B8-D6EDC4736E79}"/>
              </a:ext>
            </a:extLst>
          </p:cNvPr>
          <p:cNvSpPr txBox="1"/>
          <p:nvPr/>
        </p:nvSpPr>
        <p:spPr>
          <a:xfrm>
            <a:off x="3200674" y="1792889"/>
            <a:ext cx="3528392" cy="523220"/>
          </a:xfrm>
          <a:prstGeom prst="rect">
            <a:avLst/>
          </a:prstGeom>
          <a:noFill/>
          <a:ln>
            <a:solidFill>
              <a:schemeClr val="accent1"/>
            </a:solidFill>
          </a:ln>
        </p:spPr>
        <p:txBody>
          <a:bodyPr wrap="square" rtlCol="0">
            <a:spAutoFit/>
          </a:bodyPr>
          <a:lstStyle/>
          <a:p>
            <a:r>
              <a:rPr lang="de-DE" sz="1400" dirty="0"/>
              <a:t>Persönliche / individuelle / zwischenmenschliche Diskriminierung</a:t>
            </a:r>
          </a:p>
        </p:txBody>
      </p:sp>
      <p:sp>
        <p:nvSpPr>
          <p:cNvPr id="12" name="Textfeld 11">
            <a:extLst>
              <a:ext uri="{FF2B5EF4-FFF2-40B4-BE49-F238E27FC236}">
                <a16:creationId xmlns:a16="http://schemas.microsoft.com/office/drawing/2014/main" id="{FF044C88-42C1-4736-A7A0-B17D1FC21898}"/>
              </a:ext>
            </a:extLst>
          </p:cNvPr>
          <p:cNvSpPr txBox="1"/>
          <p:nvPr/>
        </p:nvSpPr>
        <p:spPr>
          <a:xfrm>
            <a:off x="797535" y="5383083"/>
            <a:ext cx="3024336" cy="523220"/>
          </a:xfrm>
          <a:prstGeom prst="rect">
            <a:avLst/>
          </a:prstGeom>
          <a:noFill/>
          <a:ln>
            <a:solidFill>
              <a:schemeClr val="accent1"/>
            </a:solidFill>
          </a:ln>
        </p:spPr>
        <p:txBody>
          <a:bodyPr wrap="square" rtlCol="0">
            <a:spAutoFit/>
          </a:bodyPr>
          <a:lstStyle/>
          <a:p>
            <a:r>
              <a:rPr lang="de-DE" sz="1400" dirty="0"/>
              <a:t>Strukturelle / institutionelle Diskriminierung</a:t>
            </a:r>
          </a:p>
        </p:txBody>
      </p:sp>
      <p:sp>
        <p:nvSpPr>
          <p:cNvPr id="13" name="Textfeld 12">
            <a:extLst>
              <a:ext uri="{FF2B5EF4-FFF2-40B4-BE49-F238E27FC236}">
                <a16:creationId xmlns:a16="http://schemas.microsoft.com/office/drawing/2014/main" id="{6B3DCE4A-BEE0-47D9-82FD-11478F8B5D44}"/>
              </a:ext>
            </a:extLst>
          </p:cNvPr>
          <p:cNvSpPr txBox="1"/>
          <p:nvPr/>
        </p:nvSpPr>
        <p:spPr>
          <a:xfrm>
            <a:off x="6696342" y="5333908"/>
            <a:ext cx="3179751" cy="523220"/>
          </a:xfrm>
          <a:prstGeom prst="rect">
            <a:avLst/>
          </a:prstGeom>
          <a:noFill/>
          <a:ln>
            <a:solidFill>
              <a:schemeClr val="accent1"/>
            </a:solidFill>
          </a:ln>
        </p:spPr>
        <p:txBody>
          <a:bodyPr wrap="square" rtlCol="0">
            <a:spAutoFit/>
          </a:bodyPr>
          <a:lstStyle/>
          <a:p>
            <a:r>
              <a:rPr lang="de-DE" sz="1400" dirty="0"/>
              <a:t>Gesellschaftliche / auf Überzeugungen basierte Diskriminierung</a:t>
            </a:r>
          </a:p>
        </p:txBody>
      </p:sp>
      <p:sp>
        <p:nvSpPr>
          <p:cNvPr id="14" name="Textfeld 13">
            <a:extLst>
              <a:ext uri="{FF2B5EF4-FFF2-40B4-BE49-F238E27FC236}">
                <a16:creationId xmlns:a16="http://schemas.microsoft.com/office/drawing/2014/main" id="{86A4184B-EDC0-4B35-936A-E76D1C58D3E9}"/>
              </a:ext>
            </a:extLst>
          </p:cNvPr>
          <p:cNvSpPr txBox="1"/>
          <p:nvPr/>
        </p:nvSpPr>
        <p:spPr>
          <a:xfrm>
            <a:off x="7503426" y="2652174"/>
            <a:ext cx="3407846" cy="2308324"/>
          </a:xfrm>
          <a:prstGeom prst="rect">
            <a:avLst/>
          </a:prstGeom>
          <a:noFill/>
          <a:ln>
            <a:solidFill>
              <a:srgbClr val="FF0000"/>
            </a:solidFill>
          </a:ln>
        </p:spPr>
        <p:txBody>
          <a:bodyPr wrap="square" rtlCol="0">
            <a:spAutoFit/>
          </a:bodyPr>
          <a:lstStyle/>
          <a:p>
            <a:r>
              <a:rPr lang="de-DE" dirty="0">
                <a:solidFill>
                  <a:srgbClr val="FF0000"/>
                </a:solidFill>
              </a:rPr>
              <a:t>Sichtbar ist häufig „nur“ die </a:t>
            </a:r>
            <a:r>
              <a:rPr lang="de-DE" u="sng" dirty="0">
                <a:solidFill>
                  <a:srgbClr val="FF0000"/>
                </a:solidFill>
              </a:rPr>
              <a:t>direkte Diskriminierung</a:t>
            </a:r>
            <a:r>
              <a:rPr lang="de-DE" dirty="0">
                <a:solidFill>
                  <a:srgbClr val="FF0000"/>
                </a:solidFill>
              </a:rPr>
              <a:t>. </a:t>
            </a:r>
          </a:p>
          <a:p>
            <a:r>
              <a:rPr lang="de-DE" dirty="0">
                <a:solidFill>
                  <a:srgbClr val="FF0000"/>
                </a:solidFill>
              </a:rPr>
              <a:t>Die </a:t>
            </a:r>
            <a:r>
              <a:rPr lang="de-DE" u="sng" dirty="0">
                <a:solidFill>
                  <a:srgbClr val="FF0000"/>
                </a:solidFill>
              </a:rPr>
              <a:t>indirekte</a:t>
            </a:r>
            <a:r>
              <a:rPr lang="de-DE" dirty="0">
                <a:solidFill>
                  <a:srgbClr val="FF0000"/>
                </a:solidFill>
              </a:rPr>
              <a:t>, bzw. strukturelle oder gesellschaftliche Diskriminierung bleibt häufig unsichtbar, wird aber von den Betroffenen erlebt und wahrgenommen. </a:t>
            </a:r>
          </a:p>
        </p:txBody>
      </p:sp>
      <p:pic>
        <p:nvPicPr>
          <p:cNvPr id="15" name="Grafik 14">
            <a:extLst>
              <a:ext uri="{FF2B5EF4-FFF2-40B4-BE49-F238E27FC236}">
                <a16:creationId xmlns:a16="http://schemas.microsoft.com/office/drawing/2014/main" id="{5A33E06D-4876-446E-A8B3-A0880ADC5AD8}"/>
              </a:ext>
            </a:extLst>
          </p:cNvPr>
          <p:cNvPicPr>
            <a:picLocks noChangeAspect="1"/>
          </p:cNvPicPr>
          <p:nvPr/>
        </p:nvPicPr>
        <p:blipFill rotWithShape="1">
          <a:blip r:embed="rId4">
            <a:extLst>
              <a:ext uri="{28A0092B-C50C-407E-A947-70E740481C1C}">
                <a14:useLocalDpi xmlns:a14="http://schemas.microsoft.com/office/drawing/2010/main" val="0"/>
              </a:ext>
            </a:extLst>
          </a:blip>
          <a:srcRect l="7878" r="15599"/>
          <a:stretch/>
        </p:blipFill>
        <p:spPr>
          <a:xfrm>
            <a:off x="2984651" y="2440049"/>
            <a:ext cx="3960439" cy="2859024"/>
          </a:xfrm>
          <a:prstGeom prst="rect">
            <a:avLst/>
          </a:prstGeom>
        </p:spPr>
      </p:pic>
      <p:sp>
        <p:nvSpPr>
          <p:cNvPr id="16" name="Titel 1">
            <a:extLst>
              <a:ext uri="{FF2B5EF4-FFF2-40B4-BE49-F238E27FC236}">
                <a16:creationId xmlns:a16="http://schemas.microsoft.com/office/drawing/2014/main" id="{88C1F4A1-C323-4F30-A3BE-85D9F1C9F9BA}"/>
              </a:ext>
            </a:extLst>
          </p:cNvPr>
          <p:cNvSpPr>
            <a:spLocks noGrp="1"/>
          </p:cNvSpPr>
          <p:nvPr>
            <p:ph type="title"/>
          </p:nvPr>
        </p:nvSpPr>
        <p:spPr>
          <a:xfrm>
            <a:off x="663333" y="929752"/>
            <a:ext cx="10461867" cy="896631"/>
          </a:xfrm>
        </p:spPr>
        <p:txBody>
          <a:bodyPr>
            <a:noAutofit/>
          </a:bodyPr>
          <a:lstStyle/>
          <a:p>
            <a:r>
              <a:rPr lang="de-DE" sz="3200" dirty="0"/>
              <a:t>Diskriminierungsebenen</a:t>
            </a:r>
          </a:p>
        </p:txBody>
      </p:sp>
    </p:spTree>
    <p:extLst>
      <p:ext uri="{BB962C8B-B14F-4D97-AF65-F5344CB8AC3E}">
        <p14:creationId xmlns:p14="http://schemas.microsoft.com/office/powerpoint/2010/main" val="666600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7" name="Titel 1">
            <a:extLst>
              <a:ext uri="{FF2B5EF4-FFF2-40B4-BE49-F238E27FC236}">
                <a16:creationId xmlns:a16="http://schemas.microsoft.com/office/drawing/2014/main" id="{CD091D69-63CF-427C-82BC-D94599AC593F}"/>
              </a:ext>
            </a:extLst>
          </p:cNvPr>
          <p:cNvSpPr>
            <a:spLocks noGrp="1"/>
          </p:cNvSpPr>
          <p:nvPr>
            <p:ph type="title"/>
          </p:nvPr>
        </p:nvSpPr>
        <p:spPr>
          <a:xfrm>
            <a:off x="624418" y="947394"/>
            <a:ext cx="10943167" cy="1081088"/>
          </a:xfrm>
        </p:spPr>
        <p:txBody>
          <a:bodyPr>
            <a:normAutofit/>
          </a:bodyPr>
          <a:lstStyle/>
          <a:p>
            <a:r>
              <a:rPr lang="de-DE" sz="3200" dirty="0"/>
              <a:t>Diskriminierungsformen </a:t>
            </a:r>
            <a:br>
              <a:rPr lang="de-DE" sz="3200" dirty="0"/>
            </a:br>
            <a:r>
              <a:rPr lang="de-DE" sz="3200" dirty="0"/>
              <a:t>(cave! Kein Anspruch auf Vollständigkeit)</a:t>
            </a:r>
          </a:p>
        </p:txBody>
      </p:sp>
      <p:sp>
        <p:nvSpPr>
          <p:cNvPr id="8" name="Inhaltsplatzhalter 2">
            <a:extLst>
              <a:ext uri="{FF2B5EF4-FFF2-40B4-BE49-F238E27FC236}">
                <a16:creationId xmlns:a16="http://schemas.microsoft.com/office/drawing/2014/main" id="{8941950E-6924-4574-939D-02AA4814154E}"/>
              </a:ext>
            </a:extLst>
          </p:cNvPr>
          <p:cNvSpPr txBox="1">
            <a:spLocks/>
          </p:cNvSpPr>
          <p:nvPr/>
        </p:nvSpPr>
        <p:spPr>
          <a:xfrm>
            <a:off x="712865" y="2160816"/>
            <a:ext cx="10943167" cy="37497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chemeClr val="accent5"/>
              </a:buClr>
              <a:buFont typeface="Arial Rounded MT Bold" panose="020F0704030504030204" pitchFamily="34" charset="0"/>
              <a:buChar char="›"/>
            </a:pPr>
            <a:r>
              <a:rPr lang="de-DE" sz="2400" dirty="0"/>
              <a:t>Diskriminierung aufgrund von Rassismus</a:t>
            </a:r>
          </a:p>
          <a:p>
            <a:pPr marL="555625" lvl="1" indent="-285750"/>
            <a:r>
              <a:rPr lang="de-DE" sz="2000" b="1" i="1" dirty="0"/>
              <a:t>Biologistischer Rassismus </a:t>
            </a:r>
            <a:r>
              <a:rPr lang="de-DE" sz="2000" dirty="0"/>
              <a:t>(Menschen werden aufgrund von körperlichen Merkmalen - insb. ihrer Hautfarbe und/oder Haarstruktur - bestimmten Gruppen zugeschrieben und systematisch abgewertet. Diesen Menschen / Gruppen werden bspw. </a:t>
            </a:r>
            <a:r>
              <a:rPr lang="de-DE" sz="2000" i="1" dirty="0"/>
              <a:t>vermeintliche</a:t>
            </a:r>
            <a:r>
              <a:rPr lang="de-DE" sz="2000" dirty="0"/>
              <a:t> Charaktereigenschaften zugeschrieben.</a:t>
            </a:r>
          </a:p>
          <a:p>
            <a:pPr marL="555625" lvl="1" indent="-285750"/>
            <a:r>
              <a:rPr lang="de-DE" sz="2000" b="1" i="1" dirty="0"/>
              <a:t>Kultureller Rassismus </a:t>
            </a:r>
            <a:r>
              <a:rPr lang="de-DE" sz="2000" dirty="0"/>
              <a:t>(der Begriff „Rasse“ wurde durch den Kulturbegriff ersetzt und Menschen werden aufgrund von - teils angenommenen - Zugehörigkeiten zu kulturellen Gruppen bestimmte Charaktereigenschaften zugeschrieben)</a:t>
            </a:r>
            <a:endParaRPr lang="de-DE" sz="2400" dirty="0"/>
          </a:p>
          <a:p>
            <a:pPr marL="285750" indent="-285750">
              <a:buClr>
                <a:schemeClr val="accent5"/>
              </a:buClr>
              <a:buFont typeface="Arial Rounded MT Bold" panose="020F0704030504030204" pitchFamily="34" charset="0"/>
              <a:buChar char="›"/>
            </a:pPr>
            <a:r>
              <a:rPr lang="de-DE" sz="2400" dirty="0"/>
              <a:t>Diskriminierung aufgrund der Religion</a:t>
            </a:r>
          </a:p>
          <a:p>
            <a:pPr marL="555625" lvl="1" indent="-285750"/>
            <a:r>
              <a:rPr lang="de-DE" sz="2000" dirty="0"/>
              <a:t>Antimuslimischer Rassismus</a:t>
            </a:r>
          </a:p>
          <a:p>
            <a:pPr marL="555625" lvl="1" indent="-285750"/>
            <a:r>
              <a:rPr lang="de-DE" sz="2000" dirty="0"/>
              <a:t>Antisemitismus</a:t>
            </a:r>
          </a:p>
          <a:p>
            <a:endParaRPr lang="de-DE" sz="2000" dirty="0"/>
          </a:p>
        </p:txBody>
      </p:sp>
    </p:spTree>
    <p:extLst>
      <p:ext uri="{BB962C8B-B14F-4D97-AF65-F5344CB8AC3E}">
        <p14:creationId xmlns:p14="http://schemas.microsoft.com/office/powerpoint/2010/main" val="111161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6" name="Inhaltsplatzhalter 5">
            <a:extLst>
              <a:ext uri="{FF2B5EF4-FFF2-40B4-BE49-F238E27FC236}">
                <a16:creationId xmlns:a16="http://schemas.microsoft.com/office/drawing/2014/main" id="{6982FE6E-B822-493F-B700-297E540ED6FA}"/>
              </a:ext>
            </a:extLst>
          </p:cNvPr>
          <p:cNvSpPr txBox="1">
            <a:spLocks/>
          </p:cNvSpPr>
          <p:nvPr/>
        </p:nvSpPr>
        <p:spPr>
          <a:xfrm>
            <a:off x="838200" y="226757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chemeClr val="accent5"/>
              </a:buClr>
              <a:buFont typeface="Arial Rounded MT Bold" panose="020F0704030504030204" pitchFamily="34" charset="0"/>
              <a:buChar char="›"/>
            </a:pPr>
            <a:r>
              <a:rPr lang="de-DE" sz="2000" dirty="0"/>
              <a:t>Diskriminierung aufgrund des Geschlechts (</a:t>
            </a:r>
            <a:r>
              <a:rPr lang="de-DE" sz="2000" i="1" dirty="0"/>
              <a:t>Sexismus</a:t>
            </a:r>
            <a:r>
              <a:rPr lang="de-DE" sz="2000" dirty="0"/>
              <a:t>)</a:t>
            </a:r>
          </a:p>
          <a:p>
            <a:pPr lvl="1" indent="0">
              <a:buFont typeface="Arial" panose="020B0604020202020204" pitchFamily="34" charset="0"/>
              <a:buNone/>
            </a:pPr>
            <a:endParaRPr lang="de-DE" sz="1800" dirty="0"/>
          </a:p>
          <a:p>
            <a:pPr marL="285750" indent="-285750">
              <a:buClr>
                <a:schemeClr val="accent5"/>
              </a:buClr>
              <a:buFont typeface="Arial Rounded MT Bold" panose="020F0704030504030204" pitchFamily="34" charset="0"/>
              <a:buChar char="›"/>
            </a:pPr>
            <a:r>
              <a:rPr lang="de-DE" sz="2000" dirty="0"/>
              <a:t>Diskriminierung aufgrund der sexuellen Orientierung/Identität</a:t>
            </a:r>
          </a:p>
          <a:p>
            <a:pPr marL="285750" indent="-285750">
              <a:buClr>
                <a:schemeClr val="tx2"/>
              </a:buClr>
              <a:buFont typeface="Arial Rounded MT Bold" panose="020F0704030504030204" pitchFamily="34" charset="0"/>
              <a:buChar char="›"/>
            </a:pPr>
            <a:endParaRPr lang="de-DE" sz="2000" dirty="0"/>
          </a:p>
          <a:p>
            <a:pPr marL="285750" indent="-285750">
              <a:buClr>
                <a:schemeClr val="accent5"/>
              </a:buClr>
              <a:buFont typeface="Arial Rounded MT Bold" panose="020F0704030504030204" pitchFamily="34" charset="0"/>
              <a:buChar char="›"/>
            </a:pPr>
            <a:r>
              <a:rPr lang="de-DE" sz="2000" dirty="0"/>
              <a:t>Diskriminierung aufgrund der sozialen Schicht (Klassismus)</a:t>
            </a:r>
          </a:p>
          <a:p>
            <a:pPr>
              <a:buClr>
                <a:schemeClr val="tx2"/>
              </a:buClr>
            </a:pPr>
            <a:endParaRPr lang="de-DE" sz="2000" dirty="0"/>
          </a:p>
          <a:p>
            <a:pPr marL="285750" indent="-285750">
              <a:buClr>
                <a:schemeClr val="accent5"/>
              </a:buClr>
              <a:buFont typeface="Arial Rounded MT Bold" panose="020F0704030504030204" pitchFamily="34" charset="0"/>
              <a:buChar char="›"/>
            </a:pPr>
            <a:r>
              <a:rPr lang="de-DE" sz="2000" dirty="0"/>
              <a:t>Diskriminierung aufgrund einer Behinderung</a:t>
            </a:r>
          </a:p>
          <a:p>
            <a:pPr marL="285750" indent="-285750">
              <a:buClr>
                <a:schemeClr val="tx2"/>
              </a:buClr>
              <a:buFont typeface="Arial Rounded MT Bold" panose="020F0704030504030204" pitchFamily="34" charset="0"/>
              <a:buChar char="›"/>
            </a:pPr>
            <a:endParaRPr lang="de-DE" sz="2000" dirty="0"/>
          </a:p>
          <a:p>
            <a:pPr marL="285750" indent="-285750">
              <a:buClr>
                <a:schemeClr val="accent5"/>
              </a:buClr>
              <a:buFont typeface="Arial Rounded MT Bold" panose="020F0704030504030204" pitchFamily="34" charset="0"/>
              <a:buChar char="›"/>
            </a:pPr>
            <a:r>
              <a:rPr lang="de-DE" sz="2000" dirty="0"/>
              <a:t>Altersdiskriminierung</a:t>
            </a:r>
          </a:p>
          <a:p>
            <a:pPr marL="0" indent="0">
              <a:buFont typeface="Arial" panose="020B0604020202020204" pitchFamily="34" charset="0"/>
              <a:buNone/>
            </a:pPr>
            <a:endParaRPr lang="de-DE" dirty="0"/>
          </a:p>
        </p:txBody>
      </p:sp>
      <p:sp>
        <p:nvSpPr>
          <p:cNvPr id="7" name="Titel 1">
            <a:extLst>
              <a:ext uri="{FF2B5EF4-FFF2-40B4-BE49-F238E27FC236}">
                <a16:creationId xmlns:a16="http://schemas.microsoft.com/office/drawing/2014/main" id="{B7BCE298-A028-4DEB-B0F2-0700973936F2}"/>
              </a:ext>
            </a:extLst>
          </p:cNvPr>
          <p:cNvSpPr>
            <a:spLocks noGrp="1"/>
          </p:cNvSpPr>
          <p:nvPr>
            <p:ph type="title"/>
          </p:nvPr>
        </p:nvSpPr>
        <p:spPr>
          <a:xfrm>
            <a:off x="624418" y="947394"/>
            <a:ext cx="10943167" cy="1197092"/>
          </a:xfrm>
        </p:spPr>
        <p:txBody>
          <a:bodyPr>
            <a:normAutofit fontScale="90000"/>
          </a:bodyPr>
          <a:lstStyle/>
          <a:p>
            <a:r>
              <a:rPr lang="de-DE" sz="3200" dirty="0"/>
              <a:t>Diskriminierungsformen </a:t>
            </a:r>
            <a:br>
              <a:rPr lang="de-DE" sz="3200" dirty="0"/>
            </a:br>
            <a:r>
              <a:rPr lang="de-DE" sz="3200" dirty="0"/>
              <a:t>(cave! Kein Anspruch auf Vollständigkeit)</a:t>
            </a:r>
            <a:br>
              <a:rPr lang="de-DE" sz="3200" dirty="0"/>
            </a:br>
            <a:endParaRPr lang="de-DE" sz="3200" dirty="0"/>
          </a:p>
        </p:txBody>
      </p:sp>
    </p:spTree>
    <p:extLst>
      <p:ext uri="{BB962C8B-B14F-4D97-AF65-F5344CB8AC3E}">
        <p14:creationId xmlns:p14="http://schemas.microsoft.com/office/powerpoint/2010/main" val="150810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pic>
        <p:nvPicPr>
          <p:cNvPr id="6" name="Inhaltsplatzhalter 2">
            <a:extLst>
              <a:ext uri="{FF2B5EF4-FFF2-40B4-BE49-F238E27FC236}">
                <a16:creationId xmlns:a16="http://schemas.microsoft.com/office/drawing/2014/main" id="{99DCEDF4-219E-4EBF-BDA5-B45A7E665AED}"/>
              </a:ext>
            </a:extLst>
          </p:cNvPr>
          <p:cNvPicPr>
            <a:picLocks noChangeAspect="1"/>
          </p:cNvPicPr>
          <p:nvPr/>
        </p:nvPicPr>
        <p:blipFill rotWithShape="1">
          <a:blip r:embed="rId4">
            <a:extLst>
              <a:ext uri="{28A0092B-C50C-407E-A947-70E740481C1C}">
                <a14:useLocalDpi xmlns:a14="http://schemas.microsoft.com/office/drawing/2010/main" val="0"/>
              </a:ext>
            </a:extLst>
          </a:blip>
          <a:srcRect t="4113" b="3679"/>
          <a:stretch/>
        </p:blipFill>
        <p:spPr>
          <a:xfrm>
            <a:off x="4595141" y="1379537"/>
            <a:ext cx="5133975" cy="4733926"/>
          </a:xfrm>
          <a:prstGeom prst="rect">
            <a:avLst/>
          </a:prstGeom>
        </p:spPr>
      </p:pic>
      <p:sp>
        <p:nvSpPr>
          <p:cNvPr id="7" name="Titel 1">
            <a:extLst>
              <a:ext uri="{FF2B5EF4-FFF2-40B4-BE49-F238E27FC236}">
                <a16:creationId xmlns:a16="http://schemas.microsoft.com/office/drawing/2014/main" id="{F052396F-BD75-4A84-AC6C-051C635ECACB}"/>
              </a:ext>
            </a:extLst>
          </p:cNvPr>
          <p:cNvSpPr>
            <a:spLocks noGrp="1"/>
          </p:cNvSpPr>
          <p:nvPr>
            <p:ph type="title"/>
          </p:nvPr>
        </p:nvSpPr>
        <p:spPr>
          <a:xfrm>
            <a:off x="519643" y="744537"/>
            <a:ext cx="10943167" cy="1081088"/>
          </a:xfrm>
        </p:spPr>
        <p:txBody>
          <a:bodyPr>
            <a:normAutofit/>
          </a:bodyPr>
          <a:lstStyle/>
          <a:p>
            <a:r>
              <a:rPr lang="de-DE" sz="2400" dirty="0"/>
              <a:t>Die Merkmale, die hier beschrieben werden, sind die Merkmale der inneren Persönlichkeit eines Diversitätsmodells </a:t>
            </a:r>
          </a:p>
        </p:txBody>
      </p:sp>
      <p:sp>
        <p:nvSpPr>
          <p:cNvPr id="8" name="Rechteck 7">
            <a:extLst>
              <a:ext uri="{FF2B5EF4-FFF2-40B4-BE49-F238E27FC236}">
                <a16:creationId xmlns:a16="http://schemas.microsoft.com/office/drawing/2014/main" id="{B9C9B668-7081-4F57-A7F0-2DBACDA5A58C}"/>
              </a:ext>
            </a:extLst>
          </p:cNvPr>
          <p:cNvSpPr/>
          <p:nvPr/>
        </p:nvSpPr>
        <p:spPr>
          <a:xfrm>
            <a:off x="7116417" y="1451112"/>
            <a:ext cx="83489" cy="552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F18921D6-51AF-4BE7-A3D9-2F464C95B1CE}"/>
              </a:ext>
            </a:extLst>
          </p:cNvPr>
          <p:cNvSpPr txBox="1"/>
          <p:nvPr/>
        </p:nvSpPr>
        <p:spPr>
          <a:xfrm>
            <a:off x="6397941" y="1429542"/>
            <a:ext cx="1520438" cy="430887"/>
          </a:xfrm>
          <a:prstGeom prst="rect">
            <a:avLst/>
          </a:prstGeom>
          <a:noFill/>
        </p:spPr>
        <p:txBody>
          <a:bodyPr wrap="square" rtlCol="0">
            <a:spAutoFit/>
          </a:bodyPr>
          <a:lstStyle/>
          <a:p>
            <a:pPr algn="ctr"/>
            <a:r>
              <a:rPr lang="de-DE" sz="1100" b="1" dirty="0"/>
              <a:t>Organisationale Dimension</a:t>
            </a:r>
          </a:p>
        </p:txBody>
      </p:sp>
      <p:sp>
        <p:nvSpPr>
          <p:cNvPr id="10" name="Textfeld 9">
            <a:extLst>
              <a:ext uri="{FF2B5EF4-FFF2-40B4-BE49-F238E27FC236}">
                <a16:creationId xmlns:a16="http://schemas.microsoft.com/office/drawing/2014/main" id="{B0D2B2E6-D407-4D75-8F40-3A6253E9EEF3}"/>
              </a:ext>
            </a:extLst>
          </p:cNvPr>
          <p:cNvSpPr txBox="1"/>
          <p:nvPr/>
        </p:nvSpPr>
        <p:spPr>
          <a:xfrm>
            <a:off x="6439687" y="1764946"/>
            <a:ext cx="1520438" cy="230832"/>
          </a:xfrm>
          <a:prstGeom prst="rect">
            <a:avLst/>
          </a:prstGeom>
          <a:noFill/>
        </p:spPr>
        <p:txBody>
          <a:bodyPr wrap="square" rtlCol="0">
            <a:spAutoFit/>
          </a:bodyPr>
          <a:lstStyle/>
          <a:p>
            <a:pPr algn="ctr"/>
            <a:r>
              <a:rPr lang="de-DE" sz="900" dirty="0"/>
              <a:t>Funktion/Einstufung</a:t>
            </a:r>
          </a:p>
        </p:txBody>
      </p:sp>
      <p:sp>
        <p:nvSpPr>
          <p:cNvPr id="11" name="Textfeld 10">
            <a:extLst>
              <a:ext uri="{FF2B5EF4-FFF2-40B4-BE49-F238E27FC236}">
                <a16:creationId xmlns:a16="http://schemas.microsoft.com/office/drawing/2014/main" id="{BD0A8284-A3A8-4CBE-B253-F238084B86D5}"/>
              </a:ext>
            </a:extLst>
          </p:cNvPr>
          <p:cNvSpPr txBox="1"/>
          <p:nvPr/>
        </p:nvSpPr>
        <p:spPr>
          <a:xfrm>
            <a:off x="8445158" y="2857995"/>
            <a:ext cx="1167617" cy="507831"/>
          </a:xfrm>
          <a:prstGeom prst="rect">
            <a:avLst/>
          </a:prstGeom>
          <a:noFill/>
        </p:spPr>
        <p:txBody>
          <a:bodyPr wrap="square" rtlCol="0">
            <a:spAutoFit/>
          </a:bodyPr>
          <a:lstStyle/>
          <a:p>
            <a:pPr algn="ctr"/>
            <a:r>
              <a:rPr lang="de-DE" sz="900" dirty="0"/>
              <a:t>Arbeits- </a:t>
            </a:r>
          </a:p>
          <a:p>
            <a:pPr algn="ctr"/>
            <a:r>
              <a:rPr lang="de-DE" sz="900" dirty="0" err="1"/>
              <a:t>inhalte</a:t>
            </a:r>
            <a:r>
              <a:rPr lang="de-DE" sz="900" dirty="0"/>
              <a:t>/</a:t>
            </a:r>
          </a:p>
          <a:p>
            <a:pPr algn="ctr"/>
            <a:r>
              <a:rPr lang="de-DE" sz="900" dirty="0"/>
              <a:t>-feld</a:t>
            </a:r>
          </a:p>
        </p:txBody>
      </p:sp>
      <p:sp>
        <p:nvSpPr>
          <p:cNvPr id="12" name="Textfeld 11">
            <a:extLst>
              <a:ext uri="{FF2B5EF4-FFF2-40B4-BE49-F238E27FC236}">
                <a16:creationId xmlns:a16="http://schemas.microsoft.com/office/drawing/2014/main" id="{00D7139E-BE5C-4E0E-87B6-C30B8A05185C}"/>
              </a:ext>
            </a:extLst>
          </p:cNvPr>
          <p:cNvSpPr txBox="1"/>
          <p:nvPr/>
        </p:nvSpPr>
        <p:spPr>
          <a:xfrm>
            <a:off x="8494824" y="4144280"/>
            <a:ext cx="1167617" cy="507831"/>
          </a:xfrm>
          <a:prstGeom prst="rect">
            <a:avLst/>
          </a:prstGeom>
          <a:noFill/>
        </p:spPr>
        <p:txBody>
          <a:bodyPr wrap="square" rtlCol="0">
            <a:spAutoFit/>
          </a:bodyPr>
          <a:lstStyle/>
          <a:p>
            <a:pPr algn="ctr"/>
            <a:r>
              <a:rPr lang="de-DE" sz="900" dirty="0"/>
              <a:t>Abteilung</a:t>
            </a:r>
          </a:p>
          <a:p>
            <a:pPr algn="ctr"/>
            <a:r>
              <a:rPr lang="de-DE" sz="900" dirty="0"/>
              <a:t>Einheit</a:t>
            </a:r>
          </a:p>
          <a:p>
            <a:pPr algn="ctr"/>
            <a:r>
              <a:rPr lang="de-DE" sz="900" dirty="0"/>
              <a:t>Gruppe</a:t>
            </a:r>
          </a:p>
        </p:txBody>
      </p:sp>
      <p:sp>
        <p:nvSpPr>
          <p:cNvPr id="13" name="Textfeld 12">
            <a:extLst>
              <a:ext uri="{FF2B5EF4-FFF2-40B4-BE49-F238E27FC236}">
                <a16:creationId xmlns:a16="http://schemas.microsoft.com/office/drawing/2014/main" id="{BF5480DF-D24E-4C49-911C-FE2F657DA28A}"/>
              </a:ext>
            </a:extLst>
          </p:cNvPr>
          <p:cNvSpPr txBox="1"/>
          <p:nvPr/>
        </p:nvSpPr>
        <p:spPr>
          <a:xfrm>
            <a:off x="7334571" y="5408727"/>
            <a:ext cx="1167617" cy="369332"/>
          </a:xfrm>
          <a:prstGeom prst="rect">
            <a:avLst/>
          </a:prstGeom>
          <a:noFill/>
        </p:spPr>
        <p:txBody>
          <a:bodyPr wrap="square" rtlCol="0">
            <a:spAutoFit/>
          </a:bodyPr>
          <a:lstStyle/>
          <a:p>
            <a:pPr algn="ctr"/>
            <a:r>
              <a:rPr lang="de-DE" sz="900" dirty="0"/>
              <a:t>Dauer der Zugehörigkeit</a:t>
            </a:r>
          </a:p>
        </p:txBody>
      </p:sp>
      <p:sp>
        <p:nvSpPr>
          <p:cNvPr id="14" name="Textfeld 13">
            <a:extLst>
              <a:ext uri="{FF2B5EF4-FFF2-40B4-BE49-F238E27FC236}">
                <a16:creationId xmlns:a16="http://schemas.microsoft.com/office/drawing/2014/main" id="{3DBB52CC-5F59-40F9-8EA2-19F2D0EC3C62}"/>
              </a:ext>
            </a:extLst>
          </p:cNvPr>
          <p:cNvSpPr txBox="1"/>
          <p:nvPr/>
        </p:nvSpPr>
        <p:spPr>
          <a:xfrm>
            <a:off x="4705649" y="2782971"/>
            <a:ext cx="1167617" cy="507831"/>
          </a:xfrm>
          <a:prstGeom prst="rect">
            <a:avLst/>
          </a:prstGeom>
          <a:noFill/>
        </p:spPr>
        <p:txBody>
          <a:bodyPr wrap="square" rtlCol="0">
            <a:spAutoFit/>
          </a:bodyPr>
          <a:lstStyle/>
          <a:p>
            <a:pPr algn="ctr"/>
            <a:r>
              <a:rPr lang="de-DE" sz="900" dirty="0"/>
              <a:t>Manage-</a:t>
            </a:r>
          </a:p>
          <a:p>
            <a:pPr algn="ctr"/>
            <a:r>
              <a:rPr lang="de-DE" sz="900" dirty="0" err="1"/>
              <a:t>ment</a:t>
            </a:r>
            <a:r>
              <a:rPr lang="de-DE" sz="900" dirty="0"/>
              <a:t>-</a:t>
            </a:r>
          </a:p>
          <a:p>
            <a:pPr algn="ctr"/>
            <a:r>
              <a:rPr lang="de-DE" sz="900" dirty="0"/>
              <a:t>Status</a:t>
            </a:r>
          </a:p>
        </p:txBody>
      </p:sp>
      <p:sp>
        <p:nvSpPr>
          <p:cNvPr id="15" name="Textfeld 14">
            <a:extLst>
              <a:ext uri="{FF2B5EF4-FFF2-40B4-BE49-F238E27FC236}">
                <a16:creationId xmlns:a16="http://schemas.microsoft.com/office/drawing/2014/main" id="{5EDA3ED4-0CFB-4C5E-B68F-941EFC7BDD09}"/>
              </a:ext>
            </a:extLst>
          </p:cNvPr>
          <p:cNvSpPr txBox="1"/>
          <p:nvPr/>
        </p:nvSpPr>
        <p:spPr>
          <a:xfrm>
            <a:off x="4705650" y="4075029"/>
            <a:ext cx="1167617" cy="646331"/>
          </a:xfrm>
          <a:prstGeom prst="rect">
            <a:avLst/>
          </a:prstGeom>
          <a:noFill/>
        </p:spPr>
        <p:txBody>
          <a:bodyPr wrap="square" rtlCol="0">
            <a:spAutoFit/>
          </a:bodyPr>
          <a:lstStyle/>
          <a:p>
            <a:pPr algn="ctr"/>
            <a:r>
              <a:rPr lang="de-DE" sz="900" dirty="0"/>
              <a:t>Gewerk-</a:t>
            </a:r>
          </a:p>
          <a:p>
            <a:pPr algn="ctr"/>
            <a:r>
              <a:rPr lang="de-DE" sz="900" dirty="0" err="1"/>
              <a:t>schafts</a:t>
            </a:r>
            <a:r>
              <a:rPr lang="de-DE" sz="900" dirty="0"/>
              <a:t>-</a:t>
            </a:r>
          </a:p>
          <a:p>
            <a:pPr algn="ctr"/>
            <a:r>
              <a:rPr lang="de-DE" sz="900" dirty="0"/>
              <a:t>Zuge-</a:t>
            </a:r>
          </a:p>
          <a:p>
            <a:pPr algn="ctr"/>
            <a:r>
              <a:rPr lang="de-DE" sz="900" dirty="0" err="1"/>
              <a:t>hörigkeit</a:t>
            </a:r>
            <a:endParaRPr lang="de-DE" sz="900" dirty="0"/>
          </a:p>
        </p:txBody>
      </p:sp>
      <p:sp>
        <p:nvSpPr>
          <p:cNvPr id="16" name="Textfeld 15">
            <a:extLst>
              <a:ext uri="{FF2B5EF4-FFF2-40B4-BE49-F238E27FC236}">
                <a16:creationId xmlns:a16="http://schemas.microsoft.com/office/drawing/2014/main" id="{4333F848-5CD7-4B43-BE66-DC64E1263EFD}"/>
              </a:ext>
            </a:extLst>
          </p:cNvPr>
          <p:cNvSpPr txBox="1"/>
          <p:nvPr/>
        </p:nvSpPr>
        <p:spPr>
          <a:xfrm>
            <a:off x="5948800" y="5509536"/>
            <a:ext cx="1167617" cy="230832"/>
          </a:xfrm>
          <a:prstGeom prst="rect">
            <a:avLst/>
          </a:prstGeom>
          <a:noFill/>
        </p:spPr>
        <p:txBody>
          <a:bodyPr wrap="square" rtlCol="0">
            <a:spAutoFit/>
          </a:bodyPr>
          <a:lstStyle/>
          <a:p>
            <a:pPr algn="ctr"/>
            <a:r>
              <a:rPr lang="de-DE" sz="900" dirty="0"/>
              <a:t>Arbeitsort</a:t>
            </a:r>
          </a:p>
        </p:txBody>
      </p:sp>
      <p:sp>
        <p:nvSpPr>
          <p:cNvPr id="17" name="Rechteck 16">
            <a:extLst>
              <a:ext uri="{FF2B5EF4-FFF2-40B4-BE49-F238E27FC236}">
                <a16:creationId xmlns:a16="http://schemas.microsoft.com/office/drawing/2014/main" id="{80C0FCA9-105E-41BB-B525-0B36EB620E2B}"/>
              </a:ext>
            </a:extLst>
          </p:cNvPr>
          <p:cNvSpPr/>
          <p:nvPr/>
        </p:nvSpPr>
        <p:spPr>
          <a:xfrm>
            <a:off x="7116417" y="2033303"/>
            <a:ext cx="83489"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a:extLst>
              <a:ext uri="{FF2B5EF4-FFF2-40B4-BE49-F238E27FC236}">
                <a16:creationId xmlns:a16="http://schemas.microsoft.com/office/drawing/2014/main" id="{3CBB7D1C-9632-4333-AAF5-A73E1F4CF870}"/>
              </a:ext>
            </a:extLst>
          </p:cNvPr>
          <p:cNvSpPr/>
          <p:nvPr/>
        </p:nvSpPr>
        <p:spPr>
          <a:xfrm>
            <a:off x="7116417" y="2630778"/>
            <a:ext cx="59890"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E6FCAF45-11F3-43CE-91E5-3BB97E0D58EB}"/>
              </a:ext>
            </a:extLst>
          </p:cNvPr>
          <p:cNvSpPr txBox="1"/>
          <p:nvPr/>
        </p:nvSpPr>
        <p:spPr>
          <a:xfrm>
            <a:off x="6439686" y="2048301"/>
            <a:ext cx="1520438" cy="261610"/>
          </a:xfrm>
          <a:prstGeom prst="rect">
            <a:avLst/>
          </a:prstGeom>
          <a:noFill/>
        </p:spPr>
        <p:txBody>
          <a:bodyPr wrap="square" rtlCol="0">
            <a:spAutoFit/>
          </a:bodyPr>
          <a:lstStyle/>
          <a:p>
            <a:pPr algn="ctr"/>
            <a:r>
              <a:rPr lang="de-DE" sz="1100" b="1" dirty="0"/>
              <a:t>Äußere Dimension</a:t>
            </a:r>
          </a:p>
        </p:txBody>
      </p:sp>
      <p:sp>
        <p:nvSpPr>
          <p:cNvPr id="20" name="Textfeld 19">
            <a:extLst>
              <a:ext uri="{FF2B5EF4-FFF2-40B4-BE49-F238E27FC236}">
                <a16:creationId xmlns:a16="http://schemas.microsoft.com/office/drawing/2014/main" id="{DD12BB27-8E38-4904-A19E-01787B50B0C6}"/>
              </a:ext>
            </a:extLst>
          </p:cNvPr>
          <p:cNvSpPr txBox="1"/>
          <p:nvPr/>
        </p:nvSpPr>
        <p:spPr>
          <a:xfrm>
            <a:off x="6397941" y="2777378"/>
            <a:ext cx="1520438" cy="261610"/>
          </a:xfrm>
          <a:prstGeom prst="rect">
            <a:avLst/>
          </a:prstGeom>
          <a:noFill/>
        </p:spPr>
        <p:txBody>
          <a:bodyPr wrap="square" rtlCol="0">
            <a:spAutoFit/>
          </a:bodyPr>
          <a:lstStyle/>
          <a:p>
            <a:pPr algn="ctr"/>
            <a:r>
              <a:rPr lang="de-DE" sz="1100" b="1" dirty="0"/>
              <a:t>Innere Dimension</a:t>
            </a:r>
          </a:p>
        </p:txBody>
      </p:sp>
      <p:sp>
        <p:nvSpPr>
          <p:cNvPr id="21" name="Textfeld 20">
            <a:extLst>
              <a:ext uri="{FF2B5EF4-FFF2-40B4-BE49-F238E27FC236}">
                <a16:creationId xmlns:a16="http://schemas.microsoft.com/office/drawing/2014/main" id="{D65545FB-1ED9-4B4A-B5A9-3872493AA704}"/>
              </a:ext>
            </a:extLst>
          </p:cNvPr>
          <p:cNvSpPr txBox="1"/>
          <p:nvPr/>
        </p:nvSpPr>
        <p:spPr>
          <a:xfrm>
            <a:off x="6574351" y="2367978"/>
            <a:ext cx="1167617" cy="230832"/>
          </a:xfrm>
          <a:prstGeom prst="rect">
            <a:avLst/>
          </a:prstGeom>
          <a:noFill/>
        </p:spPr>
        <p:txBody>
          <a:bodyPr wrap="square" rtlCol="0">
            <a:spAutoFit/>
          </a:bodyPr>
          <a:lstStyle/>
          <a:p>
            <a:pPr algn="ctr"/>
            <a:r>
              <a:rPr lang="de-DE" sz="900" dirty="0"/>
              <a:t>Geographische Lage</a:t>
            </a:r>
          </a:p>
        </p:txBody>
      </p:sp>
      <p:sp>
        <p:nvSpPr>
          <p:cNvPr id="22" name="Textfeld 21">
            <a:extLst>
              <a:ext uri="{FF2B5EF4-FFF2-40B4-BE49-F238E27FC236}">
                <a16:creationId xmlns:a16="http://schemas.microsoft.com/office/drawing/2014/main" id="{E2D529EC-3098-4337-939D-CE51EFE7F4DC}"/>
              </a:ext>
            </a:extLst>
          </p:cNvPr>
          <p:cNvSpPr txBox="1"/>
          <p:nvPr/>
        </p:nvSpPr>
        <p:spPr>
          <a:xfrm>
            <a:off x="6581597" y="2958137"/>
            <a:ext cx="1167617" cy="230832"/>
          </a:xfrm>
          <a:prstGeom prst="rect">
            <a:avLst/>
          </a:prstGeom>
          <a:noFill/>
        </p:spPr>
        <p:txBody>
          <a:bodyPr wrap="square" rtlCol="0">
            <a:spAutoFit/>
          </a:bodyPr>
          <a:lstStyle/>
          <a:p>
            <a:pPr algn="ctr"/>
            <a:r>
              <a:rPr lang="de-DE" sz="900" dirty="0"/>
              <a:t>Alter</a:t>
            </a:r>
          </a:p>
        </p:txBody>
      </p:sp>
      <p:cxnSp>
        <p:nvCxnSpPr>
          <p:cNvPr id="23" name="Gerader Verbinder 22">
            <a:extLst>
              <a:ext uri="{FF2B5EF4-FFF2-40B4-BE49-F238E27FC236}">
                <a16:creationId xmlns:a16="http://schemas.microsoft.com/office/drawing/2014/main" id="{F0B9F6DB-F497-43E0-B265-B3BCC04A9077}"/>
              </a:ext>
            </a:extLst>
          </p:cNvPr>
          <p:cNvCxnSpPr>
            <a:cxnSpLocks/>
          </p:cNvCxnSpPr>
          <p:nvPr/>
        </p:nvCxnSpPr>
        <p:spPr>
          <a:xfrm flipH="1" flipV="1">
            <a:off x="5583150" y="3073182"/>
            <a:ext cx="51285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Gerader Verbinder 23">
            <a:extLst>
              <a:ext uri="{FF2B5EF4-FFF2-40B4-BE49-F238E27FC236}">
                <a16:creationId xmlns:a16="http://schemas.microsoft.com/office/drawing/2014/main" id="{5B35B11B-1100-4E22-B724-60C4015655DC}"/>
              </a:ext>
            </a:extLst>
          </p:cNvPr>
          <p:cNvCxnSpPr>
            <a:cxnSpLocks/>
          </p:cNvCxnSpPr>
          <p:nvPr/>
        </p:nvCxnSpPr>
        <p:spPr>
          <a:xfrm flipH="1">
            <a:off x="5583151" y="4132342"/>
            <a:ext cx="512849" cy="265852"/>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Gerader Verbinder 24">
            <a:extLst>
              <a:ext uri="{FF2B5EF4-FFF2-40B4-BE49-F238E27FC236}">
                <a16:creationId xmlns:a16="http://schemas.microsoft.com/office/drawing/2014/main" id="{E17CC3EC-7E60-4776-B69C-53DD93124FA5}"/>
              </a:ext>
            </a:extLst>
          </p:cNvPr>
          <p:cNvCxnSpPr>
            <a:cxnSpLocks/>
          </p:cNvCxnSpPr>
          <p:nvPr/>
        </p:nvCxnSpPr>
        <p:spPr>
          <a:xfrm flipV="1">
            <a:off x="8200663" y="3073182"/>
            <a:ext cx="52086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26" name="Gerader Verbinder 25">
            <a:extLst>
              <a:ext uri="{FF2B5EF4-FFF2-40B4-BE49-F238E27FC236}">
                <a16:creationId xmlns:a16="http://schemas.microsoft.com/office/drawing/2014/main" id="{9C570FDE-CCC9-464C-9FB8-E4EFD1BFCDE3}"/>
              </a:ext>
            </a:extLst>
          </p:cNvPr>
          <p:cNvCxnSpPr>
            <a:cxnSpLocks/>
          </p:cNvCxnSpPr>
          <p:nvPr/>
        </p:nvCxnSpPr>
        <p:spPr>
          <a:xfrm>
            <a:off x="8222424" y="4095386"/>
            <a:ext cx="574335" cy="99978"/>
          </a:xfrm>
          <a:prstGeom prst="line">
            <a:avLst/>
          </a:prstGeom>
          <a:ln w="19050"/>
        </p:spPr>
        <p:style>
          <a:lnRef idx="1">
            <a:schemeClr val="dk1"/>
          </a:lnRef>
          <a:fillRef idx="0">
            <a:schemeClr val="dk1"/>
          </a:fillRef>
          <a:effectRef idx="0">
            <a:schemeClr val="dk1"/>
          </a:effectRef>
          <a:fontRef idx="minor">
            <a:schemeClr val="tx1"/>
          </a:fontRef>
        </p:style>
      </p:cxnSp>
      <p:sp>
        <p:nvSpPr>
          <p:cNvPr id="27" name="Rechteck 26">
            <a:extLst>
              <a:ext uri="{FF2B5EF4-FFF2-40B4-BE49-F238E27FC236}">
                <a16:creationId xmlns:a16="http://schemas.microsoft.com/office/drawing/2014/main" id="{8E0014C7-2E1E-4618-8926-92F6375FCA5A}"/>
              </a:ext>
            </a:extLst>
          </p:cNvPr>
          <p:cNvSpPr/>
          <p:nvPr/>
        </p:nvSpPr>
        <p:spPr>
          <a:xfrm>
            <a:off x="7116416" y="4875711"/>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a:extLst>
              <a:ext uri="{FF2B5EF4-FFF2-40B4-BE49-F238E27FC236}">
                <a16:creationId xmlns:a16="http://schemas.microsoft.com/office/drawing/2014/main" id="{91921DEA-A44E-4819-B119-77B170F955BF}"/>
              </a:ext>
            </a:extLst>
          </p:cNvPr>
          <p:cNvSpPr txBox="1"/>
          <p:nvPr/>
        </p:nvSpPr>
        <p:spPr>
          <a:xfrm>
            <a:off x="5369989" y="2854323"/>
            <a:ext cx="1167617" cy="369332"/>
          </a:xfrm>
          <a:prstGeom prst="rect">
            <a:avLst/>
          </a:prstGeom>
          <a:noFill/>
        </p:spPr>
        <p:txBody>
          <a:bodyPr wrap="square" rtlCol="0">
            <a:spAutoFit/>
          </a:bodyPr>
          <a:lstStyle/>
          <a:p>
            <a:pPr algn="ctr"/>
            <a:r>
              <a:rPr lang="de-DE" sz="900" dirty="0"/>
              <a:t>Familien-</a:t>
            </a:r>
          </a:p>
          <a:p>
            <a:pPr algn="ctr"/>
            <a:r>
              <a:rPr lang="de-DE" sz="900" dirty="0"/>
              <a:t>stand</a:t>
            </a:r>
          </a:p>
        </p:txBody>
      </p:sp>
      <p:sp>
        <p:nvSpPr>
          <p:cNvPr id="29" name="Textfeld 28">
            <a:extLst>
              <a:ext uri="{FF2B5EF4-FFF2-40B4-BE49-F238E27FC236}">
                <a16:creationId xmlns:a16="http://schemas.microsoft.com/office/drawing/2014/main" id="{0D405E8D-F41C-4F49-B349-C5862ADB0546}"/>
              </a:ext>
            </a:extLst>
          </p:cNvPr>
          <p:cNvSpPr txBox="1"/>
          <p:nvPr/>
        </p:nvSpPr>
        <p:spPr>
          <a:xfrm>
            <a:off x="5182765" y="3387439"/>
            <a:ext cx="1167617" cy="369332"/>
          </a:xfrm>
          <a:prstGeom prst="rect">
            <a:avLst/>
          </a:prstGeom>
          <a:noFill/>
        </p:spPr>
        <p:txBody>
          <a:bodyPr wrap="square" rtlCol="0">
            <a:spAutoFit/>
          </a:bodyPr>
          <a:lstStyle/>
          <a:p>
            <a:pPr algn="ctr"/>
            <a:r>
              <a:rPr lang="de-DE" sz="900" dirty="0"/>
              <a:t>Eltern-</a:t>
            </a:r>
          </a:p>
          <a:p>
            <a:pPr algn="ctr"/>
            <a:r>
              <a:rPr lang="de-DE" sz="900" dirty="0" err="1"/>
              <a:t>schaft</a:t>
            </a:r>
            <a:endParaRPr lang="de-DE" sz="900" dirty="0"/>
          </a:p>
        </p:txBody>
      </p:sp>
      <p:sp>
        <p:nvSpPr>
          <p:cNvPr id="30" name="Textfeld 29">
            <a:extLst>
              <a:ext uri="{FF2B5EF4-FFF2-40B4-BE49-F238E27FC236}">
                <a16:creationId xmlns:a16="http://schemas.microsoft.com/office/drawing/2014/main" id="{A4CAC774-E151-491B-9073-B8FD53F64F2E}"/>
              </a:ext>
            </a:extLst>
          </p:cNvPr>
          <p:cNvSpPr txBox="1"/>
          <p:nvPr/>
        </p:nvSpPr>
        <p:spPr>
          <a:xfrm>
            <a:off x="5191742" y="3887661"/>
            <a:ext cx="1167617" cy="230832"/>
          </a:xfrm>
          <a:prstGeom prst="rect">
            <a:avLst/>
          </a:prstGeom>
          <a:noFill/>
        </p:spPr>
        <p:txBody>
          <a:bodyPr wrap="square" rtlCol="0">
            <a:spAutoFit/>
          </a:bodyPr>
          <a:lstStyle/>
          <a:p>
            <a:pPr algn="ctr"/>
            <a:r>
              <a:rPr lang="de-DE" sz="900" dirty="0"/>
              <a:t>Auftreten</a:t>
            </a:r>
          </a:p>
        </p:txBody>
      </p:sp>
      <p:sp>
        <p:nvSpPr>
          <p:cNvPr id="31" name="Textfeld 30">
            <a:extLst>
              <a:ext uri="{FF2B5EF4-FFF2-40B4-BE49-F238E27FC236}">
                <a16:creationId xmlns:a16="http://schemas.microsoft.com/office/drawing/2014/main" id="{DECC7CF3-A25E-4D7E-A493-B8FE303FFBD2}"/>
              </a:ext>
            </a:extLst>
          </p:cNvPr>
          <p:cNvSpPr txBox="1"/>
          <p:nvPr/>
        </p:nvSpPr>
        <p:spPr>
          <a:xfrm>
            <a:off x="5424237" y="4354451"/>
            <a:ext cx="1167617" cy="369332"/>
          </a:xfrm>
          <a:prstGeom prst="rect">
            <a:avLst/>
          </a:prstGeom>
          <a:noFill/>
        </p:spPr>
        <p:txBody>
          <a:bodyPr wrap="square" rtlCol="0">
            <a:spAutoFit/>
          </a:bodyPr>
          <a:lstStyle/>
          <a:p>
            <a:pPr algn="ctr"/>
            <a:r>
              <a:rPr lang="de-DE" sz="900" dirty="0"/>
              <a:t>Berufs-</a:t>
            </a:r>
          </a:p>
          <a:p>
            <a:pPr algn="ctr"/>
            <a:r>
              <a:rPr lang="de-DE" sz="900" dirty="0" err="1"/>
              <a:t>erfahrung</a:t>
            </a:r>
            <a:endParaRPr lang="de-DE" sz="900" dirty="0"/>
          </a:p>
        </p:txBody>
      </p:sp>
      <p:sp>
        <p:nvSpPr>
          <p:cNvPr id="32" name="Textfeld 31">
            <a:extLst>
              <a:ext uri="{FF2B5EF4-FFF2-40B4-BE49-F238E27FC236}">
                <a16:creationId xmlns:a16="http://schemas.microsoft.com/office/drawing/2014/main" id="{2B3CD8E6-EC0B-40CE-B682-3D804CF1C106}"/>
              </a:ext>
            </a:extLst>
          </p:cNvPr>
          <p:cNvSpPr txBox="1"/>
          <p:nvPr/>
        </p:nvSpPr>
        <p:spPr>
          <a:xfrm>
            <a:off x="6574350" y="4975811"/>
            <a:ext cx="1167617" cy="230832"/>
          </a:xfrm>
          <a:prstGeom prst="rect">
            <a:avLst/>
          </a:prstGeom>
          <a:noFill/>
        </p:spPr>
        <p:txBody>
          <a:bodyPr wrap="square" rtlCol="0">
            <a:spAutoFit/>
          </a:bodyPr>
          <a:lstStyle/>
          <a:p>
            <a:pPr algn="ctr"/>
            <a:r>
              <a:rPr lang="de-DE" sz="900" dirty="0"/>
              <a:t>Ausbildung</a:t>
            </a:r>
          </a:p>
        </p:txBody>
      </p:sp>
      <p:sp>
        <p:nvSpPr>
          <p:cNvPr id="33" name="Textfeld 32">
            <a:extLst>
              <a:ext uri="{FF2B5EF4-FFF2-40B4-BE49-F238E27FC236}">
                <a16:creationId xmlns:a16="http://schemas.microsoft.com/office/drawing/2014/main" id="{B7CD1A13-5C4E-422A-AEEC-ABD2A23984BB}"/>
              </a:ext>
            </a:extLst>
          </p:cNvPr>
          <p:cNvSpPr txBox="1"/>
          <p:nvPr/>
        </p:nvSpPr>
        <p:spPr>
          <a:xfrm>
            <a:off x="7771788" y="4340814"/>
            <a:ext cx="1167617" cy="230832"/>
          </a:xfrm>
          <a:prstGeom prst="rect">
            <a:avLst/>
          </a:prstGeom>
          <a:noFill/>
        </p:spPr>
        <p:txBody>
          <a:bodyPr wrap="square" rtlCol="0">
            <a:spAutoFit/>
          </a:bodyPr>
          <a:lstStyle/>
          <a:p>
            <a:pPr algn="ctr"/>
            <a:r>
              <a:rPr lang="de-DE" sz="900" dirty="0"/>
              <a:t>Religion</a:t>
            </a:r>
          </a:p>
        </p:txBody>
      </p:sp>
      <p:sp>
        <p:nvSpPr>
          <p:cNvPr id="34" name="Textfeld 33">
            <a:extLst>
              <a:ext uri="{FF2B5EF4-FFF2-40B4-BE49-F238E27FC236}">
                <a16:creationId xmlns:a16="http://schemas.microsoft.com/office/drawing/2014/main" id="{89D88EC7-9D96-4901-8F10-08A3EEBEB31C}"/>
              </a:ext>
            </a:extLst>
          </p:cNvPr>
          <p:cNvSpPr txBox="1"/>
          <p:nvPr/>
        </p:nvSpPr>
        <p:spPr>
          <a:xfrm>
            <a:off x="7925782" y="3791829"/>
            <a:ext cx="1167617" cy="369332"/>
          </a:xfrm>
          <a:prstGeom prst="rect">
            <a:avLst/>
          </a:prstGeom>
          <a:noFill/>
        </p:spPr>
        <p:txBody>
          <a:bodyPr wrap="square" rtlCol="0">
            <a:spAutoFit/>
          </a:bodyPr>
          <a:lstStyle/>
          <a:p>
            <a:pPr algn="ctr"/>
            <a:r>
              <a:rPr lang="de-DE" sz="900" dirty="0"/>
              <a:t>Freizeit-</a:t>
            </a:r>
          </a:p>
          <a:p>
            <a:pPr algn="ctr"/>
            <a:r>
              <a:rPr lang="de-DE" sz="900" dirty="0"/>
              <a:t>verhalten</a:t>
            </a:r>
          </a:p>
        </p:txBody>
      </p:sp>
      <p:sp>
        <p:nvSpPr>
          <p:cNvPr id="35" name="Textfeld 34">
            <a:extLst>
              <a:ext uri="{FF2B5EF4-FFF2-40B4-BE49-F238E27FC236}">
                <a16:creationId xmlns:a16="http://schemas.microsoft.com/office/drawing/2014/main" id="{0F1D0C38-35E6-47FE-8477-96A388C1A5B7}"/>
              </a:ext>
            </a:extLst>
          </p:cNvPr>
          <p:cNvSpPr txBox="1"/>
          <p:nvPr/>
        </p:nvSpPr>
        <p:spPr>
          <a:xfrm>
            <a:off x="7975448" y="3365826"/>
            <a:ext cx="1167617" cy="369332"/>
          </a:xfrm>
          <a:prstGeom prst="rect">
            <a:avLst/>
          </a:prstGeom>
          <a:noFill/>
        </p:spPr>
        <p:txBody>
          <a:bodyPr wrap="square" rtlCol="0">
            <a:spAutoFit/>
          </a:bodyPr>
          <a:lstStyle/>
          <a:p>
            <a:pPr algn="ctr"/>
            <a:r>
              <a:rPr lang="de-DE" sz="900" dirty="0" err="1"/>
              <a:t>Gewohn</a:t>
            </a:r>
            <a:r>
              <a:rPr lang="de-DE" sz="900" dirty="0"/>
              <a:t>-</a:t>
            </a:r>
          </a:p>
          <a:p>
            <a:pPr algn="ctr"/>
            <a:r>
              <a:rPr lang="de-DE" sz="900" dirty="0" err="1"/>
              <a:t>heiten</a:t>
            </a:r>
            <a:endParaRPr lang="de-DE" sz="900" dirty="0"/>
          </a:p>
        </p:txBody>
      </p:sp>
      <p:sp>
        <p:nvSpPr>
          <p:cNvPr id="36" name="Textfeld 35">
            <a:extLst>
              <a:ext uri="{FF2B5EF4-FFF2-40B4-BE49-F238E27FC236}">
                <a16:creationId xmlns:a16="http://schemas.microsoft.com/office/drawing/2014/main" id="{FB7E37DA-1B1D-41BB-A7BB-F0C9E0FF7B67}"/>
              </a:ext>
            </a:extLst>
          </p:cNvPr>
          <p:cNvSpPr txBox="1"/>
          <p:nvPr/>
        </p:nvSpPr>
        <p:spPr>
          <a:xfrm>
            <a:off x="7810732" y="2885041"/>
            <a:ext cx="1167617" cy="230832"/>
          </a:xfrm>
          <a:prstGeom prst="rect">
            <a:avLst/>
          </a:prstGeom>
          <a:noFill/>
        </p:spPr>
        <p:txBody>
          <a:bodyPr wrap="square" rtlCol="0">
            <a:spAutoFit/>
          </a:bodyPr>
          <a:lstStyle/>
          <a:p>
            <a:pPr algn="ctr"/>
            <a:r>
              <a:rPr lang="de-DE" sz="900" dirty="0"/>
              <a:t>Einkommen</a:t>
            </a:r>
          </a:p>
        </p:txBody>
      </p:sp>
      <p:sp>
        <p:nvSpPr>
          <p:cNvPr id="37" name="Rechteck 36">
            <a:extLst>
              <a:ext uri="{FF2B5EF4-FFF2-40B4-BE49-F238E27FC236}">
                <a16:creationId xmlns:a16="http://schemas.microsoft.com/office/drawing/2014/main" id="{A95CF757-5A8B-4CAD-A606-8302FE28A006}"/>
              </a:ext>
            </a:extLst>
          </p:cNvPr>
          <p:cNvSpPr/>
          <p:nvPr/>
        </p:nvSpPr>
        <p:spPr>
          <a:xfrm>
            <a:off x="7114440" y="4289610"/>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8" name="Gerader Verbinder 37">
            <a:extLst>
              <a:ext uri="{FF2B5EF4-FFF2-40B4-BE49-F238E27FC236}">
                <a16:creationId xmlns:a16="http://schemas.microsoft.com/office/drawing/2014/main" id="{EA961443-2E1F-4EB3-938E-BC0CDF928879}"/>
              </a:ext>
            </a:extLst>
          </p:cNvPr>
          <p:cNvCxnSpPr>
            <a:cxnSpLocks/>
          </p:cNvCxnSpPr>
          <p:nvPr/>
        </p:nvCxnSpPr>
        <p:spPr>
          <a:xfrm>
            <a:off x="6281191" y="3049368"/>
            <a:ext cx="438589" cy="354675"/>
          </a:xfrm>
          <a:prstGeom prst="line">
            <a:avLst/>
          </a:prstGeom>
          <a:ln w="19050"/>
        </p:spPr>
        <p:style>
          <a:lnRef idx="1">
            <a:schemeClr val="dk1"/>
          </a:lnRef>
          <a:fillRef idx="0">
            <a:schemeClr val="dk1"/>
          </a:fillRef>
          <a:effectRef idx="0">
            <a:schemeClr val="dk1"/>
          </a:effectRef>
          <a:fontRef idx="minor">
            <a:schemeClr val="tx1"/>
          </a:fontRef>
        </p:style>
      </p:cxnSp>
      <p:cxnSp>
        <p:nvCxnSpPr>
          <p:cNvPr id="39" name="Gerader Verbinder 38">
            <a:extLst>
              <a:ext uri="{FF2B5EF4-FFF2-40B4-BE49-F238E27FC236}">
                <a16:creationId xmlns:a16="http://schemas.microsoft.com/office/drawing/2014/main" id="{0E8BCED0-B8B9-49EE-8D9F-89B9A49FFB9B}"/>
              </a:ext>
            </a:extLst>
          </p:cNvPr>
          <p:cNvCxnSpPr>
            <a:cxnSpLocks/>
          </p:cNvCxnSpPr>
          <p:nvPr/>
        </p:nvCxnSpPr>
        <p:spPr>
          <a:xfrm flipV="1">
            <a:off x="7577928" y="3054796"/>
            <a:ext cx="458504" cy="349247"/>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Gerader Verbinder 39">
            <a:extLst>
              <a:ext uri="{FF2B5EF4-FFF2-40B4-BE49-F238E27FC236}">
                <a16:creationId xmlns:a16="http://schemas.microsoft.com/office/drawing/2014/main" id="{8622890B-329F-4BD1-97BC-5500B84CFF0F}"/>
              </a:ext>
            </a:extLst>
          </p:cNvPr>
          <p:cNvCxnSpPr/>
          <p:nvPr/>
        </p:nvCxnSpPr>
        <p:spPr>
          <a:xfrm flipH="1">
            <a:off x="6460890" y="4156115"/>
            <a:ext cx="389309" cy="454641"/>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Gerader Verbinder 40">
            <a:extLst>
              <a:ext uri="{FF2B5EF4-FFF2-40B4-BE49-F238E27FC236}">
                <a16:creationId xmlns:a16="http://schemas.microsoft.com/office/drawing/2014/main" id="{558CDB5A-9C76-4E5D-BDCF-A72E76A65EBC}"/>
              </a:ext>
            </a:extLst>
          </p:cNvPr>
          <p:cNvCxnSpPr>
            <a:cxnSpLocks/>
          </p:cNvCxnSpPr>
          <p:nvPr/>
        </p:nvCxnSpPr>
        <p:spPr>
          <a:xfrm>
            <a:off x="7469453" y="4177798"/>
            <a:ext cx="383023" cy="425696"/>
          </a:xfrm>
          <a:prstGeom prst="line">
            <a:avLst/>
          </a:prstGeom>
          <a:ln w="19050"/>
        </p:spPr>
        <p:style>
          <a:lnRef idx="1">
            <a:schemeClr val="dk1"/>
          </a:lnRef>
          <a:fillRef idx="0">
            <a:schemeClr val="dk1"/>
          </a:fillRef>
          <a:effectRef idx="0">
            <a:schemeClr val="dk1"/>
          </a:effectRef>
          <a:fontRef idx="minor">
            <a:schemeClr val="tx1"/>
          </a:fontRef>
        </p:style>
      </p:cxnSp>
      <p:sp>
        <p:nvSpPr>
          <p:cNvPr id="42" name="Textfeld 41">
            <a:extLst>
              <a:ext uri="{FF2B5EF4-FFF2-40B4-BE49-F238E27FC236}">
                <a16:creationId xmlns:a16="http://schemas.microsoft.com/office/drawing/2014/main" id="{3E17C352-5D9B-4396-9E2F-4DA062F8C4DC}"/>
              </a:ext>
            </a:extLst>
          </p:cNvPr>
          <p:cNvSpPr txBox="1"/>
          <p:nvPr/>
        </p:nvSpPr>
        <p:spPr>
          <a:xfrm>
            <a:off x="5790386" y="3236380"/>
            <a:ext cx="1167617" cy="507831"/>
          </a:xfrm>
          <a:prstGeom prst="rect">
            <a:avLst/>
          </a:prstGeom>
          <a:noFill/>
        </p:spPr>
        <p:txBody>
          <a:bodyPr wrap="square" rtlCol="0">
            <a:spAutoFit/>
          </a:bodyPr>
          <a:lstStyle/>
          <a:p>
            <a:pPr algn="ctr"/>
            <a:r>
              <a:rPr lang="de-DE" sz="900" dirty="0"/>
              <a:t>Religion </a:t>
            </a:r>
          </a:p>
          <a:p>
            <a:pPr algn="ctr"/>
            <a:r>
              <a:rPr lang="de-DE" sz="900" dirty="0"/>
              <a:t>und </a:t>
            </a:r>
            <a:r>
              <a:rPr lang="de-DE" sz="900" dirty="0" err="1"/>
              <a:t>Weltan</a:t>
            </a:r>
            <a:r>
              <a:rPr lang="de-DE" sz="900" dirty="0"/>
              <a:t>-</a:t>
            </a:r>
          </a:p>
          <a:p>
            <a:pPr algn="ctr"/>
            <a:r>
              <a:rPr lang="de-DE" sz="900" dirty="0" err="1"/>
              <a:t>schauung</a:t>
            </a:r>
            <a:endParaRPr lang="de-DE" sz="900" dirty="0"/>
          </a:p>
        </p:txBody>
      </p:sp>
      <p:sp>
        <p:nvSpPr>
          <p:cNvPr id="43" name="Textfeld 42">
            <a:extLst>
              <a:ext uri="{FF2B5EF4-FFF2-40B4-BE49-F238E27FC236}">
                <a16:creationId xmlns:a16="http://schemas.microsoft.com/office/drawing/2014/main" id="{7BA0483B-733F-4C63-9D1F-9F0B640B4658}"/>
              </a:ext>
            </a:extLst>
          </p:cNvPr>
          <p:cNvSpPr txBox="1"/>
          <p:nvPr/>
        </p:nvSpPr>
        <p:spPr>
          <a:xfrm>
            <a:off x="5862744" y="3970510"/>
            <a:ext cx="1167617" cy="507831"/>
          </a:xfrm>
          <a:prstGeom prst="rect">
            <a:avLst/>
          </a:prstGeom>
          <a:noFill/>
        </p:spPr>
        <p:txBody>
          <a:bodyPr wrap="square" rtlCol="0">
            <a:spAutoFit/>
          </a:bodyPr>
          <a:lstStyle/>
          <a:p>
            <a:pPr algn="ctr"/>
            <a:r>
              <a:rPr lang="de-DE" sz="900" dirty="0"/>
              <a:t>Ethnische</a:t>
            </a:r>
          </a:p>
          <a:p>
            <a:pPr algn="ctr"/>
            <a:r>
              <a:rPr lang="de-DE" sz="900" dirty="0"/>
              <a:t>Zugehörig-</a:t>
            </a:r>
          </a:p>
          <a:p>
            <a:pPr algn="ctr"/>
            <a:r>
              <a:rPr lang="de-DE" sz="900" dirty="0" err="1"/>
              <a:t>keit</a:t>
            </a:r>
            <a:endParaRPr lang="de-DE" sz="900" dirty="0"/>
          </a:p>
        </p:txBody>
      </p:sp>
      <p:sp>
        <p:nvSpPr>
          <p:cNvPr id="44" name="Textfeld 43">
            <a:extLst>
              <a:ext uri="{FF2B5EF4-FFF2-40B4-BE49-F238E27FC236}">
                <a16:creationId xmlns:a16="http://schemas.microsoft.com/office/drawing/2014/main" id="{BC70C58E-B44D-42B8-9BD5-1AC3C6853CEE}"/>
              </a:ext>
            </a:extLst>
          </p:cNvPr>
          <p:cNvSpPr txBox="1"/>
          <p:nvPr/>
        </p:nvSpPr>
        <p:spPr>
          <a:xfrm>
            <a:off x="6537496" y="4406016"/>
            <a:ext cx="1167617" cy="369332"/>
          </a:xfrm>
          <a:prstGeom prst="rect">
            <a:avLst/>
          </a:prstGeom>
          <a:noFill/>
        </p:spPr>
        <p:txBody>
          <a:bodyPr wrap="square" rtlCol="0">
            <a:spAutoFit/>
          </a:bodyPr>
          <a:lstStyle/>
          <a:p>
            <a:pPr algn="ctr"/>
            <a:r>
              <a:rPr lang="de-DE" sz="900" dirty="0"/>
              <a:t>Physische Fähigkeiten</a:t>
            </a:r>
          </a:p>
        </p:txBody>
      </p:sp>
      <p:sp>
        <p:nvSpPr>
          <p:cNvPr id="45" name="Textfeld 44">
            <a:extLst>
              <a:ext uri="{FF2B5EF4-FFF2-40B4-BE49-F238E27FC236}">
                <a16:creationId xmlns:a16="http://schemas.microsoft.com/office/drawing/2014/main" id="{DA202441-5FAE-4EA0-8219-32B21753CEA8}"/>
              </a:ext>
            </a:extLst>
          </p:cNvPr>
          <p:cNvSpPr txBox="1"/>
          <p:nvPr/>
        </p:nvSpPr>
        <p:spPr>
          <a:xfrm>
            <a:off x="7350219" y="3984444"/>
            <a:ext cx="1167617" cy="369332"/>
          </a:xfrm>
          <a:prstGeom prst="rect">
            <a:avLst/>
          </a:prstGeom>
          <a:noFill/>
        </p:spPr>
        <p:txBody>
          <a:bodyPr wrap="square" rtlCol="0">
            <a:spAutoFit/>
          </a:bodyPr>
          <a:lstStyle/>
          <a:p>
            <a:pPr algn="ctr"/>
            <a:r>
              <a:rPr lang="de-DE" sz="900" dirty="0"/>
              <a:t>Sexuelle Orientierung</a:t>
            </a:r>
          </a:p>
        </p:txBody>
      </p:sp>
      <p:sp>
        <p:nvSpPr>
          <p:cNvPr id="46" name="Textfeld 45">
            <a:extLst>
              <a:ext uri="{FF2B5EF4-FFF2-40B4-BE49-F238E27FC236}">
                <a16:creationId xmlns:a16="http://schemas.microsoft.com/office/drawing/2014/main" id="{00563F0D-459D-47D5-B647-8CCA7A58E91A}"/>
              </a:ext>
            </a:extLst>
          </p:cNvPr>
          <p:cNvSpPr txBox="1"/>
          <p:nvPr/>
        </p:nvSpPr>
        <p:spPr>
          <a:xfrm>
            <a:off x="7327207" y="3389432"/>
            <a:ext cx="1167617" cy="230832"/>
          </a:xfrm>
          <a:prstGeom prst="rect">
            <a:avLst/>
          </a:prstGeom>
          <a:noFill/>
        </p:spPr>
        <p:txBody>
          <a:bodyPr wrap="square" rtlCol="0">
            <a:spAutoFit/>
          </a:bodyPr>
          <a:lstStyle/>
          <a:p>
            <a:pPr algn="ctr"/>
            <a:r>
              <a:rPr lang="de-DE" sz="900" dirty="0"/>
              <a:t>Geschlecht</a:t>
            </a:r>
          </a:p>
        </p:txBody>
      </p:sp>
      <p:sp>
        <p:nvSpPr>
          <p:cNvPr id="47" name="Textfeld 46">
            <a:extLst>
              <a:ext uri="{FF2B5EF4-FFF2-40B4-BE49-F238E27FC236}">
                <a16:creationId xmlns:a16="http://schemas.microsoft.com/office/drawing/2014/main" id="{96099123-B8E3-4CEE-BE9A-3B435C28C485}"/>
              </a:ext>
            </a:extLst>
          </p:cNvPr>
          <p:cNvSpPr txBox="1"/>
          <p:nvPr/>
        </p:nvSpPr>
        <p:spPr>
          <a:xfrm>
            <a:off x="8636854" y="5610086"/>
            <a:ext cx="3078087" cy="553998"/>
          </a:xfrm>
          <a:prstGeom prst="rect">
            <a:avLst/>
          </a:prstGeom>
          <a:noFill/>
        </p:spPr>
        <p:txBody>
          <a:bodyPr wrap="none" rtlCol="0">
            <a:spAutoFit/>
          </a:bodyPr>
          <a:lstStyle/>
          <a:p>
            <a:r>
              <a:rPr lang="de-DE" sz="1000" dirty="0"/>
              <a:t>Abb.: Eigene Darstellung, nach </a:t>
            </a:r>
            <a:r>
              <a:rPr lang="en-US" sz="1000" dirty="0" err="1"/>
              <a:t>Gardenswartz</a:t>
            </a:r>
            <a:r>
              <a:rPr lang="en-US" sz="1000" dirty="0"/>
              <a:t>, Lee; </a:t>
            </a:r>
          </a:p>
          <a:p>
            <a:r>
              <a:rPr lang="en-US" sz="1000" dirty="0"/>
              <a:t> Rowe, Anita (1998): Managing diversity in health care. </a:t>
            </a:r>
          </a:p>
          <a:p>
            <a:r>
              <a:rPr lang="en-US" sz="1000" dirty="0"/>
              <a:t>Jossey-Bass: San Francisco</a:t>
            </a:r>
            <a:endParaRPr lang="de-DE" sz="1000" dirty="0"/>
          </a:p>
        </p:txBody>
      </p:sp>
      <p:sp>
        <p:nvSpPr>
          <p:cNvPr id="48" name="Textfeld 47">
            <a:extLst>
              <a:ext uri="{FF2B5EF4-FFF2-40B4-BE49-F238E27FC236}">
                <a16:creationId xmlns:a16="http://schemas.microsoft.com/office/drawing/2014/main" id="{821EA861-814D-4E3D-898D-0D00882632B3}"/>
              </a:ext>
            </a:extLst>
          </p:cNvPr>
          <p:cNvSpPr txBox="1"/>
          <p:nvPr/>
        </p:nvSpPr>
        <p:spPr>
          <a:xfrm>
            <a:off x="6413589" y="3595873"/>
            <a:ext cx="1520438" cy="261610"/>
          </a:xfrm>
          <a:prstGeom prst="rect">
            <a:avLst/>
          </a:prstGeom>
          <a:noFill/>
        </p:spPr>
        <p:txBody>
          <a:bodyPr wrap="square" rtlCol="0">
            <a:spAutoFit/>
          </a:bodyPr>
          <a:lstStyle/>
          <a:p>
            <a:pPr algn="ctr"/>
            <a:r>
              <a:rPr lang="de-DE" sz="1100" b="1" dirty="0"/>
              <a:t>Persönlichkeit</a:t>
            </a:r>
          </a:p>
        </p:txBody>
      </p:sp>
    </p:spTree>
    <p:extLst>
      <p:ext uri="{BB962C8B-B14F-4D97-AF65-F5344CB8AC3E}">
        <p14:creationId xmlns:p14="http://schemas.microsoft.com/office/powerpoint/2010/main" val="239599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pic>
        <p:nvPicPr>
          <p:cNvPr id="6" name="Inhaltsplatzhalter 2">
            <a:extLst>
              <a:ext uri="{FF2B5EF4-FFF2-40B4-BE49-F238E27FC236}">
                <a16:creationId xmlns:a16="http://schemas.microsoft.com/office/drawing/2014/main" id="{99DCEDF4-219E-4EBF-BDA5-B45A7E665AED}"/>
              </a:ext>
            </a:extLst>
          </p:cNvPr>
          <p:cNvPicPr>
            <a:picLocks noChangeAspect="1"/>
          </p:cNvPicPr>
          <p:nvPr/>
        </p:nvPicPr>
        <p:blipFill rotWithShape="1">
          <a:blip r:embed="rId4">
            <a:extLst>
              <a:ext uri="{28A0092B-C50C-407E-A947-70E740481C1C}">
                <a14:useLocalDpi xmlns:a14="http://schemas.microsoft.com/office/drawing/2010/main" val="0"/>
              </a:ext>
            </a:extLst>
          </a:blip>
          <a:srcRect t="4113" b="3679"/>
          <a:stretch/>
        </p:blipFill>
        <p:spPr>
          <a:xfrm>
            <a:off x="4595141" y="1379537"/>
            <a:ext cx="5133975" cy="4733926"/>
          </a:xfrm>
          <a:prstGeom prst="rect">
            <a:avLst/>
          </a:prstGeom>
        </p:spPr>
      </p:pic>
      <p:sp>
        <p:nvSpPr>
          <p:cNvPr id="7" name="Titel 1">
            <a:extLst>
              <a:ext uri="{FF2B5EF4-FFF2-40B4-BE49-F238E27FC236}">
                <a16:creationId xmlns:a16="http://schemas.microsoft.com/office/drawing/2014/main" id="{F052396F-BD75-4A84-AC6C-051C635ECACB}"/>
              </a:ext>
            </a:extLst>
          </p:cNvPr>
          <p:cNvSpPr>
            <a:spLocks noGrp="1"/>
          </p:cNvSpPr>
          <p:nvPr>
            <p:ph type="title"/>
          </p:nvPr>
        </p:nvSpPr>
        <p:spPr>
          <a:xfrm>
            <a:off x="519643" y="744537"/>
            <a:ext cx="10943167" cy="1081088"/>
          </a:xfrm>
        </p:spPr>
        <p:txBody>
          <a:bodyPr>
            <a:normAutofit/>
          </a:bodyPr>
          <a:lstStyle/>
          <a:p>
            <a:r>
              <a:rPr lang="de-DE" sz="2400" dirty="0"/>
              <a:t>Die Merkmale, die hier beschrieben werden, liegen auf der inneren Ebene von Persönlichkeit des Diversitätsmodells </a:t>
            </a:r>
          </a:p>
        </p:txBody>
      </p:sp>
      <p:sp>
        <p:nvSpPr>
          <p:cNvPr id="8" name="Rechteck 7">
            <a:extLst>
              <a:ext uri="{FF2B5EF4-FFF2-40B4-BE49-F238E27FC236}">
                <a16:creationId xmlns:a16="http://schemas.microsoft.com/office/drawing/2014/main" id="{B9C9B668-7081-4F57-A7F0-2DBACDA5A58C}"/>
              </a:ext>
            </a:extLst>
          </p:cNvPr>
          <p:cNvSpPr/>
          <p:nvPr/>
        </p:nvSpPr>
        <p:spPr>
          <a:xfrm>
            <a:off x="7116417" y="1451112"/>
            <a:ext cx="83489" cy="552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F18921D6-51AF-4BE7-A3D9-2F464C95B1CE}"/>
              </a:ext>
            </a:extLst>
          </p:cNvPr>
          <p:cNvSpPr txBox="1"/>
          <p:nvPr/>
        </p:nvSpPr>
        <p:spPr>
          <a:xfrm>
            <a:off x="6397941" y="1429542"/>
            <a:ext cx="1520438" cy="430887"/>
          </a:xfrm>
          <a:prstGeom prst="rect">
            <a:avLst/>
          </a:prstGeom>
          <a:noFill/>
        </p:spPr>
        <p:txBody>
          <a:bodyPr wrap="square" rtlCol="0">
            <a:spAutoFit/>
          </a:bodyPr>
          <a:lstStyle/>
          <a:p>
            <a:pPr algn="ctr"/>
            <a:r>
              <a:rPr lang="de-DE" sz="1100" b="1" dirty="0"/>
              <a:t>Organisationale Dimension</a:t>
            </a:r>
          </a:p>
        </p:txBody>
      </p:sp>
      <p:sp>
        <p:nvSpPr>
          <p:cNvPr id="10" name="Textfeld 9">
            <a:extLst>
              <a:ext uri="{FF2B5EF4-FFF2-40B4-BE49-F238E27FC236}">
                <a16:creationId xmlns:a16="http://schemas.microsoft.com/office/drawing/2014/main" id="{B0D2B2E6-D407-4D75-8F40-3A6253E9EEF3}"/>
              </a:ext>
            </a:extLst>
          </p:cNvPr>
          <p:cNvSpPr txBox="1"/>
          <p:nvPr/>
        </p:nvSpPr>
        <p:spPr>
          <a:xfrm>
            <a:off x="6439687" y="1764946"/>
            <a:ext cx="1520438" cy="230832"/>
          </a:xfrm>
          <a:prstGeom prst="rect">
            <a:avLst/>
          </a:prstGeom>
          <a:noFill/>
        </p:spPr>
        <p:txBody>
          <a:bodyPr wrap="square" rtlCol="0">
            <a:spAutoFit/>
          </a:bodyPr>
          <a:lstStyle/>
          <a:p>
            <a:pPr algn="ctr"/>
            <a:r>
              <a:rPr lang="de-DE" sz="900" dirty="0"/>
              <a:t>Funktion/Einstufung</a:t>
            </a:r>
          </a:p>
        </p:txBody>
      </p:sp>
      <p:sp>
        <p:nvSpPr>
          <p:cNvPr id="11" name="Textfeld 10">
            <a:extLst>
              <a:ext uri="{FF2B5EF4-FFF2-40B4-BE49-F238E27FC236}">
                <a16:creationId xmlns:a16="http://schemas.microsoft.com/office/drawing/2014/main" id="{BD0A8284-A3A8-4CBE-B253-F238084B86D5}"/>
              </a:ext>
            </a:extLst>
          </p:cNvPr>
          <p:cNvSpPr txBox="1"/>
          <p:nvPr/>
        </p:nvSpPr>
        <p:spPr>
          <a:xfrm>
            <a:off x="8445158" y="2857995"/>
            <a:ext cx="1167617" cy="507831"/>
          </a:xfrm>
          <a:prstGeom prst="rect">
            <a:avLst/>
          </a:prstGeom>
          <a:noFill/>
        </p:spPr>
        <p:txBody>
          <a:bodyPr wrap="square" rtlCol="0">
            <a:spAutoFit/>
          </a:bodyPr>
          <a:lstStyle/>
          <a:p>
            <a:pPr algn="ctr"/>
            <a:r>
              <a:rPr lang="de-DE" sz="900" dirty="0"/>
              <a:t>Arbeits- </a:t>
            </a:r>
          </a:p>
          <a:p>
            <a:pPr algn="ctr"/>
            <a:r>
              <a:rPr lang="de-DE" sz="900" dirty="0" err="1"/>
              <a:t>inhalte</a:t>
            </a:r>
            <a:r>
              <a:rPr lang="de-DE" sz="900" dirty="0"/>
              <a:t>/</a:t>
            </a:r>
          </a:p>
          <a:p>
            <a:pPr algn="ctr"/>
            <a:r>
              <a:rPr lang="de-DE" sz="900" dirty="0"/>
              <a:t>-feld</a:t>
            </a:r>
          </a:p>
        </p:txBody>
      </p:sp>
      <p:sp>
        <p:nvSpPr>
          <p:cNvPr id="12" name="Textfeld 11">
            <a:extLst>
              <a:ext uri="{FF2B5EF4-FFF2-40B4-BE49-F238E27FC236}">
                <a16:creationId xmlns:a16="http://schemas.microsoft.com/office/drawing/2014/main" id="{00D7139E-BE5C-4E0E-87B6-C30B8A05185C}"/>
              </a:ext>
            </a:extLst>
          </p:cNvPr>
          <p:cNvSpPr txBox="1"/>
          <p:nvPr/>
        </p:nvSpPr>
        <p:spPr>
          <a:xfrm>
            <a:off x="8494824" y="4144280"/>
            <a:ext cx="1167617" cy="507831"/>
          </a:xfrm>
          <a:prstGeom prst="rect">
            <a:avLst/>
          </a:prstGeom>
          <a:noFill/>
        </p:spPr>
        <p:txBody>
          <a:bodyPr wrap="square" rtlCol="0">
            <a:spAutoFit/>
          </a:bodyPr>
          <a:lstStyle/>
          <a:p>
            <a:pPr algn="ctr"/>
            <a:r>
              <a:rPr lang="de-DE" sz="900" dirty="0"/>
              <a:t>Abteilung</a:t>
            </a:r>
          </a:p>
          <a:p>
            <a:pPr algn="ctr"/>
            <a:r>
              <a:rPr lang="de-DE" sz="900" dirty="0"/>
              <a:t>Einheit</a:t>
            </a:r>
          </a:p>
          <a:p>
            <a:pPr algn="ctr"/>
            <a:r>
              <a:rPr lang="de-DE" sz="900" dirty="0"/>
              <a:t>Gruppe</a:t>
            </a:r>
          </a:p>
        </p:txBody>
      </p:sp>
      <p:sp>
        <p:nvSpPr>
          <p:cNvPr id="13" name="Textfeld 12">
            <a:extLst>
              <a:ext uri="{FF2B5EF4-FFF2-40B4-BE49-F238E27FC236}">
                <a16:creationId xmlns:a16="http://schemas.microsoft.com/office/drawing/2014/main" id="{BF5480DF-D24E-4C49-911C-FE2F657DA28A}"/>
              </a:ext>
            </a:extLst>
          </p:cNvPr>
          <p:cNvSpPr txBox="1"/>
          <p:nvPr/>
        </p:nvSpPr>
        <p:spPr>
          <a:xfrm>
            <a:off x="7334571" y="5408727"/>
            <a:ext cx="1167617" cy="369332"/>
          </a:xfrm>
          <a:prstGeom prst="rect">
            <a:avLst/>
          </a:prstGeom>
          <a:noFill/>
        </p:spPr>
        <p:txBody>
          <a:bodyPr wrap="square" rtlCol="0">
            <a:spAutoFit/>
          </a:bodyPr>
          <a:lstStyle/>
          <a:p>
            <a:pPr algn="ctr"/>
            <a:r>
              <a:rPr lang="de-DE" sz="900" dirty="0"/>
              <a:t>Dauer der Zugehörigkeit</a:t>
            </a:r>
          </a:p>
        </p:txBody>
      </p:sp>
      <p:sp>
        <p:nvSpPr>
          <p:cNvPr id="14" name="Textfeld 13">
            <a:extLst>
              <a:ext uri="{FF2B5EF4-FFF2-40B4-BE49-F238E27FC236}">
                <a16:creationId xmlns:a16="http://schemas.microsoft.com/office/drawing/2014/main" id="{3DBB52CC-5F59-40F9-8EA2-19F2D0EC3C62}"/>
              </a:ext>
            </a:extLst>
          </p:cNvPr>
          <p:cNvSpPr txBox="1"/>
          <p:nvPr/>
        </p:nvSpPr>
        <p:spPr>
          <a:xfrm>
            <a:off x="4705649" y="2782971"/>
            <a:ext cx="1167617" cy="507831"/>
          </a:xfrm>
          <a:prstGeom prst="rect">
            <a:avLst/>
          </a:prstGeom>
          <a:noFill/>
        </p:spPr>
        <p:txBody>
          <a:bodyPr wrap="square" rtlCol="0">
            <a:spAutoFit/>
          </a:bodyPr>
          <a:lstStyle/>
          <a:p>
            <a:pPr algn="ctr"/>
            <a:r>
              <a:rPr lang="de-DE" sz="900" dirty="0"/>
              <a:t>Manage-</a:t>
            </a:r>
          </a:p>
          <a:p>
            <a:pPr algn="ctr"/>
            <a:r>
              <a:rPr lang="de-DE" sz="900" dirty="0" err="1"/>
              <a:t>ment</a:t>
            </a:r>
            <a:r>
              <a:rPr lang="de-DE" sz="900" dirty="0"/>
              <a:t>-</a:t>
            </a:r>
          </a:p>
          <a:p>
            <a:pPr algn="ctr"/>
            <a:r>
              <a:rPr lang="de-DE" sz="900" dirty="0"/>
              <a:t>Status</a:t>
            </a:r>
          </a:p>
        </p:txBody>
      </p:sp>
      <p:sp>
        <p:nvSpPr>
          <p:cNvPr id="15" name="Textfeld 14">
            <a:extLst>
              <a:ext uri="{FF2B5EF4-FFF2-40B4-BE49-F238E27FC236}">
                <a16:creationId xmlns:a16="http://schemas.microsoft.com/office/drawing/2014/main" id="{5EDA3ED4-0CFB-4C5E-B68F-941EFC7BDD09}"/>
              </a:ext>
            </a:extLst>
          </p:cNvPr>
          <p:cNvSpPr txBox="1"/>
          <p:nvPr/>
        </p:nvSpPr>
        <p:spPr>
          <a:xfrm>
            <a:off x="4705650" y="4075029"/>
            <a:ext cx="1167617" cy="646331"/>
          </a:xfrm>
          <a:prstGeom prst="rect">
            <a:avLst/>
          </a:prstGeom>
          <a:noFill/>
        </p:spPr>
        <p:txBody>
          <a:bodyPr wrap="square" rtlCol="0">
            <a:spAutoFit/>
          </a:bodyPr>
          <a:lstStyle/>
          <a:p>
            <a:pPr algn="ctr"/>
            <a:r>
              <a:rPr lang="de-DE" sz="900" dirty="0"/>
              <a:t>Gewerk-</a:t>
            </a:r>
          </a:p>
          <a:p>
            <a:pPr algn="ctr"/>
            <a:r>
              <a:rPr lang="de-DE" sz="900" dirty="0" err="1"/>
              <a:t>schafts</a:t>
            </a:r>
            <a:r>
              <a:rPr lang="de-DE" sz="900" dirty="0"/>
              <a:t>-</a:t>
            </a:r>
          </a:p>
          <a:p>
            <a:pPr algn="ctr"/>
            <a:r>
              <a:rPr lang="de-DE" sz="900" dirty="0"/>
              <a:t>Zuge-</a:t>
            </a:r>
          </a:p>
          <a:p>
            <a:pPr algn="ctr"/>
            <a:r>
              <a:rPr lang="de-DE" sz="900" dirty="0" err="1"/>
              <a:t>hörigkeit</a:t>
            </a:r>
            <a:endParaRPr lang="de-DE" sz="900" dirty="0"/>
          </a:p>
        </p:txBody>
      </p:sp>
      <p:sp>
        <p:nvSpPr>
          <p:cNvPr id="16" name="Textfeld 15">
            <a:extLst>
              <a:ext uri="{FF2B5EF4-FFF2-40B4-BE49-F238E27FC236}">
                <a16:creationId xmlns:a16="http://schemas.microsoft.com/office/drawing/2014/main" id="{4333F848-5CD7-4B43-BE66-DC64E1263EFD}"/>
              </a:ext>
            </a:extLst>
          </p:cNvPr>
          <p:cNvSpPr txBox="1"/>
          <p:nvPr/>
        </p:nvSpPr>
        <p:spPr>
          <a:xfrm>
            <a:off x="5948800" y="5509536"/>
            <a:ext cx="1167617" cy="230832"/>
          </a:xfrm>
          <a:prstGeom prst="rect">
            <a:avLst/>
          </a:prstGeom>
          <a:noFill/>
        </p:spPr>
        <p:txBody>
          <a:bodyPr wrap="square" rtlCol="0">
            <a:spAutoFit/>
          </a:bodyPr>
          <a:lstStyle/>
          <a:p>
            <a:pPr algn="ctr"/>
            <a:r>
              <a:rPr lang="de-DE" sz="900" dirty="0"/>
              <a:t>Arbeitsort</a:t>
            </a:r>
          </a:p>
        </p:txBody>
      </p:sp>
      <p:sp>
        <p:nvSpPr>
          <p:cNvPr id="17" name="Rechteck 16">
            <a:extLst>
              <a:ext uri="{FF2B5EF4-FFF2-40B4-BE49-F238E27FC236}">
                <a16:creationId xmlns:a16="http://schemas.microsoft.com/office/drawing/2014/main" id="{80C0FCA9-105E-41BB-B525-0B36EB620E2B}"/>
              </a:ext>
            </a:extLst>
          </p:cNvPr>
          <p:cNvSpPr/>
          <p:nvPr/>
        </p:nvSpPr>
        <p:spPr>
          <a:xfrm>
            <a:off x="7116417" y="2033303"/>
            <a:ext cx="83489"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a:extLst>
              <a:ext uri="{FF2B5EF4-FFF2-40B4-BE49-F238E27FC236}">
                <a16:creationId xmlns:a16="http://schemas.microsoft.com/office/drawing/2014/main" id="{3CBB7D1C-9632-4333-AAF5-A73E1F4CF870}"/>
              </a:ext>
            </a:extLst>
          </p:cNvPr>
          <p:cNvSpPr/>
          <p:nvPr/>
        </p:nvSpPr>
        <p:spPr>
          <a:xfrm>
            <a:off x="7116417" y="2630778"/>
            <a:ext cx="59890"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E6FCAF45-11F3-43CE-91E5-3BB97E0D58EB}"/>
              </a:ext>
            </a:extLst>
          </p:cNvPr>
          <p:cNvSpPr txBox="1"/>
          <p:nvPr/>
        </p:nvSpPr>
        <p:spPr>
          <a:xfrm>
            <a:off x="6439686" y="2048301"/>
            <a:ext cx="1520438" cy="261610"/>
          </a:xfrm>
          <a:prstGeom prst="rect">
            <a:avLst/>
          </a:prstGeom>
          <a:noFill/>
        </p:spPr>
        <p:txBody>
          <a:bodyPr wrap="square" rtlCol="0">
            <a:spAutoFit/>
          </a:bodyPr>
          <a:lstStyle/>
          <a:p>
            <a:pPr algn="ctr"/>
            <a:r>
              <a:rPr lang="de-DE" sz="1100" b="1" dirty="0"/>
              <a:t>Äußere Dimension</a:t>
            </a:r>
          </a:p>
        </p:txBody>
      </p:sp>
      <p:sp>
        <p:nvSpPr>
          <p:cNvPr id="20" name="Textfeld 19">
            <a:extLst>
              <a:ext uri="{FF2B5EF4-FFF2-40B4-BE49-F238E27FC236}">
                <a16:creationId xmlns:a16="http://schemas.microsoft.com/office/drawing/2014/main" id="{DD12BB27-8E38-4904-A19E-01787B50B0C6}"/>
              </a:ext>
            </a:extLst>
          </p:cNvPr>
          <p:cNvSpPr txBox="1"/>
          <p:nvPr/>
        </p:nvSpPr>
        <p:spPr>
          <a:xfrm>
            <a:off x="6397941" y="2777378"/>
            <a:ext cx="1520438" cy="261610"/>
          </a:xfrm>
          <a:prstGeom prst="rect">
            <a:avLst/>
          </a:prstGeom>
          <a:noFill/>
        </p:spPr>
        <p:txBody>
          <a:bodyPr wrap="square" rtlCol="0">
            <a:spAutoFit/>
          </a:bodyPr>
          <a:lstStyle/>
          <a:p>
            <a:pPr algn="ctr"/>
            <a:r>
              <a:rPr lang="de-DE" sz="1100" b="1" dirty="0"/>
              <a:t>Innere Dimension</a:t>
            </a:r>
          </a:p>
        </p:txBody>
      </p:sp>
      <p:sp>
        <p:nvSpPr>
          <p:cNvPr id="21" name="Textfeld 20">
            <a:extLst>
              <a:ext uri="{FF2B5EF4-FFF2-40B4-BE49-F238E27FC236}">
                <a16:creationId xmlns:a16="http://schemas.microsoft.com/office/drawing/2014/main" id="{D65545FB-1ED9-4B4A-B5A9-3872493AA704}"/>
              </a:ext>
            </a:extLst>
          </p:cNvPr>
          <p:cNvSpPr txBox="1"/>
          <p:nvPr/>
        </p:nvSpPr>
        <p:spPr>
          <a:xfrm>
            <a:off x="6574351" y="2367978"/>
            <a:ext cx="1167617" cy="230832"/>
          </a:xfrm>
          <a:prstGeom prst="rect">
            <a:avLst/>
          </a:prstGeom>
          <a:noFill/>
        </p:spPr>
        <p:txBody>
          <a:bodyPr wrap="square" rtlCol="0">
            <a:spAutoFit/>
          </a:bodyPr>
          <a:lstStyle/>
          <a:p>
            <a:pPr algn="ctr"/>
            <a:r>
              <a:rPr lang="de-DE" sz="900" dirty="0"/>
              <a:t>Geographische Lage</a:t>
            </a:r>
          </a:p>
        </p:txBody>
      </p:sp>
      <p:sp>
        <p:nvSpPr>
          <p:cNvPr id="22" name="Textfeld 21">
            <a:extLst>
              <a:ext uri="{FF2B5EF4-FFF2-40B4-BE49-F238E27FC236}">
                <a16:creationId xmlns:a16="http://schemas.microsoft.com/office/drawing/2014/main" id="{E2D529EC-3098-4337-939D-CE51EFE7F4DC}"/>
              </a:ext>
            </a:extLst>
          </p:cNvPr>
          <p:cNvSpPr txBox="1"/>
          <p:nvPr/>
        </p:nvSpPr>
        <p:spPr>
          <a:xfrm>
            <a:off x="6581597" y="2958137"/>
            <a:ext cx="1167617" cy="230832"/>
          </a:xfrm>
          <a:prstGeom prst="rect">
            <a:avLst/>
          </a:prstGeom>
          <a:noFill/>
        </p:spPr>
        <p:txBody>
          <a:bodyPr wrap="square" rtlCol="0">
            <a:spAutoFit/>
          </a:bodyPr>
          <a:lstStyle/>
          <a:p>
            <a:pPr algn="ctr"/>
            <a:r>
              <a:rPr lang="de-DE" sz="900" dirty="0"/>
              <a:t>Alter</a:t>
            </a:r>
          </a:p>
        </p:txBody>
      </p:sp>
      <p:cxnSp>
        <p:nvCxnSpPr>
          <p:cNvPr id="23" name="Gerader Verbinder 22">
            <a:extLst>
              <a:ext uri="{FF2B5EF4-FFF2-40B4-BE49-F238E27FC236}">
                <a16:creationId xmlns:a16="http://schemas.microsoft.com/office/drawing/2014/main" id="{F0B9F6DB-F497-43E0-B265-B3BCC04A9077}"/>
              </a:ext>
            </a:extLst>
          </p:cNvPr>
          <p:cNvCxnSpPr>
            <a:cxnSpLocks/>
          </p:cNvCxnSpPr>
          <p:nvPr/>
        </p:nvCxnSpPr>
        <p:spPr>
          <a:xfrm flipH="1" flipV="1">
            <a:off x="5583150" y="3073182"/>
            <a:ext cx="51285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Gerader Verbinder 23">
            <a:extLst>
              <a:ext uri="{FF2B5EF4-FFF2-40B4-BE49-F238E27FC236}">
                <a16:creationId xmlns:a16="http://schemas.microsoft.com/office/drawing/2014/main" id="{5B35B11B-1100-4E22-B724-60C4015655DC}"/>
              </a:ext>
            </a:extLst>
          </p:cNvPr>
          <p:cNvCxnSpPr>
            <a:cxnSpLocks/>
          </p:cNvCxnSpPr>
          <p:nvPr/>
        </p:nvCxnSpPr>
        <p:spPr>
          <a:xfrm flipH="1">
            <a:off x="5583151" y="4132342"/>
            <a:ext cx="512849" cy="265852"/>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Gerader Verbinder 24">
            <a:extLst>
              <a:ext uri="{FF2B5EF4-FFF2-40B4-BE49-F238E27FC236}">
                <a16:creationId xmlns:a16="http://schemas.microsoft.com/office/drawing/2014/main" id="{E17CC3EC-7E60-4776-B69C-53DD93124FA5}"/>
              </a:ext>
            </a:extLst>
          </p:cNvPr>
          <p:cNvCxnSpPr>
            <a:cxnSpLocks/>
          </p:cNvCxnSpPr>
          <p:nvPr/>
        </p:nvCxnSpPr>
        <p:spPr>
          <a:xfrm flipV="1">
            <a:off x="8200663" y="3073182"/>
            <a:ext cx="52086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26" name="Gerader Verbinder 25">
            <a:extLst>
              <a:ext uri="{FF2B5EF4-FFF2-40B4-BE49-F238E27FC236}">
                <a16:creationId xmlns:a16="http://schemas.microsoft.com/office/drawing/2014/main" id="{9C570FDE-CCC9-464C-9FB8-E4EFD1BFCDE3}"/>
              </a:ext>
            </a:extLst>
          </p:cNvPr>
          <p:cNvCxnSpPr>
            <a:cxnSpLocks/>
          </p:cNvCxnSpPr>
          <p:nvPr/>
        </p:nvCxnSpPr>
        <p:spPr>
          <a:xfrm>
            <a:off x="8222424" y="4095386"/>
            <a:ext cx="574335" cy="99978"/>
          </a:xfrm>
          <a:prstGeom prst="line">
            <a:avLst/>
          </a:prstGeom>
          <a:ln w="19050"/>
        </p:spPr>
        <p:style>
          <a:lnRef idx="1">
            <a:schemeClr val="dk1"/>
          </a:lnRef>
          <a:fillRef idx="0">
            <a:schemeClr val="dk1"/>
          </a:fillRef>
          <a:effectRef idx="0">
            <a:schemeClr val="dk1"/>
          </a:effectRef>
          <a:fontRef idx="minor">
            <a:schemeClr val="tx1"/>
          </a:fontRef>
        </p:style>
      </p:cxnSp>
      <p:sp>
        <p:nvSpPr>
          <p:cNvPr id="27" name="Rechteck 26">
            <a:extLst>
              <a:ext uri="{FF2B5EF4-FFF2-40B4-BE49-F238E27FC236}">
                <a16:creationId xmlns:a16="http://schemas.microsoft.com/office/drawing/2014/main" id="{8E0014C7-2E1E-4618-8926-92F6375FCA5A}"/>
              </a:ext>
            </a:extLst>
          </p:cNvPr>
          <p:cNvSpPr/>
          <p:nvPr/>
        </p:nvSpPr>
        <p:spPr>
          <a:xfrm>
            <a:off x="7116416" y="4875711"/>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a:extLst>
              <a:ext uri="{FF2B5EF4-FFF2-40B4-BE49-F238E27FC236}">
                <a16:creationId xmlns:a16="http://schemas.microsoft.com/office/drawing/2014/main" id="{91921DEA-A44E-4819-B119-77B170F955BF}"/>
              </a:ext>
            </a:extLst>
          </p:cNvPr>
          <p:cNvSpPr txBox="1"/>
          <p:nvPr/>
        </p:nvSpPr>
        <p:spPr>
          <a:xfrm>
            <a:off x="5369989" y="2854323"/>
            <a:ext cx="1167617" cy="369332"/>
          </a:xfrm>
          <a:prstGeom prst="rect">
            <a:avLst/>
          </a:prstGeom>
          <a:noFill/>
        </p:spPr>
        <p:txBody>
          <a:bodyPr wrap="square" rtlCol="0">
            <a:spAutoFit/>
          </a:bodyPr>
          <a:lstStyle/>
          <a:p>
            <a:pPr algn="ctr"/>
            <a:r>
              <a:rPr lang="de-DE" sz="900" dirty="0"/>
              <a:t>Familien-</a:t>
            </a:r>
          </a:p>
          <a:p>
            <a:pPr algn="ctr"/>
            <a:r>
              <a:rPr lang="de-DE" sz="900" dirty="0"/>
              <a:t>stand</a:t>
            </a:r>
          </a:p>
        </p:txBody>
      </p:sp>
      <p:sp>
        <p:nvSpPr>
          <p:cNvPr id="29" name="Textfeld 28">
            <a:extLst>
              <a:ext uri="{FF2B5EF4-FFF2-40B4-BE49-F238E27FC236}">
                <a16:creationId xmlns:a16="http://schemas.microsoft.com/office/drawing/2014/main" id="{0D405E8D-F41C-4F49-B349-C5862ADB0546}"/>
              </a:ext>
            </a:extLst>
          </p:cNvPr>
          <p:cNvSpPr txBox="1"/>
          <p:nvPr/>
        </p:nvSpPr>
        <p:spPr>
          <a:xfrm>
            <a:off x="5182765" y="3387439"/>
            <a:ext cx="1167617" cy="369332"/>
          </a:xfrm>
          <a:prstGeom prst="rect">
            <a:avLst/>
          </a:prstGeom>
          <a:noFill/>
        </p:spPr>
        <p:txBody>
          <a:bodyPr wrap="square" rtlCol="0">
            <a:spAutoFit/>
          </a:bodyPr>
          <a:lstStyle/>
          <a:p>
            <a:pPr algn="ctr"/>
            <a:r>
              <a:rPr lang="de-DE" sz="900" dirty="0"/>
              <a:t>Eltern-</a:t>
            </a:r>
          </a:p>
          <a:p>
            <a:pPr algn="ctr"/>
            <a:r>
              <a:rPr lang="de-DE" sz="900" dirty="0" err="1"/>
              <a:t>schaft</a:t>
            </a:r>
            <a:endParaRPr lang="de-DE" sz="900" dirty="0"/>
          </a:p>
        </p:txBody>
      </p:sp>
      <p:sp>
        <p:nvSpPr>
          <p:cNvPr id="30" name="Textfeld 29">
            <a:extLst>
              <a:ext uri="{FF2B5EF4-FFF2-40B4-BE49-F238E27FC236}">
                <a16:creationId xmlns:a16="http://schemas.microsoft.com/office/drawing/2014/main" id="{A4CAC774-E151-491B-9073-B8FD53F64F2E}"/>
              </a:ext>
            </a:extLst>
          </p:cNvPr>
          <p:cNvSpPr txBox="1"/>
          <p:nvPr/>
        </p:nvSpPr>
        <p:spPr>
          <a:xfrm>
            <a:off x="5191742" y="3887661"/>
            <a:ext cx="1167617" cy="230832"/>
          </a:xfrm>
          <a:prstGeom prst="rect">
            <a:avLst/>
          </a:prstGeom>
          <a:noFill/>
        </p:spPr>
        <p:txBody>
          <a:bodyPr wrap="square" rtlCol="0">
            <a:spAutoFit/>
          </a:bodyPr>
          <a:lstStyle/>
          <a:p>
            <a:pPr algn="ctr"/>
            <a:r>
              <a:rPr lang="de-DE" sz="900" dirty="0"/>
              <a:t>Auftreten</a:t>
            </a:r>
          </a:p>
        </p:txBody>
      </p:sp>
      <p:sp>
        <p:nvSpPr>
          <p:cNvPr id="31" name="Textfeld 30">
            <a:extLst>
              <a:ext uri="{FF2B5EF4-FFF2-40B4-BE49-F238E27FC236}">
                <a16:creationId xmlns:a16="http://schemas.microsoft.com/office/drawing/2014/main" id="{DECC7CF3-A25E-4D7E-A493-B8FE303FFBD2}"/>
              </a:ext>
            </a:extLst>
          </p:cNvPr>
          <p:cNvSpPr txBox="1"/>
          <p:nvPr/>
        </p:nvSpPr>
        <p:spPr>
          <a:xfrm>
            <a:off x="5424237" y="4354451"/>
            <a:ext cx="1167617" cy="369332"/>
          </a:xfrm>
          <a:prstGeom prst="rect">
            <a:avLst/>
          </a:prstGeom>
          <a:noFill/>
        </p:spPr>
        <p:txBody>
          <a:bodyPr wrap="square" rtlCol="0">
            <a:spAutoFit/>
          </a:bodyPr>
          <a:lstStyle/>
          <a:p>
            <a:pPr algn="ctr"/>
            <a:r>
              <a:rPr lang="de-DE" sz="900" dirty="0"/>
              <a:t>Berufs-</a:t>
            </a:r>
          </a:p>
          <a:p>
            <a:pPr algn="ctr"/>
            <a:r>
              <a:rPr lang="de-DE" sz="900" dirty="0" err="1"/>
              <a:t>erfahrung</a:t>
            </a:r>
            <a:endParaRPr lang="de-DE" sz="900" dirty="0"/>
          </a:p>
        </p:txBody>
      </p:sp>
      <p:sp>
        <p:nvSpPr>
          <p:cNvPr id="32" name="Textfeld 31">
            <a:extLst>
              <a:ext uri="{FF2B5EF4-FFF2-40B4-BE49-F238E27FC236}">
                <a16:creationId xmlns:a16="http://schemas.microsoft.com/office/drawing/2014/main" id="{2B3CD8E6-EC0B-40CE-B682-3D804CF1C106}"/>
              </a:ext>
            </a:extLst>
          </p:cNvPr>
          <p:cNvSpPr txBox="1"/>
          <p:nvPr/>
        </p:nvSpPr>
        <p:spPr>
          <a:xfrm>
            <a:off x="6574350" y="4975811"/>
            <a:ext cx="1167617" cy="230832"/>
          </a:xfrm>
          <a:prstGeom prst="rect">
            <a:avLst/>
          </a:prstGeom>
          <a:noFill/>
        </p:spPr>
        <p:txBody>
          <a:bodyPr wrap="square" rtlCol="0">
            <a:spAutoFit/>
          </a:bodyPr>
          <a:lstStyle/>
          <a:p>
            <a:pPr algn="ctr"/>
            <a:r>
              <a:rPr lang="de-DE" sz="900" dirty="0"/>
              <a:t>Ausbildung</a:t>
            </a:r>
          </a:p>
        </p:txBody>
      </p:sp>
      <p:sp>
        <p:nvSpPr>
          <p:cNvPr id="33" name="Textfeld 32">
            <a:extLst>
              <a:ext uri="{FF2B5EF4-FFF2-40B4-BE49-F238E27FC236}">
                <a16:creationId xmlns:a16="http://schemas.microsoft.com/office/drawing/2014/main" id="{B7CD1A13-5C4E-422A-AEEC-ABD2A23984BB}"/>
              </a:ext>
            </a:extLst>
          </p:cNvPr>
          <p:cNvSpPr txBox="1"/>
          <p:nvPr/>
        </p:nvSpPr>
        <p:spPr>
          <a:xfrm>
            <a:off x="7771788" y="4340814"/>
            <a:ext cx="1167617" cy="230832"/>
          </a:xfrm>
          <a:prstGeom prst="rect">
            <a:avLst/>
          </a:prstGeom>
          <a:noFill/>
        </p:spPr>
        <p:txBody>
          <a:bodyPr wrap="square" rtlCol="0">
            <a:spAutoFit/>
          </a:bodyPr>
          <a:lstStyle/>
          <a:p>
            <a:pPr algn="ctr"/>
            <a:r>
              <a:rPr lang="de-DE" sz="900" dirty="0"/>
              <a:t>Religion</a:t>
            </a:r>
          </a:p>
        </p:txBody>
      </p:sp>
      <p:sp>
        <p:nvSpPr>
          <p:cNvPr id="34" name="Textfeld 33">
            <a:extLst>
              <a:ext uri="{FF2B5EF4-FFF2-40B4-BE49-F238E27FC236}">
                <a16:creationId xmlns:a16="http://schemas.microsoft.com/office/drawing/2014/main" id="{89D88EC7-9D96-4901-8F10-08A3EEBEB31C}"/>
              </a:ext>
            </a:extLst>
          </p:cNvPr>
          <p:cNvSpPr txBox="1"/>
          <p:nvPr/>
        </p:nvSpPr>
        <p:spPr>
          <a:xfrm>
            <a:off x="7925782" y="3791829"/>
            <a:ext cx="1167617" cy="369332"/>
          </a:xfrm>
          <a:prstGeom prst="rect">
            <a:avLst/>
          </a:prstGeom>
          <a:noFill/>
        </p:spPr>
        <p:txBody>
          <a:bodyPr wrap="square" rtlCol="0">
            <a:spAutoFit/>
          </a:bodyPr>
          <a:lstStyle/>
          <a:p>
            <a:pPr algn="ctr"/>
            <a:r>
              <a:rPr lang="de-DE" sz="900" dirty="0"/>
              <a:t>Freizeit-</a:t>
            </a:r>
          </a:p>
          <a:p>
            <a:pPr algn="ctr"/>
            <a:r>
              <a:rPr lang="de-DE" sz="900" dirty="0"/>
              <a:t>verhalten</a:t>
            </a:r>
          </a:p>
        </p:txBody>
      </p:sp>
      <p:sp>
        <p:nvSpPr>
          <p:cNvPr id="35" name="Textfeld 34">
            <a:extLst>
              <a:ext uri="{FF2B5EF4-FFF2-40B4-BE49-F238E27FC236}">
                <a16:creationId xmlns:a16="http://schemas.microsoft.com/office/drawing/2014/main" id="{0F1D0C38-35E6-47FE-8477-96A388C1A5B7}"/>
              </a:ext>
            </a:extLst>
          </p:cNvPr>
          <p:cNvSpPr txBox="1"/>
          <p:nvPr/>
        </p:nvSpPr>
        <p:spPr>
          <a:xfrm>
            <a:off x="7975448" y="3365826"/>
            <a:ext cx="1167617" cy="369332"/>
          </a:xfrm>
          <a:prstGeom prst="rect">
            <a:avLst/>
          </a:prstGeom>
          <a:noFill/>
        </p:spPr>
        <p:txBody>
          <a:bodyPr wrap="square" rtlCol="0">
            <a:spAutoFit/>
          </a:bodyPr>
          <a:lstStyle/>
          <a:p>
            <a:pPr algn="ctr"/>
            <a:r>
              <a:rPr lang="de-DE" sz="900" dirty="0" err="1"/>
              <a:t>Gewohn</a:t>
            </a:r>
            <a:r>
              <a:rPr lang="de-DE" sz="900" dirty="0"/>
              <a:t>-</a:t>
            </a:r>
          </a:p>
          <a:p>
            <a:pPr algn="ctr"/>
            <a:r>
              <a:rPr lang="de-DE" sz="900" dirty="0" err="1"/>
              <a:t>heiten</a:t>
            </a:r>
            <a:endParaRPr lang="de-DE" sz="900" dirty="0"/>
          </a:p>
        </p:txBody>
      </p:sp>
      <p:sp>
        <p:nvSpPr>
          <p:cNvPr id="36" name="Textfeld 35">
            <a:extLst>
              <a:ext uri="{FF2B5EF4-FFF2-40B4-BE49-F238E27FC236}">
                <a16:creationId xmlns:a16="http://schemas.microsoft.com/office/drawing/2014/main" id="{FB7E37DA-1B1D-41BB-A7BB-F0C9E0FF7B67}"/>
              </a:ext>
            </a:extLst>
          </p:cNvPr>
          <p:cNvSpPr txBox="1"/>
          <p:nvPr/>
        </p:nvSpPr>
        <p:spPr>
          <a:xfrm>
            <a:off x="7810732" y="2885041"/>
            <a:ext cx="1167617" cy="230832"/>
          </a:xfrm>
          <a:prstGeom prst="rect">
            <a:avLst/>
          </a:prstGeom>
          <a:noFill/>
        </p:spPr>
        <p:txBody>
          <a:bodyPr wrap="square" rtlCol="0">
            <a:spAutoFit/>
          </a:bodyPr>
          <a:lstStyle/>
          <a:p>
            <a:pPr algn="ctr"/>
            <a:r>
              <a:rPr lang="de-DE" sz="900" dirty="0"/>
              <a:t>Einkommen</a:t>
            </a:r>
          </a:p>
        </p:txBody>
      </p:sp>
      <p:sp>
        <p:nvSpPr>
          <p:cNvPr id="37" name="Rechteck 36">
            <a:extLst>
              <a:ext uri="{FF2B5EF4-FFF2-40B4-BE49-F238E27FC236}">
                <a16:creationId xmlns:a16="http://schemas.microsoft.com/office/drawing/2014/main" id="{A95CF757-5A8B-4CAD-A606-8302FE28A006}"/>
              </a:ext>
            </a:extLst>
          </p:cNvPr>
          <p:cNvSpPr/>
          <p:nvPr/>
        </p:nvSpPr>
        <p:spPr>
          <a:xfrm>
            <a:off x="7114440" y="4289610"/>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8" name="Gerader Verbinder 37">
            <a:extLst>
              <a:ext uri="{FF2B5EF4-FFF2-40B4-BE49-F238E27FC236}">
                <a16:creationId xmlns:a16="http://schemas.microsoft.com/office/drawing/2014/main" id="{EA961443-2E1F-4EB3-938E-BC0CDF928879}"/>
              </a:ext>
            </a:extLst>
          </p:cNvPr>
          <p:cNvCxnSpPr>
            <a:cxnSpLocks/>
          </p:cNvCxnSpPr>
          <p:nvPr/>
        </p:nvCxnSpPr>
        <p:spPr>
          <a:xfrm>
            <a:off x="6281191" y="3049368"/>
            <a:ext cx="438589" cy="354675"/>
          </a:xfrm>
          <a:prstGeom prst="line">
            <a:avLst/>
          </a:prstGeom>
          <a:ln w="19050"/>
        </p:spPr>
        <p:style>
          <a:lnRef idx="1">
            <a:schemeClr val="dk1"/>
          </a:lnRef>
          <a:fillRef idx="0">
            <a:schemeClr val="dk1"/>
          </a:fillRef>
          <a:effectRef idx="0">
            <a:schemeClr val="dk1"/>
          </a:effectRef>
          <a:fontRef idx="minor">
            <a:schemeClr val="tx1"/>
          </a:fontRef>
        </p:style>
      </p:cxnSp>
      <p:cxnSp>
        <p:nvCxnSpPr>
          <p:cNvPr id="39" name="Gerader Verbinder 38">
            <a:extLst>
              <a:ext uri="{FF2B5EF4-FFF2-40B4-BE49-F238E27FC236}">
                <a16:creationId xmlns:a16="http://schemas.microsoft.com/office/drawing/2014/main" id="{0E8BCED0-B8B9-49EE-8D9F-89B9A49FFB9B}"/>
              </a:ext>
            </a:extLst>
          </p:cNvPr>
          <p:cNvCxnSpPr>
            <a:cxnSpLocks/>
          </p:cNvCxnSpPr>
          <p:nvPr/>
        </p:nvCxnSpPr>
        <p:spPr>
          <a:xfrm flipV="1">
            <a:off x="7577928" y="3054796"/>
            <a:ext cx="458504" cy="349247"/>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Gerader Verbinder 39">
            <a:extLst>
              <a:ext uri="{FF2B5EF4-FFF2-40B4-BE49-F238E27FC236}">
                <a16:creationId xmlns:a16="http://schemas.microsoft.com/office/drawing/2014/main" id="{8622890B-329F-4BD1-97BC-5500B84CFF0F}"/>
              </a:ext>
            </a:extLst>
          </p:cNvPr>
          <p:cNvCxnSpPr/>
          <p:nvPr/>
        </p:nvCxnSpPr>
        <p:spPr>
          <a:xfrm flipH="1">
            <a:off x="6460890" y="4156115"/>
            <a:ext cx="389309" cy="454641"/>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Gerader Verbinder 40">
            <a:extLst>
              <a:ext uri="{FF2B5EF4-FFF2-40B4-BE49-F238E27FC236}">
                <a16:creationId xmlns:a16="http://schemas.microsoft.com/office/drawing/2014/main" id="{558CDB5A-9C76-4E5D-BDCF-A72E76A65EBC}"/>
              </a:ext>
            </a:extLst>
          </p:cNvPr>
          <p:cNvCxnSpPr>
            <a:cxnSpLocks/>
          </p:cNvCxnSpPr>
          <p:nvPr/>
        </p:nvCxnSpPr>
        <p:spPr>
          <a:xfrm>
            <a:off x="7469453" y="4177798"/>
            <a:ext cx="383023" cy="425696"/>
          </a:xfrm>
          <a:prstGeom prst="line">
            <a:avLst/>
          </a:prstGeom>
          <a:ln w="19050"/>
        </p:spPr>
        <p:style>
          <a:lnRef idx="1">
            <a:schemeClr val="dk1"/>
          </a:lnRef>
          <a:fillRef idx="0">
            <a:schemeClr val="dk1"/>
          </a:fillRef>
          <a:effectRef idx="0">
            <a:schemeClr val="dk1"/>
          </a:effectRef>
          <a:fontRef idx="minor">
            <a:schemeClr val="tx1"/>
          </a:fontRef>
        </p:style>
      </p:cxnSp>
      <p:sp>
        <p:nvSpPr>
          <p:cNvPr id="42" name="Textfeld 41">
            <a:extLst>
              <a:ext uri="{FF2B5EF4-FFF2-40B4-BE49-F238E27FC236}">
                <a16:creationId xmlns:a16="http://schemas.microsoft.com/office/drawing/2014/main" id="{3E17C352-5D9B-4396-9E2F-4DA062F8C4DC}"/>
              </a:ext>
            </a:extLst>
          </p:cNvPr>
          <p:cNvSpPr txBox="1"/>
          <p:nvPr/>
        </p:nvSpPr>
        <p:spPr>
          <a:xfrm>
            <a:off x="5790386" y="3236380"/>
            <a:ext cx="1167617" cy="507831"/>
          </a:xfrm>
          <a:prstGeom prst="rect">
            <a:avLst/>
          </a:prstGeom>
          <a:noFill/>
        </p:spPr>
        <p:txBody>
          <a:bodyPr wrap="square" rtlCol="0">
            <a:spAutoFit/>
          </a:bodyPr>
          <a:lstStyle/>
          <a:p>
            <a:pPr algn="ctr"/>
            <a:r>
              <a:rPr lang="de-DE" sz="900" dirty="0"/>
              <a:t>Religion </a:t>
            </a:r>
          </a:p>
          <a:p>
            <a:pPr algn="ctr"/>
            <a:r>
              <a:rPr lang="de-DE" sz="900" dirty="0"/>
              <a:t>und </a:t>
            </a:r>
            <a:r>
              <a:rPr lang="de-DE" sz="900" dirty="0" err="1"/>
              <a:t>Weltan</a:t>
            </a:r>
            <a:r>
              <a:rPr lang="de-DE" sz="900" dirty="0"/>
              <a:t>-</a:t>
            </a:r>
          </a:p>
          <a:p>
            <a:pPr algn="ctr"/>
            <a:r>
              <a:rPr lang="de-DE" sz="900" dirty="0" err="1"/>
              <a:t>schauung</a:t>
            </a:r>
            <a:endParaRPr lang="de-DE" sz="900" dirty="0"/>
          </a:p>
        </p:txBody>
      </p:sp>
      <p:sp>
        <p:nvSpPr>
          <p:cNvPr id="43" name="Textfeld 42">
            <a:extLst>
              <a:ext uri="{FF2B5EF4-FFF2-40B4-BE49-F238E27FC236}">
                <a16:creationId xmlns:a16="http://schemas.microsoft.com/office/drawing/2014/main" id="{7BA0483B-733F-4C63-9D1F-9F0B640B4658}"/>
              </a:ext>
            </a:extLst>
          </p:cNvPr>
          <p:cNvSpPr txBox="1"/>
          <p:nvPr/>
        </p:nvSpPr>
        <p:spPr>
          <a:xfrm>
            <a:off x="5862744" y="3970510"/>
            <a:ext cx="1167617" cy="507831"/>
          </a:xfrm>
          <a:prstGeom prst="rect">
            <a:avLst/>
          </a:prstGeom>
          <a:noFill/>
        </p:spPr>
        <p:txBody>
          <a:bodyPr wrap="square" rtlCol="0">
            <a:spAutoFit/>
          </a:bodyPr>
          <a:lstStyle/>
          <a:p>
            <a:pPr algn="ctr"/>
            <a:r>
              <a:rPr lang="de-DE" sz="900" dirty="0"/>
              <a:t>Ethnische</a:t>
            </a:r>
          </a:p>
          <a:p>
            <a:pPr algn="ctr"/>
            <a:r>
              <a:rPr lang="de-DE" sz="900" dirty="0"/>
              <a:t>Zugehörig-</a:t>
            </a:r>
          </a:p>
          <a:p>
            <a:pPr algn="ctr"/>
            <a:r>
              <a:rPr lang="de-DE" sz="900" dirty="0" err="1"/>
              <a:t>keit</a:t>
            </a:r>
            <a:endParaRPr lang="de-DE" sz="900" dirty="0"/>
          </a:p>
        </p:txBody>
      </p:sp>
      <p:sp>
        <p:nvSpPr>
          <p:cNvPr id="44" name="Textfeld 43">
            <a:extLst>
              <a:ext uri="{FF2B5EF4-FFF2-40B4-BE49-F238E27FC236}">
                <a16:creationId xmlns:a16="http://schemas.microsoft.com/office/drawing/2014/main" id="{BC70C58E-B44D-42B8-9BD5-1AC3C6853CEE}"/>
              </a:ext>
            </a:extLst>
          </p:cNvPr>
          <p:cNvSpPr txBox="1"/>
          <p:nvPr/>
        </p:nvSpPr>
        <p:spPr>
          <a:xfrm>
            <a:off x="6537496" y="4406016"/>
            <a:ext cx="1167617" cy="369332"/>
          </a:xfrm>
          <a:prstGeom prst="rect">
            <a:avLst/>
          </a:prstGeom>
          <a:noFill/>
        </p:spPr>
        <p:txBody>
          <a:bodyPr wrap="square" rtlCol="0">
            <a:spAutoFit/>
          </a:bodyPr>
          <a:lstStyle/>
          <a:p>
            <a:pPr algn="ctr"/>
            <a:r>
              <a:rPr lang="de-DE" sz="900" dirty="0"/>
              <a:t>Physische Fähigkeiten</a:t>
            </a:r>
          </a:p>
        </p:txBody>
      </p:sp>
      <p:sp>
        <p:nvSpPr>
          <p:cNvPr id="45" name="Textfeld 44">
            <a:extLst>
              <a:ext uri="{FF2B5EF4-FFF2-40B4-BE49-F238E27FC236}">
                <a16:creationId xmlns:a16="http://schemas.microsoft.com/office/drawing/2014/main" id="{DA202441-5FAE-4EA0-8219-32B21753CEA8}"/>
              </a:ext>
            </a:extLst>
          </p:cNvPr>
          <p:cNvSpPr txBox="1"/>
          <p:nvPr/>
        </p:nvSpPr>
        <p:spPr>
          <a:xfrm>
            <a:off x="7350219" y="3984444"/>
            <a:ext cx="1167617" cy="369332"/>
          </a:xfrm>
          <a:prstGeom prst="rect">
            <a:avLst/>
          </a:prstGeom>
          <a:noFill/>
        </p:spPr>
        <p:txBody>
          <a:bodyPr wrap="square" rtlCol="0">
            <a:spAutoFit/>
          </a:bodyPr>
          <a:lstStyle/>
          <a:p>
            <a:pPr algn="ctr"/>
            <a:r>
              <a:rPr lang="de-DE" sz="900" dirty="0"/>
              <a:t>Sexuelle Orientierung</a:t>
            </a:r>
          </a:p>
        </p:txBody>
      </p:sp>
      <p:sp>
        <p:nvSpPr>
          <p:cNvPr id="46" name="Textfeld 45">
            <a:extLst>
              <a:ext uri="{FF2B5EF4-FFF2-40B4-BE49-F238E27FC236}">
                <a16:creationId xmlns:a16="http://schemas.microsoft.com/office/drawing/2014/main" id="{00563F0D-459D-47D5-B647-8CCA7A58E91A}"/>
              </a:ext>
            </a:extLst>
          </p:cNvPr>
          <p:cNvSpPr txBox="1"/>
          <p:nvPr/>
        </p:nvSpPr>
        <p:spPr>
          <a:xfrm>
            <a:off x="7327207" y="3389432"/>
            <a:ext cx="1167617" cy="230832"/>
          </a:xfrm>
          <a:prstGeom prst="rect">
            <a:avLst/>
          </a:prstGeom>
          <a:noFill/>
        </p:spPr>
        <p:txBody>
          <a:bodyPr wrap="square" rtlCol="0">
            <a:spAutoFit/>
          </a:bodyPr>
          <a:lstStyle/>
          <a:p>
            <a:pPr algn="ctr"/>
            <a:r>
              <a:rPr lang="de-DE" sz="900" dirty="0"/>
              <a:t>Geschlecht</a:t>
            </a:r>
          </a:p>
        </p:txBody>
      </p:sp>
      <p:sp>
        <p:nvSpPr>
          <p:cNvPr id="47" name="Textfeld 46">
            <a:extLst>
              <a:ext uri="{FF2B5EF4-FFF2-40B4-BE49-F238E27FC236}">
                <a16:creationId xmlns:a16="http://schemas.microsoft.com/office/drawing/2014/main" id="{96099123-B8E3-4CEE-BE9A-3B435C28C485}"/>
              </a:ext>
            </a:extLst>
          </p:cNvPr>
          <p:cNvSpPr txBox="1"/>
          <p:nvPr/>
        </p:nvSpPr>
        <p:spPr>
          <a:xfrm>
            <a:off x="8720342" y="5572344"/>
            <a:ext cx="3058851" cy="553998"/>
          </a:xfrm>
          <a:prstGeom prst="rect">
            <a:avLst/>
          </a:prstGeom>
          <a:noFill/>
        </p:spPr>
        <p:txBody>
          <a:bodyPr wrap="none" rtlCol="0">
            <a:spAutoFit/>
          </a:bodyPr>
          <a:lstStyle/>
          <a:p>
            <a:r>
              <a:rPr lang="de-DE" sz="1000" dirty="0"/>
              <a:t>Abb.: Eigene Darstellung, nach </a:t>
            </a:r>
            <a:r>
              <a:rPr lang="en-US" sz="1000" dirty="0" err="1"/>
              <a:t>Gardenswartz</a:t>
            </a:r>
            <a:r>
              <a:rPr lang="en-US" sz="1000" dirty="0"/>
              <a:t>, Lee; </a:t>
            </a:r>
          </a:p>
          <a:p>
            <a:r>
              <a:rPr lang="en-US" sz="1000" dirty="0"/>
              <a:t> Rowe, Anita (1998): Managing diversity in health care. </a:t>
            </a:r>
          </a:p>
          <a:p>
            <a:r>
              <a:rPr lang="en-US" sz="1000" dirty="0"/>
              <a:t>Jossey-Bass: San Francisco</a:t>
            </a:r>
            <a:endParaRPr lang="de-DE" sz="1000" dirty="0"/>
          </a:p>
        </p:txBody>
      </p:sp>
      <p:sp>
        <p:nvSpPr>
          <p:cNvPr id="48" name="Textfeld 47">
            <a:extLst>
              <a:ext uri="{FF2B5EF4-FFF2-40B4-BE49-F238E27FC236}">
                <a16:creationId xmlns:a16="http://schemas.microsoft.com/office/drawing/2014/main" id="{821EA861-814D-4E3D-898D-0D00882632B3}"/>
              </a:ext>
            </a:extLst>
          </p:cNvPr>
          <p:cNvSpPr txBox="1"/>
          <p:nvPr/>
        </p:nvSpPr>
        <p:spPr>
          <a:xfrm>
            <a:off x="6413589" y="3595873"/>
            <a:ext cx="1520438" cy="261610"/>
          </a:xfrm>
          <a:prstGeom prst="rect">
            <a:avLst/>
          </a:prstGeom>
          <a:noFill/>
        </p:spPr>
        <p:txBody>
          <a:bodyPr wrap="square" rtlCol="0">
            <a:spAutoFit/>
          </a:bodyPr>
          <a:lstStyle/>
          <a:p>
            <a:pPr algn="ctr"/>
            <a:r>
              <a:rPr lang="de-DE" sz="1100" b="1" dirty="0"/>
              <a:t>Persönlichkeit</a:t>
            </a:r>
          </a:p>
        </p:txBody>
      </p:sp>
      <p:sp>
        <p:nvSpPr>
          <p:cNvPr id="49" name="Rechteck 48">
            <a:extLst>
              <a:ext uri="{FF2B5EF4-FFF2-40B4-BE49-F238E27FC236}">
                <a16:creationId xmlns:a16="http://schemas.microsoft.com/office/drawing/2014/main" id="{E2636307-7163-4D98-BE83-2954C2AEDE18}"/>
              </a:ext>
            </a:extLst>
          </p:cNvPr>
          <p:cNvSpPr/>
          <p:nvPr/>
        </p:nvSpPr>
        <p:spPr>
          <a:xfrm>
            <a:off x="2085769" y="2357050"/>
            <a:ext cx="2230449" cy="1754326"/>
          </a:xfrm>
          <a:prstGeom prst="rect">
            <a:avLst/>
          </a:prstGeom>
          <a:ln w="28575">
            <a:solidFill>
              <a:srgbClr val="FF0000"/>
            </a:solidFill>
          </a:ln>
        </p:spPr>
        <p:txBody>
          <a:bodyPr wrap="square">
            <a:spAutoFit/>
          </a:bodyPr>
          <a:lstStyle/>
          <a:p>
            <a:r>
              <a:rPr lang="de-DE" dirty="0"/>
              <a:t>Innere Dimension enthält Kategorien, die durch das Anti-Diskriminierungs-gesetz (AGG) geschützt werden! </a:t>
            </a:r>
          </a:p>
        </p:txBody>
      </p:sp>
      <p:sp>
        <p:nvSpPr>
          <p:cNvPr id="50" name="Ellipse 49">
            <a:extLst>
              <a:ext uri="{FF2B5EF4-FFF2-40B4-BE49-F238E27FC236}">
                <a16:creationId xmlns:a16="http://schemas.microsoft.com/office/drawing/2014/main" id="{99063499-D1D9-4AF4-942D-27B402C090AF}"/>
              </a:ext>
            </a:extLst>
          </p:cNvPr>
          <p:cNvSpPr/>
          <p:nvPr/>
        </p:nvSpPr>
        <p:spPr>
          <a:xfrm>
            <a:off x="6056246" y="2611378"/>
            <a:ext cx="2217999" cy="225084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1" name="Gerade Verbindung mit Pfeil 50">
            <a:extLst>
              <a:ext uri="{FF2B5EF4-FFF2-40B4-BE49-F238E27FC236}">
                <a16:creationId xmlns:a16="http://schemas.microsoft.com/office/drawing/2014/main" id="{E2FE20CC-7CD9-4079-91C5-2A7FD1860CF3}"/>
              </a:ext>
            </a:extLst>
          </p:cNvPr>
          <p:cNvCxnSpPr/>
          <p:nvPr/>
        </p:nvCxnSpPr>
        <p:spPr>
          <a:xfrm>
            <a:off x="4316218" y="3095664"/>
            <a:ext cx="1779782" cy="3083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8006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6" name="Titel 1">
            <a:extLst>
              <a:ext uri="{FF2B5EF4-FFF2-40B4-BE49-F238E27FC236}">
                <a16:creationId xmlns:a16="http://schemas.microsoft.com/office/drawing/2014/main" id="{5CBEE3D0-5656-4716-AA72-AF02440FD82F}"/>
              </a:ext>
            </a:extLst>
          </p:cNvPr>
          <p:cNvSpPr>
            <a:spLocks noGrp="1"/>
          </p:cNvSpPr>
          <p:nvPr>
            <p:ph type="title"/>
          </p:nvPr>
        </p:nvSpPr>
        <p:spPr>
          <a:xfrm>
            <a:off x="833121" y="941070"/>
            <a:ext cx="9427528" cy="1081088"/>
          </a:xfrm>
        </p:spPr>
        <p:txBody>
          <a:bodyPr>
            <a:normAutofit/>
          </a:bodyPr>
          <a:lstStyle/>
          <a:p>
            <a:r>
              <a:rPr lang="de-DE" sz="2400" dirty="0"/>
              <a:t>Umsetzung des AGG an der Uniklinik Köln</a:t>
            </a:r>
          </a:p>
        </p:txBody>
      </p:sp>
      <p:pic>
        <p:nvPicPr>
          <p:cNvPr id="7" name="Inhaltsplatzhalter 1">
            <a:extLst>
              <a:ext uri="{FF2B5EF4-FFF2-40B4-BE49-F238E27FC236}">
                <a16:creationId xmlns:a16="http://schemas.microsoft.com/office/drawing/2014/main" id="{2E2E9A91-6587-483B-9C65-24C994ABEB69}"/>
              </a:ext>
            </a:extLst>
          </p:cNvPr>
          <p:cNvPicPr>
            <a:picLocks noChangeAspect="1"/>
          </p:cNvPicPr>
          <p:nvPr/>
        </p:nvPicPr>
        <p:blipFill>
          <a:blip r:embed="rId4"/>
          <a:stretch>
            <a:fillRect/>
          </a:stretch>
        </p:blipFill>
        <p:spPr>
          <a:xfrm>
            <a:off x="1272056" y="2237512"/>
            <a:ext cx="8712910" cy="2297013"/>
          </a:xfrm>
          <a:prstGeom prst="rect">
            <a:avLst/>
          </a:prstGeom>
        </p:spPr>
      </p:pic>
      <p:sp>
        <p:nvSpPr>
          <p:cNvPr id="8" name="Textfeld 7">
            <a:extLst>
              <a:ext uri="{FF2B5EF4-FFF2-40B4-BE49-F238E27FC236}">
                <a16:creationId xmlns:a16="http://schemas.microsoft.com/office/drawing/2014/main" id="{7C493BD0-F678-441B-B17E-C4D22642B1D0}"/>
              </a:ext>
            </a:extLst>
          </p:cNvPr>
          <p:cNvSpPr txBox="1"/>
          <p:nvPr/>
        </p:nvSpPr>
        <p:spPr>
          <a:xfrm>
            <a:off x="1571691" y="4973816"/>
            <a:ext cx="7609605" cy="923330"/>
          </a:xfrm>
          <a:prstGeom prst="rect">
            <a:avLst/>
          </a:prstGeom>
          <a:noFill/>
        </p:spPr>
        <p:txBody>
          <a:bodyPr wrap="square" rtlCol="0">
            <a:spAutoFit/>
          </a:bodyPr>
          <a:lstStyle/>
          <a:p>
            <a:r>
              <a:rPr lang="de-DE" dirty="0"/>
              <a:t>Seit Juli 2021 gibt es eine Richtlinie im Umgang mit Diskriminierung an der Uniklinik Köln. Hier wird Grundlegendes zu Diskriminierung beschrieben und das Verfahren erläutert, wie man sich schützen kann. </a:t>
            </a:r>
          </a:p>
        </p:txBody>
      </p:sp>
    </p:spTree>
    <p:extLst>
      <p:ext uri="{BB962C8B-B14F-4D97-AF65-F5344CB8AC3E}">
        <p14:creationId xmlns:p14="http://schemas.microsoft.com/office/powerpoint/2010/main" val="5048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6" name="Titel 1">
            <a:extLst>
              <a:ext uri="{FF2B5EF4-FFF2-40B4-BE49-F238E27FC236}">
                <a16:creationId xmlns:a16="http://schemas.microsoft.com/office/drawing/2014/main" id="{3369EE68-01C8-42B3-ABF2-BD45A6FDEB2C}"/>
              </a:ext>
            </a:extLst>
          </p:cNvPr>
          <p:cNvSpPr>
            <a:spLocks noGrp="1"/>
          </p:cNvSpPr>
          <p:nvPr>
            <p:ph type="title"/>
          </p:nvPr>
        </p:nvSpPr>
        <p:spPr>
          <a:xfrm>
            <a:off x="610553" y="815060"/>
            <a:ext cx="8207375" cy="1081088"/>
          </a:xfrm>
        </p:spPr>
        <p:txBody>
          <a:bodyPr>
            <a:normAutofit/>
          </a:bodyPr>
          <a:lstStyle/>
          <a:p>
            <a:r>
              <a:rPr lang="de-DE" sz="2400" dirty="0" err="1"/>
              <a:t>Beratungs</a:t>
            </a:r>
            <a:r>
              <a:rPr lang="de-DE" sz="2400" dirty="0"/>
              <a:t>,- und Beschwerdeverfahren (auch vertraulich)</a:t>
            </a:r>
          </a:p>
        </p:txBody>
      </p:sp>
      <p:sp>
        <p:nvSpPr>
          <p:cNvPr id="7" name="Inhaltsplatzhalter 2">
            <a:extLst>
              <a:ext uri="{FF2B5EF4-FFF2-40B4-BE49-F238E27FC236}">
                <a16:creationId xmlns:a16="http://schemas.microsoft.com/office/drawing/2014/main" id="{57005DC5-9C03-48C3-8EBF-F82CC32B7AAD}"/>
              </a:ext>
            </a:extLst>
          </p:cNvPr>
          <p:cNvSpPr txBox="1">
            <a:spLocks/>
          </p:cNvSpPr>
          <p:nvPr/>
        </p:nvSpPr>
        <p:spPr>
          <a:xfrm>
            <a:off x="519113" y="1896148"/>
            <a:ext cx="8970327" cy="46085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2"/>
              </a:buClr>
              <a:buNone/>
            </a:pPr>
            <a:r>
              <a:rPr lang="de-DE" sz="2200" dirty="0"/>
              <a:t>Ansprechpersonen:</a:t>
            </a:r>
          </a:p>
          <a:p>
            <a:pPr marL="555625" lvl="1" indent="-285750"/>
            <a:r>
              <a:rPr lang="de-DE" sz="2200" dirty="0"/>
              <a:t>Evtl. Vorgesetzte (</a:t>
            </a:r>
            <a:r>
              <a:rPr lang="de-DE" sz="2200" b="1" dirty="0"/>
              <a:t>es müssen keine Dienstwege eingehalten werden</a:t>
            </a:r>
            <a:r>
              <a:rPr lang="de-DE" sz="2200" dirty="0"/>
              <a:t>)</a:t>
            </a:r>
          </a:p>
          <a:p>
            <a:pPr marL="555625" lvl="1" indent="-285750"/>
            <a:r>
              <a:rPr lang="de-DE" sz="2200" dirty="0"/>
              <a:t>AGG Beschwerdestelle (Monika Willing) </a:t>
            </a:r>
          </a:p>
          <a:p>
            <a:pPr marL="555625" lvl="1" indent="-285750"/>
            <a:r>
              <a:rPr lang="de-DE" sz="2200" dirty="0"/>
              <a:t>Gleichstellungsbeauftragte (Sabine Schell-</a:t>
            </a:r>
            <a:r>
              <a:rPr lang="de-DE" sz="2200" dirty="0" err="1"/>
              <a:t>Dürscheidt</a:t>
            </a:r>
            <a:r>
              <a:rPr lang="de-DE" sz="2200" dirty="0"/>
              <a:t> / Sylvia Herber) </a:t>
            </a:r>
          </a:p>
          <a:p>
            <a:pPr marL="555625" lvl="1" indent="-285750"/>
            <a:r>
              <a:rPr lang="de-DE" sz="2200" dirty="0"/>
              <a:t>Vertrauensperson der schwerbehinderten Menschen</a:t>
            </a:r>
          </a:p>
          <a:p>
            <a:pPr marL="555625" lvl="1" indent="-285750"/>
            <a:r>
              <a:rPr lang="de-DE" sz="2200" dirty="0"/>
              <a:t>Personalrat</a:t>
            </a:r>
          </a:p>
          <a:p>
            <a:pPr marL="555625" lvl="1" indent="-285750"/>
            <a:r>
              <a:rPr lang="de-DE" sz="2200" dirty="0"/>
              <a:t>Jugend- und Auszubildendenvertretung (bis zum Alter von 27 Jahren)</a:t>
            </a:r>
          </a:p>
          <a:p>
            <a:pPr marL="555625" lvl="1" indent="-285750"/>
            <a:r>
              <a:rPr lang="de-DE" sz="2200" dirty="0"/>
              <a:t>Prodekanat Akademische Entwicklung und Chancengerechtigkeit der medizinischen Fakultät / Koordinationsstelle Netzwerk Antidiskriminierung</a:t>
            </a:r>
          </a:p>
          <a:p>
            <a:endParaRPr lang="de-DE" dirty="0"/>
          </a:p>
          <a:p>
            <a:endParaRPr lang="de-DE" dirty="0"/>
          </a:p>
          <a:p>
            <a:endParaRPr lang="de-DE" dirty="0"/>
          </a:p>
          <a:p>
            <a:endParaRPr lang="de-DE" dirty="0"/>
          </a:p>
          <a:p>
            <a:endParaRPr lang="de-DE" dirty="0"/>
          </a:p>
        </p:txBody>
      </p:sp>
    </p:spTree>
    <p:extLst>
      <p:ext uri="{BB962C8B-B14F-4D97-AF65-F5344CB8AC3E}">
        <p14:creationId xmlns:p14="http://schemas.microsoft.com/office/powerpoint/2010/main" val="219583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85"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6" name="Titel 1">
            <a:extLst>
              <a:ext uri="{FF2B5EF4-FFF2-40B4-BE49-F238E27FC236}">
                <a16:creationId xmlns:a16="http://schemas.microsoft.com/office/drawing/2014/main" id="{56073457-E20D-4577-A022-21DAE29ADB98}"/>
              </a:ext>
            </a:extLst>
          </p:cNvPr>
          <p:cNvSpPr>
            <a:spLocks noGrp="1"/>
          </p:cNvSpPr>
          <p:nvPr>
            <p:ph type="title"/>
          </p:nvPr>
        </p:nvSpPr>
        <p:spPr>
          <a:xfrm>
            <a:off x="610553" y="815060"/>
            <a:ext cx="8207375" cy="1081088"/>
          </a:xfrm>
        </p:spPr>
        <p:txBody>
          <a:bodyPr>
            <a:normAutofit/>
          </a:bodyPr>
          <a:lstStyle/>
          <a:p>
            <a:r>
              <a:rPr lang="de-DE" sz="2400" dirty="0"/>
              <a:t>Abschlussreflexion</a:t>
            </a:r>
          </a:p>
        </p:txBody>
      </p:sp>
      <p:sp>
        <p:nvSpPr>
          <p:cNvPr id="52" name="Textfeld 51">
            <a:extLst>
              <a:ext uri="{FF2B5EF4-FFF2-40B4-BE49-F238E27FC236}">
                <a16:creationId xmlns:a16="http://schemas.microsoft.com/office/drawing/2014/main" id="{7E2AE38C-A919-4D29-9B43-145FD934A85A}"/>
              </a:ext>
            </a:extLst>
          </p:cNvPr>
          <p:cNvSpPr txBox="1"/>
          <p:nvPr/>
        </p:nvSpPr>
        <p:spPr>
          <a:xfrm>
            <a:off x="4097615" y="1416603"/>
            <a:ext cx="3850665" cy="646331"/>
          </a:xfrm>
          <a:prstGeom prst="rect">
            <a:avLst/>
          </a:prstGeom>
          <a:solidFill>
            <a:schemeClr val="bg1"/>
          </a:solidFill>
        </p:spPr>
        <p:txBody>
          <a:bodyPr wrap="square" rtlCol="0">
            <a:spAutoFit/>
          </a:bodyPr>
          <a:lstStyle/>
          <a:p>
            <a:r>
              <a:rPr lang="de-DE" dirty="0"/>
              <a:t>Das hat mir nicht so gut gefallen! Hier könnte man noch etwas verbessern.</a:t>
            </a:r>
          </a:p>
        </p:txBody>
      </p:sp>
      <p:sp>
        <p:nvSpPr>
          <p:cNvPr id="53" name="Textfeld 52">
            <a:extLst>
              <a:ext uri="{FF2B5EF4-FFF2-40B4-BE49-F238E27FC236}">
                <a16:creationId xmlns:a16="http://schemas.microsoft.com/office/drawing/2014/main" id="{007A8A74-13A2-4A81-99D1-13392D85ADA4}"/>
              </a:ext>
            </a:extLst>
          </p:cNvPr>
          <p:cNvSpPr txBox="1"/>
          <p:nvPr/>
        </p:nvSpPr>
        <p:spPr>
          <a:xfrm>
            <a:off x="3336712" y="2159156"/>
            <a:ext cx="1778548" cy="646331"/>
          </a:xfrm>
          <a:prstGeom prst="rect">
            <a:avLst/>
          </a:prstGeom>
          <a:solidFill>
            <a:schemeClr val="bg1"/>
          </a:solidFill>
        </p:spPr>
        <p:txBody>
          <a:bodyPr wrap="square" rtlCol="0">
            <a:spAutoFit/>
          </a:bodyPr>
          <a:lstStyle/>
          <a:p>
            <a:r>
              <a:rPr lang="de-DE" dirty="0"/>
              <a:t>Ich möchte noch etwas ergänzen!</a:t>
            </a:r>
          </a:p>
        </p:txBody>
      </p:sp>
      <p:sp>
        <p:nvSpPr>
          <p:cNvPr id="59" name="Textfeld 58">
            <a:extLst>
              <a:ext uri="{FF2B5EF4-FFF2-40B4-BE49-F238E27FC236}">
                <a16:creationId xmlns:a16="http://schemas.microsoft.com/office/drawing/2014/main" id="{77F3ABBC-C874-47F0-8F0A-B207C905D99F}"/>
              </a:ext>
            </a:extLst>
          </p:cNvPr>
          <p:cNvSpPr txBox="1"/>
          <p:nvPr/>
        </p:nvSpPr>
        <p:spPr>
          <a:xfrm>
            <a:off x="2713178" y="3188915"/>
            <a:ext cx="1769521" cy="923330"/>
          </a:xfrm>
          <a:prstGeom prst="rect">
            <a:avLst/>
          </a:prstGeom>
          <a:solidFill>
            <a:schemeClr val="bg1"/>
          </a:solidFill>
        </p:spPr>
        <p:txBody>
          <a:bodyPr wrap="square" rtlCol="0">
            <a:spAutoFit/>
          </a:bodyPr>
          <a:lstStyle/>
          <a:p>
            <a:r>
              <a:rPr lang="de-DE" dirty="0"/>
              <a:t>Das merke ich mir! Das hat mir gut gefallen!</a:t>
            </a:r>
          </a:p>
        </p:txBody>
      </p:sp>
      <p:sp>
        <p:nvSpPr>
          <p:cNvPr id="60" name="Textfeld 59">
            <a:extLst>
              <a:ext uri="{FF2B5EF4-FFF2-40B4-BE49-F238E27FC236}">
                <a16:creationId xmlns:a16="http://schemas.microsoft.com/office/drawing/2014/main" id="{2AE7DDDF-793E-4A69-9B6B-3C9F1DD728DC}"/>
              </a:ext>
            </a:extLst>
          </p:cNvPr>
          <p:cNvSpPr txBox="1"/>
          <p:nvPr/>
        </p:nvSpPr>
        <p:spPr>
          <a:xfrm>
            <a:off x="6953090" y="2187015"/>
            <a:ext cx="2324140" cy="923330"/>
          </a:xfrm>
          <a:prstGeom prst="rect">
            <a:avLst/>
          </a:prstGeom>
          <a:solidFill>
            <a:schemeClr val="bg1"/>
          </a:solidFill>
        </p:spPr>
        <p:txBody>
          <a:bodyPr wrap="square" rtlCol="0">
            <a:spAutoFit/>
          </a:bodyPr>
          <a:lstStyle/>
          <a:p>
            <a:r>
              <a:rPr lang="de-DE" dirty="0"/>
              <a:t>Was bedeutet das heute Gelernte für meinen Alltag?</a:t>
            </a:r>
          </a:p>
        </p:txBody>
      </p:sp>
      <p:sp>
        <p:nvSpPr>
          <p:cNvPr id="61" name="Textfeld 60">
            <a:extLst>
              <a:ext uri="{FF2B5EF4-FFF2-40B4-BE49-F238E27FC236}">
                <a16:creationId xmlns:a16="http://schemas.microsoft.com/office/drawing/2014/main" id="{75811759-2273-4421-9C54-6E9946BB3161}"/>
              </a:ext>
            </a:extLst>
          </p:cNvPr>
          <p:cNvSpPr txBox="1"/>
          <p:nvPr/>
        </p:nvSpPr>
        <p:spPr>
          <a:xfrm>
            <a:off x="7409427" y="3313831"/>
            <a:ext cx="2324140" cy="1200329"/>
          </a:xfrm>
          <a:prstGeom prst="rect">
            <a:avLst/>
          </a:prstGeom>
          <a:solidFill>
            <a:schemeClr val="bg1"/>
          </a:solidFill>
        </p:spPr>
        <p:txBody>
          <a:bodyPr wrap="square" rtlCol="0">
            <a:spAutoFit/>
          </a:bodyPr>
          <a:lstStyle/>
          <a:p>
            <a:r>
              <a:rPr lang="de-DE" dirty="0"/>
              <a:t>Was ist mir zu kurz gekommen? Worüber hätte ich gerne mehr erfahren?</a:t>
            </a:r>
          </a:p>
        </p:txBody>
      </p:sp>
      <p:pic>
        <p:nvPicPr>
          <p:cNvPr id="65" name="Grafik 64">
            <a:extLst>
              <a:ext uri="{FF2B5EF4-FFF2-40B4-BE49-F238E27FC236}">
                <a16:creationId xmlns:a16="http://schemas.microsoft.com/office/drawing/2014/main" id="{A5F25215-4E5F-44B1-B51D-FEE072CAF728}"/>
              </a:ext>
            </a:extLst>
          </p:cNvPr>
          <p:cNvPicPr>
            <a:picLocks noChangeAspect="1"/>
          </p:cNvPicPr>
          <p:nvPr/>
        </p:nvPicPr>
        <p:blipFill rotWithShape="1">
          <a:blip r:embed="rId4"/>
          <a:srcRect l="16815" t="7407" r="17556" b="7704"/>
          <a:stretch/>
        </p:blipFill>
        <p:spPr>
          <a:xfrm>
            <a:off x="4848318" y="2822472"/>
            <a:ext cx="2104772" cy="2722426"/>
          </a:xfrm>
          <a:prstGeom prst="rect">
            <a:avLst/>
          </a:prstGeom>
        </p:spPr>
      </p:pic>
      <p:sp>
        <p:nvSpPr>
          <p:cNvPr id="66" name="Textfeld 65">
            <a:extLst>
              <a:ext uri="{FF2B5EF4-FFF2-40B4-BE49-F238E27FC236}">
                <a16:creationId xmlns:a16="http://schemas.microsoft.com/office/drawing/2014/main" id="{EC0D2A52-2200-449A-BB40-C4C9B72CC2CC}"/>
              </a:ext>
            </a:extLst>
          </p:cNvPr>
          <p:cNvSpPr txBox="1"/>
          <p:nvPr/>
        </p:nvSpPr>
        <p:spPr>
          <a:xfrm>
            <a:off x="6953090" y="5362895"/>
            <a:ext cx="3655168" cy="246221"/>
          </a:xfrm>
          <a:prstGeom prst="rect">
            <a:avLst/>
          </a:prstGeom>
          <a:noFill/>
        </p:spPr>
        <p:txBody>
          <a:bodyPr wrap="none" rtlCol="0">
            <a:spAutoFit/>
          </a:bodyPr>
          <a:lstStyle/>
          <a:p>
            <a:r>
              <a:rPr lang="de-DE" sz="1000" dirty="0"/>
              <a:t>Grafik: KI generiert  / mit </a:t>
            </a:r>
            <a:r>
              <a:rPr lang="de-DE" sz="1000" dirty="0" err="1"/>
              <a:t>Fobizz</a:t>
            </a:r>
            <a:r>
              <a:rPr lang="de-DE" sz="1000" dirty="0"/>
              <a:t> KI Multimedia Tool </a:t>
            </a:r>
            <a:r>
              <a:rPr lang="de-DE" sz="1000" i="1" dirty="0"/>
              <a:t>Bild generieren</a:t>
            </a:r>
          </a:p>
        </p:txBody>
      </p:sp>
    </p:spTree>
    <p:extLst>
      <p:ext uri="{BB962C8B-B14F-4D97-AF65-F5344CB8AC3E}">
        <p14:creationId xmlns:p14="http://schemas.microsoft.com/office/powerpoint/2010/main" val="105081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pic>
        <p:nvPicPr>
          <p:cNvPr id="11" name="Grafik 10">
            <a:extLst>
              <a:ext uri="{FF2B5EF4-FFF2-40B4-BE49-F238E27FC236}">
                <a16:creationId xmlns:a16="http://schemas.microsoft.com/office/drawing/2014/main" id="{19CB4D51-D3B1-49D7-B55E-16E7BA1AE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685" y="3339515"/>
            <a:ext cx="1951510" cy="902285"/>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541592" y="984839"/>
            <a:ext cx="7466007" cy="2954655"/>
          </a:xfrm>
          <a:prstGeom prst="rect">
            <a:avLst/>
          </a:prstGeom>
          <a:noFill/>
        </p:spPr>
        <p:txBody>
          <a:bodyPr wrap="square" rtlCol="0">
            <a:spAutoFit/>
          </a:bodyPr>
          <a:lstStyle/>
          <a:p>
            <a:pPr marL="0" lvl="1" indent="0" fontAlgn="auto">
              <a:buNone/>
              <a:defRPr/>
            </a:pPr>
            <a:endParaRPr lang="de-DE" dirty="0"/>
          </a:p>
          <a:p>
            <a:pPr marL="285750" indent="-285750">
              <a:buClr>
                <a:schemeClr val="tx2"/>
              </a:buClr>
              <a:buFont typeface="Arial Rounded MT Bold" panose="020F0704030504030204" pitchFamily="34" charset="0"/>
              <a:buChar char="›"/>
            </a:pPr>
            <a:r>
              <a:rPr lang="de-DE" sz="1400" dirty="0" err="1"/>
              <a:t>DeZIM</a:t>
            </a:r>
            <a:r>
              <a:rPr lang="de-DE" sz="1400" dirty="0"/>
              <a:t> (2022): Rassistische Realitäten: Wie setzt sich Deutschland mit Rassismus auseinander? Auftaktstudie zum Nationalen Diskriminierungs- und </a:t>
            </a:r>
            <a:r>
              <a:rPr lang="de-DE" sz="1400" dirty="0" err="1"/>
              <a:t>Rassismusmonitor</a:t>
            </a:r>
            <a:r>
              <a:rPr lang="de-DE" sz="1400" dirty="0"/>
              <a:t> (</a:t>
            </a:r>
            <a:r>
              <a:rPr lang="de-DE" sz="1400" dirty="0" err="1"/>
              <a:t>NaDiRa</a:t>
            </a:r>
            <a:r>
              <a:rPr lang="de-DE" sz="1400" dirty="0"/>
              <a:t>) des Deutschen Zentrums für Integrations- und Migrationsforschung (</a:t>
            </a:r>
            <a:r>
              <a:rPr lang="de-DE" sz="1400" dirty="0" err="1"/>
              <a:t>DeZIM</a:t>
            </a:r>
            <a:r>
              <a:rPr lang="de-DE" sz="1400" dirty="0"/>
              <a:t>). Berlin: Deutsches Zentrum für Integrations- und Migrationsforschung </a:t>
            </a:r>
            <a:r>
              <a:rPr lang="de-DE" sz="1400" dirty="0" err="1"/>
              <a:t>DeZIM</a:t>
            </a:r>
            <a:r>
              <a:rPr lang="de-DE" sz="1400" dirty="0"/>
              <a:t>.</a:t>
            </a:r>
          </a:p>
          <a:p>
            <a:pPr marL="285750" indent="-285750">
              <a:buClr>
                <a:schemeClr val="tx2"/>
              </a:buClr>
              <a:buFont typeface="Arial Rounded MT Bold" panose="020F0704030504030204" pitchFamily="34" charset="0"/>
              <a:buChar char="›"/>
            </a:pPr>
            <a:r>
              <a:rPr lang="de-DE" sz="1400" dirty="0" err="1"/>
              <a:t>DeZIM</a:t>
            </a:r>
            <a:r>
              <a:rPr lang="de-DE" sz="1400" dirty="0"/>
              <a:t> (2023): </a:t>
            </a:r>
            <a:r>
              <a:rPr lang="de-DE" sz="1400" dirty="0">
                <a:solidFill>
                  <a:srgbClr val="000000"/>
                </a:solidFill>
              </a:rPr>
              <a:t> Rassismus und seine Symptome. Bericht des</a:t>
            </a:r>
            <a:r>
              <a:rPr lang="de-DE" sz="1400" dirty="0"/>
              <a:t> Nationalen Diskriminierungs- und </a:t>
            </a:r>
            <a:r>
              <a:rPr lang="de-DE" sz="1400" dirty="0" err="1"/>
              <a:t>Rassismusmonitor</a:t>
            </a:r>
            <a:r>
              <a:rPr lang="de-DE" sz="1400" dirty="0"/>
              <a:t> (</a:t>
            </a:r>
            <a:r>
              <a:rPr lang="de-DE" sz="1400" dirty="0" err="1"/>
              <a:t>NaDiRa</a:t>
            </a:r>
            <a:r>
              <a:rPr lang="de-DE" sz="1400" dirty="0"/>
              <a:t>) des Deutschen Zentrums für Integrations- und Migrationsforschung (</a:t>
            </a:r>
            <a:r>
              <a:rPr lang="de-DE" sz="1400" dirty="0" err="1"/>
              <a:t>DeZIM</a:t>
            </a:r>
            <a:r>
              <a:rPr lang="de-DE" sz="1400" dirty="0"/>
              <a:t>). Berlin: Deutsches Zentrum für Integrations- und Migrationsforschung </a:t>
            </a:r>
            <a:r>
              <a:rPr lang="de-DE" sz="1400" dirty="0" err="1"/>
              <a:t>DeZIM</a:t>
            </a:r>
            <a:r>
              <a:rPr lang="de-DE" sz="1400" dirty="0"/>
              <a:t>.</a:t>
            </a:r>
          </a:p>
          <a:p>
            <a:pPr marL="285750" indent="-285750">
              <a:buClr>
                <a:schemeClr val="tx2"/>
              </a:buClr>
              <a:buFont typeface="Arial Rounded MT Bold" panose="020F0704030504030204" pitchFamily="34" charset="0"/>
              <a:buChar char="›"/>
            </a:pPr>
            <a:r>
              <a:rPr lang="en-US" sz="1400" dirty="0" err="1"/>
              <a:t>Gardenswartz</a:t>
            </a:r>
            <a:r>
              <a:rPr lang="en-US" sz="1400" dirty="0"/>
              <a:t>, Lee;  Rowe, Anita (1998): Managing diversity in health care. Jossey-Bass: San Francisco. </a:t>
            </a:r>
          </a:p>
          <a:p>
            <a:pPr marL="285750" indent="-285750">
              <a:buClr>
                <a:schemeClr val="tx2"/>
              </a:buClr>
              <a:buFont typeface="Arial Rounded MT Bold" panose="020F0704030504030204" pitchFamily="34" charset="0"/>
              <a:buChar char="›"/>
            </a:pPr>
            <a:r>
              <a:rPr lang="de-DE" sz="1400" dirty="0"/>
              <a:t>Lull, Anja (2020): F II 1 Zusammenhänge verstehen Gewalt [in:] Vogler, Christine [Hrsg.] </a:t>
            </a:r>
            <a:r>
              <a:rPr lang="de-DE" sz="1400" dirty="0" err="1"/>
              <a:t>Pflegias</a:t>
            </a:r>
            <a:r>
              <a:rPr lang="de-DE" sz="1400" dirty="0"/>
              <a:t> 2. Cornelsen Verlag: Berlin. S. 844-859</a:t>
            </a:r>
            <a:endParaRPr lang="de-DE" sz="1400" dirty="0">
              <a:latin typeface="+mj-lt"/>
            </a:endParaRPr>
          </a:p>
          <a:p>
            <a:pPr marL="285750" indent="-285750">
              <a:buFont typeface="Arial" panose="020B0604020202020204" pitchFamily="34" charset="0"/>
              <a:buChar char="•"/>
            </a:pPr>
            <a:endParaRPr lang="de-DE" sz="1400" dirty="0">
              <a:solidFill>
                <a:srgbClr val="FF0000"/>
              </a:solidFill>
              <a:latin typeface="+mj-lt"/>
            </a:endParaRPr>
          </a:p>
        </p:txBody>
      </p:sp>
      <p:pic>
        <p:nvPicPr>
          <p:cNvPr id="2" name="Grafik 1">
            <a:extLst>
              <a:ext uri="{FF2B5EF4-FFF2-40B4-BE49-F238E27FC236}">
                <a16:creationId xmlns:a16="http://schemas.microsoft.com/office/drawing/2014/main" id="{16A0C9A7-FD0E-4708-A3F1-7DAF1DA3A5DF}"/>
              </a:ext>
            </a:extLst>
          </p:cNvPr>
          <p:cNvPicPr>
            <a:picLocks noChangeAspect="1"/>
          </p:cNvPicPr>
          <p:nvPr/>
        </p:nvPicPr>
        <p:blipFill>
          <a:blip r:embed="rId3"/>
          <a:stretch>
            <a:fillRect/>
          </a:stretch>
        </p:blipFill>
        <p:spPr>
          <a:xfrm>
            <a:off x="8979341" y="86154"/>
            <a:ext cx="1548518" cy="719390"/>
          </a:xfrm>
          <a:prstGeom prst="rect">
            <a:avLst/>
          </a:prstGeom>
        </p:spPr>
      </p:pic>
    </p:spTree>
    <p:extLst>
      <p:ext uri="{BB962C8B-B14F-4D97-AF65-F5344CB8AC3E}">
        <p14:creationId xmlns:p14="http://schemas.microsoft.com/office/powerpoint/2010/main" val="273708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EB343AB3-C5D0-454C-8361-04D1AFB7B87F}"/>
              </a:ext>
            </a:extLst>
          </p:cNvPr>
          <p:cNvSpPr txBox="1"/>
          <p:nvPr/>
        </p:nvSpPr>
        <p:spPr>
          <a:xfrm>
            <a:off x="8858774" y="385894"/>
            <a:ext cx="1510019" cy="246221"/>
          </a:xfrm>
          <a:prstGeom prst="rect">
            <a:avLst/>
          </a:prstGeom>
          <a:noFill/>
        </p:spPr>
        <p:txBody>
          <a:bodyPr wrap="square" rtlCol="0">
            <a:spAutoFit/>
          </a:bodyPr>
          <a:lstStyle/>
          <a:p>
            <a:endParaRPr lang="de-DE" sz="1000" b="1" dirty="0">
              <a:solidFill>
                <a:srgbClr val="FF0000"/>
              </a:solidFill>
            </a:endParaRPr>
          </a:p>
        </p:txBody>
      </p:sp>
      <p:sp>
        <p:nvSpPr>
          <p:cNvPr id="3" name="Textfeld 2">
            <a:extLst>
              <a:ext uri="{FF2B5EF4-FFF2-40B4-BE49-F238E27FC236}">
                <a16:creationId xmlns:a16="http://schemas.microsoft.com/office/drawing/2014/main" id="{E7E23854-499A-EE69-FA31-3DB78ED19653}"/>
              </a:ext>
            </a:extLst>
          </p:cNvPr>
          <p:cNvSpPr txBox="1"/>
          <p:nvPr/>
        </p:nvSpPr>
        <p:spPr>
          <a:xfrm>
            <a:off x="510551" y="753478"/>
            <a:ext cx="10900372" cy="5393528"/>
          </a:xfrm>
          <a:prstGeom prst="rect">
            <a:avLst/>
          </a:prstGeom>
          <a:noFill/>
        </p:spPr>
        <p:txBody>
          <a:bodyPr wrap="square">
            <a:spAutoFit/>
          </a:bodyPr>
          <a:lstStyle/>
          <a:p>
            <a:pPr marL="0" lvl="0" indent="0" algn="l" rtl="0">
              <a:lnSpc>
                <a:spcPct val="115000"/>
              </a:lnSpc>
              <a:spcAft>
                <a:spcPts val="0"/>
              </a:spcAft>
              <a:buNone/>
            </a:pPr>
            <a:r>
              <a:rPr lang="de-DE" b="1" dirty="0">
                <a:solidFill>
                  <a:srgbClr val="020203"/>
                </a:solidFill>
              </a:rPr>
              <a:t>Impressum</a:t>
            </a:r>
          </a:p>
          <a:p>
            <a:pPr marL="0" lvl="0" indent="0" algn="l" rtl="0">
              <a:lnSpc>
                <a:spcPct val="115000"/>
              </a:lnSpc>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endParaRPr lang="de-DE" sz="900" b="1" dirty="0">
              <a:solidFill>
                <a:schemeClr val="dk1"/>
              </a:solidFill>
            </a:endParaRPr>
          </a:p>
          <a:p>
            <a:pPr lvl="0">
              <a:lnSpc>
                <a:spcPct val="114000"/>
              </a:lnSpc>
              <a:buClr>
                <a:schemeClr val="dk1"/>
              </a:buClr>
              <a:buSzPts val="1100"/>
            </a:pPr>
            <a:r>
              <a:rPr lang="de-DE" sz="900" dirty="0">
                <a:solidFill>
                  <a:schemeClr val="dk1"/>
                </a:solidFill>
              </a:rPr>
              <a:t>Lindenburg Akademie Aus- und Weiterbildung an der Uniklinik Köln</a:t>
            </a:r>
          </a:p>
          <a:p>
            <a:pPr lvl="0">
              <a:lnSpc>
                <a:spcPct val="114000"/>
              </a:lnSpc>
              <a:buClr>
                <a:schemeClr val="dk1"/>
              </a:buClr>
              <a:buSzPts val="1100"/>
            </a:pPr>
            <a:r>
              <a:rPr lang="de-DE" sz="900" dirty="0">
                <a:solidFill>
                  <a:schemeClr val="dk1"/>
                </a:solidFill>
              </a:rPr>
              <a:t>Gleueler Straße 176-178 50935 Köln</a:t>
            </a:r>
          </a:p>
          <a:p>
            <a:pPr lvl="0">
              <a:lnSpc>
                <a:spcPct val="114000"/>
              </a:lnSpc>
              <a:buClr>
                <a:schemeClr val="dk1"/>
              </a:buClr>
              <a:buSzPts val="1100"/>
            </a:pPr>
            <a:r>
              <a:rPr lang="de-DE" sz="900" dirty="0">
                <a:solidFill>
                  <a:schemeClr val="dk1"/>
                </a:solidFill>
              </a:rPr>
              <a:t>Schule für Pflegefachberufe der Lindenburg Akademie</a:t>
            </a:r>
          </a:p>
          <a:p>
            <a:pPr lvl="0">
              <a:lnSpc>
                <a:spcPct val="114000"/>
              </a:lnSpc>
            </a:pPr>
            <a:r>
              <a:rPr lang="de-DE" sz="900" dirty="0">
                <a:solidFill>
                  <a:schemeClr val="dk1"/>
                </a:solidFill>
              </a:rPr>
              <a:t>Scheidtweiler Straße 11-13 50933 Köln</a:t>
            </a:r>
            <a:endParaRPr lang="de-DE" sz="900" dirty="0"/>
          </a:p>
          <a:p>
            <a:pPr lvl="0">
              <a:lnSpc>
                <a:spcPct val="115000"/>
              </a:lnSpc>
            </a:pPr>
            <a:r>
              <a:rPr lang="de-DE" sz="900" dirty="0">
                <a:hlinkClick r:id="rId3"/>
              </a:rPr>
              <a:t>www.uk-koeln.de/lehre/lindenburg-akademie/</a:t>
            </a:r>
            <a:endParaRPr lang="de-DE" sz="900" dirty="0"/>
          </a:p>
          <a:p>
            <a:pPr lvl="0">
              <a:lnSpc>
                <a:spcPct val="115000"/>
              </a:lnSpc>
            </a:pPr>
            <a:endParaRPr lang="de-DE" sz="900" b="1" dirty="0">
              <a:solidFill>
                <a:schemeClr val="dk1"/>
              </a:solidFill>
            </a:endParaRPr>
          </a:p>
          <a:p>
            <a:r>
              <a:rPr lang="de-DE" sz="900" b="1" dirty="0">
                <a:solidFill>
                  <a:schemeClr val="dk1"/>
                </a:solidFill>
              </a:rPr>
              <a:t>Autorin: </a:t>
            </a:r>
            <a:r>
              <a:rPr lang="de-DE" sz="900" dirty="0">
                <a:solidFill>
                  <a:schemeClr val="dk1"/>
                </a:solidFill>
              </a:rPr>
              <a:t>Melanie Baltes</a:t>
            </a:r>
            <a:endParaRPr lang="de-DE" sz="900" dirty="0"/>
          </a:p>
          <a:p>
            <a:pPr>
              <a:lnSpc>
                <a:spcPct val="115000"/>
              </a:lnSpc>
            </a:pPr>
            <a:endParaRPr lang="de-DE" sz="900" dirty="0"/>
          </a:p>
          <a:p>
            <a:pPr>
              <a:lnSpc>
                <a:spcPct val="115000"/>
              </a:lnSpc>
            </a:pPr>
            <a:r>
              <a:rPr lang="de-DE" sz="900" dirty="0"/>
              <a:t>CC BY-ND 4.0  </a:t>
            </a:r>
          </a:p>
          <a:p>
            <a:br>
              <a:rPr lang="de-DE" sz="900" dirty="0"/>
            </a:br>
            <a:r>
              <a:rPr lang="de-DE" sz="900" dirty="0">
                <a:solidFill>
                  <a:schemeClr val="dk1"/>
                </a:solidFill>
              </a:rPr>
              <a:t>https://creativecommons.org/licenses/by-nd/4.0/deed.de</a:t>
            </a:r>
          </a:p>
          <a:p>
            <a:endParaRPr lang="de-DE" sz="5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5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5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endParaRPr lang="de-DE" sz="900" dirty="0">
              <a:solidFill>
                <a:schemeClr val="dk1"/>
              </a:solidFill>
            </a:endParaRPr>
          </a:p>
          <a:p>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endParaRPr lang="de-DE" sz="900" b="1" dirty="0">
              <a:solidFill>
                <a:schemeClr val="dk1"/>
              </a:solidFill>
            </a:endParaRPr>
          </a:p>
          <a:p>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spcAft>
                <a:spcPts val="0"/>
              </a:spcAft>
              <a:buNone/>
            </a:pPr>
            <a:endParaRPr lang="de-DE" sz="900" b="1" dirty="0">
              <a:solidFill>
                <a:schemeClr val="dk1"/>
              </a:solidFill>
            </a:endParaRPr>
          </a:p>
          <a:p>
            <a:pPr marL="0" lvl="0" indent="0" algn="l" rtl="0">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4" name="Grafik 3">
            <a:extLst>
              <a:ext uri="{FF2B5EF4-FFF2-40B4-BE49-F238E27FC236}">
                <a16:creationId xmlns:a16="http://schemas.microsoft.com/office/drawing/2014/main" id="{ED73395A-93E4-E471-5E63-0B640E49D816}"/>
              </a:ext>
            </a:extLst>
          </p:cNvPr>
          <p:cNvPicPr>
            <a:picLocks noChangeAspect="1"/>
          </p:cNvPicPr>
          <p:nvPr/>
        </p:nvPicPr>
        <p:blipFill>
          <a:blip r:embed="rId4"/>
          <a:stretch>
            <a:fillRect/>
          </a:stretch>
        </p:blipFill>
        <p:spPr>
          <a:xfrm>
            <a:off x="1355168" y="3149354"/>
            <a:ext cx="859984" cy="300888"/>
          </a:xfrm>
          <a:prstGeom prst="rect">
            <a:avLst/>
          </a:prstGeom>
        </p:spPr>
      </p:pic>
      <p:pic>
        <p:nvPicPr>
          <p:cNvPr id="2" name="Grafik 1">
            <a:extLst>
              <a:ext uri="{FF2B5EF4-FFF2-40B4-BE49-F238E27FC236}">
                <a16:creationId xmlns:a16="http://schemas.microsoft.com/office/drawing/2014/main" id="{C67AD607-D44D-E394-5464-5B1ECD945DB5}"/>
              </a:ext>
            </a:extLst>
          </p:cNvPr>
          <p:cNvPicPr>
            <a:picLocks noChangeAspect="1"/>
          </p:cNvPicPr>
          <p:nvPr/>
        </p:nvPicPr>
        <p:blipFill>
          <a:blip r:embed="rId5"/>
          <a:stretch>
            <a:fillRect/>
          </a:stretch>
        </p:blipFill>
        <p:spPr>
          <a:xfrm>
            <a:off x="8820275" y="149309"/>
            <a:ext cx="1548518" cy="719390"/>
          </a:xfrm>
          <a:prstGeom prst="rect">
            <a:avLst/>
          </a:prstGeom>
        </p:spPr>
      </p:pic>
    </p:spTree>
    <p:extLst>
      <p:ext uri="{BB962C8B-B14F-4D97-AF65-F5344CB8AC3E}">
        <p14:creationId xmlns:p14="http://schemas.microsoft.com/office/powerpoint/2010/main" val="905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E39893B-8D56-46B2-8D18-96992D8A7043}"/>
</file>

<file path=customXml/itemProps2.xml><?xml version="1.0" encoding="utf-8"?>
<ds:datastoreItem xmlns:ds="http://schemas.openxmlformats.org/officeDocument/2006/customXml" ds:itemID="{A947FF5F-DC05-47D2-8699-F327E01AF220}"/>
</file>

<file path=customXml/itemProps3.xml><?xml version="1.0" encoding="utf-8"?>
<ds:datastoreItem xmlns:ds="http://schemas.openxmlformats.org/officeDocument/2006/customXml" ds:itemID="{14F8DDC7-5370-4BB5-B628-57C1075296E8}"/>
</file>

<file path=docProps/app.xml><?xml version="1.0" encoding="utf-8"?>
<Properties xmlns="http://schemas.openxmlformats.org/officeDocument/2006/extended-properties" xmlns:vt="http://schemas.openxmlformats.org/officeDocument/2006/docPropsVTypes">
  <TotalTime>0</TotalTime>
  <Words>1433</Words>
  <Application>Microsoft Office PowerPoint</Application>
  <PresentationFormat>Breitbild</PresentationFormat>
  <Paragraphs>217</Paragraphs>
  <Slides>15</Slides>
  <Notes>5</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15</vt:i4>
      </vt:variant>
    </vt:vector>
  </HeadingPairs>
  <TitlesOfParts>
    <vt:vector size="21" baseType="lpstr">
      <vt:lpstr>Arial</vt:lpstr>
      <vt:lpstr>Arial Rounded MT Bold</vt:lpstr>
      <vt:lpstr>Calibri</vt:lpstr>
      <vt:lpstr>Calibri Light</vt:lpstr>
      <vt:lpstr>Comfortaa Light</vt:lpstr>
      <vt:lpstr>Office</vt:lpstr>
      <vt:lpstr>PowerPoint-Präsentation</vt:lpstr>
      <vt:lpstr>Zahlen und Fakten aus einem Bericht des NaDiRa 2023*</vt:lpstr>
      <vt:lpstr>Schwerpunkt Gesundheitssektor</vt:lpstr>
      <vt:lpstr>Diskriminierungsebenen</vt:lpstr>
      <vt:lpstr>Diskriminierungsebenen</vt:lpstr>
      <vt:lpstr>Diskriminierungsformen  (cave! Kein Anspruch auf Vollständigkeit)</vt:lpstr>
      <vt:lpstr>Diskriminierungsformen  (cave! Kein Anspruch auf Vollständigkeit) </vt:lpstr>
      <vt:lpstr>Die Merkmale, die hier beschrieben werden, sind die Merkmale der inneren Persönlichkeit eines Diversitätsmodells </vt:lpstr>
      <vt:lpstr>Die Merkmale, die hier beschrieben werden, liegen auf der inneren Ebene von Persönlichkeit des Diversitätsmodells </vt:lpstr>
      <vt:lpstr>Umsetzung des AGG an der Uniklinik Köln</vt:lpstr>
      <vt:lpstr>Beratungs,- und Beschwerdeverfahren (auch vertraulich)</vt:lpstr>
      <vt:lpstr>Abschlussreflexion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89</cp:revision>
  <dcterms:created xsi:type="dcterms:W3CDTF">2025-02-07T16:45:06Z</dcterms:created>
  <dcterms:modified xsi:type="dcterms:W3CDTF">2025-12-03T14:37:54Z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