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2" r:id="rId7"/>
    <p:sldId id="278" r:id="rId8"/>
    <p:sldId id="259" r:id="rId9"/>
    <p:sldId id="260" r:id="rId10"/>
    <p:sldId id="309" r:id="rId11"/>
    <p:sldId id="270" r:id="rId12"/>
    <p:sldId id="284" r:id="rId13"/>
    <p:sldId id="268" r:id="rId14"/>
    <p:sldId id="267" r:id="rId15"/>
    <p:sldId id="279" r:id="rId16"/>
    <p:sldId id="265" r:id="rId17"/>
    <p:sldId id="281" r:id="rId18"/>
    <p:sldId id="280" r:id="rId19"/>
    <p:sldId id="264" r:id="rId20"/>
    <p:sldId id="275" r:id="rId21"/>
    <p:sldId id="273" r:id="rId22"/>
    <p:sldId id="274" r:id="rId23"/>
    <p:sldId id="277" r:id="rId24"/>
    <p:sldId id="282" r:id="rId25"/>
    <p:sldId id="283" r:id="rId26"/>
    <p:sldId id="272" r:id="rId27"/>
    <p:sldId id="271" r:id="rId28"/>
    <p:sldId id="258" r:id="rId29"/>
    <p:sldId id="261" r:id="rId3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FFA0687-B88C-0BFF-5152-D4648CFE6A5E}" name="Selene Raible" initials="SR" userId="12211bdefc3feca5" providerId="Windows Live"/>
  <p188:author id="{70DABDFF-BF21-EE0C-6463-8F81D15A6AAC}" name="Ute Siebert" initials="US" userId="c1a74a4b5c3a94db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lene Raible" userId="12211bdefc3feca5" providerId="LiveId" clId="{487A4728-EC64-4EE6-848F-78F63F2306E9}"/>
    <pc:docChg chg="modSld">
      <pc:chgData name="Selene Raible" userId="12211bdefc3feca5" providerId="LiveId" clId="{487A4728-EC64-4EE6-848F-78F63F2306E9}" dt="2025-11-05T18:00:40.431" v="1" actId="20577"/>
      <pc:docMkLst>
        <pc:docMk/>
      </pc:docMkLst>
      <pc:sldChg chg="modSp mod">
        <pc:chgData name="Selene Raible" userId="12211bdefc3feca5" providerId="LiveId" clId="{487A4728-EC64-4EE6-848F-78F63F2306E9}" dt="2025-11-05T18:00:40.431" v="1" actId="20577"/>
        <pc:sldMkLst>
          <pc:docMk/>
          <pc:sldMk cId="318459768" sldId="256"/>
        </pc:sldMkLst>
        <pc:spChg chg="mod">
          <ac:chgData name="Selene Raible" userId="12211bdefc3feca5" providerId="LiveId" clId="{487A4728-EC64-4EE6-848F-78F63F2306E9}" dt="2025-11-05T18:00:40.431" v="1" actId="20577"/>
          <ac:spMkLst>
            <pc:docMk/>
            <pc:sldMk cId="318459768" sldId="256"/>
            <ac:spMk id="15" creationId="{F6D5C292-0875-43A1-878E-12FD709B012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BFBAAD-A566-4C68-996C-753C2F45FD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EB17BC1-5374-4B77-B45D-491607A719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02262FE-12B8-4ECB-9090-EB7718D1A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0332E-0224-4CD8-A77C-B878E9FB2C09}" type="datetimeFigureOut">
              <a:rPr lang="de-DE" smtClean="0"/>
              <a:t>04.12.2025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26C44C-9A30-4323-AD43-EB2633561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C77458-31E0-4419-80AD-433988646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45EE7-CFFB-47C7-ACA3-7180D14DA1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412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0C84A4-84C0-443D-AE4D-0AAABAB5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CFA2F15-83E6-4562-9E39-0F25C6BE3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B636EE1-31CC-4D9A-82CF-9BB645123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0332E-0224-4CD8-A77C-B878E9FB2C09}" type="datetimeFigureOut">
              <a:rPr lang="de-DE" smtClean="0"/>
              <a:t>04.12.2025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BEEC7D9-7202-4758-94D2-3DF05EC59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4CE620-4380-462B-87CB-67A76FDBE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45EE7-CFFB-47C7-ACA3-7180D14DA1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6562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233394-403C-482F-B868-37D037AF9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C5162DB-F503-418D-983C-E4EEA9721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639C97-258E-4ED5-A22C-C623A5795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0332E-0224-4CD8-A77C-B878E9FB2C09}" type="datetimeFigureOut">
              <a:rPr lang="de-DE" smtClean="0"/>
              <a:t>04.12.2025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E6EEE4-12EE-4267-9141-AFCD24ABA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5C888D2-D35D-475B-A188-237BE7A71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45EE7-CFFB-47C7-ACA3-7180D14DA1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5021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C2AD88-F2AB-49BC-9B22-EE4DB8434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2DAB256-48E6-4218-B39E-73BE90EF65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261BD49-478A-47B3-92BF-F74503E67B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8BCF34F-6226-4210-8FD1-4B44F8030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0332E-0224-4CD8-A77C-B878E9FB2C09}" type="datetimeFigureOut">
              <a:rPr lang="de-DE" smtClean="0"/>
              <a:t>04.12.2025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6F3C84D-E8C7-49DA-9299-B5202809F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DBED8F-3E24-46CF-9DC8-12F60EAB5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45EE7-CFFB-47C7-ACA3-7180D14DA1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8957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4E7C76-1121-4FC4-8327-F95E5D2C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BA966FF-AFF7-4693-8DEB-D7479379D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A0AF9AE-623D-4A93-AAE5-053A6EE4BD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7C3781D-8956-4165-81EB-1EC1CA897D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18212DF-E494-404E-AC6D-B2D03F0A41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943B341-148A-4641-8333-B45BC108B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0332E-0224-4CD8-A77C-B878E9FB2C09}" type="datetimeFigureOut">
              <a:rPr lang="de-DE" smtClean="0"/>
              <a:t>04.12.2025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0ACC09F-4B7F-4ACE-8DB6-B58E3426F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5AFB84E-FED1-48EC-82E6-21C924C01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45EE7-CFFB-47C7-ACA3-7180D14DA1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3579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0291DF-0497-48E6-B20B-61B3F8447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38F4704-B31B-4F88-89B3-D26BB8BCD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0332E-0224-4CD8-A77C-B878E9FB2C09}" type="datetimeFigureOut">
              <a:rPr lang="de-DE" smtClean="0"/>
              <a:t>04.12.2025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D9DCE76-280E-44C8-9BCE-0E163D5EB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184DE2-9C82-44AF-A439-6A05BFA20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45EE7-CFFB-47C7-ACA3-7180D14DA1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051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7548DDC-6D80-4DF6-BDF6-330334C95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0332E-0224-4CD8-A77C-B878E9FB2C09}" type="datetimeFigureOut">
              <a:rPr lang="de-DE" smtClean="0"/>
              <a:t>04.12.2025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482F238-7C2B-43EF-A28B-15F0A6F7F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A562C2-D6EB-4AD1-95AF-C97C72194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45EE7-CFFB-47C7-ACA3-7180D14DA1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3651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66B081-D316-4EB7-8B12-38C208A2E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448460-8D19-4CE0-9BA3-829F9440C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362C254-B794-4A5F-A0E1-F0184F643A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F8DAD61-8367-46B9-9F74-0E4E2C6D0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0332E-0224-4CD8-A77C-B878E9FB2C09}" type="datetimeFigureOut">
              <a:rPr lang="de-DE" smtClean="0"/>
              <a:t>04.12.2025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15F175D-DED6-4F27-B448-4720DCF80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9A0F3A-563A-4A2A-8C57-CD09134C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45EE7-CFFB-47C7-ACA3-7180D14DA1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2336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EDA31D-A619-41DF-990A-A928EC96E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AA288F1-13A8-47D3-BAD8-01BD1A38E3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DCE7D70-6E1F-4189-AB77-5119A2DAF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4B1361D-5CD5-47A1-B551-7A35B957B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0332E-0224-4CD8-A77C-B878E9FB2C09}" type="datetimeFigureOut">
              <a:rPr lang="de-DE" smtClean="0"/>
              <a:t>04.12.2025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9F2706E-3C5D-4DE4-BB56-7126FFA58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A01C9E6-FC2C-4636-936D-D4E21DD74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45EE7-CFFB-47C7-ACA3-7180D14DA1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9475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FBB1C6-3BC3-438D-A1C8-4ABFC47C2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44C4003-7CFB-408B-8394-155703AEB1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381ACE5-8992-4F33-9151-3B7740AEA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0332E-0224-4CD8-A77C-B878E9FB2C09}" type="datetimeFigureOut">
              <a:rPr lang="de-DE" smtClean="0"/>
              <a:t>04.12.2025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52580F0-46AC-4768-9B86-2A7D204FD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20D5C1F-F969-4341-BE85-9D11C2A26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45EE7-CFFB-47C7-ACA3-7180D14DA1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5051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BA66D50-3C18-4832-91AB-FC9830A75C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66AFF21-CFE3-47C6-9000-1DB0E752C8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725E2C9-9D61-401D-A663-4A4422A4E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0332E-0224-4CD8-A77C-B878E9FB2C09}" type="datetimeFigureOut">
              <a:rPr lang="de-DE" smtClean="0"/>
              <a:t>04.12.2025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AB82F9C-4D78-4C19-B223-4AEADFEA7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FB14166-DDE7-4CD5-867F-4521D0D9C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45EE7-CFFB-47C7-ACA3-7180D14DA1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671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944E51E-43CD-415C-ACD9-B0E6AAD4A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8826387-6384-4693-A165-1E37679AB8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E638A4-8EC0-41C3-8E3C-071FDD236E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0332E-0224-4CD8-A77C-B878E9FB2C09}" type="datetimeFigureOut">
              <a:rPr lang="de-DE" smtClean="0"/>
              <a:t>04.12.2025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54719CB-0E72-4DDE-AFD2-C1ED669136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A303EE-1ACE-41F8-882F-44BAA17DD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45EE7-CFFB-47C7-ACA3-7180D14DA1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0779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0942FFD3-655A-43C8-8520-932E858B03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9F3F2614-50D8-4173-BD00-5BE90EC87534}"/>
              </a:ext>
            </a:extLst>
          </p:cNvPr>
          <p:cNvSpPr txBox="1"/>
          <p:nvPr/>
        </p:nvSpPr>
        <p:spPr>
          <a:xfrm>
            <a:off x="6753137" y="360727"/>
            <a:ext cx="1510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Logo Institution einfügen</a:t>
            </a:r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1886FB6F-776C-4655-9033-8FED8C915901}"/>
              </a:ext>
            </a:extLst>
          </p:cNvPr>
          <p:cNvCxnSpPr/>
          <p:nvPr/>
        </p:nvCxnSpPr>
        <p:spPr>
          <a:xfrm>
            <a:off x="5301842" y="1325461"/>
            <a:ext cx="0" cy="4412609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16E2ADCB-5859-4B69-9B4B-5E135BA4B0BB}"/>
              </a:ext>
            </a:extLst>
          </p:cNvPr>
          <p:cNvSpPr txBox="1"/>
          <p:nvPr/>
        </p:nvSpPr>
        <p:spPr>
          <a:xfrm>
            <a:off x="5461277" y="1382215"/>
            <a:ext cx="4906803" cy="3112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500" b="1" dirty="0"/>
              <a:t>„Diskriminierung und Diversität </a:t>
            </a:r>
            <a:br>
              <a:rPr lang="de-DE" sz="2500" b="1" dirty="0"/>
            </a:br>
            <a:r>
              <a:rPr lang="de-DE" sz="2500" b="1" dirty="0"/>
              <a:t>im Öffentlichen Gesundheitsdienst: Handlungsoptionen im Arbeitsalltag“</a:t>
            </a:r>
          </a:p>
          <a:p>
            <a:pPr algn="ctr"/>
            <a:endParaRPr lang="de-DE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de-DE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Eine Fortbildung für Mitarbeiter*innen</a:t>
            </a:r>
          </a:p>
          <a:p>
            <a:pPr algn="ctr">
              <a:lnSpc>
                <a:spcPct val="100000"/>
              </a:lnSpc>
            </a:pPr>
            <a:r>
              <a:rPr lang="de-DE" sz="2000" b="1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 Gesundheitsamtes</a:t>
            </a:r>
            <a:endParaRPr lang="de-DE" sz="2000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endParaRPr lang="de-DE" sz="2400" b="1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F6D5C292-0875-43A1-878E-12FD709B0121}"/>
              </a:ext>
            </a:extLst>
          </p:cNvPr>
          <p:cNvSpPr txBox="1"/>
          <p:nvPr/>
        </p:nvSpPr>
        <p:spPr>
          <a:xfrm>
            <a:off x="2002150" y="4310362"/>
            <a:ext cx="2989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spc="-1" dirty="0">
                <a:solidFill>
                  <a:srgbClr val="000000"/>
                </a:solidFill>
              </a:rPr>
              <a:t>Herzlich Willkommen</a:t>
            </a:r>
            <a:endParaRPr lang="de-DE" sz="2400" b="1" spc="-1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8E5B4EB7-FB07-6487-BFF7-9E789ABC7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9767" y="1570205"/>
            <a:ext cx="2592247" cy="213712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2A8761CD-2495-18F3-F8F4-2C183BC3D4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137" y="127733"/>
            <a:ext cx="1571354" cy="70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59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FBC53D7F-45C0-4A7F-BB85-1BF3D1664C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C0C05627-77B0-DA37-48C6-D2658CF5B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565" y="1234250"/>
            <a:ext cx="7254869" cy="43895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45D9A681-9B1D-9B4A-ACA6-137ACDEBA1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5669" y="109469"/>
            <a:ext cx="1457070" cy="6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54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A10BF-D8D4-3953-B883-D800AA883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09FA3DB2-CAEA-7F44-3DFE-C9B646DC63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4D03DAD7-9446-1A6D-DBAA-7F2DF8F8F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0316" y="947747"/>
            <a:ext cx="4109060" cy="1511939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03AE932A-CF98-A3D2-ACB6-37A5567207CB}"/>
              </a:ext>
            </a:extLst>
          </p:cNvPr>
          <p:cNvSpPr txBox="1"/>
          <p:nvPr/>
        </p:nvSpPr>
        <p:spPr>
          <a:xfrm>
            <a:off x="2053087" y="2740154"/>
            <a:ext cx="893696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de-DE" sz="2000" b="1" dirty="0"/>
              <a:t>9.00 Ankommen, Kennenlernen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sz="2000" b="1" dirty="0"/>
              <a:t>Was ist Diskriminierung?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sz="2000" b="1" dirty="0"/>
              <a:t>Diskriminierungsebenen und –formen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/>
              <a:t>Diskriminierung im Kontext Gesundheitsamt – Beispiele aus dem Arbeitsalltag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sz="2000" b="1" dirty="0"/>
              <a:t>Arbeit an Beispielen:</a:t>
            </a:r>
            <a:br>
              <a:rPr lang="de-DE" sz="2000" b="1" dirty="0"/>
            </a:br>
            <a:r>
              <a:rPr lang="de-DE" sz="2000" b="1" dirty="0"/>
              <a:t>- Entwicklung von Kommunikationsstrategien</a:t>
            </a:r>
            <a:br>
              <a:rPr lang="de-DE" sz="2000" b="1" dirty="0"/>
            </a:br>
            <a:r>
              <a:rPr lang="de-DE" sz="2000" b="1" dirty="0"/>
              <a:t>- Entwicklung von Handlungsoptionen</a:t>
            </a:r>
            <a:br>
              <a:rPr lang="de-DE" sz="2000" b="1" dirty="0"/>
            </a:br>
            <a:r>
              <a:rPr lang="de-DE" sz="2000" b="1" dirty="0"/>
              <a:t>- Rollenspiele in Kleingruppen mit konkreten Situationen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sz="2000" b="1" dirty="0"/>
              <a:t>Feedback</a:t>
            </a:r>
          </a:p>
          <a:p>
            <a:pPr lvl="0"/>
            <a:r>
              <a:rPr lang="de-DE" sz="2000" b="1" dirty="0"/>
              <a:t>16.00 Abschluss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846FD36-FE25-73DB-8F43-2E5A0A9DB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862" y="125458"/>
            <a:ext cx="1456596" cy="65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8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FBC53D7F-45C0-4A7F-BB85-1BF3D1664C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Sprechblase: oval 1">
            <a:extLst>
              <a:ext uri="{FF2B5EF4-FFF2-40B4-BE49-F238E27FC236}">
                <a16:creationId xmlns:a16="http://schemas.microsoft.com/office/drawing/2014/main" id="{ECB8D796-C427-8D4C-94AB-DB56C877A42A}"/>
              </a:ext>
            </a:extLst>
          </p:cNvPr>
          <p:cNvSpPr/>
          <p:nvPr/>
        </p:nvSpPr>
        <p:spPr>
          <a:xfrm>
            <a:off x="7375585" y="1036124"/>
            <a:ext cx="4127728" cy="1111350"/>
          </a:xfrm>
          <a:prstGeom prst="wedgeEllipseCallou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</a:pPr>
            <a:r>
              <a:rPr lang="de-DE" sz="3200" b="1" strike="noStrike" spc="-1" dirty="0">
                <a:solidFill>
                  <a:srgbClr val="000000"/>
                </a:solidFill>
                <a:latin typeface="Calibri"/>
              </a:rPr>
              <a:t>   </a:t>
            </a:r>
            <a:r>
              <a:rPr lang="de-DE" sz="3200" b="1" strike="noStrike" spc="-1" dirty="0">
                <a:solidFill>
                  <a:schemeClr val="bg1"/>
                </a:solidFill>
                <a:latin typeface="Calibri"/>
              </a:rPr>
              <a:t>Kennenlernen</a:t>
            </a:r>
            <a:endParaRPr lang="de-DE" sz="32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24834B4-57A2-64A2-2B9F-5529BB94168B}"/>
              </a:ext>
            </a:extLst>
          </p:cNvPr>
          <p:cNvSpPr txBox="1"/>
          <p:nvPr/>
        </p:nvSpPr>
        <p:spPr>
          <a:xfrm>
            <a:off x="2484407" y="3049936"/>
            <a:ext cx="605574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endParaRPr lang="de-DE" sz="2000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lang="de-DE" sz="18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CD7B042-4AD8-BEB7-7531-4DE283152424}"/>
              </a:ext>
            </a:extLst>
          </p:cNvPr>
          <p:cNvSpPr txBox="1"/>
          <p:nvPr/>
        </p:nvSpPr>
        <p:spPr>
          <a:xfrm>
            <a:off x="751170" y="954453"/>
            <a:ext cx="1016803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Aufstellung zu folgenden Punkten:</a:t>
            </a:r>
          </a:p>
          <a:p>
            <a:endParaRPr lang="de-DE" sz="600" b="1" dirty="0"/>
          </a:p>
          <a:p>
            <a:r>
              <a:rPr lang="de-DE" sz="1500" b="1" dirty="0"/>
              <a:t>1. Stellen Sie sich alphabetisch nach dem ersten Buchstabens Ihres Namens hin</a:t>
            </a:r>
            <a:br>
              <a:rPr lang="de-DE" sz="1500" dirty="0"/>
            </a:br>
            <a:r>
              <a:rPr lang="de-DE" sz="1500" b="1" dirty="0"/>
              <a:t>2. „Wie sind Sie heute hierhergekommen?“ </a:t>
            </a:r>
          </a:p>
          <a:p>
            <a:r>
              <a:rPr lang="de-DE" sz="1500" dirty="0"/>
              <a:t>a. Auto, </a:t>
            </a:r>
            <a:br>
              <a:rPr lang="de-DE" sz="1500" dirty="0"/>
            </a:br>
            <a:r>
              <a:rPr lang="de-DE" sz="1500" dirty="0"/>
              <a:t>b. Fahrrad</a:t>
            </a:r>
            <a:br>
              <a:rPr lang="de-DE" sz="1500" dirty="0"/>
            </a:br>
            <a:r>
              <a:rPr lang="de-DE" sz="1500" dirty="0"/>
              <a:t>c. Öffentliche Verkehrsmittel</a:t>
            </a:r>
            <a:br>
              <a:rPr lang="de-DE" sz="1500" dirty="0"/>
            </a:br>
            <a:r>
              <a:rPr lang="de-DE" sz="1500" dirty="0"/>
              <a:t>d. zu Fuß</a:t>
            </a:r>
            <a:br>
              <a:rPr lang="de-DE" sz="1500" dirty="0"/>
            </a:br>
            <a:r>
              <a:rPr lang="de-DE" sz="1500" b="1" dirty="0"/>
              <a:t>3. „Wie starten Sie am liebsten in den Tag?“ </a:t>
            </a:r>
            <a:br>
              <a:rPr lang="de-DE" sz="1500" dirty="0"/>
            </a:br>
            <a:r>
              <a:rPr lang="de-DE" sz="1500" dirty="0"/>
              <a:t>a. Mit Kaffee oder mit Tee, </a:t>
            </a:r>
            <a:br>
              <a:rPr lang="de-DE" sz="1500" dirty="0"/>
            </a:br>
            <a:r>
              <a:rPr lang="de-DE" sz="1500" dirty="0"/>
              <a:t>b. mit Yoga oder anderen Übungen, </a:t>
            </a:r>
            <a:br>
              <a:rPr lang="de-DE" sz="1500" dirty="0"/>
            </a:br>
            <a:r>
              <a:rPr lang="de-DE" sz="1500" dirty="0"/>
              <a:t>c. Hauptsache niemand spricht mich an, </a:t>
            </a:r>
            <a:br>
              <a:rPr lang="de-DE" sz="1500" dirty="0"/>
            </a:br>
            <a:r>
              <a:rPr lang="de-DE" sz="1500" dirty="0"/>
              <a:t>d. mit etwas anderem</a:t>
            </a:r>
            <a:br>
              <a:rPr lang="de-DE" sz="1500" dirty="0"/>
            </a:br>
            <a:r>
              <a:rPr lang="de-DE" sz="1500" b="1" dirty="0"/>
              <a:t>4. „Was trifft eher auf Sie zu?“ </a:t>
            </a:r>
            <a:br>
              <a:rPr lang="de-DE" sz="1500" dirty="0"/>
            </a:br>
            <a:r>
              <a:rPr lang="de-DE" sz="1500" dirty="0"/>
              <a:t>a. Ich bin eher ruhig und beobachtend</a:t>
            </a:r>
            <a:br>
              <a:rPr lang="de-DE" sz="1500" dirty="0"/>
            </a:br>
            <a:r>
              <a:rPr lang="de-DE" sz="1500" dirty="0"/>
              <a:t>b. Ich bin eher direkt und sage schnell etwas </a:t>
            </a:r>
            <a:br>
              <a:rPr lang="de-DE" sz="1500" dirty="0"/>
            </a:br>
            <a:r>
              <a:rPr lang="de-DE" sz="1500" dirty="0"/>
              <a:t>c. Kommt total auf die Situation an</a:t>
            </a:r>
            <a:br>
              <a:rPr lang="de-DE" sz="1500" dirty="0"/>
            </a:br>
            <a:r>
              <a:rPr lang="de-DE" sz="1500" b="1" dirty="0"/>
              <a:t>5. „Wenn Sie im beruflichen Alltag mitbekommen, dass ein*e Kolleg*in etwas sagt, das möglicherweise diskriminierend ist – was ist im Moment meine häufigste Reaktion?“</a:t>
            </a:r>
          </a:p>
          <a:p>
            <a:r>
              <a:rPr lang="de-DE" sz="1500" dirty="0"/>
              <a:t>a. Beobachten – Ich merke es, aber sage nichts</a:t>
            </a:r>
            <a:br>
              <a:rPr lang="de-DE" sz="1500" dirty="0"/>
            </a:br>
            <a:r>
              <a:rPr lang="de-DE" sz="1500" dirty="0"/>
              <a:t>b. Zweifeln – Ich frage mich: War das gerade okay oder nicht? Soll ich was sagen?</a:t>
            </a:r>
            <a:br>
              <a:rPr lang="de-DE" sz="1500" dirty="0"/>
            </a:br>
            <a:r>
              <a:rPr lang="de-DE" sz="1500" dirty="0"/>
              <a:t>c. Handeln – Ich spreche es direkt oder später an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C2DBDA5-CDDD-1F01-77AF-562FC49AD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4295" y="151062"/>
            <a:ext cx="1457070" cy="6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343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FBC53D7F-45C0-4A7F-BB85-1BF3D1664C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7E8B9057-328F-0939-BD0A-3EBB372E2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797" y="1910964"/>
            <a:ext cx="5962405" cy="3036071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712CEEBE-DC0B-3BE5-85C6-E43F0BF6D3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862" y="125458"/>
            <a:ext cx="1456596" cy="65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569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FBC53D7F-45C0-4A7F-BB85-1BF3D1664C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BDE36ADB-AF1E-4DE5-AEEA-EF1BBFC7A40B}"/>
              </a:ext>
            </a:extLst>
          </p:cNvPr>
          <p:cNvSpPr txBox="1"/>
          <p:nvPr/>
        </p:nvSpPr>
        <p:spPr>
          <a:xfrm>
            <a:off x="8858774" y="385894"/>
            <a:ext cx="1510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Logo Institution einfügen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31A3E3A-BC24-8D90-51CE-8CF4CB2C6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663" y="1202764"/>
            <a:ext cx="6352583" cy="103641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0C8925EF-AF9F-F667-8389-AF78DFDDA8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269" y="2568268"/>
            <a:ext cx="6023370" cy="104860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04AAFB6-E866-B8E9-4708-FA72EAEC17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5404" y="3767339"/>
            <a:ext cx="6023370" cy="104860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9A284D7-C443-A22C-2A55-CA922A3BDD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0025" y="4966410"/>
            <a:ext cx="8266892" cy="1054699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0ECB71BD-434E-7F52-FE8B-B1CB4417E542}"/>
              </a:ext>
            </a:extLst>
          </p:cNvPr>
          <p:cNvSpPr txBox="1"/>
          <p:nvPr/>
        </p:nvSpPr>
        <p:spPr>
          <a:xfrm>
            <a:off x="3769612" y="2785874"/>
            <a:ext cx="43077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000" b="1" dirty="0">
                <a:solidFill>
                  <a:schemeClr val="bg1"/>
                </a:solidFill>
              </a:rPr>
              <a:t>GRUPPENKONSTRUKTION</a:t>
            </a:r>
          </a:p>
          <a:p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6C3461C-10CC-A9AA-270A-E3F3E2985320}"/>
              </a:ext>
            </a:extLst>
          </p:cNvPr>
          <p:cNvSpPr txBox="1"/>
          <p:nvPr/>
        </p:nvSpPr>
        <p:spPr>
          <a:xfrm>
            <a:off x="3499680" y="3945965"/>
            <a:ext cx="51926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000" b="1" dirty="0">
                <a:solidFill>
                  <a:schemeClr val="bg1"/>
                </a:solidFill>
              </a:rPr>
              <a:t>ZUSCHREIBUNG / ABWERTUNG</a:t>
            </a:r>
          </a:p>
          <a:p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B9E6AE3-DEDB-599A-7C5F-1C01652E6743}"/>
              </a:ext>
            </a:extLst>
          </p:cNvPr>
          <p:cNvSpPr txBox="1"/>
          <p:nvPr/>
        </p:nvSpPr>
        <p:spPr>
          <a:xfrm>
            <a:off x="2323108" y="5126516"/>
            <a:ext cx="75457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000" b="1" dirty="0">
                <a:solidFill>
                  <a:schemeClr val="bg1"/>
                </a:solidFill>
              </a:rPr>
              <a:t>GESELLSCHAFTLICHE DURCHSETZUNGSMACHT</a:t>
            </a:r>
          </a:p>
          <a:p>
            <a:endParaRPr lang="de-D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77C6281-3EE2-902E-354A-8981D4EEC4D2}"/>
              </a:ext>
            </a:extLst>
          </p:cNvPr>
          <p:cNvSpPr txBox="1"/>
          <p:nvPr/>
        </p:nvSpPr>
        <p:spPr>
          <a:xfrm>
            <a:off x="5779240" y="2118035"/>
            <a:ext cx="301365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2600" b="1" dirty="0">
                <a:solidFill>
                  <a:schemeClr val="bg1">
                    <a:lumMod val="50000"/>
                  </a:schemeClr>
                </a:solidFill>
              </a:rPr>
              <a:t>↓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BA6B38E-122E-7B4C-3731-342C85C034A2}"/>
              </a:ext>
            </a:extLst>
          </p:cNvPr>
          <p:cNvSpPr txBox="1"/>
          <p:nvPr/>
        </p:nvSpPr>
        <p:spPr>
          <a:xfrm>
            <a:off x="5773614" y="3371497"/>
            <a:ext cx="3770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000" b="1" dirty="0">
                <a:solidFill>
                  <a:schemeClr val="bg1">
                    <a:lumMod val="50000"/>
                  </a:schemeClr>
                </a:solidFill>
              </a:rPr>
              <a:t>+</a:t>
            </a:r>
          </a:p>
          <a:p>
            <a:endParaRPr lang="de-DE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CBFDFA26-640A-8FF8-EE31-F31348EE813E}"/>
              </a:ext>
            </a:extLst>
          </p:cNvPr>
          <p:cNvSpPr txBox="1"/>
          <p:nvPr/>
        </p:nvSpPr>
        <p:spPr>
          <a:xfrm>
            <a:off x="5773614" y="4579069"/>
            <a:ext cx="3770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000" b="1" dirty="0">
                <a:solidFill>
                  <a:schemeClr val="bg1">
                    <a:lumMod val="50000"/>
                  </a:schemeClr>
                </a:solidFill>
              </a:rPr>
              <a:t>+</a:t>
            </a:r>
          </a:p>
          <a:p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8C4A0744-AC9E-0734-D17F-D2A40DFAEC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862" y="125458"/>
            <a:ext cx="1456596" cy="65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5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1482F-F068-D292-DB54-61D5AEFD6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75FB9A7C-A33E-4494-A0C7-B01A4231CF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4A1B072A-3862-21A8-16D1-430B4FC79B36}"/>
              </a:ext>
            </a:extLst>
          </p:cNvPr>
          <p:cNvSpPr/>
          <p:nvPr/>
        </p:nvSpPr>
        <p:spPr>
          <a:xfrm>
            <a:off x="2113472" y="1690776"/>
            <a:ext cx="7789653" cy="125945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de-DE" sz="2400" b="1" strike="noStrike" spc="-1" dirty="0">
              <a:solidFill>
                <a:srgbClr val="000000"/>
              </a:solidFill>
              <a:uFillTx/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lang="de-DE" sz="2800" b="1" strike="noStrike" spc="-1" dirty="0">
                <a:solidFill>
                  <a:schemeClr val="bg1"/>
                </a:solidFill>
                <a:uFillTx/>
                <a:latin typeface="Calibri"/>
              </a:rPr>
              <a:t>DEFINITION VON DISKRIMINIERUNG</a:t>
            </a:r>
          </a:p>
          <a:p>
            <a:pPr algn="ctr">
              <a:lnSpc>
                <a:spcPct val="100000"/>
              </a:lnSpc>
            </a:pPr>
            <a:endParaRPr lang="de-DE" sz="1000" b="0" strike="noStrike" spc="-1" dirty="0">
              <a:solidFill>
                <a:schemeClr val="bg1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de-DE" sz="1800" b="0" strike="noStrike" spc="-1" dirty="0">
                <a:solidFill>
                  <a:schemeClr val="bg1"/>
                </a:solidFill>
                <a:latin typeface="Calibri"/>
              </a:rPr>
              <a:t>angelehnt an Rassismus-Definitionen aus der politischen Bildung</a:t>
            </a:r>
            <a:endParaRPr lang="de-DE" sz="1800" b="0" strike="noStrike" spc="-1" dirty="0">
              <a:solidFill>
                <a:schemeClr val="bg1"/>
              </a:solidFill>
              <a:latin typeface="Arial"/>
            </a:endParaRPr>
          </a:p>
          <a:p>
            <a:pPr algn="ctr"/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75DC55F-4D14-6080-2B7C-ED3A66A5632E}"/>
              </a:ext>
            </a:extLst>
          </p:cNvPr>
          <p:cNvSpPr txBox="1"/>
          <p:nvPr/>
        </p:nvSpPr>
        <p:spPr>
          <a:xfrm>
            <a:off x="1342903" y="3583249"/>
            <a:ext cx="9330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de-DE" spc="-1" dirty="0">
                <a:solidFill>
                  <a:srgbClr val="000000"/>
                </a:solidFill>
              </a:rPr>
              <a:t>Frage 1: 	</a:t>
            </a:r>
            <a:r>
              <a:rPr lang="de-DE" dirty="0"/>
              <a:t>Wie ist unsere Gesellschaft heute aufgebaut – und wie ist Macht darin verteilt?</a:t>
            </a:r>
          </a:p>
          <a:p>
            <a:pPr>
              <a:lnSpc>
                <a:spcPct val="100000"/>
              </a:lnSpc>
            </a:pPr>
            <a:endParaRPr lang="de-D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pc="-1" dirty="0">
                <a:solidFill>
                  <a:srgbClr val="000000"/>
                </a:solidFill>
              </a:rPr>
              <a:t>Frage 2: 	Welche Menschen werden von denen, die die Macht haben, zu einer Gruppe gemacht </a:t>
            </a:r>
            <a:br>
              <a:rPr lang="de-DE" spc="-1" dirty="0">
                <a:solidFill>
                  <a:srgbClr val="000000"/>
                </a:solidFill>
              </a:rPr>
            </a:br>
            <a:r>
              <a:rPr lang="de-DE" spc="-1" dirty="0">
                <a:solidFill>
                  <a:srgbClr val="000000"/>
                </a:solidFill>
              </a:rPr>
              <a:t>	und mit Zuschreibungen versehen?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022CECD-CA41-0E5D-B3F0-9DE32C606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5620" y="121572"/>
            <a:ext cx="1453070" cy="65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332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25ADA-D6B0-A157-6686-622ABD814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331E92DB-262F-6427-3AD7-89415A4929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FD113DC2-3932-B5A2-ED74-8B97CEA010B0}"/>
              </a:ext>
            </a:extLst>
          </p:cNvPr>
          <p:cNvSpPr txBox="1"/>
          <p:nvPr/>
        </p:nvSpPr>
        <p:spPr>
          <a:xfrm>
            <a:off x="8858774" y="385894"/>
            <a:ext cx="1510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Logo Institution einfügen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8D88369-4E18-E7B9-1F47-2E28D7CE1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2579" y="1115664"/>
            <a:ext cx="7126842" cy="963251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54EAC278-6FBE-E723-5D41-D2D9F10E5BC0}"/>
              </a:ext>
            </a:extLst>
          </p:cNvPr>
          <p:cNvSpPr txBox="1"/>
          <p:nvPr/>
        </p:nvSpPr>
        <p:spPr>
          <a:xfrm>
            <a:off x="654491" y="2078915"/>
            <a:ext cx="1088301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de-DE" u="sng" spc="-1" dirty="0">
                <a:solidFill>
                  <a:srgbClr val="000000"/>
                </a:solidFill>
              </a:rPr>
              <a:t>Individuelle Ebene:</a:t>
            </a:r>
            <a:endParaRPr lang="de-DE" spc="-1" dirty="0"/>
          </a:p>
          <a:p>
            <a:pPr>
              <a:lnSpc>
                <a:spcPct val="100000"/>
              </a:lnSpc>
            </a:pPr>
            <a:r>
              <a:rPr lang="de-DE" spc="-1" dirty="0">
                <a:solidFill>
                  <a:srgbClr val="000000"/>
                </a:solidFill>
              </a:rPr>
              <a:t>Persönliche Haltungen und Handlungen, die Vorurteile gegen Gruppen von Menschen deutlich machen</a:t>
            </a:r>
            <a:endParaRPr lang="de-DE" spc="-1" dirty="0"/>
          </a:p>
          <a:p>
            <a:pPr>
              <a:lnSpc>
                <a:spcPct val="100000"/>
              </a:lnSpc>
            </a:pPr>
            <a:endParaRPr lang="de-DE" sz="900" spc="-1" dirty="0"/>
          </a:p>
          <a:p>
            <a:pPr>
              <a:lnSpc>
                <a:spcPct val="100000"/>
              </a:lnSpc>
            </a:pPr>
            <a:r>
              <a:rPr lang="de-DE" u="sng" spc="-1" dirty="0">
                <a:solidFill>
                  <a:srgbClr val="000000"/>
                </a:solidFill>
              </a:rPr>
              <a:t>Kulturelle Ebene:</a:t>
            </a:r>
            <a:endParaRPr lang="de-DE" spc="-1" dirty="0"/>
          </a:p>
          <a:p>
            <a:pPr>
              <a:lnSpc>
                <a:spcPct val="100000"/>
              </a:lnSpc>
            </a:pPr>
            <a:r>
              <a:rPr lang="de-DE" spc="-1" dirty="0">
                <a:solidFill>
                  <a:srgbClr val="000000"/>
                </a:solidFill>
              </a:rPr>
              <a:t>Musik, Kunst, Literatur, Rituale, Sprache, in denen zum Ausdruck gebracht wird, dass eine soziale Gruppe </a:t>
            </a:r>
            <a:br>
              <a:rPr lang="de-DE" spc="-1" dirty="0">
                <a:solidFill>
                  <a:srgbClr val="000000"/>
                </a:solidFill>
              </a:rPr>
            </a:br>
            <a:r>
              <a:rPr lang="de-DE" spc="-1" dirty="0">
                <a:solidFill>
                  <a:srgbClr val="000000"/>
                </a:solidFill>
              </a:rPr>
              <a:t>über einer anderen steht </a:t>
            </a:r>
            <a:endParaRPr lang="de-DE" spc="-1" dirty="0"/>
          </a:p>
          <a:p>
            <a:pPr>
              <a:lnSpc>
                <a:spcPct val="100000"/>
              </a:lnSpc>
            </a:pPr>
            <a:endParaRPr lang="de-DE" sz="900" spc="-1" dirty="0"/>
          </a:p>
          <a:p>
            <a:pPr>
              <a:lnSpc>
                <a:spcPct val="100000"/>
              </a:lnSpc>
            </a:pPr>
            <a:r>
              <a:rPr lang="de-DE" u="sng" spc="-1" dirty="0">
                <a:solidFill>
                  <a:srgbClr val="000000"/>
                </a:solidFill>
              </a:rPr>
              <a:t>Institutionelle Ebene:</a:t>
            </a:r>
            <a:endParaRPr lang="de-DE" spc="-1" dirty="0"/>
          </a:p>
          <a:p>
            <a:pPr>
              <a:lnSpc>
                <a:spcPct val="100000"/>
              </a:lnSpc>
            </a:pPr>
            <a:r>
              <a:rPr lang="de-DE" spc="-1" dirty="0">
                <a:solidFill>
                  <a:srgbClr val="000000"/>
                </a:solidFill>
              </a:rPr>
              <a:t>Gesetze, Regeln, Normen, die von Organisationen und Institutionen (Regierungen, Verwaltungs-, Schul-, Gesundheitssysteme, Justiz, Kirche, etc.) durchgesetzt und durchgeführt werden, mit denen einige soziale </a:t>
            </a:r>
            <a:br>
              <a:rPr lang="de-DE" spc="-1" dirty="0">
                <a:solidFill>
                  <a:srgbClr val="000000"/>
                </a:solidFill>
              </a:rPr>
            </a:br>
            <a:r>
              <a:rPr lang="de-DE" spc="-1" dirty="0">
                <a:solidFill>
                  <a:srgbClr val="000000"/>
                </a:solidFill>
              </a:rPr>
              <a:t>Gruppen benachteiligt und andere bevorteilt werden</a:t>
            </a:r>
          </a:p>
          <a:p>
            <a:pPr>
              <a:lnSpc>
                <a:spcPct val="100000"/>
              </a:lnSpc>
            </a:pPr>
            <a:endParaRPr lang="de-DE" sz="900" spc="-1" dirty="0">
              <a:solidFill>
                <a:srgbClr val="000000"/>
              </a:solidFill>
            </a:endParaRPr>
          </a:p>
          <a:p>
            <a:r>
              <a:rPr lang="de-DE" b="1" dirty="0"/>
              <a:t>Strukturelle Diskriminierung </a:t>
            </a:r>
            <a:r>
              <a:rPr lang="de-DE" dirty="0"/>
              <a:t>bezeichnet das Ineinandergreifen diskriminierender Praxen auf individueller, kultureller und institutioneller Ebene.</a:t>
            </a:r>
          </a:p>
          <a:p>
            <a:pPr>
              <a:lnSpc>
                <a:spcPct val="100000"/>
              </a:lnSpc>
            </a:pPr>
            <a:endParaRPr lang="de-DE" spc="-1" dirty="0"/>
          </a:p>
          <a:p>
            <a:pPr>
              <a:lnSpc>
                <a:spcPct val="100000"/>
              </a:lnSpc>
            </a:pPr>
            <a:r>
              <a:rPr lang="de-DE" sz="1100" spc="-1" dirty="0">
                <a:solidFill>
                  <a:srgbClr val="000000"/>
                </a:solidFill>
              </a:rPr>
              <a:t>Quelle: </a:t>
            </a:r>
            <a:r>
              <a:rPr lang="de-DE" sz="1100" dirty="0"/>
              <a:t>Czollek, Leah Carola, Gudrun Perko und Heike Weinbach. 2012. Praxishandbuch </a:t>
            </a:r>
            <a:r>
              <a:rPr lang="de-DE" sz="1100" dirty="0" err="1"/>
              <a:t>Social</a:t>
            </a:r>
            <a:r>
              <a:rPr lang="de-DE" sz="1100" dirty="0"/>
              <a:t> Justice und </a:t>
            </a:r>
            <a:r>
              <a:rPr lang="de-DE" sz="1100" dirty="0" err="1"/>
              <a:t>Diversity</a:t>
            </a:r>
            <a:r>
              <a:rPr lang="de-DE" sz="1100" dirty="0"/>
              <a:t>: Theorien, Training, Methoden, Übungen. Weinheim/Basel: Beltz Juventa.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F22104C-66CB-0CD7-83BF-FE46D7BD2A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862" y="125458"/>
            <a:ext cx="1456596" cy="65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68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FF95F-2BF0-DD7C-038B-99BCE37B8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BABC7115-B27B-AE2D-64DA-6689F5025A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5E2C0BA3-2250-FD28-53F2-E4A41FC36FF3}"/>
              </a:ext>
            </a:extLst>
          </p:cNvPr>
          <p:cNvSpPr txBox="1"/>
          <p:nvPr/>
        </p:nvSpPr>
        <p:spPr>
          <a:xfrm>
            <a:off x="8858774" y="385894"/>
            <a:ext cx="1510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Logo Institution einfügen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435AC2F-C72E-93BC-8AE4-F328388F9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106" y="1005168"/>
            <a:ext cx="8449788" cy="1377815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9285109F-72B4-59EA-D436-51100C5BF48A}"/>
              </a:ext>
            </a:extLst>
          </p:cNvPr>
          <p:cNvSpPr txBox="1"/>
          <p:nvPr/>
        </p:nvSpPr>
        <p:spPr>
          <a:xfrm>
            <a:off x="651532" y="2382983"/>
            <a:ext cx="261241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pc="-1" dirty="0" err="1">
                <a:solidFill>
                  <a:srgbClr val="000000"/>
                </a:solidFill>
                <a:ea typeface="Times New Roman"/>
              </a:rPr>
              <a:t>Unmittelbare</a:t>
            </a:r>
            <a:r>
              <a:rPr lang="en-US" b="1" spc="-1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pl-PL" b="1" spc="-1" dirty="0">
                <a:solidFill>
                  <a:srgbClr val="000000"/>
                </a:solidFill>
                <a:ea typeface="Times New Roman"/>
              </a:rPr>
              <a:t>Benachteiligung</a:t>
            </a:r>
            <a:r>
              <a:rPr lang="en-US" b="1" spc="-1" dirty="0">
                <a:solidFill>
                  <a:srgbClr val="000000"/>
                </a:solidFill>
                <a:ea typeface="Times New Roman"/>
              </a:rPr>
              <a:t>: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 “(…) </a:t>
            </a: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wenn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eine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 Person </a:t>
            </a: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wegen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 </a:t>
            </a:r>
            <a:br>
              <a:rPr lang="en-US" spc="-1" dirty="0">
                <a:solidFill>
                  <a:srgbClr val="000000"/>
                </a:solidFill>
                <a:ea typeface="Times New Roman"/>
              </a:rPr>
            </a:b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eines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 der in Art 1 </a:t>
            </a: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genannten</a:t>
            </a:r>
            <a:r>
              <a:rPr lang="de-DE" spc="-1" dirty="0">
                <a:solidFill>
                  <a:srgbClr val="000000"/>
                </a:solidFill>
                <a:ea typeface="Times New Roman"/>
              </a:rPr>
              <a:t> Gründe in einer vergleichbaren </a:t>
            </a:r>
            <a:br>
              <a:rPr lang="de-DE" spc="-1" dirty="0">
                <a:solidFill>
                  <a:srgbClr val="000000"/>
                </a:solidFill>
                <a:ea typeface="Times New Roman"/>
              </a:rPr>
            </a:br>
            <a:r>
              <a:rPr lang="de-DE" spc="-1" dirty="0">
                <a:solidFill>
                  <a:srgbClr val="000000"/>
                </a:solidFill>
                <a:ea typeface="Times New Roman"/>
              </a:rPr>
              <a:t>Situation eine weniger günstige Behandlung erfährt, als eine </a:t>
            </a:r>
            <a:br>
              <a:rPr lang="de-DE" spc="-1" dirty="0">
                <a:solidFill>
                  <a:srgbClr val="000000"/>
                </a:solidFill>
                <a:ea typeface="Times New Roman"/>
              </a:rPr>
            </a:br>
            <a:r>
              <a:rPr lang="de-DE" spc="-1" dirty="0">
                <a:solidFill>
                  <a:srgbClr val="000000"/>
                </a:solidFill>
                <a:ea typeface="Times New Roman"/>
              </a:rPr>
              <a:t>andere Person erfährt, erfahren hat oder erfahren würde”.</a:t>
            </a:r>
            <a:endParaRPr lang="de-DE" spc="-1" dirty="0">
              <a:latin typeface="Arial"/>
            </a:endParaRPr>
          </a:p>
          <a:p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F064BE7-BE18-EC47-4E22-E36033CA70AC}"/>
              </a:ext>
            </a:extLst>
          </p:cNvPr>
          <p:cNvSpPr txBox="1"/>
          <p:nvPr/>
        </p:nvSpPr>
        <p:spPr>
          <a:xfrm>
            <a:off x="9042723" y="2382982"/>
            <a:ext cx="265616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pc="-1" dirty="0" err="1">
                <a:solidFill>
                  <a:srgbClr val="000000"/>
                </a:solidFill>
                <a:ea typeface="Times New Roman"/>
              </a:rPr>
              <a:t>Mittelbare</a:t>
            </a:r>
            <a:r>
              <a:rPr lang="en-US" b="1" spc="-1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pl-PL" b="1" spc="-1" dirty="0">
                <a:solidFill>
                  <a:srgbClr val="000000"/>
                </a:solidFill>
                <a:ea typeface="Times New Roman"/>
              </a:rPr>
              <a:t>Benachteiligung</a:t>
            </a:r>
            <a:r>
              <a:rPr lang="en-US" b="1" spc="-1" dirty="0">
                <a:solidFill>
                  <a:srgbClr val="000000"/>
                </a:solidFill>
                <a:ea typeface="Times New Roman"/>
              </a:rPr>
              <a:t>: 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“(…) </a:t>
            </a: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wenn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 dem </a:t>
            </a: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Anschein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nach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 </a:t>
            </a:r>
            <a:br>
              <a:rPr lang="en-US" spc="-1" dirty="0">
                <a:solidFill>
                  <a:srgbClr val="000000"/>
                </a:solidFill>
                <a:ea typeface="Times New Roman"/>
              </a:rPr>
            </a:b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neutrale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Vorschriften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, </a:t>
            </a: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Kriterien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oder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 Verfahren </a:t>
            </a: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Personen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mit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 </a:t>
            </a:r>
            <a:br>
              <a:rPr lang="en-US" spc="-1" dirty="0">
                <a:solidFill>
                  <a:srgbClr val="000000"/>
                </a:solidFill>
                <a:ea typeface="Times New Roman"/>
              </a:rPr>
            </a:b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einem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bestimmten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Merkmal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 (</a:t>
            </a: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siehe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 Art. 1) </a:t>
            </a: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gegenüber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anderen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 </a:t>
            </a:r>
            <a:br>
              <a:rPr lang="en-US" spc="-1" dirty="0">
                <a:solidFill>
                  <a:srgbClr val="000000"/>
                </a:solidFill>
                <a:ea typeface="Times New Roman"/>
              </a:rPr>
            </a:b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Personen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 in </a:t>
            </a: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besonderer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 Weise </a:t>
            </a: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benachteiligen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können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”.</a:t>
            </a:r>
            <a:endParaRPr lang="de-DE" spc="-1" dirty="0">
              <a:latin typeface="Arial"/>
            </a:endParaRPr>
          </a:p>
          <a:p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DE9F978-0154-FE6A-E253-15F5C3720474}"/>
              </a:ext>
            </a:extLst>
          </p:cNvPr>
          <p:cNvSpPr txBox="1"/>
          <p:nvPr/>
        </p:nvSpPr>
        <p:spPr>
          <a:xfrm>
            <a:off x="3968779" y="5391167"/>
            <a:ext cx="44366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spc="-1" dirty="0">
                <a:solidFill>
                  <a:srgbClr val="000000"/>
                </a:solidFill>
                <a:ea typeface="Times New Roman"/>
              </a:rPr>
              <a:t>Belästigung</a:t>
            </a:r>
            <a:r>
              <a:rPr lang="de-DE" spc="-1" dirty="0"/>
              <a:t>: </a:t>
            </a:r>
            <a:r>
              <a:rPr lang="de-DE" spc="-1" dirty="0">
                <a:solidFill>
                  <a:srgbClr val="000000"/>
                </a:solidFill>
                <a:ea typeface="Times New Roman"/>
              </a:rPr>
              <a:t>Beleidigung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, </a:t>
            </a: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Erniedrigungen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, </a:t>
            </a:r>
            <a:r>
              <a:rPr lang="en-US" spc="-1" dirty="0" err="1">
                <a:solidFill>
                  <a:srgbClr val="000000"/>
                </a:solidFill>
                <a:ea typeface="Times New Roman"/>
              </a:rPr>
              <a:t>Anfeindungen</a:t>
            </a:r>
            <a:r>
              <a:rPr lang="en-US" spc="-1" dirty="0">
                <a:solidFill>
                  <a:srgbClr val="000000"/>
                </a:solidFill>
                <a:ea typeface="Times New Roman"/>
              </a:rPr>
              <a:t>, </a:t>
            </a:r>
            <a:r>
              <a:rPr lang="de-DE" spc="-1" dirty="0">
                <a:solidFill>
                  <a:srgbClr val="000000"/>
                </a:solidFill>
                <a:ea typeface="Times New Roman"/>
              </a:rPr>
              <a:t>sexuelle Belästigung</a:t>
            </a:r>
            <a:endParaRPr lang="de-DE" spc="-1" dirty="0"/>
          </a:p>
          <a:p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374B15A-5B3B-AB4E-6375-720C2F7824CD}"/>
              </a:ext>
            </a:extLst>
          </p:cNvPr>
          <p:cNvSpPr txBox="1"/>
          <p:nvPr/>
        </p:nvSpPr>
        <p:spPr>
          <a:xfrm>
            <a:off x="4561925" y="2371678"/>
            <a:ext cx="30760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spc="-1" dirty="0">
                <a:solidFill>
                  <a:srgbClr val="000000"/>
                </a:solidFill>
                <a:ea typeface="Times New Roman"/>
              </a:rPr>
              <a:t>Anweisung zu Benachteiligung</a:t>
            </a:r>
            <a:endParaRPr lang="de-DE" spc="-1" dirty="0">
              <a:latin typeface="Arial"/>
            </a:endParaRPr>
          </a:p>
          <a:p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F0EF8BB-7D24-A057-3053-0CD69661A0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862" y="125458"/>
            <a:ext cx="1456596" cy="655591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6C33780B-0AAF-4D7C-A1FE-A6CD53CE9745}"/>
              </a:ext>
            </a:extLst>
          </p:cNvPr>
          <p:cNvSpPr/>
          <p:nvPr/>
        </p:nvSpPr>
        <p:spPr>
          <a:xfrm>
            <a:off x="3331511" y="2885539"/>
            <a:ext cx="5528977" cy="250354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spc="-1" dirty="0">
                <a:solidFill>
                  <a:schemeClr val="bg1"/>
                </a:solidFill>
                <a:ea typeface="Times New Roman"/>
              </a:rPr>
              <a:t>§1</a:t>
            </a:r>
            <a:r>
              <a:rPr lang="de-DE" spc="-1" dirty="0">
                <a:solidFill>
                  <a:schemeClr val="bg1"/>
                </a:solidFill>
                <a:ea typeface="Times New Roman"/>
              </a:rPr>
              <a:t> </a:t>
            </a:r>
            <a:r>
              <a:rPr lang="de-DE" b="1" spc="-1" dirty="0">
                <a:solidFill>
                  <a:schemeClr val="bg1"/>
                </a:solidFill>
                <a:ea typeface="Times New Roman"/>
              </a:rPr>
              <a:t>Ziel des Gesetzes</a:t>
            </a:r>
            <a:r>
              <a:rPr lang="de-DE" spc="-1" dirty="0">
                <a:solidFill>
                  <a:schemeClr val="bg1"/>
                </a:solidFill>
                <a:ea typeface="Times New Roman"/>
              </a:rPr>
              <a:t> ist es, Benachteiligungen aus Gründen der Rasse oder der ethnischen Herkunft, des Geschlechts, der Religion oder Weltanschauung, einer Behinderung, des Alters oder der sexuellen Identität </a:t>
            </a:r>
            <a:br>
              <a:rPr lang="de-DE" spc="-1" dirty="0">
                <a:solidFill>
                  <a:schemeClr val="bg1"/>
                </a:solidFill>
                <a:ea typeface="Times New Roman"/>
              </a:rPr>
            </a:br>
            <a:r>
              <a:rPr lang="de-DE" spc="-1" dirty="0">
                <a:solidFill>
                  <a:schemeClr val="bg1"/>
                </a:solidFill>
                <a:ea typeface="Times New Roman"/>
              </a:rPr>
              <a:t>zu verhindern oder zu beseitigen.</a:t>
            </a:r>
            <a:endParaRPr lang="de-DE" spc="-1" dirty="0">
              <a:solidFill>
                <a:schemeClr val="bg1"/>
              </a:solidFill>
            </a:endParaRP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883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24525-3665-211E-A020-A54797686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F3E0362F-67DB-2E6C-0A13-69542C3DCF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DFA57567-F2CA-195D-AFF9-726FA249B1E8}"/>
              </a:ext>
            </a:extLst>
          </p:cNvPr>
          <p:cNvSpPr txBox="1"/>
          <p:nvPr/>
        </p:nvSpPr>
        <p:spPr>
          <a:xfrm>
            <a:off x="8858774" y="385894"/>
            <a:ext cx="1510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Logo Institution einfügen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96C9BBD-6073-7CDB-A6D8-5E54F66A4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908" y="966624"/>
            <a:ext cx="7440819" cy="5131785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44DB1CBA-209B-9037-189B-3F94FE48EC6C}"/>
              </a:ext>
            </a:extLst>
          </p:cNvPr>
          <p:cNvSpPr txBox="1"/>
          <p:nvPr/>
        </p:nvSpPr>
        <p:spPr>
          <a:xfrm>
            <a:off x="9402183" y="4051561"/>
            <a:ext cx="229430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Quelle: Diskriminierungsrad (Grafik) In: </a:t>
            </a:r>
            <a:r>
              <a:rPr lang="de-DE" sz="1100" dirty="0" err="1"/>
              <a:t>BildungsBausteine</a:t>
            </a:r>
            <a:r>
              <a:rPr lang="de-DE" sz="1100" dirty="0"/>
              <a:t> e.V. (2023): Verknüpfungen: Ansätze für die antisemitismus- und </a:t>
            </a:r>
            <a:r>
              <a:rPr lang="de-DE" sz="1100" dirty="0" err="1"/>
              <a:t>rassismuskritische</a:t>
            </a:r>
            <a:r>
              <a:rPr lang="de-DE" sz="1100" dirty="0"/>
              <a:t> Bildung. Eine Methodenhandreichung. </a:t>
            </a:r>
            <a:r>
              <a:rPr lang="de-DE" sz="1100" dirty="0" err="1"/>
              <a:t>Überarb</a:t>
            </a:r>
            <a:r>
              <a:rPr lang="de-DE" sz="1100" dirty="0"/>
              <a:t>. </a:t>
            </a:r>
            <a:r>
              <a:rPr lang="de-DE" sz="1100" dirty="0" err="1"/>
              <a:t>Neuaufl</a:t>
            </a:r>
            <a:r>
              <a:rPr lang="de-DE" sz="1100" dirty="0"/>
              <a:t>. Berlin, S. 27.</a:t>
            </a:r>
            <a:br>
              <a:rPr lang="de-DE" sz="1100" dirty="0"/>
            </a:br>
            <a:r>
              <a:rPr lang="de-DE" sz="1100" dirty="0"/>
              <a:t>Überarbeitet und ergänzt von Pulz, R.. Nutzung mit freundlicher Genehmigung von </a:t>
            </a:r>
            <a:r>
              <a:rPr lang="de-DE" sz="1100" dirty="0" err="1"/>
              <a:t>BildungsBausteine</a:t>
            </a:r>
            <a:r>
              <a:rPr lang="de-DE" sz="1100" dirty="0"/>
              <a:t> e.V. und R. Pulz</a:t>
            </a:r>
          </a:p>
          <a:p>
            <a:endParaRPr lang="de-DE" sz="11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DD76D5A-9272-25A8-46AD-CF08D3D367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862" y="125458"/>
            <a:ext cx="1456596" cy="65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52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6C9B0-49A8-D73B-665A-738A7C816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629BAE1C-A514-5B5F-AB0A-CD81A14442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258E0D0B-9272-362B-4488-B6FAEDA49E75}"/>
              </a:ext>
            </a:extLst>
          </p:cNvPr>
          <p:cNvSpPr txBox="1"/>
          <p:nvPr/>
        </p:nvSpPr>
        <p:spPr>
          <a:xfrm>
            <a:off x="8858774" y="385894"/>
            <a:ext cx="1510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Logo Institution einfügen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ABF2253-2FC4-0A10-6F7F-AFE10000A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233" y="957532"/>
            <a:ext cx="7510541" cy="510936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FCF936D7-72CF-140E-CAFC-4FB8F3CD0015}"/>
              </a:ext>
            </a:extLst>
          </p:cNvPr>
          <p:cNvSpPr txBox="1"/>
          <p:nvPr/>
        </p:nvSpPr>
        <p:spPr>
          <a:xfrm>
            <a:off x="9356754" y="4179171"/>
            <a:ext cx="2337266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Quelle: Diskriminierungsrad (Grafik) In: </a:t>
            </a:r>
            <a:r>
              <a:rPr lang="de-DE" sz="1100" dirty="0" err="1"/>
              <a:t>BildungsBausteine</a:t>
            </a:r>
            <a:r>
              <a:rPr lang="de-DE" sz="1100" dirty="0"/>
              <a:t> e.V. (2023): Verknüpfungen: Ansätze für die antisemitismus- und </a:t>
            </a:r>
            <a:r>
              <a:rPr lang="de-DE" sz="1100" dirty="0" err="1"/>
              <a:t>rassismuskritische</a:t>
            </a:r>
            <a:r>
              <a:rPr lang="de-DE" sz="1100" dirty="0"/>
              <a:t> Bildung. Eine Methodenhandreichung. </a:t>
            </a:r>
            <a:r>
              <a:rPr lang="de-DE" sz="1100" dirty="0" err="1"/>
              <a:t>Überarb</a:t>
            </a:r>
            <a:r>
              <a:rPr lang="de-DE" sz="1100" dirty="0"/>
              <a:t>. </a:t>
            </a:r>
            <a:r>
              <a:rPr lang="de-DE" sz="1100" dirty="0" err="1"/>
              <a:t>Neuaufl</a:t>
            </a:r>
            <a:r>
              <a:rPr lang="de-DE" sz="1100" dirty="0"/>
              <a:t>. Berlin, S. 27.</a:t>
            </a:r>
            <a:br>
              <a:rPr lang="de-DE" sz="1100" dirty="0"/>
            </a:br>
            <a:r>
              <a:rPr lang="de-DE" sz="1100" dirty="0"/>
              <a:t>Überarbeitet und ergänzt von Pulz, R.. Nutzung mit freundlicher Genehmigung von </a:t>
            </a:r>
            <a:r>
              <a:rPr lang="de-DE" sz="1100" dirty="0" err="1"/>
              <a:t>BildungsBausteine</a:t>
            </a:r>
            <a:r>
              <a:rPr lang="de-DE" sz="1100" dirty="0"/>
              <a:t> e.V. und R. Pulz</a:t>
            </a:r>
          </a:p>
          <a:p>
            <a:endParaRPr lang="de-DE" sz="1100" i="1" dirty="0"/>
          </a:p>
          <a:p>
            <a:endParaRPr lang="de-DE" sz="1100" i="1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33CFC3A-08DE-F5D0-7CBB-AB40A95FE1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862" y="125458"/>
            <a:ext cx="1456596" cy="65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66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DE9BF-1F72-B1BC-7A61-C62B664F8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0D4B1B36-7377-C716-4390-04B131604D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89C97BF-2EC2-C173-342D-A3B32195F94A}"/>
              </a:ext>
            </a:extLst>
          </p:cNvPr>
          <p:cNvSpPr txBox="1"/>
          <p:nvPr/>
        </p:nvSpPr>
        <p:spPr>
          <a:xfrm>
            <a:off x="8858774" y="385894"/>
            <a:ext cx="1510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Logo Institution einfügen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CB6BBB2E-EA84-F863-E1AD-FF351CAED8BF}"/>
              </a:ext>
            </a:extLst>
          </p:cNvPr>
          <p:cNvSpPr/>
          <p:nvPr/>
        </p:nvSpPr>
        <p:spPr>
          <a:xfrm>
            <a:off x="2648309" y="2441274"/>
            <a:ext cx="6883880" cy="1380227"/>
          </a:xfrm>
          <a:prstGeom prst="rect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b="1" dirty="0">
                <a:solidFill>
                  <a:schemeClr val="bg1"/>
                </a:solidFill>
              </a:rPr>
              <a:t>Pause bis 10.25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3C0616C-D1B0-B461-55ED-8C563583EF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862" y="125458"/>
            <a:ext cx="1456596" cy="65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39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E4A48-CF68-56AC-3E12-C294782E6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C1318776-7742-7D80-72FE-186E8A4B46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B6147BAC-DA55-A18B-46D0-8E1C686261D0}"/>
              </a:ext>
            </a:extLst>
          </p:cNvPr>
          <p:cNvSpPr txBox="1"/>
          <p:nvPr/>
        </p:nvSpPr>
        <p:spPr>
          <a:xfrm>
            <a:off x="8824268" y="351388"/>
            <a:ext cx="1510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Logo Institution einfügen</a:t>
            </a:r>
          </a:p>
        </p:txBody>
      </p:sp>
      <p:sp>
        <p:nvSpPr>
          <p:cNvPr id="2" name="Denkblase: wolkenförmig 1">
            <a:extLst>
              <a:ext uri="{FF2B5EF4-FFF2-40B4-BE49-F238E27FC236}">
                <a16:creationId xmlns:a16="http://schemas.microsoft.com/office/drawing/2014/main" id="{DDB361A8-58DE-3380-5386-5C731EF63EBD}"/>
              </a:ext>
            </a:extLst>
          </p:cNvPr>
          <p:cNvSpPr/>
          <p:nvPr/>
        </p:nvSpPr>
        <p:spPr>
          <a:xfrm>
            <a:off x="5952225" y="1147314"/>
            <a:ext cx="5089585" cy="2536166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/>
              <a:t>Persönlicher Einstieg ins Thema Diskriminierung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7F56E87-9C43-20F9-53D5-8535C9254041}"/>
              </a:ext>
            </a:extLst>
          </p:cNvPr>
          <p:cNvSpPr txBox="1"/>
          <p:nvPr/>
        </p:nvSpPr>
        <p:spPr>
          <a:xfrm>
            <a:off x="931653" y="1923691"/>
            <a:ext cx="48998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1. Erinnern Sie sich an eine Situation, in der eine diskriminierende Äußerung gefallen ist und Sie mit Ihrer Reaktion darauf zufrieden waren.</a:t>
            </a:r>
            <a:br>
              <a:rPr lang="de-DE" sz="2000" dirty="0"/>
            </a:br>
            <a:endParaRPr lang="de-DE" sz="20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38E1687-40A7-D7D8-701A-64171FCAB6A0}"/>
              </a:ext>
            </a:extLst>
          </p:cNvPr>
          <p:cNvSpPr txBox="1"/>
          <p:nvPr/>
        </p:nvSpPr>
        <p:spPr>
          <a:xfrm>
            <a:off x="931653" y="3324171"/>
            <a:ext cx="508883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2. Erinnern Sie sich an eine Situation, in der eine diskriminierende Aussage gemacht wurde und Sie nicht oder nicht angemessen darauf reagiert haben.</a:t>
            </a:r>
            <a:br>
              <a:rPr lang="de-DE" dirty="0"/>
            </a:br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C489E46F-C2EB-1A1D-4A66-27760C2A5090}"/>
              </a:ext>
            </a:extLst>
          </p:cNvPr>
          <p:cNvSpPr txBox="1"/>
          <p:nvPr/>
        </p:nvSpPr>
        <p:spPr>
          <a:xfrm>
            <a:off x="931653" y="4801490"/>
            <a:ext cx="710604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/>
              <a:t>3. Ihr gern genutztes Argument</a:t>
            </a:r>
            <a:r>
              <a:rPr lang="pl-PL" sz="2000" dirty="0"/>
              <a:t>, wenn es um Diskriminierung geht.</a:t>
            </a:r>
            <a:endParaRPr lang="de-DE" sz="2000" dirty="0"/>
          </a:p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E7EFB95-1BA4-0EFE-EE4D-63166C5F42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862" y="125458"/>
            <a:ext cx="1456596" cy="65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27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D1047-7E9A-F6E5-D3F8-98B7355DF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87A94137-B89B-E8C6-2994-FF6874FDAE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CF5F047B-0F4B-DC93-C209-E02C88DD419D}"/>
              </a:ext>
            </a:extLst>
          </p:cNvPr>
          <p:cNvSpPr txBox="1"/>
          <p:nvPr/>
        </p:nvSpPr>
        <p:spPr>
          <a:xfrm>
            <a:off x="8858774" y="385894"/>
            <a:ext cx="1510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Logo Institution einfügen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CA1D4429-CE52-582A-5256-D450B1E14EFD}"/>
              </a:ext>
            </a:extLst>
          </p:cNvPr>
          <p:cNvSpPr/>
          <p:nvPr/>
        </p:nvSpPr>
        <p:spPr>
          <a:xfrm>
            <a:off x="2648309" y="2441274"/>
            <a:ext cx="6883880" cy="1380227"/>
          </a:xfrm>
          <a:prstGeom prst="rect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b="1" dirty="0">
                <a:solidFill>
                  <a:schemeClr val="bg1"/>
                </a:solidFill>
              </a:rPr>
              <a:t>Pause bis 13.15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18AB845-CD57-DB74-6C0D-D0CCC28DB7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862" y="125458"/>
            <a:ext cx="1456596" cy="65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77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CF91A-D369-D372-AB1D-9E66A0AE8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46063886-1721-DC13-C4E7-AA8E194051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AF925C1A-CA87-4D5A-C456-E8CDD5378AAA}"/>
              </a:ext>
            </a:extLst>
          </p:cNvPr>
          <p:cNvSpPr txBox="1"/>
          <p:nvPr/>
        </p:nvSpPr>
        <p:spPr>
          <a:xfrm>
            <a:off x="8858774" y="385894"/>
            <a:ext cx="1510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Logo Institution einfügen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3BF3F83-41B9-CF74-C9D7-5818032BA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797" y="1910964"/>
            <a:ext cx="5962405" cy="3036071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2ADB1565-BCF4-1055-E897-1757FF229A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862" y="125458"/>
            <a:ext cx="1456596" cy="65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444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2713C-FEF3-19D3-9A37-EA23C3968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5878CA44-A4DE-CBE3-4578-474E265EBE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784E690D-770F-2AAE-6C23-B22374F90BC3}"/>
              </a:ext>
            </a:extLst>
          </p:cNvPr>
          <p:cNvSpPr txBox="1"/>
          <p:nvPr/>
        </p:nvSpPr>
        <p:spPr>
          <a:xfrm>
            <a:off x="8858774" y="385894"/>
            <a:ext cx="1510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Logo Institution einfügen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247303C-54DB-B05F-D822-93FF38C1A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3587" y="878735"/>
            <a:ext cx="7504826" cy="1511939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180573E2-2D0D-FE6E-9E2A-FFDB9C9686E7}"/>
              </a:ext>
            </a:extLst>
          </p:cNvPr>
          <p:cNvSpPr txBox="1"/>
          <p:nvPr/>
        </p:nvSpPr>
        <p:spPr>
          <a:xfrm>
            <a:off x="1360098" y="2390674"/>
            <a:ext cx="947180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… bedeutet unaufgefordert die eigene Meinung über ungerechte Verhältnisse </a:t>
            </a:r>
            <a:br>
              <a:rPr lang="de-DE" sz="2000" b="1" dirty="0"/>
            </a:br>
            <a:r>
              <a:rPr lang="de-DE" sz="2000" b="1" dirty="0"/>
              <a:t>zu vertreten und gegen Diskriminierung einzuschreiten.</a:t>
            </a:r>
          </a:p>
          <a:p>
            <a:endParaRPr lang="de-DE" sz="900" dirty="0"/>
          </a:p>
          <a:p>
            <a:r>
              <a:rPr lang="de-DE" sz="2000" b="1" dirty="0"/>
              <a:t>Warum ist es oft schwierig einzugreifen?</a:t>
            </a:r>
          </a:p>
          <a:p>
            <a:endParaRPr lang="de-DE" sz="900" dirty="0"/>
          </a:p>
          <a:p>
            <a:r>
              <a:rPr lang="de-DE" dirty="0"/>
              <a:t>Wir glauben, die betroffene Person könne sich selbst helfen – und überfordern sie damit oft.</a:t>
            </a:r>
          </a:p>
          <a:p>
            <a:r>
              <a:rPr lang="de-DE" dirty="0"/>
              <a:t>Wir haben das Gefühl, ohnehin nichts an der Situation ändern zu können.</a:t>
            </a:r>
          </a:p>
          <a:p>
            <a:r>
              <a:rPr lang="de-DE" dirty="0"/>
              <a:t>Wir sind vielleicht erleichtert, selbst nicht betroffen zu sein – und schauen deshalb weg.</a:t>
            </a:r>
          </a:p>
          <a:p>
            <a:r>
              <a:rPr lang="de-DE" dirty="0"/>
              <a:t>Wir befürchten Nachteile, weil wir von der Meinung der diskriminierenden Person abhängig sind.</a:t>
            </a:r>
          </a:p>
          <a:p>
            <a:r>
              <a:rPr lang="de-DE" dirty="0"/>
              <a:t>Wir sind in dem Moment gestresst, müde oder mit eigenen Themen beschäftigt – und verdrängen, was passiert.</a:t>
            </a:r>
          </a:p>
          <a:p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A790424-B59B-B95A-4D60-683B16ED632F}"/>
              </a:ext>
            </a:extLst>
          </p:cNvPr>
          <p:cNvSpPr txBox="1"/>
          <p:nvPr/>
        </p:nvSpPr>
        <p:spPr>
          <a:xfrm>
            <a:off x="1360098" y="5454641"/>
            <a:ext cx="9146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/>
              <a:t>Quelle: Liebscher, Doris, und Heike Fritzsche. 2010. Antidiskriminierungspädagogik: Konzepte und Methoden für die Bildungsarbeit mit Jugendlichen. Wiesbaden: VS Verlag für Sozialwissenschaften. (Reihen-</a:t>
            </a:r>
            <a:r>
              <a:rPr lang="de-DE" sz="1050" dirty="0" err="1"/>
              <a:t>Hg</a:t>
            </a:r>
            <a:r>
              <a:rPr lang="de-DE" sz="1050" dirty="0"/>
              <a:t>.: Rebecca Pates, Daniel Schmidt, Susanna Karawanskij.)</a:t>
            </a:r>
          </a:p>
          <a:p>
            <a:r>
              <a:rPr lang="de-DE" sz="1050" dirty="0"/>
              <a:t>Überarbeitet und ergänzt von E. </a:t>
            </a:r>
            <a:r>
              <a:rPr lang="de-DE" sz="1050" dirty="0" err="1"/>
              <a:t>Niedbała</a:t>
            </a:r>
            <a:r>
              <a:rPr lang="de-DE" sz="1050" dirty="0"/>
              <a:t>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8B146DA-B93E-11DD-BB5B-4F86484C01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862" y="125458"/>
            <a:ext cx="1456596" cy="65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16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CAC6F-88D3-E8CD-0DF6-05753A10A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C9671494-E104-A4E8-CBAD-079EA5E63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3D45BB15-4B50-6FBD-DE30-704181E17975}"/>
              </a:ext>
            </a:extLst>
          </p:cNvPr>
          <p:cNvSpPr txBox="1"/>
          <p:nvPr/>
        </p:nvSpPr>
        <p:spPr>
          <a:xfrm>
            <a:off x="8858774" y="385894"/>
            <a:ext cx="1510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Logo Institution einfügen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D80D794-41FC-43FE-3F33-21D7DF9AD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5255" y="1018009"/>
            <a:ext cx="7041490" cy="1231499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5037568F-DF8B-DDDC-9796-1058D5201992}"/>
              </a:ext>
            </a:extLst>
          </p:cNvPr>
          <p:cNvSpPr txBox="1"/>
          <p:nvPr/>
        </p:nvSpPr>
        <p:spPr>
          <a:xfrm>
            <a:off x="646980" y="2249508"/>
            <a:ext cx="592397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Deeskalierend – fördert Verständigung</a:t>
            </a:r>
          </a:p>
          <a:p>
            <a:endParaRPr lang="de-DE" sz="1400" b="1" dirty="0"/>
          </a:p>
          <a:p>
            <a:r>
              <a:rPr lang="de-DE" sz="1400" b="1" dirty="0"/>
              <a:t>Ich-Botschaften:</a:t>
            </a:r>
            <a:br>
              <a:rPr lang="de-DE" sz="1400" dirty="0"/>
            </a:br>
            <a:r>
              <a:rPr lang="de-DE" sz="1400" dirty="0"/>
              <a:t>„Ich finde …“, „In meinen Augen …“, „Ich nehme wahr, dass …“</a:t>
            </a:r>
          </a:p>
          <a:p>
            <a:r>
              <a:rPr lang="de-DE" sz="1400" b="1" dirty="0"/>
              <a:t>Selbstaussagen:</a:t>
            </a:r>
            <a:br>
              <a:rPr lang="de-DE" sz="1400" dirty="0"/>
            </a:br>
            <a:r>
              <a:rPr lang="de-DE" sz="1400" dirty="0"/>
              <a:t>„Ich fühle mich …“, „Ich bin verunsichert …“, „Ich brauche …“</a:t>
            </a:r>
          </a:p>
          <a:p>
            <a:r>
              <a:rPr lang="de-DE" sz="1400" b="1" dirty="0"/>
              <a:t>Gefühle benennen:</a:t>
            </a:r>
            <a:br>
              <a:rPr lang="de-DE" sz="1400" dirty="0"/>
            </a:br>
            <a:r>
              <a:rPr lang="de-DE" sz="1400" dirty="0"/>
              <a:t>„Ich ärgere mich, wenn …“, „Ich bin traurig über …“, </a:t>
            </a:r>
            <a:br>
              <a:rPr lang="de-DE" sz="1400" dirty="0"/>
            </a:br>
            <a:r>
              <a:rPr lang="de-DE" sz="1400" dirty="0"/>
              <a:t>„Mich verletzt das …“</a:t>
            </a:r>
          </a:p>
          <a:p>
            <a:r>
              <a:rPr lang="de-DE" sz="1400" b="1" dirty="0"/>
              <a:t>Bedürfnisse und Wünsche ausdrücken:</a:t>
            </a:r>
            <a:br>
              <a:rPr lang="de-DE" sz="1400" dirty="0"/>
            </a:br>
            <a:r>
              <a:rPr lang="de-DE" sz="1400" dirty="0"/>
              <a:t>„Mir ist wichtig, dass …“, „Ich wünsche mir …“, </a:t>
            </a:r>
            <a:br>
              <a:rPr lang="de-DE" sz="1400" dirty="0"/>
            </a:br>
            <a:r>
              <a:rPr lang="de-DE" sz="1400" dirty="0"/>
              <a:t>„Ich hätte gern …“</a:t>
            </a:r>
          </a:p>
          <a:p>
            <a:r>
              <a:rPr lang="de-DE" sz="1400" b="1" dirty="0"/>
              <a:t>Gemeinsame Ziele betonen:</a:t>
            </a:r>
            <a:br>
              <a:rPr lang="de-DE" sz="1400" dirty="0"/>
            </a:br>
            <a:r>
              <a:rPr lang="de-DE" sz="1400" dirty="0"/>
              <a:t>„Uns verbindet, dass wir …“, „Lass uns gemeinsam nach einer Lösung suchen.“</a:t>
            </a:r>
          </a:p>
          <a:p>
            <a:r>
              <a:rPr lang="de-DE" sz="1400" b="1" dirty="0"/>
              <a:t>Entschuldigung anbieten (wenn angemessen):</a:t>
            </a:r>
            <a:br>
              <a:rPr lang="de-DE" sz="1400" dirty="0"/>
            </a:br>
            <a:r>
              <a:rPr lang="de-DE" sz="1400" dirty="0"/>
              <a:t>„Es tut mir leid, wenn mein Ton unangemessen war.“</a:t>
            </a:r>
            <a:br>
              <a:rPr lang="de-DE" sz="1400" dirty="0"/>
            </a:br>
            <a:r>
              <a:rPr lang="de-DE" sz="1400" dirty="0"/>
              <a:t>„Ich möchte mich dafür entschuldigen …“</a:t>
            </a:r>
          </a:p>
          <a:p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6E755AA-83A8-CEA1-0AD2-016704DD972B}"/>
              </a:ext>
            </a:extLst>
          </p:cNvPr>
          <p:cNvSpPr txBox="1"/>
          <p:nvPr/>
        </p:nvSpPr>
        <p:spPr>
          <a:xfrm>
            <a:off x="6941892" y="2249508"/>
            <a:ext cx="4540795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Eskalierend – befeuert den Konflikt</a:t>
            </a:r>
          </a:p>
          <a:p>
            <a:endParaRPr lang="de-DE" sz="1400" b="1" dirty="0"/>
          </a:p>
          <a:p>
            <a:r>
              <a:rPr lang="de-DE" sz="1400" b="1" dirty="0"/>
              <a:t>Du-Botschaften mit Vorwürfen:</a:t>
            </a:r>
            <a:br>
              <a:rPr lang="de-DE" sz="1400" dirty="0"/>
            </a:br>
            <a:r>
              <a:rPr lang="de-DE" sz="1400" dirty="0"/>
              <a:t>„Du machst immer …“, „Du bist so …“, </a:t>
            </a:r>
            <a:br>
              <a:rPr lang="de-DE" sz="1400" dirty="0"/>
            </a:br>
            <a:r>
              <a:rPr lang="de-DE" sz="1400" dirty="0"/>
              <a:t>„Du hast schon wieder …“</a:t>
            </a:r>
          </a:p>
          <a:p>
            <a:r>
              <a:rPr lang="de-DE" sz="1400" b="1" dirty="0"/>
              <a:t>Übertreibungen &amp; Verallgemeinerungen:</a:t>
            </a:r>
            <a:br>
              <a:rPr lang="de-DE" sz="1400" dirty="0"/>
            </a:br>
            <a:r>
              <a:rPr lang="de-DE" sz="1400" dirty="0"/>
              <a:t>„Du machst das ständig!“, „Nie hörst du zu!“, </a:t>
            </a:r>
            <a:br>
              <a:rPr lang="de-DE" sz="1400" dirty="0"/>
            </a:br>
            <a:r>
              <a:rPr lang="de-DE" sz="1400" dirty="0"/>
              <a:t>„Immer musst du …“</a:t>
            </a:r>
          </a:p>
          <a:p>
            <a:r>
              <a:rPr lang="de-DE" sz="1400" b="1" dirty="0"/>
              <a:t>Andere als Beweis heranziehen („Zeugen“):</a:t>
            </a:r>
            <a:br>
              <a:rPr lang="de-DE" sz="1400" dirty="0"/>
            </a:br>
            <a:r>
              <a:rPr lang="de-DE" sz="1400" dirty="0"/>
              <a:t>„Das sehen andere auch so!“, „XY hat mir auch gesagt, </a:t>
            </a:r>
            <a:br>
              <a:rPr lang="de-DE" sz="1400" dirty="0"/>
            </a:br>
            <a:r>
              <a:rPr lang="de-DE" sz="1400" dirty="0"/>
              <a:t>dass du …“</a:t>
            </a:r>
          </a:p>
          <a:p>
            <a:r>
              <a:rPr lang="de-DE" sz="1400" b="1" dirty="0"/>
              <a:t>Angriffe &amp; Beleidigungen:</a:t>
            </a:r>
            <a:br>
              <a:rPr lang="de-DE" sz="1400" dirty="0"/>
            </a:br>
            <a:r>
              <a:rPr lang="de-DE" sz="1400" dirty="0"/>
              <a:t>„Du bist unmöglich!“, „So ein Quatsch!“, „Typisch du!“</a:t>
            </a:r>
          </a:p>
          <a:p>
            <a:r>
              <a:rPr lang="de-DE" sz="1400" b="1" dirty="0"/>
              <a:t>Pauschalisierungen:</a:t>
            </a:r>
            <a:br>
              <a:rPr lang="de-DE" sz="1400" dirty="0"/>
            </a:br>
            <a:r>
              <a:rPr lang="de-DE" sz="1400" dirty="0"/>
              <a:t>„Ihr seid doch alle so …“, „Mit dir kann man eh nicht reden.“</a:t>
            </a:r>
          </a:p>
          <a:p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E3F3A28-74E9-08FD-20C7-1E2BE2B41D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862" y="125458"/>
            <a:ext cx="1456596" cy="65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740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28A60-216D-E1EB-26AA-C0C6C02A6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E868F6A9-333A-17C8-E8EB-AF915AED8D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595" y="0"/>
            <a:ext cx="12192000" cy="6858000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958C3954-47E0-753E-8031-3311AECA9D26}"/>
              </a:ext>
            </a:extLst>
          </p:cNvPr>
          <p:cNvSpPr txBox="1"/>
          <p:nvPr/>
        </p:nvSpPr>
        <p:spPr>
          <a:xfrm>
            <a:off x="8858774" y="385894"/>
            <a:ext cx="1510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Logo Institution einfügen</a:t>
            </a:r>
          </a:p>
        </p:txBody>
      </p:sp>
      <p:sp>
        <p:nvSpPr>
          <p:cNvPr id="4" name="Scrollen: horizontal 3">
            <a:extLst>
              <a:ext uri="{FF2B5EF4-FFF2-40B4-BE49-F238E27FC236}">
                <a16:creationId xmlns:a16="http://schemas.microsoft.com/office/drawing/2014/main" id="{06006A0E-8FA1-EE71-49CB-6405B33ED7A6}"/>
              </a:ext>
            </a:extLst>
          </p:cNvPr>
          <p:cNvSpPr/>
          <p:nvPr/>
        </p:nvSpPr>
        <p:spPr>
          <a:xfrm>
            <a:off x="3623094" y="924316"/>
            <a:ext cx="5490716" cy="1164994"/>
          </a:xfrm>
          <a:prstGeom prst="horizontalScroll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b="1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de-DE" sz="2800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Verbale Deeskalation</a:t>
            </a:r>
            <a:endParaRPr lang="de-DE" sz="2800" b="1" dirty="0">
              <a:solidFill>
                <a:schemeClr val="bg1"/>
              </a:solidFill>
            </a:endParaRPr>
          </a:p>
          <a:p>
            <a:pPr algn="ctr"/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408B21E-69C8-B1BE-F68B-594FFDCA7FCA}"/>
              </a:ext>
            </a:extLst>
          </p:cNvPr>
          <p:cNvSpPr txBox="1"/>
          <p:nvPr/>
        </p:nvSpPr>
        <p:spPr>
          <a:xfrm>
            <a:off x="713168" y="3923241"/>
            <a:ext cx="5310896" cy="112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endParaRPr lang="de-DE" sz="1600" dirty="0"/>
          </a:p>
          <a:p>
            <a:endParaRPr lang="de-DE" dirty="0"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08BAFF11-64BB-624E-ECC4-E87E9278DE65}"/>
              </a:ext>
            </a:extLst>
          </p:cNvPr>
          <p:cNvSpPr/>
          <p:nvPr/>
        </p:nvSpPr>
        <p:spPr>
          <a:xfrm>
            <a:off x="1243666" y="2135575"/>
            <a:ext cx="4843708" cy="153927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500" dirty="0"/>
          </a:p>
          <a:p>
            <a:r>
              <a:rPr lang="de-DE" sz="1500" dirty="0"/>
              <a:t>1. Die Kontaktaufnahme: </a:t>
            </a:r>
            <a:br>
              <a:rPr lang="de-DE" sz="1500" dirty="0"/>
            </a:br>
            <a:r>
              <a:rPr lang="de-DE" sz="1500" dirty="0"/>
              <a:t>- Wenn möglich, dann die betroffene Person mit Namen anreden</a:t>
            </a:r>
            <a:br>
              <a:rPr lang="de-DE" sz="1500" dirty="0"/>
            </a:br>
            <a:r>
              <a:rPr lang="de-DE" sz="1500" dirty="0"/>
              <a:t>- Ein „Hallo“ verschafft zusätzliche Aufmerksamkeit</a:t>
            </a:r>
            <a:br>
              <a:rPr lang="de-DE" sz="1500" dirty="0">
                <a:cs typeface="Calibri"/>
              </a:rPr>
            </a:br>
            <a:r>
              <a:rPr lang="de-DE" sz="1500" dirty="0">
                <a:cs typeface="Calibri"/>
              </a:rPr>
              <a:t>- </a:t>
            </a:r>
            <a:r>
              <a:rPr lang="de-DE" sz="1500" dirty="0"/>
              <a:t>Eigenes Energieniveau und Lautstärke der Situation anpassen</a:t>
            </a:r>
          </a:p>
          <a:p>
            <a:pPr algn="ctr"/>
            <a:endParaRPr lang="de-DE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FF2019FA-4C6B-40B8-35FA-9FDE9772BE69}"/>
              </a:ext>
            </a:extLst>
          </p:cNvPr>
          <p:cNvSpPr/>
          <p:nvPr/>
        </p:nvSpPr>
        <p:spPr>
          <a:xfrm>
            <a:off x="1243666" y="3830712"/>
            <a:ext cx="4807739" cy="22132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74DA32A8-EC0A-C904-7469-E609F48F73D2}"/>
              </a:ext>
            </a:extLst>
          </p:cNvPr>
          <p:cNvSpPr txBox="1"/>
          <p:nvPr/>
        </p:nvSpPr>
        <p:spPr>
          <a:xfrm>
            <a:off x="1302589" y="3817723"/>
            <a:ext cx="4641010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00" dirty="0">
                <a:solidFill>
                  <a:schemeClr val="bg1"/>
                </a:solidFill>
              </a:rPr>
              <a:t>2. Die Konkretisierung der Ursachen und Beweggründe – Spiegeln:</a:t>
            </a:r>
            <a:br>
              <a:rPr lang="de-DE" sz="1500" dirty="0">
                <a:solidFill>
                  <a:schemeClr val="bg1"/>
                </a:solidFill>
              </a:rPr>
            </a:br>
            <a:r>
              <a:rPr lang="de-DE" sz="1500" dirty="0">
                <a:solidFill>
                  <a:schemeClr val="bg1"/>
                </a:solidFill>
              </a:rPr>
              <a:t>- Wie kommt/kam es denn dazu, </a:t>
            </a:r>
            <a:r>
              <a:rPr lang="de-DE" sz="1500" dirty="0" err="1">
                <a:solidFill>
                  <a:schemeClr val="bg1"/>
                </a:solidFill>
              </a:rPr>
              <a:t>dass.</a:t>
            </a:r>
            <a:r>
              <a:rPr lang="de-DE" sz="1500" dirty="0">
                <a:solidFill>
                  <a:schemeClr val="bg1"/>
                </a:solidFill>
              </a:rPr>
              <a:t>..?     </a:t>
            </a:r>
            <a:br>
              <a:rPr lang="de-DE" sz="1500" dirty="0">
                <a:solidFill>
                  <a:schemeClr val="bg1"/>
                </a:solidFill>
              </a:rPr>
            </a:br>
            <a:r>
              <a:rPr lang="de-DE" sz="1500" dirty="0">
                <a:solidFill>
                  <a:schemeClr val="bg1"/>
                </a:solidFill>
              </a:rPr>
              <a:t>- Was ist denn passiert, dass…?</a:t>
            </a:r>
            <a:br>
              <a:rPr lang="de-DE" sz="1500" dirty="0">
                <a:solidFill>
                  <a:schemeClr val="bg1"/>
                </a:solidFill>
              </a:rPr>
            </a:br>
            <a:r>
              <a:rPr lang="de-DE" sz="1500" dirty="0">
                <a:solidFill>
                  <a:schemeClr val="bg1"/>
                </a:solidFill>
              </a:rPr>
              <a:t>- Was genau…? Wo genau…? </a:t>
            </a:r>
          </a:p>
          <a:p>
            <a:pPr>
              <a:spcBef>
                <a:spcPct val="50000"/>
              </a:spcBef>
            </a:pPr>
            <a:r>
              <a:rPr lang="de-DE" sz="1500" dirty="0">
                <a:solidFill>
                  <a:schemeClr val="bg1"/>
                </a:solidFill>
              </a:rPr>
              <a:t>Wichtig: nicht mehrere Fragen hintereinander, sondern nur eine Frage stellen. Genügend Zeit zur Beantwortung geben. Aufgeregte Menschen brauchen länger, um eine Frage zu beantworten.</a:t>
            </a:r>
          </a:p>
          <a:p>
            <a:endParaRPr lang="de-DE" sz="1500" dirty="0">
              <a:solidFill>
                <a:schemeClr val="bg1"/>
              </a:solidFill>
            </a:endParaRPr>
          </a:p>
          <a:p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8FE1FBCC-9114-A1CE-DFF1-08E9651233CC}"/>
              </a:ext>
            </a:extLst>
          </p:cNvPr>
          <p:cNvSpPr/>
          <p:nvPr/>
        </p:nvSpPr>
        <p:spPr>
          <a:xfrm>
            <a:off x="6534534" y="2135574"/>
            <a:ext cx="4843708" cy="389471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de-DE" sz="1500" dirty="0"/>
              <a:t>3. Lösungsphase (Versuch von)</a:t>
            </a:r>
            <a:br>
              <a:rPr lang="de-DE" sz="1500" dirty="0"/>
            </a:br>
            <a:r>
              <a:rPr lang="de-DE" sz="1500" dirty="0">
                <a:cs typeface="Arial" panose="020B0604020202020204" pitchFamily="34" charset="0"/>
              </a:rPr>
              <a:t>Eingehen auf Wünsche, Bedürfnisse und Gefühle des Gegenübers</a:t>
            </a:r>
          </a:p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de-DE" sz="1500" dirty="0"/>
              <a:t>Beispiele für Fragen:</a:t>
            </a:r>
          </a:p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de-DE" sz="1500" dirty="0"/>
              <a:t>- Was würde Ihnen jetzt helfen?</a:t>
            </a:r>
          </a:p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de-DE" sz="1500" dirty="0"/>
              <a:t>- Was müsste geschehen, dass Sie wieder ruhiger werden können?-</a:t>
            </a:r>
          </a:p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de-DE" sz="1500" dirty="0"/>
              <a:t>- Was hindert Sie im Moment noch daran, sich zu beruhigen?</a:t>
            </a:r>
          </a:p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de-DE" sz="1500" dirty="0"/>
              <a:t>- Kann Ihnen irgendwer oder irgendetwas helfen?</a:t>
            </a:r>
          </a:p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de-DE" sz="1500" dirty="0"/>
              <a:t>- Gibt es irgendetwas, das Ihren Ärger verringern könnte?</a:t>
            </a:r>
          </a:p>
          <a:p>
            <a:pPr algn="ctr"/>
            <a:endParaRPr 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6BAADE3-A44F-DDFA-7A8C-5347BD2E9C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862" y="125458"/>
            <a:ext cx="1456596" cy="65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423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BF84F-7072-7F7D-14A8-EB7850FD3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32E00978-3D68-0574-6599-802C991451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B291813C-8002-A8C6-04F6-8EDEE6C31AB8}"/>
              </a:ext>
            </a:extLst>
          </p:cNvPr>
          <p:cNvSpPr txBox="1"/>
          <p:nvPr/>
        </p:nvSpPr>
        <p:spPr>
          <a:xfrm>
            <a:off x="8858774" y="385894"/>
            <a:ext cx="1510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Logo Institution einfügen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656E50DC-F379-3130-F4AE-CCCAA1AA7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3587" y="826977"/>
            <a:ext cx="7504826" cy="1511939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A9EE3E24-4A67-7A3F-012D-A4A0BFC83012}"/>
              </a:ext>
            </a:extLst>
          </p:cNvPr>
          <p:cNvSpPr txBox="1"/>
          <p:nvPr/>
        </p:nvSpPr>
        <p:spPr>
          <a:xfrm>
            <a:off x="1231539" y="2338916"/>
            <a:ext cx="972892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ea typeface="Calibri" panose="020F0502020204030204" pitchFamily="34" charset="0"/>
                <a:cs typeface="Times New Roman" panose="02020603050405020304" pitchFamily="18" charset="0"/>
              </a:rPr>
              <a:t>Formulieren von Ich-Botschaften </a:t>
            </a:r>
            <a:endParaRPr lang="de-DE" b="1" dirty="0"/>
          </a:p>
          <a:p>
            <a:endParaRPr lang="de-DE" sz="1400" b="1" dirty="0"/>
          </a:p>
          <a:p>
            <a:r>
              <a:rPr lang="de-DE" sz="1600" b="1" dirty="0"/>
              <a:t>Wenn ich A sehe bzw. erlebe</a:t>
            </a:r>
            <a:r>
              <a:rPr lang="de-DE" sz="1600" dirty="0"/>
              <a:t> (Beobachtung), </a:t>
            </a:r>
          </a:p>
          <a:p>
            <a:endParaRPr lang="de-DE" sz="900" b="1" dirty="0"/>
          </a:p>
          <a:p>
            <a:r>
              <a:rPr lang="de-DE" sz="1600" b="1" dirty="0"/>
              <a:t>dann fühle ich B</a:t>
            </a:r>
            <a:r>
              <a:rPr lang="de-DE" sz="1600" dirty="0"/>
              <a:t> (Gefühl), </a:t>
            </a:r>
          </a:p>
          <a:p>
            <a:endParaRPr lang="de-DE" sz="900" b="1" dirty="0"/>
          </a:p>
          <a:p>
            <a:r>
              <a:rPr lang="de-DE" sz="1600" b="1" dirty="0"/>
              <a:t>weil ich C brauche</a:t>
            </a:r>
            <a:r>
              <a:rPr lang="de-DE" sz="1600" dirty="0"/>
              <a:t> (Bedürfnis). </a:t>
            </a:r>
          </a:p>
          <a:p>
            <a:endParaRPr lang="de-DE" sz="900" b="1" dirty="0"/>
          </a:p>
          <a:p>
            <a:r>
              <a:rPr lang="de-DE" sz="1600" b="1" dirty="0"/>
              <a:t>Deshalb möchte ich jetzt gern D </a:t>
            </a:r>
            <a:r>
              <a:rPr lang="de-DE" sz="1600" dirty="0"/>
              <a:t>(Bitte).</a:t>
            </a:r>
          </a:p>
          <a:p>
            <a:endParaRPr lang="de-DE" sz="1400" b="1" dirty="0"/>
          </a:p>
          <a:p>
            <a:r>
              <a:rPr lang="de-DE" sz="1600" b="1" u="sng" dirty="0"/>
              <a:t>Du-Botschaft:</a:t>
            </a:r>
            <a:r>
              <a:rPr lang="de-DE" sz="1600" b="1" dirty="0"/>
              <a:t> </a:t>
            </a:r>
            <a:r>
              <a:rPr lang="de-DE" sz="1600" i="1" dirty="0"/>
              <a:t>„Du machst ständig blöde Witze über Frauen! So etwas geht gar nicht!“</a:t>
            </a:r>
          </a:p>
          <a:p>
            <a:endParaRPr lang="de-DE" sz="1400" dirty="0"/>
          </a:p>
          <a:p>
            <a:r>
              <a:rPr lang="de-DE" sz="1600" b="1" u="sng" dirty="0"/>
              <a:t>Ich-Botschaft:</a:t>
            </a:r>
            <a:r>
              <a:rPr lang="de-DE" sz="1600" dirty="0"/>
              <a:t> </a:t>
            </a:r>
            <a:r>
              <a:rPr lang="de-DE" sz="1600" i="1" dirty="0"/>
              <a:t>„Wenn in Gesprächen Witze auf Kosten von Frauen gemacht werden, fühle ich mich unwohl. </a:t>
            </a:r>
            <a:br>
              <a:rPr lang="de-DE" sz="1600" i="1" dirty="0"/>
            </a:br>
            <a:r>
              <a:rPr lang="de-DE" sz="1600" i="1" dirty="0"/>
              <a:t>Mir ist wichtig, dass wir hier respektvoll miteinander umgehen. Können wir uns darauf einigen, solche Bemerkungen zu vermeiden?“</a:t>
            </a:r>
            <a:br>
              <a:rPr lang="de-DE" sz="1600" i="1" dirty="0"/>
            </a:br>
            <a:br>
              <a:rPr lang="de-DE" sz="1000" i="1" dirty="0"/>
            </a:br>
            <a:r>
              <a:rPr lang="de-DE" sz="1100" dirty="0"/>
              <a:t>Quelle:</a:t>
            </a:r>
            <a:r>
              <a:rPr lang="de-DE" sz="1100" i="1" dirty="0"/>
              <a:t> </a:t>
            </a:r>
            <a:r>
              <a:rPr lang="de-DE" sz="1100" dirty="0"/>
              <a:t>Rosenberg M B. </a:t>
            </a:r>
            <a:r>
              <a:rPr lang="de-DE" sz="1100" i="1" dirty="0"/>
              <a:t>Gewaltfreie Kommunikation: Eine Sprache des Lebens.</a:t>
            </a:r>
            <a:r>
              <a:rPr lang="de-DE" sz="1100" dirty="0"/>
              <a:t> </a:t>
            </a:r>
            <a:r>
              <a:rPr lang="de-DE" sz="1100" dirty="0" err="1"/>
              <a:t>Junfermann</a:t>
            </a:r>
            <a:r>
              <a:rPr lang="de-DE" sz="1100" dirty="0"/>
              <a:t> Verlag; 2016.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C64388C-74B8-23E0-1882-0771CDCC6D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862" y="125458"/>
            <a:ext cx="1456596" cy="65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03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09E80-6A85-AF94-DCF2-863E61FF1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66DF5538-1253-1CC7-1530-9270BC250D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85" y="0"/>
            <a:ext cx="12192000" cy="6858000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F1CF55D1-6EFA-96EC-6E97-7709E12C0232}"/>
              </a:ext>
            </a:extLst>
          </p:cNvPr>
          <p:cNvSpPr txBox="1"/>
          <p:nvPr/>
        </p:nvSpPr>
        <p:spPr>
          <a:xfrm>
            <a:off x="8858774" y="385894"/>
            <a:ext cx="1510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Logo Institution einfügen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9F29FDD-FDC2-8FD7-9229-7CD6EE1C2D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516" y="1018009"/>
            <a:ext cx="10644756" cy="859611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A001A682-3F87-3743-3A29-71D147FA6D2D}"/>
              </a:ext>
            </a:extLst>
          </p:cNvPr>
          <p:cNvSpPr txBox="1"/>
          <p:nvPr/>
        </p:nvSpPr>
        <p:spPr>
          <a:xfrm>
            <a:off x="886516" y="1964504"/>
            <a:ext cx="5048458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de-DE" sz="1600" b="1" dirty="0"/>
              <a:t>Aufgabe 1 — Erkennen:</a:t>
            </a:r>
            <a:br>
              <a:rPr lang="de-DE" sz="1600" dirty="0"/>
            </a:br>
            <a:r>
              <a:rPr lang="de-DE" sz="1600" dirty="0"/>
              <a:t>Lesen Sie die folgenden Aussagen und beantworten Sie die Fragen:</a:t>
            </a:r>
            <a:br>
              <a:rPr lang="de-DE" sz="1600" dirty="0"/>
            </a:br>
            <a:r>
              <a:rPr lang="de-DE" sz="1600" dirty="0"/>
              <a:t>a) Welche Aussagen sind diskriminierend?</a:t>
            </a:r>
          </a:p>
          <a:p>
            <a:pPr lvl="0"/>
            <a:r>
              <a:rPr lang="de-DE" sz="1600" dirty="0"/>
              <a:t>b) Gegen welche Gruppe richten sie sich?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9834956-4F29-6B1C-497C-793E9EB27A02}"/>
              </a:ext>
            </a:extLst>
          </p:cNvPr>
          <p:cNvSpPr txBox="1"/>
          <p:nvPr/>
        </p:nvSpPr>
        <p:spPr>
          <a:xfrm>
            <a:off x="886516" y="3429000"/>
            <a:ext cx="520539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/>
              <a:t>Beispiel:</a:t>
            </a:r>
          </a:p>
          <a:p>
            <a:r>
              <a:rPr lang="de-DE" sz="1600" b="1" dirty="0"/>
              <a:t>Aussage: „Bei denen ist Pünktlichkeit halt nicht so wichtig.“</a:t>
            </a:r>
          </a:p>
          <a:p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A82B0AE-55F0-A8BA-5853-D720B281CD30}"/>
              </a:ext>
            </a:extLst>
          </p:cNvPr>
          <p:cNvSpPr txBox="1"/>
          <p:nvPr/>
        </p:nvSpPr>
        <p:spPr>
          <a:xfrm>
            <a:off x="886517" y="4137940"/>
            <a:ext cx="897347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/>
              <a:t>Ich-Botschaft:</a:t>
            </a:r>
            <a:br>
              <a:rPr lang="de-DE" sz="1600" dirty="0"/>
            </a:br>
            <a:r>
              <a:rPr lang="de-DE" sz="1600" dirty="0"/>
              <a:t>Wenn ich so etwas höre, macht mich das unruhig, weil es ganze Gruppen auf ein Vorurteil reduziert. </a:t>
            </a:r>
            <a:br>
              <a:rPr lang="de-DE" sz="1600" dirty="0"/>
            </a:br>
            <a:r>
              <a:rPr lang="de-DE" sz="1600" dirty="0"/>
              <a:t>Ich finde wichtig, dass wir Menschen individuell betrachten, unabhängig von ihrer Herkunft. Können wir </a:t>
            </a:r>
            <a:br>
              <a:rPr lang="de-DE" sz="1600" dirty="0"/>
            </a:br>
            <a:r>
              <a:rPr lang="de-DE" sz="1600" dirty="0"/>
              <a:t>uns darauf einigen, solche Pauschalisierungen zu vermeiden?</a:t>
            </a:r>
          </a:p>
          <a:p>
            <a:endParaRPr lang="de-DE" b="1" dirty="0"/>
          </a:p>
          <a:p>
            <a:r>
              <a:rPr lang="de-DE" sz="1600" b="1" dirty="0"/>
              <a:t>Haltung:</a:t>
            </a:r>
            <a:br>
              <a:rPr lang="de-DE" sz="1600" dirty="0"/>
            </a:br>
            <a:r>
              <a:rPr lang="de-DE" sz="1600" dirty="0"/>
              <a:t>Ich möchte nicht, dass wir Verhalten pauschal mit kulturellen Stereotypen erklären.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E96D30B-9F60-6DB2-5F21-4289EEE105B5}"/>
              </a:ext>
            </a:extLst>
          </p:cNvPr>
          <p:cNvSpPr txBox="1"/>
          <p:nvPr/>
        </p:nvSpPr>
        <p:spPr>
          <a:xfrm>
            <a:off x="6159260" y="1964504"/>
            <a:ext cx="5372012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600" b="1" dirty="0"/>
              <a:t>Aufgabe 2 — Ansprechen:</a:t>
            </a:r>
            <a:br>
              <a:rPr lang="de-DE" sz="1600" dirty="0"/>
            </a:br>
            <a:r>
              <a:rPr lang="de-DE" sz="1600" dirty="0"/>
              <a:t>Wählen Sie mindestens ein Beispiel aus und formulieren Sie zu der diskriminierenden Aussage:</a:t>
            </a:r>
            <a:br>
              <a:rPr lang="de-DE" sz="1600" dirty="0"/>
            </a:br>
            <a:r>
              <a:rPr lang="de-DE" sz="1600" dirty="0"/>
              <a:t>a) eine Ich-Botschaft</a:t>
            </a:r>
            <a:br>
              <a:rPr lang="de-DE" sz="1600" dirty="0"/>
            </a:br>
            <a:r>
              <a:rPr lang="de-DE" sz="1600" dirty="0"/>
              <a:t>b) eine klare Haltung / Grenzen setzen-Aussage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372A37F-77C6-B1BA-8B98-1D552A98CC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862" y="125458"/>
            <a:ext cx="1456596" cy="65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42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9DE61-2E5F-9BF3-7E92-B44A37C62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8FEEBE9C-3430-42CC-DB79-ECB0CB50C3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933AFEB6-4800-2541-BAD9-1F92DC6D7BAF}"/>
              </a:ext>
            </a:extLst>
          </p:cNvPr>
          <p:cNvSpPr txBox="1"/>
          <p:nvPr/>
        </p:nvSpPr>
        <p:spPr>
          <a:xfrm>
            <a:off x="8858774" y="385894"/>
            <a:ext cx="1510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Logo Institution einfügen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C8F806E4-326D-D90E-2C99-E2AF9F727236}"/>
              </a:ext>
            </a:extLst>
          </p:cNvPr>
          <p:cNvSpPr/>
          <p:nvPr/>
        </p:nvSpPr>
        <p:spPr>
          <a:xfrm>
            <a:off x="2648309" y="2441274"/>
            <a:ext cx="6883880" cy="1380227"/>
          </a:xfrm>
          <a:prstGeom prst="rect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b="1" dirty="0">
                <a:solidFill>
                  <a:schemeClr val="bg1"/>
                </a:solidFill>
              </a:rPr>
              <a:t>Pause bis 14.45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338FF30-0C3E-175F-4ACC-C154A5E4BB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862" y="125458"/>
            <a:ext cx="1456596" cy="65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61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8CC5E-D769-29EA-A868-21416E0E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ED76AD02-60BF-AFA8-D174-25DD182362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85" y="0"/>
            <a:ext cx="12192000" cy="6858000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689454A-8B03-767E-8201-A5C4017B004E}"/>
              </a:ext>
            </a:extLst>
          </p:cNvPr>
          <p:cNvSpPr txBox="1"/>
          <p:nvPr/>
        </p:nvSpPr>
        <p:spPr>
          <a:xfrm>
            <a:off x="8858774" y="385894"/>
            <a:ext cx="1510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Logo Institution einfügen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8512850-9592-97B2-73F3-23DD2061CB49}"/>
              </a:ext>
            </a:extLst>
          </p:cNvPr>
          <p:cNvSpPr txBox="1"/>
          <p:nvPr/>
        </p:nvSpPr>
        <p:spPr>
          <a:xfrm>
            <a:off x="841380" y="2223297"/>
            <a:ext cx="10644755" cy="33547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de-DE" sz="1600" b="1" dirty="0"/>
              <a:t>Aufgabe:</a:t>
            </a:r>
          </a:p>
          <a:p>
            <a:pPr lvl="0"/>
            <a:r>
              <a:rPr lang="de-DE" dirty="0"/>
              <a:t>In Paaren oder Kleingruppen besprechen Sie eine vorgegebene oder selbst gewählte Situation, in der eine diskriminierende Aussage vorkommt, und bereiten Sie dazu ein kurzes Rollenspiel vor.</a:t>
            </a:r>
          </a:p>
          <a:p>
            <a:endParaRPr lang="de-DE" dirty="0"/>
          </a:p>
          <a:p>
            <a:r>
              <a:rPr lang="de-DE" b="1" dirty="0"/>
              <a:t>Ziel der Reaktion:</a:t>
            </a:r>
          </a:p>
          <a:p>
            <a:pPr lvl="0"/>
            <a:r>
              <a:rPr lang="de-DE" dirty="0"/>
              <a:t>- Die diskriminierende Aussage soll nicht unkommentiert bleiben</a:t>
            </a:r>
          </a:p>
          <a:p>
            <a:pPr lvl="0"/>
            <a:r>
              <a:rPr lang="de-DE" dirty="0"/>
              <a:t>- Die Reaktion soll deutlich, aber möglichst deeskalierend und respektvoll sein</a:t>
            </a:r>
          </a:p>
          <a:p>
            <a:pPr lvl="0"/>
            <a:r>
              <a:rPr lang="de-DE" dirty="0"/>
              <a:t>- Die betroffene Person (falls anwesend) soll gestärkt und nicht bloßgestellt werden</a:t>
            </a:r>
          </a:p>
          <a:p>
            <a:pPr lvl="0"/>
            <a:r>
              <a:rPr lang="de-DE" dirty="0"/>
              <a:t>- Der respektvolle Umgang im Team oder mit Patient*innen soll gestärkt werden</a:t>
            </a:r>
          </a:p>
          <a:p>
            <a:endParaRPr lang="de-DE" dirty="0"/>
          </a:p>
          <a:p>
            <a:r>
              <a:rPr lang="de-DE" dirty="0"/>
              <a:t>Im Anschluss werden die Rollenspiele im Plenum vorgespielt und gemeinsam reflektiert.</a:t>
            </a:r>
            <a:br>
              <a:rPr lang="de-DE" sz="1600" dirty="0"/>
            </a:br>
            <a:endParaRPr lang="de-DE" sz="16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BFAF4AB1-8814-654D-9381-16AB1383E9F8}"/>
              </a:ext>
            </a:extLst>
          </p:cNvPr>
          <p:cNvSpPr txBox="1"/>
          <p:nvPr/>
        </p:nvSpPr>
        <p:spPr>
          <a:xfrm>
            <a:off x="886516" y="3429000"/>
            <a:ext cx="18473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1600" b="1" dirty="0"/>
          </a:p>
          <a:p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7F3AE29D-8F92-0DD9-BF7D-38CBD89D1854}"/>
              </a:ext>
            </a:extLst>
          </p:cNvPr>
          <p:cNvSpPr/>
          <p:nvPr/>
        </p:nvSpPr>
        <p:spPr>
          <a:xfrm>
            <a:off x="841381" y="939420"/>
            <a:ext cx="10689892" cy="914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/>
          </a:p>
          <a:p>
            <a:pPr algn="ctr"/>
            <a:r>
              <a:rPr lang="de-DE" sz="2400" b="1" dirty="0"/>
              <a:t>Rollenspiele zum Umgang mit diskriminierenden Aussagen im Berufsalltag</a:t>
            </a:r>
            <a:endParaRPr lang="de-DE" sz="2400" dirty="0"/>
          </a:p>
          <a:p>
            <a:pPr algn="ctr"/>
            <a:endParaRPr 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D14DDEB-AD66-C3E9-8B80-F412DC9796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862" y="125458"/>
            <a:ext cx="1456596" cy="65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95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AFFBD-4130-BC0B-C0B4-5B4512832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9B0D77F0-90FA-9737-A36C-DCD2A608CD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DE11B6B9-71EC-1E7D-40CE-5641710A9B41}"/>
              </a:ext>
            </a:extLst>
          </p:cNvPr>
          <p:cNvSpPr txBox="1"/>
          <p:nvPr/>
        </p:nvSpPr>
        <p:spPr>
          <a:xfrm>
            <a:off x="8858774" y="385894"/>
            <a:ext cx="1510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Logo Institution einfügen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8FD90BD-652F-10AC-99E3-EDF10B147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337" y="1018009"/>
            <a:ext cx="10315326" cy="117663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A78E2A0B-B837-A54C-1B7B-EF787C5C65F7}"/>
              </a:ext>
            </a:extLst>
          </p:cNvPr>
          <p:cNvSpPr txBox="1"/>
          <p:nvPr/>
        </p:nvSpPr>
        <p:spPr>
          <a:xfrm>
            <a:off x="938337" y="2320506"/>
            <a:ext cx="68601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Schreiben Sie möglichst alles auf, was mit dem Vorfall zusammenhängt:</a:t>
            </a:r>
          </a:p>
          <a:p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C543E38-6E02-956C-712A-9BC41854EC08}"/>
              </a:ext>
            </a:extLst>
          </p:cNvPr>
          <p:cNvSpPr txBox="1"/>
          <p:nvPr/>
        </p:nvSpPr>
        <p:spPr>
          <a:xfrm>
            <a:off x="938337" y="2785050"/>
            <a:ext cx="4771434" cy="33855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1. Was </a:t>
            </a:r>
            <a:r>
              <a:rPr lang="en-US" sz="1400" b="1" dirty="0" err="1"/>
              <a:t>ist</a:t>
            </a:r>
            <a:r>
              <a:rPr lang="en-US" sz="1400" b="1" dirty="0"/>
              <a:t> </a:t>
            </a:r>
            <a:r>
              <a:rPr lang="en-US" sz="1400" b="1" dirty="0" err="1"/>
              <a:t>passiert</a:t>
            </a:r>
            <a:r>
              <a:rPr lang="en-US" sz="1400" b="1" dirty="0"/>
              <a:t>?</a:t>
            </a:r>
            <a:endParaRPr lang="de-DE" sz="1400" b="1" dirty="0"/>
          </a:p>
          <a:p>
            <a:pPr lvl="0"/>
            <a:r>
              <a:rPr lang="en-US" sz="1400" dirty="0"/>
              <a:t>- Wann und wo hat </a:t>
            </a:r>
            <a:r>
              <a:rPr lang="en-US" sz="1400" dirty="0" err="1"/>
              <a:t>sich</a:t>
            </a:r>
            <a:r>
              <a:rPr lang="en-US" sz="1400" dirty="0"/>
              <a:t> die Situation </a:t>
            </a:r>
            <a:r>
              <a:rPr lang="en-US" sz="1400" dirty="0" err="1"/>
              <a:t>ereignet</a:t>
            </a:r>
            <a:r>
              <a:rPr lang="en-US" sz="1400" dirty="0"/>
              <a:t>?</a:t>
            </a:r>
            <a:endParaRPr lang="de-DE" sz="1400" dirty="0"/>
          </a:p>
          <a:p>
            <a:pPr lvl="0"/>
            <a:r>
              <a:rPr lang="en-US" sz="1400" dirty="0"/>
              <a:t>- Wie </a:t>
            </a:r>
            <a:r>
              <a:rPr lang="en-US" sz="1400" dirty="0" err="1"/>
              <a:t>kam</a:t>
            </a:r>
            <a:r>
              <a:rPr lang="en-US" sz="1400" dirty="0"/>
              <a:t> es </a:t>
            </a:r>
            <a:r>
              <a:rPr lang="en-US" sz="1400" dirty="0" err="1"/>
              <a:t>dazu</a:t>
            </a:r>
            <a:r>
              <a:rPr lang="en-US" sz="1400" dirty="0"/>
              <a:t>?</a:t>
            </a:r>
            <a:endParaRPr lang="de-DE" sz="1400" dirty="0"/>
          </a:p>
          <a:p>
            <a:pPr lvl="0"/>
            <a:r>
              <a:rPr lang="en-US" sz="1400" dirty="0"/>
              <a:t>- Was </a:t>
            </a:r>
            <a:r>
              <a:rPr lang="en-US" sz="1400" dirty="0" err="1"/>
              <a:t>genau</a:t>
            </a:r>
            <a:r>
              <a:rPr lang="en-US" sz="1400" dirty="0"/>
              <a:t> </a:t>
            </a:r>
            <a:r>
              <a:rPr lang="en-US" sz="1400" dirty="0" err="1"/>
              <a:t>wurde</a:t>
            </a:r>
            <a:r>
              <a:rPr lang="en-US" sz="1400" dirty="0"/>
              <a:t> </a:t>
            </a:r>
            <a:r>
              <a:rPr lang="en-US" sz="1400" dirty="0" err="1"/>
              <a:t>gesagt</a:t>
            </a:r>
            <a:r>
              <a:rPr lang="en-US" sz="1400" dirty="0"/>
              <a:t> </a:t>
            </a:r>
            <a:r>
              <a:rPr lang="en-US" sz="1400" dirty="0" err="1"/>
              <a:t>oder</a:t>
            </a:r>
            <a:r>
              <a:rPr lang="en-US" sz="1400" dirty="0"/>
              <a:t> </a:t>
            </a:r>
            <a:r>
              <a:rPr lang="en-US" sz="1400" dirty="0" err="1"/>
              <a:t>getan</a:t>
            </a:r>
            <a:r>
              <a:rPr lang="en-US" sz="1400" dirty="0"/>
              <a:t>?</a:t>
            </a:r>
            <a:br>
              <a:rPr lang="en-US" sz="1400" dirty="0"/>
            </a:br>
            <a:endParaRPr lang="de-DE" sz="1400" dirty="0"/>
          </a:p>
          <a:p>
            <a:r>
              <a:rPr lang="en-US" sz="1400" b="1" dirty="0"/>
              <a:t>2. </a:t>
            </a:r>
            <a:r>
              <a:rPr lang="en-US" sz="1400" b="1" dirty="0" err="1"/>
              <a:t>Wer</a:t>
            </a:r>
            <a:r>
              <a:rPr lang="en-US" sz="1400" b="1" dirty="0"/>
              <a:t> war </a:t>
            </a:r>
            <a:r>
              <a:rPr lang="en-US" sz="1400" b="1" dirty="0" err="1"/>
              <a:t>beteiligt</a:t>
            </a:r>
            <a:r>
              <a:rPr lang="en-US" sz="1400" b="1" dirty="0"/>
              <a:t>?</a:t>
            </a:r>
            <a:endParaRPr lang="de-DE" sz="1400" b="1" dirty="0"/>
          </a:p>
          <a:p>
            <a:pPr lvl="0"/>
            <a:r>
              <a:rPr lang="en-US" sz="1400" dirty="0"/>
              <a:t>- </a:t>
            </a:r>
            <a:r>
              <a:rPr lang="en-US" sz="1400" dirty="0" err="1"/>
              <a:t>Wer</a:t>
            </a:r>
            <a:r>
              <a:rPr lang="en-US" sz="1400" dirty="0"/>
              <a:t> war </a:t>
            </a:r>
            <a:r>
              <a:rPr lang="en-US" sz="1400" dirty="0" err="1"/>
              <a:t>aktiv</a:t>
            </a:r>
            <a:r>
              <a:rPr lang="en-US" sz="1400" dirty="0"/>
              <a:t> </a:t>
            </a:r>
            <a:r>
              <a:rPr lang="en-US" sz="1400" dirty="0" err="1"/>
              <a:t>beteiligt</a:t>
            </a:r>
            <a:r>
              <a:rPr lang="en-US" sz="1400" dirty="0"/>
              <a:t>?</a:t>
            </a:r>
            <a:endParaRPr lang="de-DE" sz="1400" dirty="0"/>
          </a:p>
          <a:p>
            <a:pPr lvl="0"/>
            <a:r>
              <a:rPr lang="en-US" sz="1400" dirty="0"/>
              <a:t>- </a:t>
            </a:r>
            <a:r>
              <a:rPr lang="en-US" sz="1400" dirty="0" err="1"/>
              <a:t>Wer</a:t>
            </a:r>
            <a:r>
              <a:rPr lang="en-US" sz="1400" dirty="0"/>
              <a:t> war </a:t>
            </a:r>
            <a:r>
              <a:rPr lang="en-US" sz="1400" dirty="0" err="1"/>
              <a:t>anwesend</a:t>
            </a:r>
            <a:r>
              <a:rPr lang="en-US" sz="1400" dirty="0"/>
              <a:t> </a:t>
            </a:r>
            <a:r>
              <a:rPr lang="en-US" sz="1400" dirty="0" err="1"/>
              <a:t>oder</a:t>
            </a:r>
            <a:r>
              <a:rPr lang="en-US" sz="1400" dirty="0"/>
              <a:t> hat es </a:t>
            </a:r>
            <a:r>
              <a:rPr lang="en-US" sz="1400" dirty="0" err="1"/>
              <a:t>mitbekommen</a:t>
            </a:r>
            <a:r>
              <a:rPr lang="en-US" sz="1400" dirty="0"/>
              <a:t>?</a:t>
            </a:r>
            <a:endParaRPr lang="de-DE" sz="1400" dirty="0"/>
          </a:p>
          <a:p>
            <a:pPr lvl="0"/>
            <a:r>
              <a:rPr lang="en-US" sz="1400" dirty="0"/>
              <a:t>- </a:t>
            </a:r>
            <a:r>
              <a:rPr lang="en-US" sz="1400" dirty="0" err="1"/>
              <a:t>Welche</a:t>
            </a:r>
            <a:r>
              <a:rPr lang="en-US" sz="1400" dirty="0"/>
              <a:t> Rollen </a:t>
            </a:r>
            <a:r>
              <a:rPr lang="en-US" sz="1400" dirty="0" err="1"/>
              <a:t>hatten</a:t>
            </a:r>
            <a:r>
              <a:rPr lang="en-US" sz="1400" dirty="0"/>
              <a:t> die </a:t>
            </a:r>
            <a:r>
              <a:rPr lang="en-US" sz="1400" dirty="0" err="1"/>
              <a:t>Beteiligten</a:t>
            </a:r>
            <a:r>
              <a:rPr lang="en-US" sz="1400" dirty="0"/>
              <a:t>?</a:t>
            </a:r>
            <a:br>
              <a:rPr lang="en-US" sz="1400" dirty="0"/>
            </a:br>
            <a:endParaRPr lang="de-DE" sz="1400" dirty="0"/>
          </a:p>
          <a:p>
            <a:r>
              <a:rPr lang="en-US" sz="1400" b="1" dirty="0"/>
              <a:t>3. </a:t>
            </a:r>
            <a:r>
              <a:rPr lang="en-US" sz="1400" b="1" dirty="0" err="1"/>
              <a:t>Welche</a:t>
            </a:r>
            <a:r>
              <a:rPr lang="en-US" sz="1400" b="1" dirty="0"/>
              <a:t> Rolle </a:t>
            </a:r>
            <a:r>
              <a:rPr lang="en-US" sz="1400" b="1" dirty="0" err="1"/>
              <a:t>hatte</a:t>
            </a:r>
            <a:r>
              <a:rPr lang="en-US" sz="1400" b="1" dirty="0"/>
              <a:t> ich?</a:t>
            </a:r>
            <a:endParaRPr lang="de-DE" sz="1400" b="1" dirty="0"/>
          </a:p>
          <a:p>
            <a:pPr lvl="0"/>
            <a:r>
              <a:rPr lang="en-US" sz="1400" dirty="0"/>
              <a:t>- Was </a:t>
            </a:r>
            <a:r>
              <a:rPr lang="en-US" sz="1400" dirty="0" err="1"/>
              <a:t>habe</a:t>
            </a:r>
            <a:r>
              <a:rPr lang="en-US" sz="1400" dirty="0"/>
              <a:t> ich in </a:t>
            </a:r>
            <a:r>
              <a:rPr lang="en-US" sz="1400" dirty="0" err="1"/>
              <a:t>diesem</a:t>
            </a:r>
            <a:r>
              <a:rPr lang="en-US" sz="1400" dirty="0"/>
              <a:t> Moment </a:t>
            </a:r>
            <a:r>
              <a:rPr lang="en-US" sz="1400" dirty="0" err="1"/>
              <a:t>gemacht</a:t>
            </a:r>
            <a:r>
              <a:rPr lang="en-US" sz="1400" dirty="0"/>
              <a:t> </a:t>
            </a:r>
            <a:r>
              <a:rPr lang="en-US" sz="1400" dirty="0" err="1"/>
              <a:t>oder</a:t>
            </a:r>
            <a:r>
              <a:rPr lang="en-US" sz="1400" dirty="0"/>
              <a:t> </a:t>
            </a:r>
            <a:r>
              <a:rPr lang="en-US" sz="1400" dirty="0" err="1"/>
              <a:t>gesagt</a:t>
            </a:r>
            <a:r>
              <a:rPr lang="en-US" sz="1400" dirty="0"/>
              <a:t>?</a:t>
            </a:r>
            <a:endParaRPr lang="de-DE" sz="1400" dirty="0"/>
          </a:p>
          <a:p>
            <a:pPr lvl="0"/>
            <a:r>
              <a:rPr lang="en-US" sz="1400" dirty="0"/>
              <a:t>- Wie </a:t>
            </a:r>
            <a:r>
              <a:rPr lang="en-US" sz="1400" dirty="0" err="1"/>
              <a:t>habe</a:t>
            </a:r>
            <a:r>
              <a:rPr lang="en-US" sz="1400" dirty="0"/>
              <a:t> ich </a:t>
            </a:r>
            <a:r>
              <a:rPr lang="en-US" sz="1400" dirty="0" err="1"/>
              <a:t>mich</a:t>
            </a:r>
            <a:r>
              <a:rPr lang="en-US" sz="1400" dirty="0"/>
              <a:t> </a:t>
            </a:r>
            <a:r>
              <a:rPr lang="en-US" sz="1400" dirty="0" err="1"/>
              <a:t>gefühlt</a:t>
            </a:r>
            <a:r>
              <a:rPr lang="en-US" sz="1400" dirty="0"/>
              <a:t>?</a:t>
            </a:r>
            <a:endParaRPr lang="de-DE" sz="1400" dirty="0"/>
          </a:p>
          <a:p>
            <a:pPr lvl="0"/>
            <a:r>
              <a:rPr lang="en-US" sz="1400" dirty="0"/>
              <a:t>- Was </a:t>
            </a:r>
            <a:r>
              <a:rPr lang="en-US" sz="1400" dirty="0" err="1"/>
              <a:t>dachte</a:t>
            </a:r>
            <a:r>
              <a:rPr lang="en-US" sz="1400" dirty="0"/>
              <a:t> ich in </a:t>
            </a:r>
            <a:r>
              <a:rPr lang="en-US" sz="1400" dirty="0" err="1"/>
              <a:t>diesem</a:t>
            </a:r>
            <a:r>
              <a:rPr lang="en-US" sz="1400" dirty="0"/>
              <a:t> Moment – </a:t>
            </a:r>
            <a:r>
              <a:rPr lang="en-US" sz="1400" dirty="0" err="1"/>
              <a:t>über</a:t>
            </a:r>
            <a:r>
              <a:rPr lang="en-US" sz="1400" dirty="0"/>
              <a:t> </a:t>
            </a:r>
            <a:r>
              <a:rPr lang="en-US" sz="1400" dirty="0" err="1"/>
              <a:t>mich</a:t>
            </a:r>
            <a:r>
              <a:rPr lang="en-US" sz="1400" dirty="0"/>
              <a:t>, </a:t>
            </a:r>
            <a:r>
              <a:rPr lang="en-US" sz="1400" dirty="0" err="1"/>
              <a:t>über</a:t>
            </a:r>
            <a:r>
              <a:rPr lang="en-US" sz="1400" dirty="0"/>
              <a:t> </a:t>
            </a:r>
            <a:r>
              <a:rPr lang="en-US" sz="1400" dirty="0" err="1"/>
              <a:t>andere</a:t>
            </a:r>
            <a:r>
              <a:rPr lang="en-US" sz="1400" dirty="0"/>
              <a:t>?</a:t>
            </a:r>
            <a:endParaRPr lang="de-DE" sz="1400" dirty="0"/>
          </a:p>
          <a:p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694017A-EC26-B8E5-188D-272881DAF522}"/>
              </a:ext>
            </a:extLst>
          </p:cNvPr>
          <p:cNvSpPr txBox="1"/>
          <p:nvPr/>
        </p:nvSpPr>
        <p:spPr>
          <a:xfrm>
            <a:off x="5709771" y="2785050"/>
            <a:ext cx="5943807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4. </a:t>
            </a:r>
            <a:r>
              <a:rPr lang="en-US" sz="1400" b="1" dirty="0" err="1"/>
              <a:t>Reflexion</a:t>
            </a:r>
            <a:r>
              <a:rPr lang="en-US" sz="1400" b="1" dirty="0"/>
              <a:t> der </a:t>
            </a:r>
            <a:r>
              <a:rPr lang="en-US" sz="1400" b="1" dirty="0" err="1"/>
              <a:t>Bedeutung</a:t>
            </a:r>
            <a:endParaRPr lang="de-DE" sz="1400" b="1" dirty="0"/>
          </a:p>
          <a:p>
            <a:pPr lvl="0"/>
            <a:r>
              <a:rPr lang="en-US" sz="1400" dirty="0"/>
              <a:t>- Was war (und </a:t>
            </a:r>
            <a:r>
              <a:rPr lang="en-US" sz="1400" dirty="0" err="1"/>
              <a:t>ist</a:t>
            </a:r>
            <a:r>
              <a:rPr lang="en-US" sz="1400" dirty="0"/>
              <a:t>) mir in </a:t>
            </a:r>
            <a:r>
              <a:rPr lang="en-US" sz="1400" dirty="0" err="1"/>
              <a:t>dieser</a:t>
            </a:r>
            <a:r>
              <a:rPr lang="en-US" sz="1400" dirty="0"/>
              <a:t> Situation </a:t>
            </a:r>
            <a:r>
              <a:rPr lang="en-US" sz="1400" dirty="0" err="1"/>
              <a:t>besonders</a:t>
            </a:r>
            <a:r>
              <a:rPr lang="en-US" sz="1400" dirty="0"/>
              <a:t> </a:t>
            </a:r>
            <a:r>
              <a:rPr lang="en-US" sz="1400" dirty="0" err="1"/>
              <a:t>wichtig</a:t>
            </a:r>
            <a:r>
              <a:rPr lang="en-US" sz="1400" dirty="0"/>
              <a:t>?</a:t>
            </a:r>
            <a:endParaRPr lang="de-DE" sz="1400" dirty="0"/>
          </a:p>
          <a:p>
            <a:pPr lvl="0"/>
            <a:r>
              <a:rPr lang="en-US" sz="1400" dirty="0"/>
              <a:t>- </a:t>
            </a:r>
            <a:r>
              <a:rPr lang="en-US" sz="1400" dirty="0" err="1"/>
              <a:t>Welche</a:t>
            </a:r>
            <a:r>
              <a:rPr lang="en-US" sz="1400" dirty="0"/>
              <a:t> </a:t>
            </a:r>
            <a:r>
              <a:rPr lang="en-US" sz="1400" dirty="0" err="1"/>
              <a:t>Werte</a:t>
            </a:r>
            <a:r>
              <a:rPr lang="en-US" sz="1400" dirty="0"/>
              <a:t> </a:t>
            </a:r>
            <a:r>
              <a:rPr lang="en-US" sz="1400" dirty="0" err="1"/>
              <a:t>oder</a:t>
            </a:r>
            <a:r>
              <a:rPr lang="en-US" sz="1400" dirty="0"/>
              <a:t> </a:t>
            </a:r>
            <a:r>
              <a:rPr lang="en-US" sz="1400" dirty="0" err="1"/>
              <a:t>Haltungen</a:t>
            </a:r>
            <a:r>
              <a:rPr lang="en-US" sz="1400" dirty="0"/>
              <a:t> </a:t>
            </a:r>
            <a:r>
              <a:rPr lang="en-US" sz="1400" dirty="0" err="1"/>
              <a:t>waren</a:t>
            </a:r>
            <a:r>
              <a:rPr lang="en-US" sz="1400" dirty="0"/>
              <a:t> </a:t>
            </a:r>
            <a:r>
              <a:rPr lang="en-US" sz="1400" dirty="0" err="1"/>
              <a:t>betroffen</a:t>
            </a:r>
            <a:r>
              <a:rPr lang="en-US" sz="1400" dirty="0"/>
              <a:t>?</a:t>
            </a:r>
            <a:br>
              <a:rPr lang="en-US" sz="1400" dirty="0"/>
            </a:br>
            <a:endParaRPr lang="de-DE" sz="1400" dirty="0"/>
          </a:p>
          <a:p>
            <a:r>
              <a:rPr lang="en-US" sz="1400" b="1" dirty="0"/>
              <a:t>5. </a:t>
            </a:r>
            <a:r>
              <a:rPr lang="en-US" sz="1400" b="1" dirty="0" err="1"/>
              <a:t>Rückblick</a:t>
            </a:r>
            <a:r>
              <a:rPr lang="en-US" sz="1400" b="1" dirty="0"/>
              <a:t> und </a:t>
            </a:r>
            <a:r>
              <a:rPr lang="en-US" sz="1400" b="1" dirty="0" err="1"/>
              <a:t>heutige</a:t>
            </a:r>
            <a:r>
              <a:rPr lang="en-US" sz="1400" b="1" dirty="0"/>
              <a:t> </a:t>
            </a:r>
            <a:r>
              <a:rPr lang="en-US" sz="1400" b="1" dirty="0" err="1"/>
              <a:t>Perspektive</a:t>
            </a:r>
            <a:endParaRPr lang="de-DE" sz="1400" b="1" dirty="0"/>
          </a:p>
          <a:p>
            <a:pPr lvl="0"/>
            <a:r>
              <a:rPr lang="en-US" sz="1400" dirty="0"/>
              <a:t>- Wie </a:t>
            </a:r>
            <a:r>
              <a:rPr lang="en-US" sz="1400" dirty="0" err="1"/>
              <a:t>sehe</a:t>
            </a:r>
            <a:r>
              <a:rPr lang="en-US" sz="1400" dirty="0"/>
              <a:t> ich die Situation </a:t>
            </a:r>
            <a:r>
              <a:rPr lang="en-US" sz="1400" dirty="0" err="1"/>
              <a:t>jetzt</a:t>
            </a:r>
            <a:r>
              <a:rPr lang="en-US" sz="1400" dirty="0"/>
              <a:t>, </a:t>
            </a:r>
            <a:r>
              <a:rPr lang="en-US" sz="1400" dirty="0" err="1"/>
              <a:t>mit</a:t>
            </a:r>
            <a:r>
              <a:rPr lang="en-US" sz="1400" dirty="0"/>
              <a:t> </a:t>
            </a:r>
            <a:r>
              <a:rPr lang="en-US" sz="1400" dirty="0" err="1"/>
              <a:t>etwas</a:t>
            </a:r>
            <a:r>
              <a:rPr lang="en-US" sz="1400" dirty="0"/>
              <a:t> </a:t>
            </a:r>
            <a:r>
              <a:rPr lang="en-US" sz="1400" dirty="0" err="1"/>
              <a:t>Abstand</a:t>
            </a:r>
            <a:r>
              <a:rPr lang="en-US" sz="1400" dirty="0"/>
              <a:t>?</a:t>
            </a:r>
            <a:endParaRPr lang="de-DE" sz="1400" dirty="0"/>
          </a:p>
          <a:p>
            <a:pPr lvl="0"/>
            <a:r>
              <a:rPr lang="en-US" sz="1400" dirty="0"/>
              <a:t>- Was </a:t>
            </a:r>
            <a:r>
              <a:rPr lang="en-US" sz="1400" dirty="0" err="1"/>
              <a:t>ist</a:t>
            </a:r>
            <a:r>
              <a:rPr lang="en-US" sz="1400" dirty="0"/>
              <a:t> </a:t>
            </a:r>
            <a:r>
              <a:rPr lang="en-US" sz="1400" dirty="0" err="1"/>
              <a:t>inzwischen</a:t>
            </a:r>
            <a:r>
              <a:rPr lang="en-US" sz="1400" dirty="0"/>
              <a:t> </a:t>
            </a:r>
            <a:r>
              <a:rPr lang="en-US" sz="1400" dirty="0" err="1"/>
              <a:t>daraus</a:t>
            </a:r>
            <a:r>
              <a:rPr lang="en-US" sz="1400" dirty="0"/>
              <a:t> </a:t>
            </a:r>
            <a:r>
              <a:rPr lang="en-US" sz="1400" dirty="0" err="1"/>
              <a:t>geworden</a:t>
            </a:r>
            <a:r>
              <a:rPr lang="en-US" sz="1400" dirty="0"/>
              <a:t> – hat es </a:t>
            </a:r>
            <a:r>
              <a:rPr lang="en-US" sz="1400" dirty="0" err="1"/>
              <a:t>Nachwirkungen</a:t>
            </a:r>
            <a:r>
              <a:rPr lang="en-US" sz="1400" dirty="0"/>
              <a:t>?</a:t>
            </a:r>
            <a:endParaRPr lang="de-DE" sz="1400" dirty="0"/>
          </a:p>
          <a:p>
            <a:pPr lvl="0"/>
            <a:r>
              <a:rPr lang="en-US" sz="1400" dirty="0"/>
              <a:t>- </a:t>
            </a:r>
            <a:r>
              <a:rPr lang="en-US" sz="1400" dirty="0" err="1"/>
              <a:t>Gibt</a:t>
            </a:r>
            <a:r>
              <a:rPr lang="en-US" sz="1400" dirty="0"/>
              <a:t> es </a:t>
            </a:r>
            <a:r>
              <a:rPr lang="en-US" sz="1400" dirty="0" err="1"/>
              <a:t>etwas</a:t>
            </a:r>
            <a:r>
              <a:rPr lang="en-US" sz="1400" dirty="0"/>
              <a:t>, das ich </a:t>
            </a:r>
            <a:r>
              <a:rPr lang="en-US" sz="1400" dirty="0" err="1"/>
              <a:t>im</a:t>
            </a:r>
            <a:r>
              <a:rPr lang="en-US" sz="1400" dirty="0"/>
              <a:t> </a:t>
            </a:r>
            <a:r>
              <a:rPr lang="en-US" sz="1400" dirty="0" err="1"/>
              <a:t>Rückblick</a:t>
            </a:r>
            <a:r>
              <a:rPr lang="en-US" sz="1400" dirty="0"/>
              <a:t> </a:t>
            </a:r>
            <a:r>
              <a:rPr lang="en-US" sz="1400" dirty="0" err="1"/>
              <a:t>gern</a:t>
            </a:r>
            <a:r>
              <a:rPr lang="en-US" sz="1400" dirty="0"/>
              <a:t> </a:t>
            </a:r>
            <a:r>
              <a:rPr lang="en-US" sz="1400" dirty="0" err="1"/>
              <a:t>anders</a:t>
            </a:r>
            <a:r>
              <a:rPr lang="en-US" sz="1400" dirty="0"/>
              <a:t> </a:t>
            </a:r>
            <a:r>
              <a:rPr lang="en-US" sz="1400" dirty="0" err="1"/>
              <a:t>gemacht</a:t>
            </a:r>
            <a:r>
              <a:rPr lang="en-US" sz="1400" dirty="0"/>
              <a:t> </a:t>
            </a:r>
            <a:r>
              <a:rPr lang="en-US" sz="1400" dirty="0" err="1"/>
              <a:t>hätte</a:t>
            </a:r>
            <a:r>
              <a:rPr lang="en-US" sz="1400" dirty="0"/>
              <a:t>?</a:t>
            </a:r>
            <a:br>
              <a:rPr lang="en-US" sz="1400" dirty="0"/>
            </a:br>
            <a:endParaRPr lang="de-DE" sz="1400" dirty="0"/>
          </a:p>
          <a:p>
            <a:r>
              <a:rPr lang="en-US" sz="1400" b="1" dirty="0"/>
              <a:t>6. </a:t>
            </a:r>
            <a:r>
              <a:rPr lang="en-US" sz="1400" b="1" dirty="0" err="1"/>
              <a:t>Handlungsoptionen</a:t>
            </a:r>
            <a:r>
              <a:rPr lang="en-US" sz="1400" b="1" dirty="0"/>
              <a:t> für die Zukunft</a:t>
            </a:r>
            <a:endParaRPr lang="de-DE" sz="1400" b="1" dirty="0"/>
          </a:p>
          <a:p>
            <a:pPr lvl="0"/>
            <a:r>
              <a:rPr lang="en-US" sz="1400" dirty="0"/>
              <a:t>- </a:t>
            </a:r>
            <a:r>
              <a:rPr lang="en-US" sz="1400" dirty="0" err="1"/>
              <a:t>Welche</a:t>
            </a:r>
            <a:r>
              <a:rPr lang="en-US" sz="1400" dirty="0"/>
              <a:t> Ideen </a:t>
            </a:r>
            <a:r>
              <a:rPr lang="en-US" sz="1400" dirty="0" err="1"/>
              <a:t>habe</a:t>
            </a:r>
            <a:r>
              <a:rPr lang="en-US" sz="1400" dirty="0"/>
              <a:t> ich (</a:t>
            </a:r>
            <a:r>
              <a:rPr lang="en-US" sz="1400" dirty="0" err="1"/>
              <a:t>oder</a:t>
            </a:r>
            <a:r>
              <a:rPr lang="en-US" sz="1400" dirty="0"/>
              <a:t> </a:t>
            </a:r>
            <a:r>
              <a:rPr lang="en-US" sz="1400" dirty="0" err="1"/>
              <a:t>wir</a:t>
            </a:r>
            <a:r>
              <a:rPr lang="en-US" sz="1400" dirty="0"/>
              <a:t> </a:t>
            </a:r>
            <a:r>
              <a:rPr lang="en-US" sz="1400" dirty="0" err="1"/>
              <a:t>als</a:t>
            </a:r>
            <a:r>
              <a:rPr lang="en-US" sz="1400" dirty="0"/>
              <a:t> Gruppe), um </a:t>
            </a:r>
            <a:r>
              <a:rPr lang="en-US" sz="1400" dirty="0" err="1"/>
              <a:t>künftig</a:t>
            </a:r>
            <a:r>
              <a:rPr lang="en-US" sz="1400" dirty="0"/>
              <a:t> </a:t>
            </a:r>
            <a:r>
              <a:rPr lang="en-US" sz="1400" dirty="0" err="1"/>
              <a:t>besser</a:t>
            </a:r>
            <a:r>
              <a:rPr lang="en-US" sz="1400" dirty="0"/>
              <a:t> </a:t>
            </a:r>
            <a:r>
              <a:rPr lang="en-US" sz="1400" dirty="0" err="1"/>
              <a:t>zu</a:t>
            </a:r>
            <a:r>
              <a:rPr lang="en-US" sz="1400" dirty="0"/>
              <a:t> </a:t>
            </a:r>
            <a:r>
              <a:rPr lang="en-US" sz="1400" dirty="0" err="1"/>
              <a:t>reagieren</a:t>
            </a:r>
            <a:r>
              <a:rPr lang="en-US" sz="1400" dirty="0"/>
              <a:t>?</a:t>
            </a:r>
            <a:endParaRPr lang="de-DE" sz="1400" dirty="0"/>
          </a:p>
          <a:p>
            <a:pPr lvl="0"/>
            <a:r>
              <a:rPr lang="en-US" sz="1400" dirty="0"/>
              <a:t>- Was </a:t>
            </a:r>
            <a:r>
              <a:rPr lang="en-US" sz="1400" dirty="0" err="1"/>
              <a:t>könnten</a:t>
            </a:r>
            <a:r>
              <a:rPr lang="en-US" sz="1400" dirty="0"/>
              <a:t> </a:t>
            </a:r>
            <a:r>
              <a:rPr lang="en-US" sz="1400" dirty="0" err="1"/>
              <a:t>erste</a:t>
            </a:r>
            <a:r>
              <a:rPr lang="en-US" sz="1400" dirty="0"/>
              <a:t> </a:t>
            </a:r>
            <a:r>
              <a:rPr lang="en-US" sz="1400" dirty="0" err="1"/>
              <a:t>Schritte</a:t>
            </a:r>
            <a:r>
              <a:rPr lang="en-US" sz="1400" dirty="0"/>
              <a:t> für </a:t>
            </a:r>
            <a:r>
              <a:rPr lang="en-US" sz="1400" dirty="0" err="1"/>
              <a:t>ein</a:t>
            </a:r>
            <a:r>
              <a:rPr lang="en-US" sz="1400" dirty="0"/>
              <a:t> </a:t>
            </a:r>
            <a:r>
              <a:rPr lang="en-US" sz="1400" dirty="0" err="1"/>
              <a:t>couragierteres</a:t>
            </a:r>
            <a:r>
              <a:rPr lang="en-US" sz="1400" dirty="0"/>
              <a:t>, </a:t>
            </a:r>
            <a:r>
              <a:rPr lang="en-US" sz="1400" dirty="0" err="1"/>
              <a:t>bewussteres</a:t>
            </a:r>
            <a:r>
              <a:rPr lang="en-US" sz="1400" dirty="0"/>
              <a:t> </a:t>
            </a:r>
            <a:r>
              <a:rPr lang="en-US" sz="1400" dirty="0" err="1"/>
              <a:t>Handeln</a:t>
            </a:r>
            <a:r>
              <a:rPr lang="en-US" sz="1400" dirty="0"/>
              <a:t> sein?</a:t>
            </a:r>
            <a:endParaRPr lang="de-DE" sz="1400" dirty="0"/>
          </a:p>
          <a:p>
            <a:pPr lvl="0"/>
            <a:r>
              <a:rPr lang="en-US" sz="1400" dirty="0"/>
              <a:t>- Wen </a:t>
            </a:r>
            <a:r>
              <a:rPr lang="en-US" sz="1400" dirty="0" err="1"/>
              <a:t>könnte</a:t>
            </a:r>
            <a:r>
              <a:rPr lang="en-US" sz="1400" dirty="0"/>
              <a:t> ich mir </a:t>
            </a:r>
            <a:r>
              <a:rPr lang="en-US" sz="1400" dirty="0" err="1"/>
              <a:t>als</a:t>
            </a:r>
            <a:r>
              <a:rPr lang="en-US" sz="1400" dirty="0"/>
              <a:t> </a:t>
            </a:r>
            <a:r>
              <a:rPr lang="en-US" sz="1400" dirty="0" err="1"/>
              <a:t>Unterstützung</a:t>
            </a:r>
            <a:r>
              <a:rPr lang="en-US" sz="1400" dirty="0"/>
              <a:t> </a:t>
            </a:r>
            <a:r>
              <a:rPr lang="en-US" sz="1400" dirty="0" err="1"/>
              <a:t>holen</a:t>
            </a:r>
            <a:r>
              <a:rPr lang="en-US" sz="1400" dirty="0"/>
              <a:t>?</a:t>
            </a:r>
            <a:endParaRPr lang="de-DE" sz="1400" dirty="0"/>
          </a:p>
          <a:p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430E539-105E-CD76-BA7B-59BB47AD4F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862" y="125458"/>
            <a:ext cx="1456596" cy="65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95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0B2F4-EB33-DD4B-24E9-822534A12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B9286B88-D19C-F642-F151-468FAE3259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3ED76E4B-9C97-7DCF-335B-5DD3032818B8}"/>
              </a:ext>
            </a:extLst>
          </p:cNvPr>
          <p:cNvSpPr txBox="1"/>
          <p:nvPr/>
        </p:nvSpPr>
        <p:spPr>
          <a:xfrm>
            <a:off x="8858774" y="385894"/>
            <a:ext cx="1510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Logo Institution einfügen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E9E6C86-71B1-2A6C-B4B7-DFAAEFDE706A}"/>
              </a:ext>
            </a:extLst>
          </p:cNvPr>
          <p:cNvSpPr txBox="1"/>
          <p:nvPr/>
        </p:nvSpPr>
        <p:spPr>
          <a:xfrm>
            <a:off x="999297" y="1759789"/>
            <a:ext cx="6700168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de-DE" dirty="0"/>
              <a:t>N – Nutzen:</a:t>
            </a:r>
            <a:br>
              <a:rPr lang="de-DE" dirty="0"/>
            </a:br>
            <a:r>
              <a:rPr lang="de-DE" dirty="0"/>
              <a:t>Was werde ich konkret in meinem Arbeitsalltag anwenden </a:t>
            </a:r>
            <a:br>
              <a:rPr lang="de-DE" dirty="0"/>
            </a:br>
            <a:r>
              <a:rPr lang="de-DE" dirty="0"/>
              <a:t>oder ausprobieren?</a:t>
            </a:r>
          </a:p>
          <a:p>
            <a:pPr lvl="0"/>
            <a:endParaRPr lang="de-DE" dirty="0"/>
          </a:p>
          <a:p>
            <a:pPr lvl="0"/>
            <a:r>
              <a:rPr lang="de-DE" dirty="0"/>
              <a:t>O – Offen:</a:t>
            </a:r>
            <a:br>
              <a:rPr lang="de-DE" dirty="0"/>
            </a:br>
            <a:r>
              <a:rPr lang="de-DE" dirty="0"/>
              <a:t>Welche Fragen oder Themen sind für mich noch offengeblieben?</a:t>
            </a:r>
          </a:p>
          <a:p>
            <a:pPr lvl="0"/>
            <a:endParaRPr lang="de-DE" dirty="0"/>
          </a:p>
          <a:p>
            <a:pPr lvl="0"/>
            <a:r>
              <a:rPr lang="de-DE" dirty="0"/>
              <a:t>S – Stärken:</a:t>
            </a:r>
            <a:br>
              <a:rPr lang="de-DE" dirty="0"/>
            </a:br>
            <a:r>
              <a:rPr lang="de-DE" dirty="0"/>
              <a:t>Was hat mir besonders gefallen oder mich gestärkt?</a:t>
            </a:r>
          </a:p>
          <a:p>
            <a:pPr lvl="0"/>
            <a:endParaRPr lang="de-DE" dirty="0"/>
          </a:p>
          <a:p>
            <a:pPr lvl="0"/>
            <a:r>
              <a:rPr lang="de-DE" dirty="0"/>
              <a:t>W – Wünsche:</a:t>
            </a:r>
            <a:br>
              <a:rPr lang="de-DE" dirty="0"/>
            </a:br>
            <a:r>
              <a:rPr lang="de-DE" dirty="0"/>
              <a:t>Was wünsche ich mir für künftige Veranstaltungen zu diesem Thema?</a:t>
            </a:r>
          </a:p>
          <a:p>
            <a:endParaRPr lang="de-DE" dirty="0"/>
          </a:p>
        </p:txBody>
      </p:sp>
      <p:sp>
        <p:nvSpPr>
          <p:cNvPr id="4" name="Denkblase: wolkenförmig 3">
            <a:extLst>
              <a:ext uri="{FF2B5EF4-FFF2-40B4-BE49-F238E27FC236}">
                <a16:creationId xmlns:a16="http://schemas.microsoft.com/office/drawing/2014/main" id="{85393D63-3647-9706-5E52-7B2AE906604C}"/>
              </a:ext>
            </a:extLst>
          </p:cNvPr>
          <p:cNvSpPr/>
          <p:nvPr/>
        </p:nvSpPr>
        <p:spPr>
          <a:xfrm>
            <a:off x="7013274" y="1018010"/>
            <a:ext cx="4019909" cy="1863214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/>
              <a:t>Feedback: </a:t>
            </a:r>
            <a:br>
              <a:rPr lang="de-DE" sz="2400" dirty="0"/>
            </a:br>
            <a:r>
              <a:rPr lang="de-DE" sz="2400" dirty="0"/>
              <a:t>Kompass-Methode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CF10FCF-876F-566C-2449-9546DEF0E0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862" y="125458"/>
            <a:ext cx="1456596" cy="65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95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FB0CB9E4-451E-41A6-99DD-771788D5F9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3F1FA25-9E17-456E-955D-EA11D687BF46}"/>
              </a:ext>
            </a:extLst>
          </p:cNvPr>
          <p:cNvSpPr txBox="1"/>
          <p:nvPr/>
        </p:nvSpPr>
        <p:spPr>
          <a:xfrm>
            <a:off x="5935625" y="3822655"/>
            <a:ext cx="2989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FF0000"/>
                </a:solidFill>
                <a:latin typeface="+mj-lt"/>
              </a:rPr>
              <a:t>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15E53295-9F45-070A-3A1D-BE6E169158D7}"/>
              </a:ext>
            </a:extLst>
          </p:cNvPr>
          <p:cNvSpPr txBox="1"/>
          <p:nvPr/>
        </p:nvSpPr>
        <p:spPr>
          <a:xfrm>
            <a:off x="3280487" y="2899325"/>
            <a:ext cx="5909094" cy="92333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bliqueTopLef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de-DE" sz="5400" b="1" dirty="0">
                <a:solidFill>
                  <a:schemeClr val="bg1"/>
                </a:solidFill>
              </a:rPr>
              <a:t>Vielen Dank!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189B5BD-73CF-D37C-3B53-313188A3B0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75" y="3592145"/>
            <a:ext cx="1571354" cy="70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49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FBC53D7F-45C0-4A7F-BB85-1BF3D1664C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BDE36ADB-AF1E-4DE5-AEEA-EF1BBFC7A40B}"/>
              </a:ext>
            </a:extLst>
          </p:cNvPr>
          <p:cNvSpPr txBox="1"/>
          <p:nvPr/>
        </p:nvSpPr>
        <p:spPr>
          <a:xfrm>
            <a:off x="8858774" y="385894"/>
            <a:ext cx="1510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FF0000"/>
                </a:solidFill>
              </a:rPr>
              <a:t>Logo Institution einfügen</a:t>
            </a:r>
          </a:p>
        </p:txBody>
      </p: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87C9ACEE-9DD1-43CD-B616-BC5DA1ED55ED}"/>
              </a:ext>
            </a:extLst>
          </p:cNvPr>
          <p:cNvCxnSpPr>
            <a:cxnSpLocks/>
          </p:cNvCxnSpPr>
          <p:nvPr/>
        </p:nvCxnSpPr>
        <p:spPr>
          <a:xfrm>
            <a:off x="2406242" y="1325461"/>
            <a:ext cx="0" cy="4412609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6141CBF-885E-4C2B-AF69-3B2B24AE2115}"/>
              </a:ext>
            </a:extLst>
          </p:cNvPr>
          <p:cNvSpPr txBox="1"/>
          <p:nvPr/>
        </p:nvSpPr>
        <p:spPr>
          <a:xfrm>
            <a:off x="795884" y="3300932"/>
            <a:ext cx="2989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+mj-lt"/>
              </a:rPr>
              <a:t>Quellen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4FF62E7-649C-472A-9467-1160BACC38B2}"/>
              </a:ext>
            </a:extLst>
          </p:cNvPr>
          <p:cNvSpPr txBox="1"/>
          <p:nvPr/>
        </p:nvSpPr>
        <p:spPr>
          <a:xfrm>
            <a:off x="2585514" y="1511200"/>
            <a:ext cx="839554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Czollek, Leah Carola, Gudrun Perko und Heike Weinbach (2012): Praxishandbuch </a:t>
            </a:r>
            <a:r>
              <a:rPr lang="de-DE" dirty="0" err="1"/>
              <a:t>Social</a:t>
            </a:r>
            <a:r>
              <a:rPr lang="de-DE" dirty="0"/>
              <a:t> Justice und </a:t>
            </a:r>
            <a:r>
              <a:rPr lang="de-DE" dirty="0" err="1"/>
              <a:t>Diversity</a:t>
            </a:r>
            <a:r>
              <a:rPr lang="de-DE" dirty="0"/>
              <a:t>: Theorien, Training, Methoden, Übungen. Weinheim/Basel: Beltz Juventa</a:t>
            </a:r>
            <a:endParaRPr lang="de-DE" sz="1600" dirty="0"/>
          </a:p>
          <a:p>
            <a:endParaRPr lang="de-DE" sz="1600" dirty="0"/>
          </a:p>
          <a:p>
            <a:r>
              <a:rPr lang="de-DE" dirty="0"/>
              <a:t>Liebscher, Doris, und Heike Fritzsche (2010): Antidiskriminierungspädagogik: Konzepte und Methoden für die Bildungsarbeit mit Jugendlichen. Wiesbaden: VS Verlag für Sozialwissenschaften (Reihen-</a:t>
            </a:r>
            <a:r>
              <a:rPr lang="de-DE" dirty="0" err="1"/>
              <a:t>Hg</a:t>
            </a:r>
            <a:r>
              <a:rPr lang="de-DE" dirty="0"/>
              <a:t>.: Rebecca Pates, Daniel Schmidt, Susanna Karawanskij)</a:t>
            </a:r>
          </a:p>
          <a:p>
            <a:endParaRPr lang="de-DE" sz="1600" dirty="0"/>
          </a:p>
          <a:p>
            <a:r>
              <a:rPr lang="de-DE" dirty="0" err="1"/>
              <a:t>BildungsBausteine</a:t>
            </a:r>
            <a:r>
              <a:rPr lang="de-DE" dirty="0"/>
              <a:t> e. V. (2023): „Diskriminierungsrad.“ [Grafik] In: Verknüpfungen: Ansätze für die antisemitismus- und </a:t>
            </a:r>
            <a:r>
              <a:rPr lang="de-DE" dirty="0" err="1"/>
              <a:t>rassismuskritische</a:t>
            </a:r>
            <a:r>
              <a:rPr lang="de-DE" dirty="0"/>
              <a:t> Bildung. Eine Methodenhandreichung. Überarbeitete Neuauflage. Berlin: </a:t>
            </a:r>
            <a:r>
              <a:rPr lang="de-DE" dirty="0" err="1"/>
              <a:t>BildungsBausteine</a:t>
            </a:r>
            <a:r>
              <a:rPr lang="de-DE" dirty="0"/>
              <a:t> e. V. </a:t>
            </a:r>
            <a:endParaRPr lang="de-DE" sz="1600" dirty="0"/>
          </a:p>
          <a:p>
            <a:r>
              <a:rPr lang="de-DE" sz="1600" dirty="0"/>
              <a:t>(Überarbeitung und Ergänzung von Pulz, R.)</a:t>
            </a:r>
          </a:p>
          <a:p>
            <a:endParaRPr lang="de-DE" sz="1600" dirty="0"/>
          </a:p>
          <a:p>
            <a:r>
              <a:rPr lang="de-DE" dirty="0"/>
              <a:t>Rosenberg, Marshall B. (2016): Gewaltfreie Kommunikation: Eine Sprache des Lebens. Paderborn: </a:t>
            </a:r>
            <a:r>
              <a:rPr lang="de-DE" dirty="0" err="1"/>
              <a:t>Junfermann</a:t>
            </a:r>
            <a:r>
              <a:rPr lang="de-DE" dirty="0"/>
              <a:t> Verlag</a:t>
            </a:r>
            <a:endParaRPr lang="de-DE" sz="1400" spc="-1" dirty="0"/>
          </a:p>
          <a:p>
            <a:endParaRPr lang="de-DE" sz="14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7F1E8199-47B5-F6C9-7138-6FB244237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862" y="125458"/>
            <a:ext cx="1456596" cy="65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08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2CA771BC7EAE4880E0AEDFCB1F20E0" ma:contentTypeVersion="7" ma:contentTypeDescription="Ein neues Dokument erstellen." ma:contentTypeScope="" ma:versionID="1c548770b68b405210ba3537f9a1d5da">
  <xsd:schema xmlns:xsd="http://www.w3.org/2001/XMLSchema" xmlns:xs="http://www.w3.org/2001/XMLSchema" xmlns:p="http://schemas.microsoft.com/office/2006/metadata/properties" xmlns:ns2="130c3be4-b0e0-4195-b57a-ee438243e9ba" targetNamespace="http://schemas.microsoft.com/office/2006/metadata/properties" ma:root="true" ma:fieldsID="49fc94a466f4054486d9e6176508fc00" ns2:_="">
    <xsd:import namespace="130c3be4-b0e0-4195-b57a-ee438243e9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0c3be4-b0e0-4195-b57a-ee438243e9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CF4BD3F-7411-4DD6-884B-63C494E4644D}">
  <ds:schemaRefs>
    <ds:schemaRef ds:uri="http://schemas.microsoft.com/office/2006/metadata/properties"/>
    <ds:schemaRef ds:uri="http://schemas.microsoft.com/office/infopath/2007/PartnerControls"/>
    <ds:schemaRef ds:uri="afc48393-65bc-4e94-b00e-e47a0ed9b9e2"/>
    <ds:schemaRef ds:uri="634b0212-ad01-4bee-8436-058b8e215b26"/>
  </ds:schemaRefs>
</ds:datastoreItem>
</file>

<file path=customXml/itemProps2.xml><?xml version="1.0" encoding="utf-8"?>
<ds:datastoreItem xmlns:ds="http://schemas.openxmlformats.org/officeDocument/2006/customXml" ds:itemID="{9C0E9A17-CA87-4542-81C7-9982D974937A}"/>
</file>

<file path=customXml/itemProps3.xml><?xml version="1.0" encoding="utf-8"?>
<ds:datastoreItem xmlns:ds="http://schemas.openxmlformats.org/officeDocument/2006/customXml" ds:itemID="{11F3380F-0A07-4432-8693-6794F0339F8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2273</Words>
  <Application>Microsoft Office PowerPoint</Application>
  <PresentationFormat>Breitbild</PresentationFormat>
  <Paragraphs>196</Paragraphs>
  <Slides>26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Kunicke, Thomas</dc:creator>
  <cp:lastModifiedBy>Ute Siebert</cp:lastModifiedBy>
  <cp:revision>84</cp:revision>
  <dcterms:created xsi:type="dcterms:W3CDTF">2025-02-07T16:45:06Z</dcterms:created>
  <dcterms:modified xsi:type="dcterms:W3CDTF">2025-12-04T10:44:22Z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0x0101007A2CA771BC7EAE4880E0AEDFCB1F20E0</vt:lpwstr>
  </property>
</Properties>
</file>