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5"/>
  </p:notesMasterIdLst>
  <p:sldIdLst>
    <p:sldId id="256" r:id="rId5"/>
    <p:sldId id="257" r:id="rId6"/>
    <p:sldId id="259" r:id="rId7"/>
    <p:sldId id="262" r:id="rId8"/>
    <p:sldId id="260" r:id="rId9"/>
    <p:sldId id="276" r:id="rId10"/>
    <p:sldId id="268" r:id="rId11"/>
    <p:sldId id="335" r:id="rId12"/>
    <p:sldId id="334" r:id="rId13"/>
    <p:sldId id="265" r:id="rId14"/>
    <p:sldId id="311" r:id="rId15"/>
    <p:sldId id="275" r:id="rId16"/>
    <p:sldId id="264" r:id="rId17"/>
    <p:sldId id="330" r:id="rId18"/>
    <p:sldId id="288" r:id="rId19"/>
    <p:sldId id="336" r:id="rId20"/>
    <p:sldId id="343" r:id="rId21"/>
    <p:sldId id="344" r:id="rId22"/>
    <p:sldId id="345" r:id="rId23"/>
    <p:sldId id="346" r:id="rId24"/>
    <p:sldId id="347" r:id="rId25"/>
    <p:sldId id="312" r:id="rId26"/>
    <p:sldId id="301" r:id="rId27"/>
    <p:sldId id="348" r:id="rId28"/>
    <p:sldId id="300" r:id="rId29"/>
    <p:sldId id="295" r:id="rId30"/>
    <p:sldId id="310" r:id="rId31"/>
    <p:sldId id="272" r:id="rId32"/>
    <p:sldId id="309" r:id="rId33"/>
    <p:sldId id="308" r:id="rId34"/>
    <p:sldId id="328" r:id="rId35"/>
    <p:sldId id="284" r:id="rId36"/>
    <p:sldId id="331" r:id="rId37"/>
    <p:sldId id="306" r:id="rId38"/>
    <p:sldId id="320" r:id="rId39"/>
    <p:sldId id="305" r:id="rId40"/>
    <p:sldId id="322" r:id="rId41"/>
    <p:sldId id="323" r:id="rId42"/>
    <p:sldId id="329" r:id="rId43"/>
    <p:sldId id="318" r:id="rId44"/>
    <p:sldId id="319" r:id="rId45"/>
    <p:sldId id="332" r:id="rId46"/>
    <p:sldId id="303" r:id="rId47"/>
    <p:sldId id="326" r:id="rId48"/>
    <p:sldId id="333" r:id="rId49"/>
    <p:sldId id="315" r:id="rId50"/>
    <p:sldId id="258" r:id="rId51"/>
    <p:sldId id="356" r:id="rId52"/>
    <p:sldId id="350" r:id="rId53"/>
    <p:sldId id="357" r:id="rId5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3F26938-5DBE-3386-E605-9E239DD70A0D}" name="Ewa Niedbala" initials="EN" userId="79ca59736891ae0a" providerId="Windows Live"/>
  <p188:author id="{0FFA0687-B88C-0BFF-5152-D4648CFE6A5E}" name="Selene Raible" initials="SR" userId="12211bdefc3feca5" providerId="Windows Live"/>
  <p188:author id="{70DABDFF-BF21-EE0C-6463-8F81D15A6AAC}" name="Ute Siebert" initials="US" userId="c1a74a4b5c3a94db"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B89538C-E7AB-4E8D-B206-26F6DF63F438}" v="21" dt="2025-11-13T09:22:28.224"/>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Designformatvorlage 1 - Akz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2868" autoAdjust="0"/>
  </p:normalViewPr>
  <p:slideViewPr>
    <p:cSldViewPr snapToGrid="0">
      <p:cViewPr varScale="1">
        <p:scale>
          <a:sx n="91" d="100"/>
          <a:sy n="91" d="100"/>
        </p:scale>
        <p:origin x="34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61"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lene Raible" userId="12211bdefc3feca5" providerId="LiveId" clId="{487A4728-EC64-4EE6-848F-78F63F2306E9}"/>
    <pc:docChg chg="modSld">
      <pc:chgData name="Selene Raible" userId="12211bdefc3feca5" providerId="LiveId" clId="{487A4728-EC64-4EE6-848F-78F63F2306E9}" dt="2025-11-13T09:22:28.224" v="175"/>
      <pc:docMkLst>
        <pc:docMk/>
      </pc:docMkLst>
      <pc:sldChg chg="modSp mod">
        <pc:chgData name="Selene Raible" userId="12211bdefc3feca5" providerId="LiveId" clId="{487A4728-EC64-4EE6-848F-78F63F2306E9}" dt="2025-11-13T09:19:23.720" v="169" actId="20577"/>
        <pc:sldMkLst>
          <pc:docMk/>
          <pc:sldMk cId="116953323" sldId="260"/>
        </pc:sldMkLst>
        <pc:spChg chg="mod">
          <ac:chgData name="Selene Raible" userId="12211bdefc3feca5" providerId="LiveId" clId="{487A4728-EC64-4EE6-848F-78F63F2306E9}" dt="2025-11-13T09:19:23.720" v="169" actId="20577"/>
          <ac:spMkLst>
            <pc:docMk/>
            <pc:sldMk cId="116953323" sldId="260"/>
            <ac:spMk id="7" creationId="{E2CEDF3D-0634-778A-C65A-E9EA06BC7B1C}"/>
          </ac:spMkLst>
        </pc:spChg>
      </pc:sldChg>
      <pc:sldChg chg="modSp mod">
        <pc:chgData name="Selene Raible" userId="12211bdefc3feca5" providerId="LiveId" clId="{487A4728-EC64-4EE6-848F-78F63F2306E9}" dt="2025-11-13T09:21:05.666" v="173" actId="20577"/>
        <pc:sldMkLst>
          <pc:docMk/>
          <pc:sldMk cId="601021828" sldId="265"/>
        </pc:sldMkLst>
        <pc:spChg chg="mod">
          <ac:chgData name="Selene Raible" userId="12211bdefc3feca5" providerId="LiveId" clId="{487A4728-EC64-4EE6-848F-78F63F2306E9}" dt="2025-11-13T09:21:05.666" v="173" actId="20577"/>
          <ac:spMkLst>
            <pc:docMk/>
            <pc:sldMk cId="601021828" sldId="265"/>
            <ac:spMk id="4" creationId="{3954E437-7A12-BF22-6093-1052403E3AB4}"/>
          </ac:spMkLst>
        </pc:spChg>
      </pc:sldChg>
      <pc:sldChg chg="modSp mod">
        <pc:chgData name="Selene Raible" userId="12211bdefc3feca5" providerId="LiveId" clId="{487A4728-EC64-4EE6-848F-78F63F2306E9}" dt="2025-11-13T08:40:40.847" v="147" actId="20577"/>
        <pc:sldMkLst>
          <pc:docMk/>
          <pc:sldMk cId="3518837681" sldId="284"/>
        </pc:sldMkLst>
        <pc:spChg chg="mod">
          <ac:chgData name="Selene Raible" userId="12211bdefc3feca5" providerId="LiveId" clId="{487A4728-EC64-4EE6-848F-78F63F2306E9}" dt="2025-11-13T08:40:40.847" v="147" actId="20577"/>
          <ac:spMkLst>
            <pc:docMk/>
            <pc:sldMk cId="3518837681" sldId="284"/>
            <ac:spMk id="6" creationId="{9285109F-72B4-59EA-D436-51100C5BF48A}"/>
          </ac:spMkLst>
        </pc:spChg>
      </pc:sldChg>
      <pc:sldChg chg="modSp mod">
        <pc:chgData name="Selene Raible" userId="12211bdefc3feca5" providerId="LiveId" clId="{487A4728-EC64-4EE6-848F-78F63F2306E9}" dt="2025-11-12T11:45:03.555" v="58" actId="1038"/>
        <pc:sldMkLst>
          <pc:docMk/>
          <pc:sldMk cId="2322377599" sldId="288"/>
        </pc:sldMkLst>
        <pc:spChg chg="mod">
          <ac:chgData name="Selene Raible" userId="12211bdefc3feca5" providerId="LiveId" clId="{487A4728-EC64-4EE6-848F-78F63F2306E9}" dt="2025-11-12T11:45:03.555" v="58" actId="1038"/>
          <ac:spMkLst>
            <pc:docMk/>
            <pc:sldMk cId="2322377599" sldId="288"/>
            <ac:spMk id="4" creationId="{318FB3E9-2E3F-92E6-D6A2-372C39C39D0F}"/>
          </ac:spMkLst>
        </pc:spChg>
      </pc:sldChg>
      <pc:sldChg chg="modSp">
        <pc:chgData name="Selene Raible" userId="12211bdefc3feca5" providerId="LiveId" clId="{487A4728-EC64-4EE6-848F-78F63F2306E9}" dt="2025-11-13T08:44:06.821" v="149" actId="20578"/>
        <pc:sldMkLst>
          <pc:docMk/>
          <pc:sldMk cId="2278697747" sldId="306"/>
        </pc:sldMkLst>
        <pc:spChg chg="mod">
          <ac:chgData name="Selene Raible" userId="12211bdefc3feca5" providerId="LiveId" clId="{487A4728-EC64-4EE6-848F-78F63F2306E9}" dt="2025-11-13T08:44:06.821" v="149" actId="20578"/>
          <ac:spMkLst>
            <pc:docMk/>
            <pc:sldMk cId="2278697747" sldId="306"/>
            <ac:spMk id="4" creationId="{58A6C48F-45A0-6EAB-C5F4-F3D44723EF95}"/>
          </ac:spMkLst>
        </pc:spChg>
      </pc:sldChg>
      <pc:sldChg chg="modSp">
        <pc:chgData name="Selene Raible" userId="12211bdefc3feca5" providerId="LiveId" clId="{487A4728-EC64-4EE6-848F-78F63F2306E9}" dt="2025-11-13T09:22:14.226" v="174"/>
        <pc:sldMkLst>
          <pc:docMk/>
          <pc:sldMk cId="2834001565" sldId="308"/>
        </pc:sldMkLst>
        <pc:spChg chg="mod">
          <ac:chgData name="Selene Raible" userId="12211bdefc3feca5" providerId="LiveId" clId="{487A4728-EC64-4EE6-848F-78F63F2306E9}" dt="2025-11-13T09:22:14.226" v="174"/>
          <ac:spMkLst>
            <pc:docMk/>
            <pc:sldMk cId="2834001565" sldId="308"/>
            <ac:spMk id="4" creationId="{5D32E398-2879-4009-4CBC-824A393B619B}"/>
          </ac:spMkLst>
        </pc:spChg>
      </pc:sldChg>
      <pc:sldChg chg="modSp">
        <pc:chgData name="Selene Raible" userId="12211bdefc3feca5" providerId="LiveId" clId="{487A4728-EC64-4EE6-848F-78F63F2306E9}" dt="2025-11-13T08:58:05.200" v="166" actId="20577"/>
        <pc:sldMkLst>
          <pc:docMk/>
          <pc:sldMk cId="2688549542" sldId="323"/>
        </pc:sldMkLst>
        <pc:spChg chg="mod">
          <ac:chgData name="Selene Raible" userId="12211bdefc3feca5" providerId="LiveId" clId="{487A4728-EC64-4EE6-848F-78F63F2306E9}" dt="2025-11-13T08:58:05.200" v="166" actId="20577"/>
          <ac:spMkLst>
            <pc:docMk/>
            <pc:sldMk cId="2688549542" sldId="323"/>
            <ac:spMk id="6" creationId="{2036C493-E577-7C29-E77F-162A7E66C1A9}"/>
          </ac:spMkLst>
        </pc:spChg>
      </pc:sldChg>
      <pc:sldChg chg="modSp">
        <pc:chgData name="Selene Raible" userId="12211bdefc3feca5" providerId="LiveId" clId="{487A4728-EC64-4EE6-848F-78F63F2306E9}" dt="2025-11-13T09:22:28.224" v="175"/>
        <pc:sldMkLst>
          <pc:docMk/>
          <pc:sldMk cId="3634661783" sldId="328"/>
        </pc:sldMkLst>
        <pc:spChg chg="mod">
          <ac:chgData name="Selene Raible" userId="12211bdefc3feca5" providerId="LiveId" clId="{487A4728-EC64-4EE6-848F-78F63F2306E9}" dt="2025-11-13T09:22:28.224" v="175"/>
          <ac:spMkLst>
            <pc:docMk/>
            <pc:sldMk cId="3634661783" sldId="328"/>
            <ac:spMk id="4" creationId="{E08773BB-D028-C946-642C-F539EAA4872E}"/>
          </ac:spMkLst>
        </pc:spChg>
      </pc:sldChg>
      <pc:sldChg chg="modSp mod">
        <pc:chgData name="Selene Raible" userId="12211bdefc3feca5" providerId="LiveId" clId="{487A4728-EC64-4EE6-848F-78F63F2306E9}" dt="2025-11-13T09:20:51.584" v="171" actId="20577"/>
        <pc:sldMkLst>
          <pc:docMk/>
          <pc:sldMk cId="3643304059" sldId="334"/>
        </pc:sldMkLst>
        <pc:spChg chg="mod">
          <ac:chgData name="Selene Raible" userId="12211bdefc3feca5" providerId="LiveId" clId="{487A4728-EC64-4EE6-848F-78F63F2306E9}" dt="2025-11-13T09:20:51.584" v="171" actId="20577"/>
          <ac:spMkLst>
            <pc:docMk/>
            <pc:sldMk cId="3643304059" sldId="334"/>
            <ac:spMk id="8" creationId="{798A4868-50C6-D2B8-9361-1A14B3A1392D}"/>
          </ac:spMkLst>
        </pc:spChg>
      </pc:sldChg>
      <pc:sldChg chg="modSp mod">
        <pc:chgData name="Selene Raible" userId="12211bdefc3feca5" providerId="LiveId" clId="{487A4728-EC64-4EE6-848F-78F63F2306E9}" dt="2025-11-12T11:45:16.878" v="76" actId="1037"/>
        <pc:sldMkLst>
          <pc:docMk/>
          <pc:sldMk cId="2156187591" sldId="336"/>
        </pc:sldMkLst>
        <pc:spChg chg="mod">
          <ac:chgData name="Selene Raible" userId="12211bdefc3feca5" providerId="LiveId" clId="{487A4728-EC64-4EE6-848F-78F63F2306E9}" dt="2025-11-12T11:45:16.878" v="76" actId="1037"/>
          <ac:spMkLst>
            <pc:docMk/>
            <pc:sldMk cId="2156187591" sldId="336"/>
            <ac:spMk id="7" creationId="{9FBA8F37-6C6B-954B-9E94-8DBC4143F632}"/>
          </ac:spMkLst>
        </pc:spChg>
      </pc:sldChg>
      <pc:sldChg chg="modSp mod">
        <pc:chgData name="Selene Raible" userId="12211bdefc3feca5" providerId="LiveId" clId="{487A4728-EC64-4EE6-848F-78F63F2306E9}" dt="2025-11-12T11:45:32.209" v="80" actId="1037"/>
        <pc:sldMkLst>
          <pc:docMk/>
          <pc:sldMk cId="1805293988" sldId="344"/>
        </pc:sldMkLst>
        <pc:spChg chg="mod">
          <ac:chgData name="Selene Raible" userId="12211bdefc3feca5" providerId="LiveId" clId="{487A4728-EC64-4EE6-848F-78F63F2306E9}" dt="2025-11-12T11:45:32.209" v="80" actId="1037"/>
          <ac:spMkLst>
            <pc:docMk/>
            <pc:sldMk cId="1805293988" sldId="344"/>
            <ac:spMk id="7" creationId="{BFCDE3EC-A2A2-EBDC-B376-D3C9E0177F28}"/>
          </ac:spMkLst>
        </pc:spChg>
      </pc:sldChg>
      <pc:sldChg chg="modSp mod">
        <pc:chgData name="Selene Raible" userId="12211bdefc3feca5" providerId="LiveId" clId="{487A4728-EC64-4EE6-848F-78F63F2306E9}" dt="2025-11-12T11:45:41.033" v="113" actId="1037"/>
        <pc:sldMkLst>
          <pc:docMk/>
          <pc:sldMk cId="2450098984" sldId="345"/>
        </pc:sldMkLst>
        <pc:spChg chg="mod">
          <ac:chgData name="Selene Raible" userId="12211bdefc3feca5" providerId="LiveId" clId="{487A4728-EC64-4EE6-848F-78F63F2306E9}" dt="2025-11-12T11:45:41.033" v="113" actId="1037"/>
          <ac:spMkLst>
            <pc:docMk/>
            <pc:sldMk cId="2450098984" sldId="345"/>
            <ac:spMk id="7" creationId="{BA61A21E-785C-7499-A6A0-5A669400DF45}"/>
          </ac:spMkLst>
        </pc:spChg>
      </pc:sldChg>
      <pc:sldChg chg="modSp mod">
        <pc:chgData name="Selene Raible" userId="12211bdefc3feca5" providerId="LiveId" clId="{487A4728-EC64-4EE6-848F-78F63F2306E9}" dt="2025-11-12T11:45:52.072" v="146" actId="1037"/>
        <pc:sldMkLst>
          <pc:docMk/>
          <pc:sldMk cId="3671093497" sldId="346"/>
        </pc:sldMkLst>
        <pc:spChg chg="mod">
          <ac:chgData name="Selene Raible" userId="12211bdefc3feca5" providerId="LiveId" clId="{487A4728-EC64-4EE6-848F-78F63F2306E9}" dt="2025-11-12T11:45:52.072" v="146" actId="1037"/>
          <ac:spMkLst>
            <pc:docMk/>
            <pc:sldMk cId="3671093497" sldId="346"/>
            <ac:spMk id="7" creationId="{81B44F1D-2E14-8A0A-2374-F7B56D15BD3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21C590-7DF1-4D19-A9B0-7219C4CAACF6}" type="datetimeFigureOut">
              <a:rPr lang="de-DE" smtClean="0"/>
              <a:t>03.12.2025</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0EDA49-E712-4AD1-95AF-06C6A596F6A4}" type="slidenum">
              <a:rPr lang="de-DE" smtClean="0"/>
              <a:t>‹Nr.›</a:t>
            </a:fld>
            <a:endParaRPr lang="de-DE"/>
          </a:p>
        </p:txBody>
      </p:sp>
    </p:spTree>
    <p:extLst>
      <p:ext uri="{BB962C8B-B14F-4D97-AF65-F5344CB8AC3E}">
        <p14:creationId xmlns:p14="http://schemas.microsoft.com/office/powerpoint/2010/main" val="8709447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400" dirty="0"/>
              <a:t>Trainer*in fragt die Teilnehmenden, ob ihnen an der Definition etwas auffällt.</a:t>
            </a:r>
          </a:p>
          <a:p>
            <a:endParaRPr lang="de-DE" sz="1400" dirty="0"/>
          </a:p>
          <a:p>
            <a:r>
              <a:rPr lang="de-DE" sz="1400" dirty="0"/>
              <a:t>Es geht um das Wort Rasse, das dort genannt wird.</a:t>
            </a:r>
          </a:p>
          <a:p>
            <a:r>
              <a:rPr lang="de-DE" sz="1400" dirty="0"/>
              <a:t>Um dieses Wort gab es in den letzten Jahren einige Debatten (ob es so noch im Grundgesetzt drinstehen soll oder nicht). </a:t>
            </a:r>
          </a:p>
          <a:p>
            <a:r>
              <a:rPr lang="de-DE" sz="1400" dirty="0"/>
              <a:t>Denn es gibt keine menschlichen „Rassen“, sondern nur eine Ideologie des Rassismus.</a:t>
            </a:r>
          </a:p>
          <a:p>
            <a:endParaRPr lang="de-DE" sz="1400" dirty="0"/>
          </a:p>
          <a:p>
            <a:r>
              <a:rPr lang="de-DE" sz="1400" dirty="0"/>
              <a:t>Ein Änderungsvorschlag lautete daher: „Benachteiligung aus Gründen von Rassismus oder der ethnischen Herkunft……“</a:t>
            </a:r>
          </a:p>
          <a:p>
            <a:r>
              <a:rPr lang="de-DE" sz="1400" dirty="0"/>
              <a:t>Da es keine Übereinkunft in der Politik gab, bleibt der Wortlaut von §1 bis jetzt so bestehen, wie hier angegeben. </a:t>
            </a:r>
          </a:p>
        </p:txBody>
      </p:sp>
      <p:sp>
        <p:nvSpPr>
          <p:cNvPr id="4" name="Foliennummernplatzhalter 3"/>
          <p:cNvSpPr>
            <a:spLocks noGrp="1"/>
          </p:cNvSpPr>
          <p:nvPr>
            <p:ph type="sldNum" sz="quarter" idx="5"/>
          </p:nvPr>
        </p:nvSpPr>
        <p:spPr/>
        <p:txBody>
          <a:bodyPr/>
          <a:lstStyle/>
          <a:p>
            <a:fld id="{820EDA49-E712-4AD1-95AF-06C6A596F6A4}" type="slidenum">
              <a:rPr lang="de-DE" smtClean="0"/>
              <a:t>32</a:t>
            </a:fld>
            <a:endParaRPr lang="de-DE"/>
          </a:p>
        </p:txBody>
      </p:sp>
    </p:spTree>
    <p:extLst>
      <p:ext uri="{BB962C8B-B14F-4D97-AF65-F5344CB8AC3E}">
        <p14:creationId xmlns:p14="http://schemas.microsoft.com/office/powerpoint/2010/main" val="935683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20EDA49-E712-4AD1-95AF-06C6A596F6A4}" type="slidenum">
              <a:rPr lang="de-DE" smtClean="0"/>
              <a:t>49</a:t>
            </a:fld>
            <a:endParaRPr lang="de-DE"/>
          </a:p>
        </p:txBody>
      </p:sp>
    </p:spTree>
    <p:extLst>
      <p:ext uri="{BB962C8B-B14F-4D97-AF65-F5344CB8AC3E}">
        <p14:creationId xmlns:p14="http://schemas.microsoft.com/office/powerpoint/2010/main" val="19583090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BFBAAD-A566-4C68-996C-753C2F45FDF5}"/>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EB17BC1-5374-4B77-B45D-491607A719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602262FE-12B8-4ECB-9090-EB7718D1A4C7}"/>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7A26C44C-9A30-4323-AD43-EB2633561C1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BC77458-31E0-4419-80AD-433988646627}"/>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27412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0C84A4-84C0-443D-AE4D-0AAABAB5DF0D}"/>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CCFA2F15-83E6-4562-9E39-0F25C6BE3C54}"/>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B636EE1-31CC-4D9A-82CF-9BB64512382A}"/>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7BEEC7D9-7202-4758-94D2-3DF05EC59B4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A4CE620-4380-462B-87CB-67A76FDBE362}"/>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756562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233394-403C-482F-B868-37D037AF971E}"/>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0C5162DB-F503-418D-983C-E4EEA9721D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C6639C97-258E-4ED5-A22C-C623A5795EFD}"/>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90E6EEE4-12EE-4267-9141-AFCD24ABABD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5C888D2-D35D-475B-A188-237BE7A7142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2975021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C2AD88-F2AB-49BC-9B22-EE4DB8434F9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2DAB256-48E6-4218-B39E-73BE90EF65B1}"/>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1261BD49-478A-47B3-92BF-F74503E67BF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28BCF34F-6226-4210-8FD1-4B44F8030E34}"/>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6" name="Fußzeilenplatzhalter 5">
            <a:extLst>
              <a:ext uri="{FF2B5EF4-FFF2-40B4-BE49-F238E27FC236}">
                <a16:creationId xmlns:a16="http://schemas.microsoft.com/office/drawing/2014/main" id="{F6F3C84D-E8C7-49DA-9299-B5202809F977}"/>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ADBED8F-3E24-46CF-9DC8-12F60EAB5E5E}"/>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018957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4E7C76-1121-4FC4-8327-F95E5D2CEF62}"/>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BA966FF-AFF7-4693-8DEB-D7479379D9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6A0AF9AE-623D-4A93-AAE5-053A6EE4BD66}"/>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67C3781D-8956-4165-81EB-1EC1CA897D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A18212DF-E494-404E-AC6D-B2D03F0A41A8}"/>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6943B341-148A-4641-8333-B45BC108BE29}"/>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8" name="Fußzeilenplatzhalter 7">
            <a:extLst>
              <a:ext uri="{FF2B5EF4-FFF2-40B4-BE49-F238E27FC236}">
                <a16:creationId xmlns:a16="http://schemas.microsoft.com/office/drawing/2014/main" id="{10ACC09F-4B7F-4ACE-8DB6-B58E3426F56A}"/>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D5AFB84E-FED1-48EC-82E6-21C924C017A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1133579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0291DF-0497-48E6-B20B-61B3F8447A4C}"/>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538F4704-B31B-4F88-89B3-D26BB8BCDB5A}"/>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4" name="Fußzeilenplatzhalter 3">
            <a:extLst>
              <a:ext uri="{FF2B5EF4-FFF2-40B4-BE49-F238E27FC236}">
                <a16:creationId xmlns:a16="http://schemas.microsoft.com/office/drawing/2014/main" id="{ED9DCE76-280E-44C8-9BCE-0E163D5EB771}"/>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4E184DE2-9C82-44AF-A439-6A05BFA20FD3}"/>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15051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57548DDC-6D80-4DF6-BDF6-330334C957CE}"/>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3" name="Fußzeilenplatzhalter 2">
            <a:extLst>
              <a:ext uri="{FF2B5EF4-FFF2-40B4-BE49-F238E27FC236}">
                <a16:creationId xmlns:a16="http://schemas.microsoft.com/office/drawing/2014/main" id="{6482F238-7C2B-43EF-A28B-15F0A6F7F781}"/>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F4A562C2-D6EB-4AD1-95AF-C97C72194DD7}"/>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133651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66B081-D316-4EB7-8B12-38C208A2E1FC}"/>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8448460-8D19-4CE0-9BA3-829F9440C6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B362C254-B794-4A5F-A0E1-F0184F643A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CF8DAD61-8367-46B9-9F74-0E4E2C6D02E4}"/>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6" name="Fußzeilenplatzhalter 5">
            <a:extLst>
              <a:ext uri="{FF2B5EF4-FFF2-40B4-BE49-F238E27FC236}">
                <a16:creationId xmlns:a16="http://schemas.microsoft.com/office/drawing/2014/main" id="{015F175D-DED6-4F27-B448-4720DCF803F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A9A0F3A-563A-4A2A-8C57-CD09134C9329}"/>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972336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EDA31D-A619-41DF-990A-A928EC96ED3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2AA288F1-13A8-47D3-BAD8-01BD1A38E3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DDCE7D70-6E1F-4189-AB77-5119A2DA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64B1361D-5CD5-47A1-B551-7A35B957BCDE}"/>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6" name="Fußzeilenplatzhalter 5">
            <a:extLst>
              <a:ext uri="{FF2B5EF4-FFF2-40B4-BE49-F238E27FC236}">
                <a16:creationId xmlns:a16="http://schemas.microsoft.com/office/drawing/2014/main" id="{B9F2706E-3C5D-4DE4-BB56-7126FFA58B0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8A01C9E6-FC2C-4636-936D-D4E21DD74614}"/>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1969475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FBB1C6-3BC3-438D-A1C8-4ABFC47C2391}"/>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544C4003-7CFB-408B-8394-155703AEB1EB}"/>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381ACE5-8992-4F33-9151-3B7740AEA50B}"/>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152580F0-46AC-4768-9B86-2A7D204FD79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20D5C1F-F969-4341-BE85-9D11C2A26469}"/>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735051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FBA66D50-3C18-4832-91AB-FC9830A75C01}"/>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E66AFF21-CFE3-47C6-9000-1DB0E752C891}"/>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725E2C9-9D61-401D-A663-4A4422A4E3BA}"/>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8AB82F9C-4D78-4C19-B223-4AEADFEA769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FB14166-DDE7-4CD5-867F-4521D0D9CA5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97671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944E51E-43CD-415C-ACD9-B0E6AAD4A7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38826387-6384-4693-A165-1E37679AB8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5E638A4-8EC0-41C3-8E3C-071FDD236E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954719CB-0E72-4DDE-AFD2-C1ED669136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88A303EE-1ACE-41F8-882F-44BAA17DDE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D45EE7-CFFB-47C7-ACA3-7180D14DA1D8}" type="slidenum">
              <a:rPr lang="de-DE" smtClean="0"/>
              <a:t>‹Nr.›</a:t>
            </a:fld>
            <a:endParaRPr lang="de-DE"/>
          </a:p>
        </p:txBody>
      </p:sp>
    </p:spTree>
    <p:extLst>
      <p:ext uri="{BB962C8B-B14F-4D97-AF65-F5344CB8AC3E}">
        <p14:creationId xmlns:p14="http://schemas.microsoft.com/office/powerpoint/2010/main" val="8107797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hyperlink" Target="https://www.youtube.com/watch?v=dXKvD9lPmgU"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jpg"/><Relationship Id="rId5" Type="http://schemas.openxmlformats.org/officeDocument/2006/relationships/image" Target="../media/image10.png"/><Relationship Id="rId4" Type="http://schemas.openxmlformats.org/officeDocument/2006/relationships/image" Target="../media/image9.png"/></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image" Target="../media/image11.png"/></Relationships>
</file>

<file path=ppt/slides/_rels/slide3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jpg"/><Relationship Id="rId5" Type="http://schemas.openxmlformats.org/officeDocument/2006/relationships/image" Target="../media/image10.png"/><Relationship Id="rId4" Type="http://schemas.openxmlformats.org/officeDocument/2006/relationships/image" Target="../media/image9.png"/></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3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hyperlink" Target="https://www.youtube.com/watch?v=SgQbB9Zagms"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image" Target="../media/image16.jpg"/></Relationships>
</file>

<file path=ppt/slides/_rels/slide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4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4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5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0942FFD3-655A-43C8-8520-932E858B03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10" name="Gerader Verbinder 9">
            <a:extLst>
              <a:ext uri="{FF2B5EF4-FFF2-40B4-BE49-F238E27FC236}">
                <a16:creationId xmlns:a16="http://schemas.microsoft.com/office/drawing/2014/main" id="{1886FB6F-776C-4655-9033-8FED8C915901}"/>
              </a:ext>
            </a:extLst>
          </p:cNvPr>
          <p:cNvCxnSpPr/>
          <p:nvPr/>
        </p:nvCxnSpPr>
        <p:spPr>
          <a:xfrm>
            <a:off x="5129314" y="1367687"/>
            <a:ext cx="0" cy="4412609"/>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16E2ADCB-5859-4B69-9B4B-5E135BA4B0BB}"/>
              </a:ext>
            </a:extLst>
          </p:cNvPr>
          <p:cNvSpPr txBox="1"/>
          <p:nvPr/>
        </p:nvSpPr>
        <p:spPr>
          <a:xfrm>
            <a:off x="5797969" y="1341238"/>
            <a:ext cx="4496454" cy="1815882"/>
          </a:xfrm>
          <a:prstGeom prst="rect">
            <a:avLst/>
          </a:prstGeom>
          <a:noFill/>
        </p:spPr>
        <p:txBody>
          <a:bodyPr wrap="square" rtlCol="0">
            <a:spAutoFit/>
          </a:bodyPr>
          <a:lstStyle/>
          <a:p>
            <a:pPr algn="ctr">
              <a:lnSpc>
                <a:spcPct val="100000"/>
              </a:lnSpc>
            </a:pPr>
            <a:r>
              <a:rPr lang="de-DE" sz="2800" b="1" strike="noStrike" spc="-1" dirty="0">
                <a:solidFill>
                  <a:srgbClr val="000000"/>
                </a:solidFill>
                <a:latin typeface="Calibri"/>
              </a:rPr>
              <a:t>„</a:t>
            </a:r>
            <a:r>
              <a:rPr lang="de-DE" sz="2800" b="1" kern="100" dirty="0">
                <a:effectLst/>
                <a:latin typeface="Calibri" panose="020F0502020204030204" pitchFamily="34" charset="0"/>
                <a:ea typeface="Calibri" panose="020F0502020204030204" pitchFamily="34" charset="0"/>
                <a:cs typeface="Times New Roman" panose="02020603050405020304" pitchFamily="18" charset="0"/>
              </a:rPr>
              <a:t>Öffentliche Gesundheit </a:t>
            </a:r>
            <a:r>
              <a:rPr lang="de-DE" sz="2800" b="1" kern="100" dirty="0">
                <a:latin typeface="Calibri" panose="020F0502020204030204" pitchFamily="34" charset="0"/>
                <a:ea typeface="Calibri" panose="020F0502020204030204" pitchFamily="34" charset="0"/>
                <a:cs typeface="Times New Roman" panose="02020603050405020304" pitchFamily="18" charset="0"/>
              </a:rPr>
              <a:t>und</a:t>
            </a:r>
            <a:r>
              <a:rPr lang="de-DE" sz="2800" b="1" kern="100" dirty="0">
                <a:effectLst/>
                <a:latin typeface="Calibri" panose="020F0502020204030204" pitchFamily="34" charset="0"/>
                <a:ea typeface="Calibri" panose="020F0502020204030204" pitchFamily="34" charset="0"/>
                <a:cs typeface="Times New Roman" panose="02020603050405020304" pitchFamily="18" charset="0"/>
              </a:rPr>
              <a:t> Diversität – </a:t>
            </a:r>
            <a:r>
              <a:rPr lang="de-DE" sz="2800" b="1" kern="100" dirty="0" err="1">
                <a:effectLst/>
                <a:latin typeface="Calibri" panose="020F0502020204030204" pitchFamily="34" charset="0"/>
                <a:ea typeface="Calibri" panose="020F0502020204030204" pitchFamily="34" charset="0"/>
                <a:cs typeface="Times New Roman" panose="02020603050405020304" pitchFamily="18" charset="0"/>
              </a:rPr>
              <a:t>Diversity</a:t>
            </a:r>
            <a:r>
              <a:rPr lang="de-DE" sz="2800" b="1" kern="100" dirty="0">
                <a:effectLst/>
                <a:latin typeface="Calibri" panose="020F0502020204030204" pitchFamily="34" charset="0"/>
                <a:ea typeface="Calibri" panose="020F0502020204030204" pitchFamily="34" charset="0"/>
                <a:cs typeface="Times New Roman" panose="02020603050405020304" pitchFamily="18" charset="0"/>
              </a:rPr>
              <a:t> und Diskriminierung </a:t>
            </a:r>
            <a:br>
              <a:rPr lang="de-DE" sz="2800" b="1" kern="100" dirty="0">
                <a:effectLst/>
                <a:latin typeface="Calibri" panose="020F0502020204030204" pitchFamily="34" charset="0"/>
                <a:ea typeface="Calibri" panose="020F0502020204030204" pitchFamily="34" charset="0"/>
                <a:cs typeface="Times New Roman" panose="02020603050405020304" pitchFamily="18" charset="0"/>
              </a:rPr>
            </a:br>
            <a:r>
              <a:rPr lang="de-DE" sz="2800" b="1" kern="100" dirty="0">
                <a:effectLst/>
                <a:latin typeface="Calibri" panose="020F0502020204030204" pitchFamily="34" charset="0"/>
                <a:ea typeface="Calibri" panose="020F0502020204030204" pitchFamily="34" charset="0"/>
                <a:cs typeface="Times New Roman" panose="02020603050405020304" pitchFamily="18" charset="0"/>
              </a:rPr>
              <a:t>im Arbeitsalltag</a:t>
            </a:r>
            <a:r>
              <a:rPr lang="de-DE" sz="2800" b="1" strike="noStrike" spc="-1" dirty="0">
                <a:solidFill>
                  <a:srgbClr val="000000"/>
                </a:solidFill>
                <a:latin typeface="Calibri"/>
              </a:rPr>
              <a:t>“</a:t>
            </a:r>
            <a:endParaRPr lang="de-DE" sz="2800" b="0" strike="noStrike" spc="-1" dirty="0">
              <a:latin typeface="Arial"/>
            </a:endParaRPr>
          </a:p>
        </p:txBody>
      </p:sp>
      <p:sp>
        <p:nvSpPr>
          <p:cNvPr id="12" name="Textfeld 11">
            <a:extLst>
              <a:ext uri="{FF2B5EF4-FFF2-40B4-BE49-F238E27FC236}">
                <a16:creationId xmlns:a16="http://schemas.microsoft.com/office/drawing/2014/main" id="{34A84B46-C83E-43E8-8F25-9D8E99EAE018}"/>
              </a:ext>
            </a:extLst>
          </p:cNvPr>
          <p:cNvSpPr txBox="1"/>
          <p:nvPr/>
        </p:nvSpPr>
        <p:spPr>
          <a:xfrm>
            <a:off x="5556460" y="3440283"/>
            <a:ext cx="4979472" cy="1077218"/>
          </a:xfrm>
          <a:prstGeom prst="rect">
            <a:avLst/>
          </a:prstGeom>
          <a:noFill/>
        </p:spPr>
        <p:txBody>
          <a:bodyPr wrap="square" rtlCol="0">
            <a:spAutoFit/>
          </a:bodyPr>
          <a:lstStyle/>
          <a:p>
            <a:pPr algn="ctr"/>
            <a:r>
              <a:rPr lang="de-DE" sz="2000" b="1" dirty="0">
                <a:latin typeface="Calibri" panose="020F0502020204030204" pitchFamily="34" charset="0"/>
                <a:ea typeface="Calibri" panose="020F0502020204030204" pitchFamily="34" charset="0"/>
                <a:cs typeface="Calibri" panose="020F0502020204030204" pitchFamily="34" charset="0"/>
              </a:rPr>
              <a:t>Eine Fortbildung für Mitarbeiter*innen</a:t>
            </a:r>
          </a:p>
          <a:p>
            <a:pPr algn="ctr">
              <a:lnSpc>
                <a:spcPct val="100000"/>
              </a:lnSpc>
            </a:pPr>
            <a:r>
              <a:rPr lang="de-DE" sz="2000" b="1" spc="-1" dirty="0">
                <a:solidFill>
                  <a:srgbClr val="000000"/>
                </a:solidFill>
                <a:latin typeface="Calibri" panose="020F0502020204030204" pitchFamily="34" charset="0"/>
                <a:ea typeface="Calibri" panose="020F0502020204030204" pitchFamily="34" charset="0"/>
                <a:cs typeface="Calibri" panose="020F0502020204030204" pitchFamily="34" charset="0"/>
              </a:rPr>
              <a:t>des Gesundheitsamtes</a:t>
            </a:r>
            <a:endParaRPr lang="de-DE" sz="2000" b="0" strike="noStrike" spc="-1" dirty="0">
              <a:latin typeface="Calibri" panose="020F0502020204030204" pitchFamily="34" charset="0"/>
              <a:ea typeface="Calibri" panose="020F0502020204030204" pitchFamily="34" charset="0"/>
              <a:cs typeface="Calibri" panose="020F0502020204030204" pitchFamily="34" charset="0"/>
            </a:endParaRPr>
          </a:p>
          <a:p>
            <a:endParaRPr lang="de-DE" sz="2400" dirty="0">
              <a:solidFill>
                <a:srgbClr val="FF0000"/>
              </a:solidFill>
              <a:latin typeface="+mj-lt"/>
            </a:endParaRPr>
          </a:p>
        </p:txBody>
      </p:sp>
      <p:sp>
        <p:nvSpPr>
          <p:cNvPr id="15" name="Textfeld 14">
            <a:extLst>
              <a:ext uri="{FF2B5EF4-FFF2-40B4-BE49-F238E27FC236}">
                <a16:creationId xmlns:a16="http://schemas.microsoft.com/office/drawing/2014/main" id="{F6D5C292-0875-43A1-878E-12FD709B0121}"/>
              </a:ext>
            </a:extLst>
          </p:cNvPr>
          <p:cNvSpPr txBox="1"/>
          <p:nvPr/>
        </p:nvSpPr>
        <p:spPr>
          <a:xfrm>
            <a:off x="2206486" y="3577931"/>
            <a:ext cx="2989299" cy="830997"/>
          </a:xfrm>
          <a:prstGeom prst="rect">
            <a:avLst/>
          </a:prstGeom>
          <a:noFill/>
        </p:spPr>
        <p:txBody>
          <a:bodyPr wrap="square" rtlCol="0">
            <a:spAutoFit/>
          </a:bodyPr>
          <a:lstStyle/>
          <a:p>
            <a:endParaRPr lang="de-DE" sz="2400" b="0" strike="noStrike" spc="-1" dirty="0">
              <a:solidFill>
                <a:srgbClr val="FF0000"/>
              </a:solidFill>
              <a:latin typeface="+mj-lt"/>
            </a:endParaRPr>
          </a:p>
          <a:p>
            <a:r>
              <a:rPr lang="de-DE" sz="2400" b="0" strike="noStrike" spc="-1" dirty="0">
                <a:solidFill>
                  <a:srgbClr val="000000"/>
                </a:solidFill>
                <a:latin typeface="Calibri"/>
              </a:rPr>
              <a:t>Herzlich willkommen</a:t>
            </a:r>
            <a:endParaRPr lang="de-DE" sz="2400" b="0" strike="noStrike" spc="-1" dirty="0">
              <a:latin typeface="Arial"/>
            </a:endParaRPr>
          </a:p>
        </p:txBody>
      </p:sp>
      <p:sp>
        <p:nvSpPr>
          <p:cNvPr id="2" name="Herz 3">
            <a:extLst>
              <a:ext uri="{FF2B5EF4-FFF2-40B4-BE49-F238E27FC236}">
                <a16:creationId xmlns:a16="http://schemas.microsoft.com/office/drawing/2014/main" id="{6ADDBF19-82B4-6150-C1DB-1B09C40F63FB}"/>
              </a:ext>
            </a:extLst>
          </p:cNvPr>
          <p:cNvSpPr/>
          <p:nvPr/>
        </p:nvSpPr>
        <p:spPr>
          <a:xfrm>
            <a:off x="2206486" y="1489931"/>
            <a:ext cx="2247268" cy="2088000"/>
          </a:xfrm>
          <a:prstGeom prst="heart">
            <a:avLst/>
          </a:prstGeom>
          <a:solidFill>
            <a:srgbClr val="92D050"/>
          </a:solidFill>
          <a:ln>
            <a:noFill/>
            <a:round/>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p:style>
        <p:txBody>
          <a:bodyPr/>
          <a:lstStyle/>
          <a:p>
            <a:endParaRPr lang="de-DE"/>
          </a:p>
        </p:txBody>
      </p:sp>
      <p:sp>
        <p:nvSpPr>
          <p:cNvPr id="4" name="Textfeld 3">
            <a:extLst>
              <a:ext uri="{FF2B5EF4-FFF2-40B4-BE49-F238E27FC236}">
                <a16:creationId xmlns:a16="http://schemas.microsoft.com/office/drawing/2014/main" id="{7C7491B3-D763-FE92-3807-9E6765D16839}"/>
              </a:ext>
            </a:extLst>
          </p:cNvPr>
          <p:cNvSpPr txBox="1"/>
          <p:nvPr/>
        </p:nvSpPr>
        <p:spPr>
          <a:xfrm>
            <a:off x="5350534" y="4982851"/>
            <a:ext cx="6180826" cy="400110"/>
          </a:xfrm>
          <a:prstGeom prst="rect">
            <a:avLst/>
          </a:prstGeom>
          <a:noFill/>
        </p:spPr>
        <p:txBody>
          <a:bodyPr wrap="square">
            <a:spAutoFit/>
          </a:bodyPr>
          <a:lstStyle/>
          <a:p>
            <a:endParaRPr lang="de-DE" sz="2000" b="1" dirty="0"/>
          </a:p>
        </p:txBody>
      </p:sp>
      <p:pic>
        <p:nvPicPr>
          <p:cNvPr id="5" name="Grafik 4">
            <a:extLst>
              <a:ext uri="{FF2B5EF4-FFF2-40B4-BE49-F238E27FC236}">
                <a16:creationId xmlns:a16="http://schemas.microsoft.com/office/drawing/2014/main" id="{2D0E4B1C-EF5B-FA08-5670-690F197526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3137" y="127733"/>
            <a:ext cx="1571354" cy="707242"/>
          </a:xfrm>
          <a:prstGeom prst="rect">
            <a:avLst/>
          </a:prstGeom>
        </p:spPr>
      </p:pic>
    </p:spTree>
    <p:extLst>
      <p:ext uri="{BB962C8B-B14F-4D97-AF65-F5344CB8AC3E}">
        <p14:creationId xmlns:p14="http://schemas.microsoft.com/office/powerpoint/2010/main" val="318459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Fensterinhalt horizontal verschieben 3">
            <a:extLst>
              <a:ext uri="{FF2B5EF4-FFF2-40B4-BE49-F238E27FC236}">
                <a16:creationId xmlns:a16="http://schemas.microsoft.com/office/drawing/2014/main" id="{485264FC-7F46-17A3-45A9-5D3B80628EFB}"/>
              </a:ext>
            </a:extLst>
          </p:cNvPr>
          <p:cNvSpPr/>
          <p:nvPr/>
        </p:nvSpPr>
        <p:spPr>
          <a:xfrm>
            <a:off x="4271772" y="1103822"/>
            <a:ext cx="3648456" cy="1505214"/>
          </a:xfrm>
          <a:prstGeom prst="horizontalScroll">
            <a:avLst>
              <a:gd name="adj" fmla="val 12500"/>
            </a:avLst>
          </a:prstGeom>
          <a:solidFill>
            <a:srgbClr val="92D050"/>
          </a:solidFill>
          <a:ln>
            <a:solidFill>
              <a:srgbClr val="3A5F8B"/>
            </a:solidFill>
            <a:round/>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p:style>
        <p:txBody>
          <a:bodyPr/>
          <a:lstStyle/>
          <a:p>
            <a:endParaRPr lang="de-DE"/>
          </a:p>
        </p:txBody>
      </p:sp>
      <p:sp>
        <p:nvSpPr>
          <p:cNvPr id="3" name="Textfeld 2">
            <a:extLst>
              <a:ext uri="{FF2B5EF4-FFF2-40B4-BE49-F238E27FC236}">
                <a16:creationId xmlns:a16="http://schemas.microsoft.com/office/drawing/2014/main" id="{740EB519-AECA-530D-E05D-0A405F547BA9}"/>
              </a:ext>
            </a:extLst>
          </p:cNvPr>
          <p:cNvSpPr txBox="1"/>
          <p:nvPr/>
        </p:nvSpPr>
        <p:spPr>
          <a:xfrm>
            <a:off x="5037826" y="1533263"/>
            <a:ext cx="2320506" cy="923330"/>
          </a:xfrm>
          <a:prstGeom prst="rect">
            <a:avLst/>
          </a:prstGeom>
          <a:noFill/>
        </p:spPr>
        <p:txBody>
          <a:bodyPr wrap="square" rtlCol="0">
            <a:spAutoFit/>
          </a:bodyPr>
          <a:lstStyle/>
          <a:p>
            <a:r>
              <a:rPr lang="de-DE" sz="3600" b="1" strike="noStrike" spc="-1" dirty="0">
                <a:solidFill>
                  <a:schemeClr val="bg1"/>
                </a:solidFill>
              </a:rPr>
              <a:t>Programm</a:t>
            </a:r>
            <a:endParaRPr lang="de-DE" sz="3600" b="0" strike="noStrike" spc="-1" dirty="0">
              <a:solidFill>
                <a:schemeClr val="bg1"/>
              </a:solidFill>
            </a:endParaRPr>
          </a:p>
          <a:p>
            <a:endParaRPr lang="de-DE" dirty="0"/>
          </a:p>
        </p:txBody>
      </p:sp>
      <p:sp>
        <p:nvSpPr>
          <p:cNvPr id="4" name="Textfeld 3">
            <a:extLst>
              <a:ext uri="{FF2B5EF4-FFF2-40B4-BE49-F238E27FC236}">
                <a16:creationId xmlns:a16="http://schemas.microsoft.com/office/drawing/2014/main" id="{3941C184-C1F6-BC25-CF5D-452707FBD6DD}"/>
              </a:ext>
            </a:extLst>
          </p:cNvPr>
          <p:cNvSpPr txBox="1"/>
          <p:nvPr/>
        </p:nvSpPr>
        <p:spPr>
          <a:xfrm>
            <a:off x="1076741" y="3098801"/>
            <a:ext cx="836255" cy="461665"/>
          </a:xfrm>
          <a:prstGeom prst="rect">
            <a:avLst/>
          </a:prstGeom>
          <a:noFill/>
        </p:spPr>
        <p:txBody>
          <a:bodyPr wrap="none" rtlCol="0">
            <a:spAutoFit/>
          </a:bodyPr>
          <a:lstStyle/>
          <a:p>
            <a:r>
              <a:rPr lang="de-DE" sz="2400" b="1" dirty="0"/>
              <a:t>Tag 1</a:t>
            </a:r>
          </a:p>
        </p:txBody>
      </p:sp>
      <p:sp>
        <p:nvSpPr>
          <p:cNvPr id="7" name="Textfeld 6">
            <a:extLst>
              <a:ext uri="{FF2B5EF4-FFF2-40B4-BE49-F238E27FC236}">
                <a16:creationId xmlns:a16="http://schemas.microsoft.com/office/drawing/2014/main" id="{50246DBC-0D86-7778-4A13-310AE9AF2543}"/>
              </a:ext>
            </a:extLst>
          </p:cNvPr>
          <p:cNvSpPr txBox="1"/>
          <p:nvPr/>
        </p:nvSpPr>
        <p:spPr>
          <a:xfrm>
            <a:off x="1076741" y="3676461"/>
            <a:ext cx="4401032" cy="1846659"/>
          </a:xfrm>
          <a:prstGeom prst="rect">
            <a:avLst/>
          </a:prstGeom>
          <a:noFill/>
        </p:spPr>
        <p:txBody>
          <a:bodyPr wrap="square" rtlCol="0">
            <a:spAutoFit/>
          </a:bodyPr>
          <a:lstStyle/>
          <a:p>
            <a:pPr marL="343080" indent="-342720">
              <a:lnSpc>
                <a:spcPct val="100000"/>
              </a:lnSpc>
              <a:buClr>
                <a:srgbClr val="000000"/>
              </a:buClr>
              <a:buFont typeface="Arial"/>
              <a:buChar char="•"/>
            </a:pPr>
            <a:r>
              <a:rPr lang="de-DE" sz="2400" b="1" strike="noStrike" spc="-1" dirty="0">
                <a:solidFill>
                  <a:srgbClr val="000000"/>
                </a:solidFill>
              </a:rPr>
              <a:t>Kennenlernen</a:t>
            </a:r>
          </a:p>
          <a:p>
            <a:pPr marL="343080" indent="-342720">
              <a:lnSpc>
                <a:spcPct val="100000"/>
              </a:lnSpc>
              <a:buClr>
                <a:srgbClr val="000000"/>
              </a:buClr>
              <a:buFont typeface="Arial"/>
              <a:buChar char="•"/>
            </a:pPr>
            <a:r>
              <a:rPr lang="de-DE" sz="2400" b="1" spc="-1" dirty="0">
                <a:solidFill>
                  <a:srgbClr val="000000"/>
                </a:solidFill>
              </a:rPr>
              <a:t>Innere</a:t>
            </a:r>
            <a:r>
              <a:rPr lang="de-DE" sz="2400" b="1" strike="noStrike" spc="-1" dirty="0">
                <a:solidFill>
                  <a:srgbClr val="000000"/>
                </a:solidFill>
              </a:rPr>
              <a:t> </a:t>
            </a:r>
            <a:r>
              <a:rPr lang="de-DE" sz="2400" b="1" spc="-1" dirty="0">
                <a:solidFill>
                  <a:srgbClr val="000000"/>
                </a:solidFill>
              </a:rPr>
              <a:t>Bilder </a:t>
            </a:r>
            <a:r>
              <a:rPr lang="de-DE" sz="2400" b="1" strike="noStrike" spc="-1" dirty="0">
                <a:solidFill>
                  <a:srgbClr val="000000"/>
                </a:solidFill>
              </a:rPr>
              <a:t>und Vorurteile</a:t>
            </a:r>
            <a:endParaRPr lang="de-DE" sz="2400" b="0" strike="noStrike" spc="-1" dirty="0"/>
          </a:p>
          <a:p>
            <a:pPr marL="343080" indent="-342720">
              <a:lnSpc>
                <a:spcPct val="100000"/>
              </a:lnSpc>
              <a:buClr>
                <a:srgbClr val="000000"/>
              </a:buClr>
              <a:buFont typeface="Arial"/>
              <a:buChar char="•"/>
            </a:pPr>
            <a:r>
              <a:rPr lang="de-DE" sz="2400" b="1" strike="noStrike" spc="-1" dirty="0">
                <a:solidFill>
                  <a:srgbClr val="000000"/>
                </a:solidFill>
              </a:rPr>
              <a:t>Was meint </a:t>
            </a:r>
            <a:r>
              <a:rPr lang="de-DE" sz="2400" b="1" i="1" strike="noStrike" spc="-1" dirty="0" err="1">
                <a:solidFill>
                  <a:srgbClr val="000000"/>
                </a:solidFill>
              </a:rPr>
              <a:t>Diversity</a:t>
            </a:r>
            <a:r>
              <a:rPr lang="de-DE" sz="2400" b="1" strike="noStrike" spc="-1" dirty="0">
                <a:solidFill>
                  <a:srgbClr val="000000"/>
                </a:solidFill>
              </a:rPr>
              <a:t>?</a:t>
            </a:r>
          </a:p>
          <a:p>
            <a:pPr marL="343080" indent="-342720">
              <a:lnSpc>
                <a:spcPct val="100000"/>
              </a:lnSpc>
              <a:buClr>
                <a:srgbClr val="000000"/>
              </a:buClr>
              <a:buFont typeface="Arial"/>
              <a:buChar char="•"/>
            </a:pPr>
            <a:r>
              <a:rPr lang="de-DE" sz="2400" b="1" i="1" spc="-1" dirty="0" err="1">
                <a:solidFill>
                  <a:srgbClr val="000000"/>
                </a:solidFill>
              </a:rPr>
              <a:t>Diversity</a:t>
            </a:r>
            <a:r>
              <a:rPr lang="de-DE" sz="2400" b="1" spc="-1" dirty="0">
                <a:solidFill>
                  <a:srgbClr val="000000"/>
                </a:solidFill>
              </a:rPr>
              <a:t> und Gesundheitsamt</a:t>
            </a:r>
            <a:endParaRPr lang="de-DE" sz="2400" b="1" strike="noStrike" spc="-1" dirty="0">
              <a:solidFill>
                <a:srgbClr val="000000"/>
              </a:solidFill>
            </a:endParaRPr>
          </a:p>
          <a:p>
            <a:endParaRPr lang="de-DE" dirty="0"/>
          </a:p>
        </p:txBody>
      </p:sp>
      <p:sp>
        <p:nvSpPr>
          <p:cNvPr id="8" name="Textfeld 7">
            <a:extLst>
              <a:ext uri="{FF2B5EF4-FFF2-40B4-BE49-F238E27FC236}">
                <a16:creationId xmlns:a16="http://schemas.microsoft.com/office/drawing/2014/main" id="{DB4B6B67-6920-F861-F763-B812883CC658}"/>
              </a:ext>
            </a:extLst>
          </p:cNvPr>
          <p:cNvSpPr txBox="1"/>
          <p:nvPr/>
        </p:nvSpPr>
        <p:spPr>
          <a:xfrm>
            <a:off x="5779951" y="3098801"/>
            <a:ext cx="836255" cy="461665"/>
          </a:xfrm>
          <a:prstGeom prst="rect">
            <a:avLst/>
          </a:prstGeom>
          <a:noFill/>
        </p:spPr>
        <p:txBody>
          <a:bodyPr wrap="none" rtlCol="0">
            <a:spAutoFit/>
          </a:bodyPr>
          <a:lstStyle/>
          <a:p>
            <a:r>
              <a:rPr lang="de-DE" sz="2400" b="1" dirty="0"/>
              <a:t>Tag 2</a:t>
            </a:r>
          </a:p>
        </p:txBody>
      </p:sp>
      <p:sp>
        <p:nvSpPr>
          <p:cNvPr id="9" name="Textfeld 8">
            <a:extLst>
              <a:ext uri="{FF2B5EF4-FFF2-40B4-BE49-F238E27FC236}">
                <a16:creationId xmlns:a16="http://schemas.microsoft.com/office/drawing/2014/main" id="{295CA9C8-ADB7-7BCF-5DA8-545F5BB9EB55}"/>
              </a:ext>
            </a:extLst>
          </p:cNvPr>
          <p:cNvSpPr txBox="1"/>
          <p:nvPr/>
        </p:nvSpPr>
        <p:spPr>
          <a:xfrm>
            <a:off x="5758573" y="3676461"/>
            <a:ext cx="5738559" cy="2215991"/>
          </a:xfrm>
          <a:prstGeom prst="rect">
            <a:avLst/>
          </a:prstGeom>
          <a:noFill/>
        </p:spPr>
        <p:txBody>
          <a:bodyPr wrap="none" rtlCol="0">
            <a:spAutoFit/>
          </a:bodyPr>
          <a:lstStyle/>
          <a:p>
            <a:pPr marL="343080" indent="-342720">
              <a:lnSpc>
                <a:spcPct val="100000"/>
              </a:lnSpc>
              <a:buClr>
                <a:srgbClr val="000000"/>
              </a:buClr>
              <a:buFont typeface="Arial"/>
              <a:buChar char="•"/>
            </a:pPr>
            <a:r>
              <a:rPr lang="de-DE" sz="2400" b="1" strike="noStrike" spc="-1" dirty="0">
                <a:solidFill>
                  <a:srgbClr val="000000"/>
                </a:solidFill>
              </a:rPr>
              <a:t>Diskriminierung und ich</a:t>
            </a:r>
            <a:endParaRPr lang="de-DE" sz="2400" b="0" strike="noStrike" spc="-1" dirty="0"/>
          </a:p>
          <a:p>
            <a:pPr marL="343080" indent="-342720">
              <a:lnSpc>
                <a:spcPct val="100000"/>
              </a:lnSpc>
              <a:buClr>
                <a:srgbClr val="000000"/>
              </a:buClr>
              <a:buFont typeface="Arial"/>
              <a:buChar char="•"/>
            </a:pPr>
            <a:r>
              <a:rPr lang="de-DE" sz="2400" b="1" strike="noStrike" spc="-1" dirty="0">
                <a:solidFill>
                  <a:srgbClr val="000000"/>
                </a:solidFill>
              </a:rPr>
              <a:t>Was ist Diskriminierung?</a:t>
            </a:r>
            <a:endParaRPr lang="de-DE" sz="2400" b="0" strike="noStrike" spc="-1" dirty="0"/>
          </a:p>
          <a:p>
            <a:pPr marL="343080" indent="-342720">
              <a:lnSpc>
                <a:spcPct val="100000"/>
              </a:lnSpc>
              <a:buClr>
                <a:srgbClr val="000000"/>
              </a:buClr>
              <a:buFont typeface="Arial"/>
              <a:buChar char="•"/>
            </a:pPr>
            <a:r>
              <a:rPr lang="de-DE" sz="2400" b="1" strike="noStrike" spc="-1" dirty="0">
                <a:solidFill>
                  <a:srgbClr val="000000"/>
                </a:solidFill>
              </a:rPr>
              <a:t>Rassismus und andere </a:t>
            </a:r>
            <a:br>
              <a:rPr lang="de-DE" sz="2400" b="1" strike="noStrike" spc="-1" dirty="0">
                <a:solidFill>
                  <a:srgbClr val="000000"/>
                </a:solidFill>
              </a:rPr>
            </a:br>
            <a:r>
              <a:rPr lang="de-DE" sz="2400" b="1" strike="noStrike" spc="-1" dirty="0">
                <a:solidFill>
                  <a:srgbClr val="000000"/>
                </a:solidFill>
              </a:rPr>
              <a:t>Diskriminierungsformen</a:t>
            </a:r>
            <a:endParaRPr lang="de-DE" sz="2400" b="0" strike="noStrike" spc="-1" dirty="0"/>
          </a:p>
          <a:p>
            <a:pPr marL="343080" indent="-342720">
              <a:lnSpc>
                <a:spcPct val="100000"/>
              </a:lnSpc>
              <a:buClr>
                <a:srgbClr val="000000"/>
              </a:buClr>
              <a:buFont typeface="Arial"/>
              <a:buChar char="•"/>
            </a:pPr>
            <a:r>
              <a:rPr lang="de-DE" sz="2400" b="1" strike="noStrike" spc="-1" dirty="0">
                <a:solidFill>
                  <a:srgbClr val="000000"/>
                </a:solidFill>
              </a:rPr>
              <a:t>Abbau von Barrieren im </a:t>
            </a:r>
            <a:r>
              <a:rPr lang="de-DE" sz="2400" b="1" spc="-1" dirty="0">
                <a:solidFill>
                  <a:srgbClr val="000000"/>
                </a:solidFill>
              </a:rPr>
              <a:t>Gesundheitsamt</a:t>
            </a:r>
            <a:endParaRPr lang="de-DE" sz="2400" b="0" strike="noStrike" spc="-1" dirty="0"/>
          </a:p>
          <a:p>
            <a:endParaRPr lang="de-DE" dirty="0"/>
          </a:p>
        </p:txBody>
      </p:sp>
      <p:pic>
        <p:nvPicPr>
          <p:cNvPr id="10" name="Grafik 9">
            <a:extLst>
              <a:ext uri="{FF2B5EF4-FFF2-40B4-BE49-F238E27FC236}">
                <a16:creationId xmlns:a16="http://schemas.microsoft.com/office/drawing/2014/main" id="{4CD98C4F-B9C1-70F6-302B-CAB8558D61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Tree>
    <p:extLst>
      <p:ext uri="{BB962C8B-B14F-4D97-AF65-F5344CB8AC3E}">
        <p14:creationId xmlns:p14="http://schemas.microsoft.com/office/powerpoint/2010/main" val="90554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Sprechblase: oval 1">
            <a:extLst>
              <a:ext uri="{FF2B5EF4-FFF2-40B4-BE49-F238E27FC236}">
                <a16:creationId xmlns:a16="http://schemas.microsoft.com/office/drawing/2014/main" id="{ECB8D796-C427-8D4C-94AB-DB56C877A42A}"/>
              </a:ext>
            </a:extLst>
          </p:cNvPr>
          <p:cNvSpPr/>
          <p:nvPr/>
        </p:nvSpPr>
        <p:spPr>
          <a:xfrm>
            <a:off x="3739540" y="1304046"/>
            <a:ext cx="4572000" cy="1631146"/>
          </a:xfrm>
          <a:prstGeom prst="wedgeEllipseCallout">
            <a:avLst/>
          </a:prstGeom>
          <a:solidFill>
            <a:srgbClr val="92D050"/>
          </a:solidFill>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0000"/>
              </a:lnSpc>
            </a:pPr>
            <a:r>
              <a:rPr lang="de-DE" sz="3200" b="1" strike="noStrike" spc="-1" dirty="0">
                <a:solidFill>
                  <a:srgbClr val="000000"/>
                </a:solidFill>
                <a:latin typeface="Calibri"/>
              </a:rPr>
              <a:t>   </a:t>
            </a:r>
            <a:r>
              <a:rPr lang="de-DE" sz="3200" b="1" strike="noStrike" spc="-1" dirty="0">
                <a:solidFill>
                  <a:schemeClr val="bg1"/>
                </a:solidFill>
                <a:latin typeface="Calibri"/>
              </a:rPr>
              <a:t>Kennenlernen</a:t>
            </a:r>
            <a:endParaRPr lang="de-DE" sz="3200" b="0" strike="noStrike" spc="-1" dirty="0">
              <a:solidFill>
                <a:schemeClr val="bg1"/>
              </a:solidFill>
              <a:latin typeface="Arial"/>
            </a:endParaRPr>
          </a:p>
        </p:txBody>
      </p:sp>
      <p:sp>
        <p:nvSpPr>
          <p:cNvPr id="4" name="Textfeld 3">
            <a:extLst>
              <a:ext uri="{FF2B5EF4-FFF2-40B4-BE49-F238E27FC236}">
                <a16:creationId xmlns:a16="http://schemas.microsoft.com/office/drawing/2014/main" id="{324834B4-57A2-64A2-2B9F-5529BB94168B}"/>
              </a:ext>
            </a:extLst>
          </p:cNvPr>
          <p:cNvSpPr txBox="1"/>
          <p:nvPr/>
        </p:nvSpPr>
        <p:spPr>
          <a:xfrm>
            <a:off x="2997668" y="3201002"/>
            <a:ext cx="6055743" cy="2579039"/>
          </a:xfrm>
          <a:prstGeom prst="rect">
            <a:avLst/>
          </a:prstGeom>
          <a:noFill/>
        </p:spPr>
        <p:txBody>
          <a:bodyPr wrap="square" rtlCol="0">
            <a:spAutoFit/>
          </a:bodyPr>
          <a:lstStyle/>
          <a:p>
            <a:pPr>
              <a:lnSpc>
                <a:spcPct val="150000"/>
              </a:lnSpc>
            </a:pPr>
            <a:r>
              <a:rPr lang="de-DE" sz="2200" spc="-1" dirty="0">
                <a:latin typeface="Calibri" panose="020F0502020204030204" pitchFamily="34" charset="0"/>
                <a:ea typeface="Calibri" panose="020F0502020204030204" pitchFamily="34" charset="0"/>
                <a:cs typeface="Calibri" panose="020F0502020204030204" pitchFamily="34" charset="0"/>
              </a:rPr>
              <a:t>- Wie heißen Sie? </a:t>
            </a:r>
            <a:endParaRPr lang="de-DE" sz="2200" b="0" strike="noStrike" spc="-1" dirty="0">
              <a:latin typeface="Calibri" panose="020F0502020204030204" pitchFamily="34" charset="0"/>
              <a:ea typeface="Calibri" panose="020F0502020204030204" pitchFamily="34" charset="0"/>
              <a:cs typeface="Calibri" panose="020F0502020204030204" pitchFamily="34" charset="0"/>
            </a:endParaRPr>
          </a:p>
          <a:p>
            <a:pPr>
              <a:lnSpc>
                <a:spcPct val="150000"/>
              </a:lnSpc>
            </a:pPr>
            <a:r>
              <a:rPr lang="de-DE" sz="2200" spc="-1" dirty="0">
                <a:latin typeface="Calibri" panose="020F0502020204030204" pitchFamily="34" charset="0"/>
                <a:ea typeface="Calibri" panose="020F0502020204030204" pitchFamily="34" charset="0"/>
                <a:cs typeface="Calibri" panose="020F0502020204030204" pitchFamily="34" charset="0"/>
              </a:rPr>
              <a:t>- In welchem Bereich arbeiten Sie?</a:t>
            </a:r>
            <a:endParaRPr lang="de-DE" sz="2200" b="0" strike="noStrike" spc="-1" dirty="0">
              <a:latin typeface="Calibri" panose="020F0502020204030204" pitchFamily="34" charset="0"/>
              <a:ea typeface="Calibri" panose="020F0502020204030204" pitchFamily="34" charset="0"/>
              <a:cs typeface="Calibri" panose="020F0502020204030204" pitchFamily="34" charset="0"/>
            </a:endParaRPr>
          </a:p>
          <a:p>
            <a:pPr>
              <a:lnSpc>
                <a:spcPct val="150000"/>
              </a:lnSpc>
            </a:pPr>
            <a:r>
              <a:rPr lang="de-DE" sz="2200" spc="-1" dirty="0">
                <a:latin typeface="Calibri" panose="020F0502020204030204" pitchFamily="34" charset="0"/>
                <a:ea typeface="Calibri" panose="020F0502020204030204" pitchFamily="34" charset="0"/>
                <a:cs typeface="Calibri" panose="020F0502020204030204" pitchFamily="34" charset="0"/>
              </a:rPr>
              <a:t>- Wie lange arbeiten Sie in Ihrem Gesundheitsamt?</a:t>
            </a:r>
          </a:p>
          <a:p>
            <a:pPr>
              <a:lnSpc>
                <a:spcPct val="150000"/>
              </a:lnSpc>
            </a:pPr>
            <a:r>
              <a:rPr lang="de-DE" sz="2200" spc="-1" dirty="0">
                <a:latin typeface="Calibri" panose="020F0502020204030204" pitchFamily="34" charset="0"/>
                <a:ea typeface="Calibri" panose="020F0502020204030204" pitchFamily="34" charset="0"/>
                <a:cs typeface="Calibri" panose="020F0502020204030204" pitchFamily="34" charset="0"/>
              </a:rPr>
              <a:t>- Ich bin hier, weil…</a:t>
            </a:r>
          </a:p>
          <a:p>
            <a:pPr>
              <a:lnSpc>
                <a:spcPct val="150000"/>
              </a:lnSpc>
            </a:pPr>
            <a:r>
              <a:rPr lang="de-DE" sz="2200" spc="-1" dirty="0">
                <a:latin typeface="Calibri" panose="020F0502020204030204" pitchFamily="34" charset="0"/>
                <a:ea typeface="Calibri" panose="020F0502020204030204" pitchFamily="34" charset="0"/>
                <a:cs typeface="Calibri" panose="020F0502020204030204" pitchFamily="34" charset="0"/>
              </a:rPr>
              <a:t>- Ich bin hier, obwohl…</a:t>
            </a:r>
            <a:endParaRPr lang="de-DE" sz="22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6" name="Grafik 5">
            <a:extLst>
              <a:ext uri="{FF2B5EF4-FFF2-40B4-BE49-F238E27FC236}">
                <a16:creationId xmlns:a16="http://schemas.microsoft.com/office/drawing/2014/main" id="{5CF7B388-CD51-26F8-0D1C-524D0D7464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Tree>
    <p:extLst>
      <p:ext uri="{BB962C8B-B14F-4D97-AF65-F5344CB8AC3E}">
        <p14:creationId xmlns:p14="http://schemas.microsoft.com/office/powerpoint/2010/main" val="1157569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B602B-9B2C-3D92-9B13-17B803CB994B}"/>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2AAB2917-E0E3-777F-C165-C82E0FB3224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Sprechblase: oval 1">
            <a:extLst>
              <a:ext uri="{FF2B5EF4-FFF2-40B4-BE49-F238E27FC236}">
                <a16:creationId xmlns:a16="http://schemas.microsoft.com/office/drawing/2014/main" id="{B878A266-37F1-AB28-C1C3-A65C3895AC1C}"/>
              </a:ext>
            </a:extLst>
          </p:cNvPr>
          <p:cNvSpPr/>
          <p:nvPr/>
        </p:nvSpPr>
        <p:spPr>
          <a:xfrm>
            <a:off x="3726610" y="1006357"/>
            <a:ext cx="4472785" cy="1555688"/>
          </a:xfrm>
          <a:prstGeom prst="wedgeEllipseCallout">
            <a:avLst/>
          </a:prstGeom>
          <a:solidFill>
            <a:srgbClr val="92D050"/>
          </a:solidFill>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0000"/>
              </a:lnSpc>
            </a:pPr>
            <a:r>
              <a:rPr lang="de-DE" sz="3200" b="1" strike="noStrike" spc="-1" dirty="0">
                <a:solidFill>
                  <a:srgbClr val="000000"/>
                </a:solidFill>
                <a:latin typeface="Calibri"/>
              </a:rPr>
              <a:t>   </a:t>
            </a:r>
            <a:r>
              <a:rPr lang="de-DE" sz="3200" b="1" strike="noStrike" spc="-1" dirty="0">
                <a:solidFill>
                  <a:schemeClr val="bg1"/>
                </a:solidFill>
                <a:latin typeface="Calibri"/>
              </a:rPr>
              <a:t>Kennenlernen</a:t>
            </a:r>
            <a:endParaRPr lang="de-DE" sz="3200" b="0" strike="noStrike" spc="-1" dirty="0">
              <a:solidFill>
                <a:schemeClr val="bg1"/>
              </a:solidFill>
              <a:latin typeface="Arial"/>
            </a:endParaRPr>
          </a:p>
        </p:txBody>
      </p:sp>
      <p:sp>
        <p:nvSpPr>
          <p:cNvPr id="4" name="Textfeld 3">
            <a:extLst>
              <a:ext uri="{FF2B5EF4-FFF2-40B4-BE49-F238E27FC236}">
                <a16:creationId xmlns:a16="http://schemas.microsoft.com/office/drawing/2014/main" id="{BA09935E-5A91-B600-3D29-F73B9B1A25CC}"/>
              </a:ext>
            </a:extLst>
          </p:cNvPr>
          <p:cNvSpPr txBox="1"/>
          <p:nvPr/>
        </p:nvSpPr>
        <p:spPr>
          <a:xfrm>
            <a:off x="2858142" y="2963174"/>
            <a:ext cx="6829177" cy="3063787"/>
          </a:xfrm>
          <a:prstGeom prst="rect">
            <a:avLst/>
          </a:prstGeom>
          <a:noFill/>
        </p:spPr>
        <p:txBody>
          <a:bodyPr wrap="none" rtlCol="0">
            <a:spAutoFit/>
          </a:bodyPr>
          <a:lstStyle/>
          <a:p>
            <a:pPr>
              <a:lnSpc>
                <a:spcPct val="100000"/>
              </a:lnSpc>
            </a:pPr>
            <a:r>
              <a:rPr lang="de-DE" sz="2200" b="1" strike="noStrike" spc="-1" dirty="0">
                <a:solidFill>
                  <a:srgbClr val="000000"/>
                </a:solidFill>
                <a:latin typeface="Calibri"/>
              </a:rPr>
              <a:t>Die Geschichte meines Namens</a:t>
            </a:r>
            <a:endParaRPr lang="de-DE" sz="2200" b="0" strike="noStrike" spc="-1" dirty="0">
              <a:latin typeface="Arial"/>
            </a:endParaRPr>
          </a:p>
          <a:p>
            <a:pPr>
              <a:lnSpc>
                <a:spcPct val="100000"/>
              </a:lnSpc>
            </a:pPr>
            <a:endParaRPr lang="de-DE" sz="800" b="0" strike="noStrike" spc="-1" dirty="0">
              <a:latin typeface="Arial"/>
            </a:endParaRPr>
          </a:p>
          <a:p>
            <a:pPr marL="285840" indent="-285480">
              <a:lnSpc>
                <a:spcPct val="150000"/>
              </a:lnSpc>
              <a:buClr>
                <a:srgbClr val="000000"/>
              </a:buClr>
              <a:buFont typeface="StarSymbol"/>
              <a:buChar char="-"/>
            </a:pPr>
            <a:r>
              <a:rPr lang="de-DE" sz="1800" b="0" strike="noStrike" spc="-1" dirty="0">
                <a:solidFill>
                  <a:srgbClr val="000000"/>
                </a:solidFill>
                <a:latin typeface="Calibri"/>
              </a:rPr>
              <a:t>Wer hat </a:t>
            </a:r>
            <a:r>
              <a:rPr lang="de-DE" spc="-1" dirty="0">
                <a:solidFill>
                  <a:srgbClr val="000000"/>
                </a:solidFill>
                <a:latin typeface="Calibri"/>
              </a:rPr>
              <a:t>für</a:t>
            </a:r>
            <a:r>
              <a:rPr lang="de-DE" sz="1800" b="0" strike="noStrike" spc="-1" dirty="0">
                <a:solidFill>
                  <a:srgbClr val="000000"/>
                </a:solidFill>
                <a:latin typeface="Calibri"/>
              </a:rPr>
              <a:t> </a:t>
            </a:r>
            <a:r>
              <a:rPr lang="de-DE" spc="-1" dirty="0">
                <a:solidFill>
                  <a:srgbClr val="000000"/>
                </a:solidFill>
                <a:latin typeface="Calibri"/>
              </a:rPr>
              <a:t>Sie</a:t>
            </a:r>
            <a:r>
              <a:rPr lang="de-DE" sz="1800" b="0" strike="noStrike" spc="-1" dirty="0">
                <a:solidFill>
                  <a:srgbClr val="000000"/>
                </a:solidFill>
                <a:latin typeface="Calibri"/>
              </a:rPr>
              <a:t> diesen Namen </a:t>
            </a:r>
            <a:r>
              <a:rPr lang="de-DE" spc="-1" dirty="0">
                <a:solidFill>
                  <a:srgbClr val="000000"/>
                </a:solidFill>
                <a:latin typeface="Calibri"/>
              </a:rPr>
              <a:t>ausgesucht</a:t>
            </a:r>
            <a:r>
              <a:rPr lang="de-DE" sz="1800" b="0" strike="noStrike" spc="-1" dirty="0">
                <a:solidFill>
                  <a:srgbClr val="000000"/>
                </a:solidFill>
                <a:latin typeface="Calibri"/>
              </a:rPr>
              <a:t>?</a:t>
            </a:r>
            <a:endParaRPr lang="de-DE" sz="1800" b="0" strike="noStrike" spc="-1" dirty="0">
              <a:latin typeface="Arial"/>
            </a:endParaRPr>
          </a:p>
          <a:p>
            <a:pPr marL="285840" indent="-285480">
              <a:lnSpc>
                <a:spcPct val="150000"/>
              </a:lnSpc>
              <a:buClr>
                <a:srgbClr val="000000"/>
              </a:buClr>
              <a:buFont typeface="StarSymbol"/>
              <a:buChar char="-"/>
            </a:pPr>
            <a:r>
              <a:rPr lang="de-DE" sz="1800" b="0" strike="noStrike" spc="-1" dirty="0">
                <a:solidFill>
                  <a:srgbClr val="000000"/>
                </a:solidFill>
                <a:latin typeface="Calibri"/>
              </a:rPr>
              <a:t>Warum haben Sie gerade diesen Namen bekommen?</a:t>
            </a:r>
            <a:endParaRPr lang="de-DE" sz="1800" b="0" strike="noStrike" spc="-1" dirty="0">
              <a:latin typeface="Arial"/>
            </a:endParaRPr>
          </a:p>
          <a:p>
            <a:pPr marL="285840" indent="-285480">
              <a:lnSpc>
                <a:spcPct val="150000"/>
              </a:lnSpc>
              <a:buClr>
                <a:srgbClr val="000000"/>
              </a:buClr>
              <a:buFont typeface="StarSymbol"/>
              <a:buChar char="-"/>
            </a:pPr>
            <a:r>
              <a:rPr lang="de-DE" sz="1800" b="0" strike="noStrike" spc="-1" dirty="0">
                <a:solidFill>
                  <a:srgbClr val="000000"/>
                </a:solidFill>
                <a:latin typeface="Calibri"/>
              </a:rPr>
              <a:t>Hat </a:t>
            </a:r>
            <a:r>
              <a:rPr lang="de-DE" spc="-1" dirty="0">
                <a:solidFill>
                  <a:srgbClr val="000000"/>
                </a:solidFill>
                <a:latin typeface="Calibri"/>
              </a:rPr>
              <a:t>Ihr</a:t>
            </a:r>
            <a:r>
              <a:rPr lang="de-DE" sz="1800" b="0" strike="noStrike" spc="-1" dirty="0">
                <a:solidFill>
                  <a:srgbClr val="000000"/>
                </a:solidFill>
                <a:latin typeface="Calibri"/>
              </a:rPr>
              <a:t> Name eine Bedeutung?</a:t>
            </a:r>
            <a:endParaRPr lang="de-DE" sz="1800" b="0" strike="noStrike" spc="-1" dirty="0">
              <a:latin typeface="Arial"/>
            </a:endParaRPr>
          </a:p>
          <a:p>
            <a:pPr marL="285840" indent="-285480">
              <a:lnSpc>
                <a:spcPct val="150000"/>
              </a:lnSpc>
              <a:buClr>
                <a:srgbClr val="000000"/>
              </a:buClr>
              <a:buFont typeface="StarSymbol"/>
              <a:buChar char="-"/>
            </a:pPr>
            <a:r>
              <a:rPr lang="de-DE" sz="1800" b="0" strike="noStrike" spc="-1" dirty="0">
                <a:solidFill>
                  <a:srgbClr val="000000"/>
                </a:solidFill>
                <a:latin typeface="Calibri"/>
              </a:rPr>
              <a:t>Mögen Sie Ihren Namen oder nutzen Sie lieber einen Spitznamen?</a:t>
            </a:r>
            <a:endParaRPr lang="de-DE" sz="1800" b="0" strike="noStrike" spc="-1" dirty="0">
              <a:latin typeface="Arial"/>
            </a:endParaRPr>
          </a:p>
          <a:p>
            <a:pPr marL="285840" indent="-285480">
              <a:lnSpc>
                <a:spcPct val="150000"/>
              </a:lnSpc>
              <a:buClr>
                <a:srgbClr val="000000"/>
              </a:buClr>
              <a:buFont typeface="StarSymbol"/>
              <a:buChar char="-"/>
            </a:pPr>
            <a:r>
              <a:rPr lang="de-DE" spc="-1" dirty="0">
                <a:solidFill>
                  <a:srgbClr val="000000"/>
                </a:solidFill>
                <a:latin typeface="Calibri"/>
              </a:rPr>
              <a:t>Fällt Ihnen eine Geschichte zu Ihrem Namen ein?</a:t>
            </a:r>
            <a:endParaRPr lang="de-DE" sz="1800" b="0" strike="noStrike" spc="-1" dirty="0">
              <a:latin typeface="Arial"/>
            </a:endParaRPr>
          </a:p>
          <a:p>
            <a:pPr marL="285840" indent="-285480">
              <a:lnSpc>
                <a:spcPct val="150000"/>
              </a:lnSpc>
              <a:buClr>
                <a:srgbClr val="000000"/>
              </a:buClr>
              <a:buFont typeface="StarSymbol"/>
              <a:buChar char="-"/>
            </a:pPr>
            <a:r>
              <a:rPr lang="de-DE" sz="1800" b="0" strike="noStrike" spc="-1" dirty="0">
                <a:solidFill>
                  <a:srgbClr val="000000"/>
                </a:solidFill>
                <a:latin typeface="Calibri"/>
              </a:rPr>
              <a:t>Wird Ihr Name richtig verstanden, ausgesprochen und geschrieben?</a:t>
            </a:r>
            <a:endParaRPr lang="de-DE" sz="1800" b="0" strike="noStrike" spc="-1" dirty="0">
              <a:latin typeface="Arial"/>
            </a:endParaRPr>
          </a:p>
        </p:txBody>
      </p:sp>
      <p:pic>
        <p:nvPicPr>
          <p:cNvPr id="6" name="Grafik 5">
            <a:extLst>
              <a:ext uri="{FF2B5EF4-FFF2-40B4-BE49-F238E27FC236}">
                <a16:creationId xmlns:a16="http://schemas.microsoft.com/office/drawing/2014/main" id="{43D6FF08-76F9-2ED8-105C-5953BF1D19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Tree>
    <p:extLst>
      <p:ext uri="{BB962C8B-B14F-4D97-AF65-F5344CB8AC3E}">
        <p14:creationId xmlns:p14="http://schemas.microsoft.com/office/powerpoint/2010/main" val="1150298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Ovale Legende 6">
            <a:extLst>
              <a:ext uri="{FF2B5EF4-FFF2-40B4-BE49-F238E27FC236}">
                <a16:creationId xmlns:a16="http://schemas.microsoft.com/office/drawing/2014/main" id="{02139053-68AA-6C10-F22C-91520F6B0CBE}"/>
              </a:ext>
            </a:extLst>
          </p:cNvPr>
          <p:cNvSpPr/>
          <p:nvPr/>
        </p:nvSpPr>
        <p:spPr>
          <a:xfrm>
            <a:off x="2265621" y="1933889"/>
            <a:ext cx="2484408" cy="1952366"/>
          </a:xfrm>
          <a:prstGeom prst="wedgeEllipseCallout">
            <a:avLst>
              <a:gd name="adj1" fmla="val 37279"/>
              <a:gd name="adj2" fmla="val 58561"/>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a:solidFill>
                  <a:schemeClr val="bg1"/>
                </a:solidFill>
              </a:rPr>
              <a:t>Wie gestalten Sie Ihre beruflichen Erstkontakte?</a:t>
            </a:r>
          </a:p>
          <a:p>
            <a:pPr algn="ctr"/>
            <a:endParaRPr lang="de-DE" dirty="0"/>
          </a:p>
        </p:txBody>
      </p:sp>
      <p:sp>
        <p:nvSpPr>
          <p:cNvPr id="4" name="Ovale Legende 14">
            <a:extLst>
              <a:ext uri="{FF2B5EF4-FFF2-40B4-BE49-F238E27FC236}">
                <a16:creationId xmlns:a16="http://schemas.microsoft.com/office/drawing/2014/main" id="{73568387-AB79-1102-834B-675C14DC560B}"/>
              </a:ext>
            </a:extLst>
          </p:cNvPr>
          <p:cNvSpPr/>
          <p:nvPr/>
        </p:nvSpPr>
        <p:spPr>
          <a:xfrm>
            <a:off x="6807648" y="2158978"/>
            <a:ext cx="2726799" cy="1502189"/>
          </a:xfrm>
          <a:prstGeom prst="wedgeEllipseCallout">
            <a:avLst/>
          </a:prstGeom>
          <a:solidFill>
            <a:srgbClr val="92D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a:solidFill>
                  <a:schemeClr val="bg1"/>
                </a:solidFill>
              </a:rPr>
              <a:t>Wie gehen Sie mit Namen um?</a:t>
            </a:r>
          </a:p>
          <a:p>
            <a:pPr algn="ctr"/>
            <a:endParaRPr lang="de-DE" dirty="0"/>
          </a:p>
        </p:txBody>
      </p:sp>
      <p:sp>
        <p:nvSpPr>
          <p:cNvPr id="7" name="Textfeld 6">
            <a:extLst>
              <a:ext uri="{FF2B5EF4-FFF2-40B4-BE49-F238E27FC236}">
                <a16:creationId xmlns:a16="http://schemas.microsoft.com/office/drawing/2014/main" id="{E2CEDF3D-0634-778A-C65A-E9EA06BC7B1C}"/>
              </a:ext>
            </a:extLst>
          </p:cNvPr>
          <p:cNvSpPr txBox="1"/>
          <p:nvPr/>
        </p:nvSpPr>
        <p:spPr>
          <a:xfrm>
            <a:off x="1219708" y="5044569"/>
            <a:ext cx="7376763" cy="861774"/>
          </a:xfrm>
          <a:prstGeom prst="rect">
            <a:avLst/>
          </a:prstGeom>
          <a:noFill/>
        </p:spPr>
        <p:txBody>
          <a:bodyPr wrap="none" rtlCol="0">
            <a:spAutoFit/>
          </a:bodyPr>
          <a:lstStyle/>
          <a:p>
            <a:r>
              <a:rPr lang="de-DE" sz="2000" b="1" dirty="0"/>
              <a:t>Literaturempfehlung:</a:t>
            </a:r>
            <a:br>
              <a:rPr lang="de-DE" sz="1000" dirty="0"/>
            </a:br>
            <a:r>
              <a:rPr lang="de-DE" sz="1800" dirty="0"/>
              <a:t>„Eigennamen in der interkulturellen Verständigung, Handbuch für die Praxis“</a:t>
            </a:r>
            <a:endParaRPr lang="de-DE" sz="1200" dirty="0"/>
          </a:p>
          <a:p>
            <a:r>
              <a:rPr lang="de-DE" sz="1200" dirty="0" err="1"/>
              <a:t>Handschuck</a:t>
            </a:r>
            <a:r>
              <a:rPr lang="de-DE" sz="1200" dirty="0"/>
              <a:t>, S, Schröer, H. </a:t>
            </a:r>
            <a:r>
              <a:rPr lang="de-DE" sz="1200" i="1" dirty="0"/>
              <a:t>ZIEL Verlag, Augsburg, 2010</a:t>
            </a:r>
            <a:endParaRPr lang="de-DE" dirty="0"/>
          </a:p>
        </p:txBody>
      </p:sp>
      <p:sp>
        <p:nvSpPr>
          <p:cNvPr id="3" name="Textfeld 2">
            <a:extLst>
              <a:ext uri="{FF2B5EF4-FFF2-40B4-BE49-F238E27FC236}">
                <a16:creationId xmlns:a16="http://schemas.microsoft.com/office/drawing/2014/main" id="{760183F5-07E4-A4C7-85BB-378AA8059872}"/>
              </a:ext>
            </a:extLst>
          </p:cNvPr>
          <p:cNvSpPr txBox="1"/>
          <p:nvPr/>
        </p:nvSpPr>
        <p:spPr>
          <a:xfrm>
            <a:off x="781081" y="1038139"/>
            <a:ext cx="7194077" cy="430887"/>
          </a:xfrm>
          <a:prstGeom prst="rect">
            <a:avLst/>
          </a:prstGeom>
          <a:noFill/>
        </p:spPr>
        <p:txBody>
          <a:bodyPr wrap="square" rtlCol="0">
            <a:spAutoFit/>
          </a:bodyPr>
          <a:lstStyle/>
          <a:p>
            <a:r>
              <a:rPr lang="de-DE" sz="2200" b="1" dirty="0"/>
              <a:t>Diskussion zum Umgang mit Namen im beruflichen Kontext </a:t>
            </a:r>
            <a:endParaRPr lang="de-DE" sz="2200" dirty="0"/>
          </a:p>
        </p:txBody>
      </p:sp>
      <p:pic>
        <p:nvPicPr>
          <p:cNvPr id="9" name="Grafik 8">
            <a:extLst>
              <a:ext uri="{FF2B5EF4-FFF2-40B4-BE49-F238E27FC236}">
                <a16:creationId xmlns:a16="http://schemas.microsoft.com/office/drawing/2014/main" id="{332F5E9D-CA76-1496-CFA0-9E6E9E5CBF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Tree>
    <p:extLst>
      <p:ext uri="{BB962C8B-B14F-4D97-AF65-F5344CB8AC3E}">
        <p14:creationId xmlns:p14="http://schemas.microsoft.com/office/powerpoint/2010/main" val="116953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C0399-2CAC-A3F8-B932-5261353097A4}"/>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9777C4A1-4159-2FBE-2C4C-E1AC1D6B4E5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AAAFBD10-AE57-D878-FECD-2C7187DEB262}"/>
              </a:ext>
            </a:extLst>
          </p:cNvPr>
          <p:cNvSpPr txBox="1"/>
          <p:nvPr/>
        </p:nvSpPr>
        <p:spPr>
          <a:xfrm>
            <a:off x="2922952" y="2801124"/>
            <a:ext cx="6346096" cy="1015663"/>
          </a:xfrm>
          <a:prstGeom prst="rect">
            <a:avLst/>
          </a:prstGeom>
          <a:solidFill>
            <a:srgbClr val="92D050"/>
          </a:solidFill>
          <a:scene3d>
            <a:camera prst="orthographicFront"/>
            <a:lightRig rig="threePt" dir="t"/>
          </a:scene3d>
          <a:sp3d>
            <a:bevelT prst="angle"/>
          </a:sp3d>
        </p:spPr>
        <p:txBody>
          <a:bodyPr wrap="none" rtlCol="0">
            <a:spAutoFit/>
          </a:bodyPr>
          <a:lstStyle/>
          <a:p>
            <a:r>
              <a:rPr lang="de-DE" sz="6000" dirty="0"/>
              <a:t>Pause bis 10.55 Uhr</a:t>
            </a:r>
          </a:p>
        </p:txBody>
      </p:sp>
      <p:pic>
        <p:nvPicPr>
          <p:cNvPr id="4" name="Grafik 3">
            <a:extLst>
              <a:ext uri="{FF2B5EF4-FFF2-40B4-BE49-F238E27FC236}">
                <a16:creationId xmlns:a16="http://schemas.microsoft.com/office/drawing/2014/main" id="{B0E47CFF-4FA1-3D55-3F6E-D6971A405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Tree>
    <p:extLst>
      <p:ext uri="{BB962C8B-B14F-4D97-AF65-F5344CB8AC3E}">
        <p14:creationId xmlns:p14="http://schemas.microsoft.com/office/powerpoint/2010/main" val="880881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5E97B-002F-34C0-D964-C40C8FCFE897}"/>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0A93E80A-BFA2-39AD-114A-F661625545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Picture 2" descr="C:\Users\Renate\Pictures\Screenshots\Screenshot (244).png">
            <a:extLst>
              <a:ext uri="{FF2B5EF4-FFF2-40B4-BE49-F238E27FC236}">
                <a16:creationId xmlns:a16="http://schemas.microsoft.com/office/drawing/2014/main" id="{FC15D9A5-FDD7-037E-8833-2E494A9D4699}"/>
              </a:ext>
            </a:extLst>
          </p:cNvPr>
          <p:cNvPicPr/>
          <p:nvPr/>
        </p:nvPicPr>
        <p:blipFill>
          <a:blip r:embed="rId3"/>
          <a:srcRect l="8125" t="16667" r="62082" b="29014"/>
          <a:stretch/>
        </p:blipFill>
        <p:spPr>
          <a:xfrm>
            <a:off x="3010616" y="1947506"/>
            <a:ext cx="5813651" cy="3488304"/>
          </a:xfrm>
          <a:prstGeom prst="rect">
            <a:avLst/>
          </a:prstGeom>
          <a:ln w="0">
            <a:noFill/>
          </a:ln>
        </p:spPr>
      </p:pic>
      <p:sp>
        <p:nvSpPr>
          <p:cNvPr id="6" name="Textfeld 5">
            <a:extLst>
              <a:ext uri="{FF2B5EF4-FFF2-40B4-BE49-F238E27FC236}">
                <a16:creationId xmlns:a16="http://schemas.microsoft.com/office/drawing/2014/main" id="{21721AAE-B63B-6C4B-1572-F35E65D9D2C3}"/>
              </a:ext>
            </a:extLst>
          </p:cNvPr>
          <p:cNvSpPr txBox="1"/>
          <p:nvPr/>
        </p:nvSpPr>
        <p:spPr>
          <a:xfrm>
            <a:off x="3716269" y="1081272"/>
            <a:ext cx="4402347" cy="738664"/>
          </a:xfrm>
          <a:prstGeom prst="rect">
            <a:avLst/>
          </a:prstGeom>
          <a:noFill/>
        </p:spPr>
        <p:txBody>
          <a:bodyPr wrap="square">
            <a:spAutoFit/>
          </a:bodyPr>
          <a:lstStyle/>
          <a:p>
            <a:pPr algn="ctr">
              <a:lnSpc>
                <a:spcPct val="100000"/>
              </a:lnSpc>
            </a:pPr>
            <a:r>
              <a:rPr lang="de-DE" sz="2400" b="1" strike="noStrike" spc="-1" dirty="0">
                <a:solidFill>
                  <a:srgbClr val="000000"/>
                </a:solidFill>
              </a:rPr>
              <a:t>Kurzspielfilm „Noch Fragen?“</a:t>
            </a:r>
          </a:p>
          <a:p>
            <a:pPr algn="ctr">
              <a:lnSpc>
                <a:spcPct val="100000"/>
              </a:lnSpc>
            </a:pPr>
            <a:r>
              <a:rPr lang="de-DE" b="1" dirty="0"/>
              <a:t>Regie: </a:t>
            </a:r>
            <a:r>
              <a:rPr lang="de-DE" b="1" dirty="0" err="1"/>
              <a:t>Manoocher</a:t>
            </a:r>
            <a:r>
              <a:rPr lang="de-DE" b="1" dirty="0"/>
              <a:t> </a:t>
            </a:r>
            <a:r>
              <a:rPr lang="de-DE" b="1" dirty="0" err="1"/>
              <a:t>Khoshbakht</a:t>
            </a:r>
            <a:endParaRPr lang="de-DE" b="1" strike="noStrike" spc="-1" dirty="0"/>
          </a:p>
        </p:txBody>
      </p:sp>
      <p:sp>
        <p:nvSpPr>
          <p:cNvPr id="7" name="Textfeld 6">
            <a:extLst>
              <a:ext uri="{FF2B5EF4-FFF2-40B4-BE49-F238E27FC236}">
                <a16:creationId xmlns:a16="http://schemas.microsoft.com/office/drawing/2014/main" id="{5D632DB5-D19C-5286-B212-5297DDF8A8BB}"/>
              </a:ext>
            </a:extLst>
          </p:cNvPr>
          <p:cNvSpPr txBox="1"/>
          <p:nvPr/>
        </p:nvSpPr>
        <p:spPr>
          <a:xfrm>
            <a:off x="3417922" y="5567746"/>
            <a:ext cx="4982967" cy="646331"/>
          </a:xfrm>
          <a:prstGeom prst="rect">
            <a:avLst/>
          </a:prstGeom>
          <a:noFill/>
        </p:spPr>
        <p:txBody>
          <a:bodyPr wrap="none" rtlCol="0">
            <a:spAutoFit/>
          </a:bodyPr>
          <a:lstStyle/>
          <a:p>
            <a:r>
              <a:rPr lang="de-DE" sz="1800" b="0" u="sng" strike="noStrike" spc="-1" dirty="0">
                <a:solidFill>
                  <a:srgbClr val="FF0000"/>
                </a:solidFill>
                <a:uFillTx/>
                <a:latin typeface="Calibri"/>
                <a:hlinkClick r:id="rId4">
                  <a:extLst>
                    <a:ext uri="{A12FA001-AC4F-418D-AE19-62706E023703}">
                      <ahyp:hlinkClr xmlns:ahyp="http://schemas.microsoft.com/office/drawing/2018/hyperlinkcolor" val="tx"/>
                    </a:ext>
                  </a:extLst>
                </a:hlinkClick>
              </a:rPr>
              <a:t>https://www.youtube.com/watch?v=dXKvD9lPmgU</a:t>
            </a:r>
            <a:endParaRPr lang="de-DE" sz="1800" b="0" strike="noStrike" spc="-1" dirty="0">
              <a:solidFill>
                <a:srgbClr val="FF0000"/>
              </a:solidFill>
              <a:latin typeface="Arial"/>
            </a:endParaRPr>
          </a:p>
          <a:p>
            <a:endParaRPr lang="de-DE" dirty="0"/>
          </a:p>
        </p:txBody>
      </p:sp>
      <p:pic>
        <p:nvPicPr>
          <p:cNvPr id="8" name="Grafik 7">
            <a:extLst>
              <a:ext uri="{FF2B5EF4-FFF2-40B4-BE49-F238E27FC236}">
                <a16:creationId xmlns:a16="http://schemas.microsoft.com/office/drawing/2014/main" id="{B0DD6AEF-DCFA-ED7E-65EC-31160A0AA1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
        <p:nvSpPr>
          <p:cNvPr id="3" name="Textfeld 2">
            <a:extLst>
              <a:ext uri="{FF2B5EF4-FFF2-40B4-BE49-F238E27FC236}">
                <a16:creationId xmlns:a16="http://schemas.microsoft.com/office/drawing/2014/main" id="{4215B222-E996-27C7-8B33-538F0F8DA5E9}"/>
              </a:ext>
            </a:extLst>
          </p:cNvPr>
          <p:cNvSpPr txBox="1"/>
          <p:nvPr/>
        </p:nvSpPr>
        <p:spPr>
          <a:xfrm>
            <a:off x="515407" y="5090692"/>
            <a:ext cx="1979802" cy="954107"/>
          </a:xfrm>
          <a:prstGeom prst="rect">
            <a:avLst/>
          </a:prstGeom>
          <a:noFill/>
        </p:spPr>
        <p:txBody>
          <a:bodyPr wrap="square" rtlCol="0">
            <a:spAutoFit/>
          </a:bodyPr>
          <a:lstStyle/>
          <a:p>
            <a:r>
              <a:rPr lang="de-DE" sz="800" dirty="0"/>
              <a:t>Abb.: Film: „Noch Fragen?“</a:t>
            </a:r>
          </a:p>
          <a:p>
            <a:r>
              <a:rPr lang="de-DE" sz="800" dirty="0"/>
              <a:t>Regie: </a:t>
            </a:r>
            <a:r>
              <a:rPr lang="de-DE" sz="800" dirty="0" err="1"/>
              <a:t>Manoocher</a:t>
            </a:r>
            <a:r>
              <a:rPr lang="de-DE" sz="800" dirty="0"/>
              <a:t> </a:t>
            </a:r>
            <a:r>
              <a:rPr lang="de-DE" sz="800" dirty="0" err="1"/>
              <a:t>Khoshbakht</a:t>
            </a:r>
            <a:r>
              <a:rPr lang="de-DE" sz="800" dirty="0"/>
              <a:t>, Deutschland/2003, </a:t>
            </a:r>
          </a:p>
          <a:p>
            <a:r>
              <a:rPr lang="de-DE" sz="800" dirty="0"/>
              <a:t>abrufbar unter:  </a:t>
            </a:r>
            <a:r>
              <a:rPr lang="de-DE" sz="800" dirty="0">
                <a:hlinkClick r:id="rId4"/>
              </a:rPr>
              <a:t>https://www.youtube.com/watch?v=dXKvD9lPmgU</a:t>
            </a:r>
            <a:r>
              <a:rPr lang="de-DE" sz="800" dirty="0"/>
              <a:t> , Länge: 6:17 min. (Screenshot, min. 2:14)</a:t>
            </a:r>
          </a:p>
        </p:txBody>
      </p:sp>
    </p:spTree>
    <p:extLst>
      <p:ext uri="{BB962C8B-B14F-4D97-AF65-F5344CB8AC3E}">
        <p14:creationId xmlns:p14="http://schemas.microsoft.com/office/powerpoint/2010/main" val="1301650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077BE-9A7F-A63B-3D15-BA34F0A271AE}"/>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C02C298C-6263-EB7E-3461-7EE6011D51C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0" name="Grafik 19">
            <a:extLst>
              <a:ext uri="{FF2B5EF4-FFF2-40B4-BE49-F238E27FC236}">
                <a16:creationId xmlns:a16="http://schemas.microsoft.com/office/drawing/2014/main" id="{0562BEBA-BFDC-0B3B-AEBA-43F4C12D264F}"/>
              </a:ext>
            </a:extLst>
          </p:cNvPr>
          <p:cNvPicPr>
            <a:picLocks noChangeAspect="1"/>
          </p:cNvPicPr>
          <p:nvPr/>
        </p:nvPicPr>
        <p:blipFill>
          <a:blip r:embed="rId3"/>
          <a:stretch>
            <a:fillRect/>
          </a:stretch>
        </p:blipFill>
        <p:spPr>
          <a:xfrm>
            <a:off x="4132053" y="927339"/>
            <a:ext cx="3840095" cy="5149970"/>
          </a:xfrm>
          <a:prstGeom prst="rect">
            <a:avLst/>
          </a:prstGeom>
        </p:spPr>
      </p:pic>
      <p:sp>
        <p:nvSpPr>
          <p:cNvPr id="21" name="Textfeld 20">
            <a:extLst>
              <a:ext uri="{FF2B5EF4-FFF2-40B4-BE49-F238E27FC236}">
                <a16:creationId xmlns:a16="http://schemas.microsoft.com/office/drawing/2014/main" id="{A3983A76-1872-CB0B-54BA-4813FF7CC59F}"/>
              </a:ext>
            </a:extLst>
          </p:cNvPr>
          <p:cNvSpPr txBox="1"/>
          <p:nvPr/>
        </p:nvSpPr>
        <p:spPr>
          <a:xfrm>
            <a:off x="4509892" y="1611965"/>
            <a:ext cx="3172215" cy="830997"/>
          </a:xfrm>
          <a:prstGeom prst="rect">
            <a:avLst/>
          </a:prstGeom>
          <a:noFill/>
        </p:spPr>
        <p:txBody>
          <a:bodyPr wrap="none" rtlCol="0">
            <a:spAutoFit/>
          </a:bodyPr>
          <a:lstStyle/>
          <a:p>
            <a:pPr algn="ctr"/>
            <a:r>
              <a:rPr lang="de-DE" sz="1600" dirty="0"/>
              <a:t>Kleidung, Hautfarbe, </a:t>
            </a:r>
            <a:r>
              <a:rPr lang="de-DE" sz="1600" dirty="0">
                <a:ea typeface="Calibri" panose="020F0502020204030204" pitchFamily="34" charset="0"/>
                <a:cs typeface="Calibri" panose="020F0502020204030204" pitchFamily="34" charset="0"/>
              </a:rPr>
              <a:t>Alter, </a:t>
            </a:r>
            <a:br>
              <a:rPr lang="de-DE" sz="1600" dirty="0">
                <a:ea typeface="Calibri" panose="020F0502020204030204" pitchFamily="34" charset="0"/>
                <a:cs typeface="Calibri" panose="020F0502020204030204" pitchFamily="34" charset="0"/>
              </a:rPr>
            </a:br>
            <a:r>
              <a:rPr lang="de-DE" sz="1600" dirty="0">
                <a:ea typeface="Calibri" panose="020F0502020204030204" pitchFamily="34" charset="0"/>
                <a:cs typeface="Calibri" panose="020F0502020204030204" pitchFamily="34" charset="0"/>
              </a:rPr>
              <a:t>Geschlecht (vermeintlich), Sprache, </a:t>
            </a:r>
            <a:br>
              <a:rPr lang="de-DE" sz="1600" dirty="0">
                <a:ea typeface="Calibri" panose="020F0502020204030204" pitchFamily="34" charset="0"/>
                <a:cs typeface="Calibri" panose="020F0502020204030204" pitchFamily="34" charset="0"/>
              </a:rPr>
            </a:br>
            <a:r>
              <a:rPr lang="de-DE" sz="1600" dirty="0">
                <a:ea typeface="Calibri" panose="020F0502020204030204" pitchFamily="34" charset="0"/>
                <a:cs typeface="Calibri" panose="020F0502020204030204" pitchFamily="34" charset="0"/>
              </a:rPr>
              <a:t>Auftreten, Körpersprache</a:t>
            </a:r>
            <a:endParaRPr lang="de-DE" sz="1600" dirty="0"/>
          </a:p>
        </p:txBody>
      </p:sp>
      <p:sp>
        <p:nvSpPr>
          <p:cNvPr id="22" name="Textfeld 21">
            <a:extLst>
              <a:ext uri="{FF2B5EF4-FFF2-40B4-BE49-F238E27FC236}">
                <a16:creationId xmlns:a16="http://schemas.microsoft.com/office/drawing/2014/main" id="{588EC4DC-3F1D-A078-5F6D-E4751916887B}"/>
              </a:ext>
            </a:extLst>
          </p:cNvPr>
          <p:cNvSpPr txBox="1"/>
          <p:nvPr/>
        </p:nvSpPr>
        <p:spPr>
          <a:xfrm>
            <a:off x="4600185" y="4415038"/>
            <a:ext cx="3172215" cy="1615826"/>
          </a:xfrm>
          <a:prstGeom prst="rect">
            <a:avLst/>
          </a:prstGeom>
          <a:noFill/>
        </p:spPr>
        <p:txBody>
          <a:bodyPr wrap="square" rtlCol="0">
            <a:spAutoFit/>
          </a:bodyPr>
          <a:lstStyle/>
          <a:p>
            <a:pPr algn="ctr"/>
            <a:r>
              <a:rPr lang="de-DE" sz="1600" dirty="0">
                <a:ea typeface="Calibri" panose="020F0502020204030204" pitchFamily="34" charset="0"/>
                <a:cs typeface="Calibri" panose="020F0502020204030204" pitchFamily="34" charset="0"/>
              </a:rPr>
              <a:t>Werte und Normen, Religion, Bildungshintergrund, Migrationserfahrung, </a:t>
            </a:r>
            <a:br>
              <a:rPr lang="de-DE" sz="1600" dirty="0">
                <a:ea typeface="Calibri" panose="020F0502020204030204" pitchFamily="34" charset="0"/>
                <a:cs typeface="Calibri" panose="020F0502020204030204" pitchFamily="34" charset="0"/>
              </a:rPr>
            </a:br>
            <a:r>
              <a:rPr lang="de-DE" sz="1600" dirty="0">
                <a:ea typeface="Calibri" panose="020F0502020204030204" pitchFamily="34" charset="0"/>
                <a:cs typeface="Calibri" panose="020F0502020204030204" pitchFamily="34" charset="0"/>
              </a:rPr>
              <a:t>sexuelle Orientierung, </a:t>
            </a:r>
            <a:br>
              <a:rPr lang="de-DE" sz="1600" dirty="0">
                <a:ea typeface="Calibri" panose="020F0502020204030204" pitchFamily="34" charset="0"/>
                <a:cs typeface="Calibri" panose="020F0502020204030204" pitchFamily="34" charset="0"/>
              </a:rPr>
            </a:br>
            <a:r>
              <a:rPr lang="de-DE" sz="1600" dirty="0">
                <a:ea typeface="Calibri" panose="020F0502020204030204" pitchFamily="34" charset="0"/>
                <a:cs typeface="Calibri" panose="020F0502020204030204" pitchFamily="34" charset="0"/>
              </a:rPr>
              <a:t>psychische Gesundheit, Familienstand, Ängste, Wünsche</a:t>
            </a:r>
            <a:endParaRPr lang="de-DE" sz="1600" dirty="0"/>
          </a:p>
        </p:txBody>
      </p:sp>
      <p:sp>
        <p:nvSpPr>
          <p:cNvPr id="23" name="Textfeld 22">
            <a:extLst>
              <a:ext uri="{FF2B5EF4-FFF2-40B4-BE49-F238E27FC236}">
                <a16:creationId xmlns:a16="http://schemas.microsoft.com/office/drawing/2014/main" id="{92DD12F2-EB57-E034-464D-25F1791FCD10}"/>
              </a:ext>
            </a:extLst>
          </p:cNvPr>
          <p:cNvSpPr txBox="1"/>
          <p:nvPr/>
        </p:nvSpPr>
        <p:spPr>
          <a:xfrm>
            <a:off x="724364" y="1381132"/>
            <a:ext cx="3117648" cy="461665"/>
          </a:xfrm>
          <a:prstGeom prst="rect">
            <a:avLst/>
          </a:prstGeom>
          <a:noFill/>
        </p:spPr>
        <p:txBody>
          <a:bodyPr wrap="none" rtlCol="0">
            <a:spAutoFit/>
          </a:bodyPr>
          <a:lstStyle/>
          <a:p>
            <a:r>
              <a:rPr lang="de-DE" sz="2400" b="1" dirty="0"/>
              <a:t>Der Eisberg der Vielfalt</a:t>
            </a:r>
          </a:p>
        </p:txBody>
      </p:sp>
      <p:pic>
        <p:nvPicPr>
          <p:cNvPr id="4" name="Grafik 3">
            <a:extLst>
              <a:ext uri="{FF2B5EF4-FFF2-40B4-BE49-F238E27FC236}">
                <a16:creationId xmlns:a16="http://schemas.microsoft.com/office/drawing/2014/main" id="{E811DFC2-B806-9EDF-9F4E-FF50151D5B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
        <p:nvSpPr>
          <p:cNvPr id="6" name="Textfeld 5">
            <a:extLst>
              <a:ext uri="{FF2B5EF4-FFF2-40B4-BE49-F238E27FC236}">
                <a16:creationId xmlns:a16="http://schemas.microsoft.com/office/drawing/2014/main" id="{AFF3D90B-3F30-3FC6-B44F-77BCA629267F}"/>
              </a:ext>
            </a:extLst>
          </p:cNvPr>
          <p:cNvSpPr txBox="1"/>
          <p:nvPr/>
        </p:nvSpPr>
        <p:spPr>
          <a:xfrm>
            <a:off x="2854766" y="5784643"/>
            <a:ext cx="1077539" cy="246221"/>
          </a:xfrm>
          <a:prstGeom prst="rect">
            <a:avLst/>
          </a:prstGeom>
          <a:noFill/>
        </p:spPr>
        <p:txBody>
          <a:bodyPr wrap="none" rtlCol="0">
            <a:spAutoFit/>
          </a:bodyPr>
          <a:lstStyle/>
          <a:p>
            <a:r>
              <a:rPr lang="de-DE" sz="1000" dirty="0"/>
              <a:t>Foto KI generiert</a:t>
            </a:r>
          </a:p>
        </p:txBody>
      </p:sp>
    </p:spTree>
    <p:extLst>
      <p:ext uri="{BB962C8B-B14F-4D97-AF65-F5344CB8AC3E}">
        <p14:creationId xmlns:p14="http://schemas.microsoft.com/office/powerpoint/2010/main" val="2318001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BBDBA-50DC-4FC5-249E-66BEA462FCF2}"/>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E6EE6F26-88C0-F84C-6979-1A7C41DDF13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8" name="Textfeld 7">
            <a:extLst>
              <a:ext uri="{FF2B5EF4-FFF2-40B4-BE49-F238E27FC236}">
                <a16:creationId xmlns:a16="http://schemas.microsoft.com/office/drawing/2014/main" id="{798A4868-50C6-D2B8-9361-1A14B3A1392D}"/>
              </a:ext>
            </a:extLst>
          </p:cNvPr>
          <p:cNvSpPr txBox="1"/>
          <p:nvPr/>
        </p:nvSpPr>
        <p:spPr>
          <a:xfrm>
            <a:off x="3263414" y="5727940"/>
            <a:ext cx="5359159" cy="384721"/>
          </a:xfrm>
          <a:prstGeom prst="rect">
            <a:avLst/>
          </a:prstGeom>
          <a:noFill/>
        </p:spPr>
        <p:txBody>
          <a:bodyPr wrap="none" rtlCol="0">
            <a:spAutoFit/>
          </a:bodyPr>
          <a:lstStyle/>
          <a:p>
            <a:r>
              <a:rPr lang="de-DE" sz="900" dirty="0"/>
              <a:t>Quelle: Grafik aus Heckel, J. </a:t>
            </a:r>
            <a:r>
              <a:rPr lang="de-DE" sz="900" i="1" dirty="0"/>
              <a:t>Kommunizieren lernen – Anregungen zur Selbsthilfe</a:t>
            </a:r>
            <a:r>
              <a:rPr lang="de-DE" sz="900" dirty="0"/>
              <a:t>, Friedrich-Ebert-Stiftung; 2010</a:t>
            </a:r>
          </a:p>
          <a:p>
            <a:endParaRPr lang="de-DE" sz="1000" dirty="0"/>
          </a:p>
        </p:txBody>
      </p:sp>
      <p:sp>
        <p:nvSpPr>
          <p:cNvPr id="9" name="Textfeld 8">
            <a:extLst>
              <a:ext uri="{FF2B5EF4-FFF2-40B4-BE49-F238E27FC236}">
                <a16:creationId xmlns:a16="http://schemas.microsoft.com/office/drawing/2014/main" id="{6C62D76B-80CC-1D22-B396-20BC1B43EFB4}"/>
              </a:ext>
            </a:extLst>
          </p:cNvPr>
          <p:cNvSpPr txBox="1"/>
          <p:nvPr/>
        </p:nvSpPr>
        <p:spPr>
          <a:xfrm>
            <a:off x="1420361" y="959353"/>
            <a:ext cx="8566031" cy="584775"/>
          </a:xfrm>
          <a:prstGeom prst="rect">
            <a:avLst/>
          </a:prstGeom>
          <a:noFill/>
        </p:spPr>
        <p:txBody>
          <a:bodyPr wrap="square" rtlCol="0">
            <a:spAutoFit/>
          </a:bodyPr>
          <a:lstStyle/>
          <a:p>
            <a:pPr algn="ctr">
              <a:lnSpc>
                <a:spcPct val="100000"/>
              </a:lnSpc>
            </a:pPr>
            <a:r>
              <a:rPr lang="de-DE" sz="2400" b="1" strike="noStrike" spc="-1" dirty="0">
                <a:solidFill>
                  <a:srgbClr val="000000"/>
                </a:solidFill>
              </a:rPr>
              <a:t>Entstehung von inneren Bildern</a:t>
            </a:r>
            <a:endParaRPr lang="de-DE" sz="2400" b="0" strike="noStrike" spc="-1" dirty="0"/>
          </a:p>
          <a:p>
            <a:pPr algn="ctr">
              <a:lnSpc>
                <a:spcPct val="100000"/>
              </a:lnSpc>
            </a:pPr>
            <a:endParaRPr lang="de-DE" sz="800" b="0" strike="noStrike" spc="-1" dirty="0"/>
          </a:p>
        </p:txBody>
      </p:sp>
      <p:pic>
        <p:nvPicPr>
          <p:cNvPr id="3" name="Grafik 2">
            <a:extLst>
              <a:ext uri="{FF2B5EF4-FFF2-40B4-BE49-F238E27FC236}">
                <a16:creationId xmlns:a16="http://schemas.microsoft.com/office/drawing/2014/main" id="{04474946-79CC-6C06-0504-6258B7C98E60}"/>
              </a:ext>
            </a:extLst>
          </p:cNvPr>
          <p:cNvPicPr>
            <a:picLocks noChangeAspect="1"/>
          </p:cNvPicPr>
          <p:nvPr/>
        </p:nvPicPr>
        <p:blipFill>
          <a:blip r:embed="rId3">
            <a:extLst>
              <a:ext uri="{28A0092B-C50C-407E-A947-70E740481C1C}">
                <a14:useLocalDpi xmlns:a14="http://schemas.microsoft.com/office/drawing/2010/main" val="0"/>
              </a:ext>
            </a:extLst>
          </a:blip>
          <a:srcRect l="24846" t="16729" r="21436" b="12888"/>
          <a:stretch>
            <a:fillRect/>
          </a:stretch>
        </p:blipFill>
        <p:spPr>
          <a:xfrm>
            <a:off x="3148838" y="1544128"/>
            <a:ext cx="5109078" cy="4183812"/>
          </a:xfrm>
          <a:prstGeom prst="rect">
            <a:avLst/>
          </a:prstGeom>
        </p:spPr>
      </p:pic>
      <p:pic>
        <p:nvPicPr>
          <p:cNvPr id="4" name="Grafik 3">
            <a:extLst>
              <a:ext uri="{FF2B5EF4-FFF2-40B4-BE49-F238E27FC236}">
                <a16:creationId xmlns:a16="http://schemas.microsoft.com/office/drawing/2014/main" id="{3376EA44-FD20-49D1-BC54-7E9DDE6E3A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Tree>
    <p:extLst>
      <p:ext uri="{BB962C8B-B14F-4D97-AF65-F5344CB8AC3E}">
        <p14:creationId xmlns:p14="http://schemas.microsoft.com/office/powerpoint/2010/main" val="3643304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246B6-F422-DB35-C5F2-22D382BB6029}"/>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071488E8-A802-D68C-46AF-D1A2DB8D256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feld 3">
            <a:extLst>
              <a:ext uri="{FF2B5EF4-FFF2-40B4-BE49-F238E27FC236}">
                <a16:creationId xmlns:a16="http://schemas.microsoft.com/office/drawing/2014/main" id="{3954E437-7A12-BF22-6093-1052403E3AB4}"/>
              </a:ext>
            </a:extLst>
          </p:cNvPr>
          <p:cNvSpPr txBox="1"/>
          <p:nvPr/>
        </p:nvSpPr>
        <p:spPr>
          <a:xfrm>
            <a:off x="1235015" y="1531547"/>
            <a:ext cx="10271185" cy="4539704"/>
          </a:xfrm>
          <a:prstGeom prst="rect">
            <a:avLst/>
          </a:prstGeom>
          <a:noFill/>
        </p:spPr>
        <p:txBody>
          <a:bodyPr wrap="square">
            <a:spAutoFit/>
          </a:bodyPr>
          <a:lstStyle/>
          <a:p>
            <a:r>
              <a:rPr lang="de-DE" sz="1600" dirty="0"/>
              <a:t>Das Modell der "Inneren Landkarte von Bedeutungen" erklärt, wie "Kultur" entsteht. Dieses Bild findet sich unter anderem bei Stuart Hall (Center </a:t>
            </a:r>
            <a:r>
              <a:rPr lang="de-DE" sz="1600" dirty="0" err="1"/>
              <a:t>for</a:t>
            </a:r>
            <a:r>
              <a:rPr lang="de-DE" sz="1600" dirty="0"/>
              <a:t> Contemporary Cultural Studies in Birmingham) und auch bei Jürgen Heckel, der es insbesondere im Kontext von Kommunikation und Konfliktbearbeitung beschreibt.</a:t>
            </a:r>
          </a:p>
          <a:p>
            <a:pPr>
              <a:buNone/>
            </a:pPr>
            <a:br>
              <a:rPr lang="de-DE" sz="800" dirty="0"/>
            </a:br>
            <a:r>
              <a:rPr lang="de-DE" sz="1600" dirty="0"/>
              <a:t>Das Modell basiert auf der Annahme, dass wir nur einen Teil der Informationen aus unserer Umgebung bewusst wahrnehmen. Diese werden durch persönliche Filtersysteme – wie Interessen, Vorannahmen oder Tagesform – gefiltert und in unserer "Inneren Landkarte" gespeichert. Diese gespeicherten Bedeutungen prägen unsere Werte und Handlungen.</a:t>
            </a:r>
          </a:p>
          <a:p>
            <a:pPr>
              <a:buNone/>
            </a:pPr>
            <a:endParaRPr lang="de-DE" sz="800" dirty="0"/>
          </a:p>
          <a:p>
            <a:pPr>
              <a:buNone/>
            </a:pPr>
            <a:r>
              <a:rPr lang="de-DE" sz="1600" dirty="0"/>
              <a:t>In der Kommunikation müssen wir unsere "Innere Landkarte" in Sprache übersetzen. Doch unser Gegenüber interpretiert diese Worte nur durch die eigene Landkarte, die von anderen Erfahrungen geprägt sein kann.</a:t>
            </a:r>
          </a:p>
          <a:p>
            <a:pPr>
              <a:buNone/>
            </a:pPr>
            <a:r>
              <a:rPr lang="de-DE" sz="1600" dirty="0"/>
              <a:t>Jeder Mensch besitzt eine individuelle "kulturelle Brille", die von biografischen Erfahrungen beeinflusst ist. Ähnlichkeiten ergeben sich oft durch gemeinsame Herkunft, Region, Geschlecht, ethnische Zugehörigkeit oder andere soziale Einflüsse. Diese Faktoren formen unsere Kultur und beeinflussen unser Verhalten.</a:t>
            </a:r>
          </a:p>
          <a:p>
            <a:endParaRPr lang="de-DE" sz="800" dirty="0"/>
          </a:p>
          <a:p>
            <a:r>
              <a:rPr lang="de-DE" sz="1600" dirty="0"/>
              <a:t>Je unterschiedlicher die "Inneren Landkarten" sind, desto größer ist die Wahrscheinlichkeit von Missverständnissen. Ein tieferes Verständnis der eigenen und der Landkarte meines Gegenübers erleichtert den Umgang </a:t>
            </a:r>
            <a:br>
              <a:rPr lang="de-DE" sz="1600" dirty="0"/>
            </a:br>
            <a:r>
              <a:rPr lang="de-DE" sz="1600" dirty="0"/>
              <a:t>mit unterschiedlichen Überzeugungen und hilft, Konflikte konstruktiver zu gestalten.</a:t>
            </a:r>
            <a:br>
              <a:rPr lang="de-DE" sz="1600" dirty="0"/>
            </a:br>
            <a:endParaRPr lang="de-DE" sz="1600" b="1" dirty="0"/>
          </a:p>
          <a:p>
            <a:r>
              <a:rPr lang="de-DE" sz="900" dirty="0"/>
              <a:t>Quelle: Heckel, J. </a:t>
            </a:r>
            <a:r>
              <a:rPr lang="de-DE" sz="900" i="1" dirty="0"/>
              <a:t>Kommunizieren lernen – Anregungen zur Selbsthilfe</a:t>
            </a:r>
            <a:r>
              <a:rPr lang="de-DE" sz="900" dirty="0"/>
              <a:t>, Friedrich-Ebert-Stiftung; 2010</a:t>
            </a:r>
          </a:p>
        </p:txBody>
      </p:sp>
      <p:sp>
        <p:nvSpPr>
          <p:cNvPr id="6" name="Textfeld 5">
            <a:extLst>
              <a:ext uri="{FF2B5EF4-FFF2-40B4-BE49-F238E27FC236}">
                <a16:creationId xmlns:a16="http://schemas.microsoft.com/office/drawing/2014/main" id="{BB43D7A4-0FB5-B541-6D23-EA4A8A3767C9}"/>
              </a:ext>
            </a:extLst>
          </p:cNvPr>
          <p:cNvSpPr txBox="1"/>
          <p:nvPr/>
        </p:nvSpPr>
        <p:spPr>
          <a:xfrm>
            <a:off x="1235015" y="1044512"/>
            <a:ext cx="3544019" cy="369332"/>
          </a:xfrm>
          <a:prstGeom prst="rect">
            <a:avLst/>
          </a:prstGeom>
          <a:noFill/>
        </p:spPr>
        <p:txBody>
          <a:bodyPr wrap="square" rtlCol="0">
            <a:spAutoFit/>
          </a:bodyPr>
          <a:lstStyle/>
          <a:p>
            <a:r>
              <a:rPr lang="de-DE" sz="1800" b="1" strike="noStrike" spc="-1" dirty="0">
                <a:solidFill>
                  <a:srgbClr val="000000"/>
                </a:solidFill>
              </a:rPr>
              <a:t>Innere Landkarte von Bedeutungen </a:t>
            </a:r>
            <a:endParaRPr lang="de-DE" sz="1800" b="0" strike="noStrike" spc="-1" dirty="0"/>
          </a:p>
        </p:txBody>
      </p:sp>
      <p:pic>
        <p:nvPicPr>
          <p:cNvPr id="3" name="Grafik 2">
            <a:extLst>
              <a:ext uri="{FF2B5EF4-FFF2-40B4-BE49-F238E27FC236}">
                <a16:creationId xmlns:a16="http://schemas.microsoft.com/office/drawing/2014/main" id="{8A9F052F-4CC8-9A6F-BD3D-311263F6B5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Tree>
    <p:extLst>
      <p:ext uri="{BB962C8B-B14F-4D97-AF65-F5344CB8AC3E}">
        <p14:creationId xmlns:p14="http://schemas.microsoft.com/office/powerpoint/2010/main" val="601021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48BB9-3F41-03D8-3B04-44C0AC3ADF9F}"/>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880E4443-A253-9E96-E7D1-528E4CBAC24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580222F6-F911-6759-BCAE-B9D29CFAAFB0}"/>
              </a:ext>
            </a:extLst>
          </p:cNvPr>
          <p:cNvSpPr txBox="1"/>
          <p:nvPr/>
        </p:nvSpPr>
        <p:spPr>
          <a:xfrm>
            <a:off x="2922952" y="2921168"/>
            <a:ext cx="6346096" cy="1015663"/>
          </a:xfrm>
          <a:prstGeom prst="rect">
            <a:avLst/>
          </a:prstGeom>
          <a:solidFill>
            <a:srgbClr val="92D050"/>
          </a:solidFill>
          <a:scene3d>
            <a:camera prst="orthographicFront"/>
            <a:lightRig rig="threePt" dir="t"/>
          </a:scene3d>
          <a:sp3d>
            <a:bevelT prst="angle"/>
          </a:sp3d>
        </p:spPr>
        <p:txBody>
          <a:bodyPr wrap="none" rtlCol="0">
            <a:spAutoFit/>
          </a:bodyPr>
          <a:lstStyle/>
          <a:p>
            <a:r>
              <a:rPr lang="de-DE" sz="6000" dirty="0"/>
              <a:t>Pause bis 13.15 Uhr</a:t>
            </a:r>
          </a:p>
        </p:txBody>
      </p:sp>
      <p:pic>
        <p:nvPicPr>
          <p:cNvPr id="4" name="Grafik 3">
            <a:extLst>
              <a:ext uri="{FF2B5EF4-FFF2-40B4-BE49-F238E27FC236}">
                <a16:creationId xmlns:a16="http://schemas.microsoft.com/office/drawing/2014/main" id="{DECA2221-F3B1-41A7-A8EF-49E4BC90E9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Tree>
    <p:extLst>
      <p:ext uri="{BB962C8B-B14F-4D97-AF65-F5344CB8AC3E}">
        <p14:creationId xmlns:p14="http://schemas.microsoft.com/office/powerpoint/2010/main" val="245082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5E8BF-E850-1528-F29B-C6CD7DCFB969}"/>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C46DA90D-3816-A7F2-6FB7-C6C5CD38266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Denkblase: wolkenförmig 1">
            <a:extLst>
              <a:ext uri="{FF2B5EF4-FFF2-40B4-BE49-F238E27FC236}">
                <a16:creationId xmlns:a16="http://schemas.microsoft.com/office/drawing/2014/main" id="{205F09BB-AE14-A09F-7253-638B1A721CDD}"/>
              </a:ext>
            </a:extLst>
          </p:cNvPr>
          <p:cNvSpPr/>
          <p:nvPr/>
        </p:nvSpPr>
        <p:spPr>
          <a:xfrm>
            <a:off x="3200401" y="1406105"/>
            <a:ext cx="4986067" cy="2337759"/>
          </a:xfrm>
          <a:prstGeom prst="cloudCallout">
            <a:avLst/>
          </a:prstGeom>
          <a:solidFill>
            <a:srgbClr val="92D050"/>
          </a:solidFill>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200" dirty="0"/>
              <a:t>Frage für die Kleingruppen</a:t>
            </a:r>
          </a:p>
        </p:txBody>
      </p:sp>
      <p:sp>
        <p:nvSpPr>
          <p:cNvPr id="4" name="Textfeld 3">
            <a:extLst>
              <a:ext uri="{FF2B5EF4-FFF2-40B4-BE49-F238E27FC236}">
                <a16:creationId xmlns:a16="http://schemas.microsoft.com/office/drawing/2014/main" id="{C9B01897-E2D9-59F1-8989-18BE21ECAABE}"/>
              </a:ext>
            </a:extLst>
          </p:cNvPr>
          <p:cNvSpPr txBox="1"/>
          <p:nvPr/>
        </p:nvSpPr>
        <p:spPr>
          <a:xfrm>
            <a:off x="2762552" y="4349750"/>
            <a:ext cx="6666895" cy="800219"/>
          </a:xfrm>
          <a:prstGeom prst="rect">
            <a:avLst/>
          </a:prstGeom>
          <a:noFill/>
        </p:spPr>
        <p:txBody>
          <a:bodyPr wrap="square" rtlCol="0">
            <a:spAutoFit/>
          </a:bodyPr>
          <a:lstStyle/>
          <a:p>
            <a:r>
              <a:rPr lang="de-DE" sz="2800" b="1" dirty="0"/>
              <a:t>Was beutetet für Sie der Begriff </a:t>
            </a:r>
            <a:r>
              <a:rPr lang="de-DE" sz="2800" b="1" i="1" dirty="0" err="1"/>
              <a:t>Diversity</a:t>
            </a:r>
            <a:r>
              <a:rPr lang="de-DE" sz="2800" b="1" dirty="0"/>
              <a:t>?</a:t>
            </a:r>
            <a:endParaRPr lang="de-DE" sz="3200" b="1" dirty="0"/>
          </a:p>
          <a:p>
            <a:endParaRPr lang="de-DE" dirty="0"/>
          </a:p>
        </p:txBody>
      </p:sp>
      <p:pic>
        <p:nvPicPr>
          <p:cNvPr id="6" name="Grafik 5">
            <a:extLst>
              <a:ext uri="{FF2B5EF4-FFF2-40B4-BE49-F238E27FC236}">
                <a16:creationId xmlns:a16="http://schemas.microsoft.com/office/drawing/2014/main" id="{D6915EDA-8E08-FE44-2B20-10235636E2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Tree>
    <p:extLst>
      <p:ext uri="{BB962C8B-B14F-4D97-AF65-F5344CB8AC3E}">
        <p14:creationId xmlns:p14="http://schemas.microsoft.com/office/powerpoint/2010/main" val="1733780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A8F4C-0FB1-819A-2B10-8BF775A4107F}"/>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A8C1BD23-FABB-ACD5-BA10-C54E15C3924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FB6F515A-5582-6F45-3560-DF5B38BBB7E6}"/>
              </a:ext>
            </a:extLst>
          </p:cNvPr>
          <p:cNvSpPr txBox="1"/>
          <p:nvPr/>
        </p:nvSpPr>
        <p:spPr>
          <a:xfrm>
            <a:off x="920243" y="998919"/>
            <a:ext cx="184731" cy="369332"/>
          </a:xfrm>
          <a:prstGeom prst="rect">
            <a:avLst/>
          </a:prstGeom>
          <a:noFill/>
        </p:spPr>
        <p:txBody>
          <a:bodyPr wrap="none" rtlCol="0">
            <a:spAutoFit/>
          </a:bodyPr>
          <a:lstStyle/>
          <a:p>
            <a:endParaRPr lang="de-DE" dirty="0"/>
          </a:p>
        </p:txBody>
      </p:sp>
      <p:sp>
        <p:nvSpPr>
          <p:cNvPr id="4" name="Textfeld 3">
            <a:extLst>
              <a:ext uri="{FF2B5EF4-FFF2-40B4-BE49-F238E27FC236}">
                <a16:creationId xmlns:a16="http://schemas.microsoft.com/office/drawing/2014/main" id="{D7DF7ECE-6FDA-4F0A-A80B-40C0FDBE9D14}"/>
              </a:ext>
            </a:extLst>
          </p:cNvPr>
          <p:cNvSpPr txBox="1"/>
          <p:nvPr/>
        </p:nvSpPr>
        <p:spPr>
          <a:xfrm>
            <a:off x="4168883" y="1423724"/>
            <a:ext cx="3854234" cy="461665"/>
          </a:xfrm>
          <a:prstGeom prst="rect">
            <a:avLst/>
          </a:prstGeom>
          <a:solidFill>
            <a:srgbClr val="92D050"/>
          </a:solidFill>
          <a:ln>
            <a:solidFill>
              <a:schemeClr val="tx1"/>
            </a:solidFill>
          </a:ln>
        </p:spPr>
        <p:txBody>
          <a:bodyPr wrap="square" rtlCol="0">
            <a:spAutoFit/>
          </a:bodyPr>
          <a:lstStyle/>
          <a:p>
            <a:r>
              <a:rPr lang="de-DE" sz="2400" i="1" dirty="0" err="1"/>
              <a:t>Diversity</a:t>
            </a:r>
            <a:r>
              <a:rPr lang="de-DE" sz="2400" dirty="0"/>
              <a:t> hat zwei Ursprünge:</a:t>
            </a:r>
          </a:p>
        </p:txBody>
      </p:sp>
      <p:sp>
        <p:nvSpPr>
          <p:cNvPr id="6" name="Textfeld 5">
            <a:extLst>
              <a:ext uri="{FF2B5EF4-FFF2-40B4-BE49-F238E27FC236}">
                <a16:creationId xmlns:a16="http://schemas.microsoft.com/office/drawing/2014/main" id="{2B0F4CA3-F542-4FDA-DC91-15699EDACE13}"/>
              </a:ext>
            </a:extLst>
          </p:cNvPr>
          <p:cNvSpPr txBox="1"/>
          <p:nvPr/>
        </p:nvSpPr>
        <p:spPr>
          <a:xfrm>
            <a:off x="934037" y="2274837"/>
            <a:ext cx="5161963" cy="646331"/>
          </a:xfrm>
          <a:prstGeom prst="rect">
            <a:avLst/>
          </a:prstGeom>
          <a:noFill/>
        </p:spPr>
        <p:txBody>
          <a:bodyPr wrap="square" rtlCol="0">
            <a:spAutoFit/>
          </a:bodyPr>
          <a:lstStyle/>
          <a:p>
            <a:r>
              <a:rPr lang="de-DE" dirty="0"/>
              <a:t>1. Ursprung: Erfahrungen aus der US-amerikanischen Bürgerrechtsbewegung (1950er–1960er Jahre)</a:t>
            </a:r>
          </a:p>
        </p:txBody>
      </p:sp>
      <p:sp>
        <p:nvSpPr>
          <p:cNvPr id="7" name="Textfeld 6">
            <a:extLst>
              <a:ext uri="{FF2B5EF4-FFF2-40B4-BE49-F238E27FC236}">
                <a16:creationId xmlns:a16="http://schemas.microsoft.com/office/drawing/2014/main" id="{9C538D9F-F8DB-9814-5BE4-C2F8182FDBED}"/>
              </a:ext>
            </a:extLst>
          </p:cNvPr>
          <p:cNvSpPr txBox="1"/>
          <p:nvPr/>
        </p:nvSpPr>
        <p:spPr>
          <a:xfrm>
            <a:off x="1008391" y="3181423"/>
            <a:ext cx="4992200" cy="923330"/>
          </a:xfrm>
          <a:prstGeom prst="rect">
            <a:avLst/>
          </a:prstGeom>
          <a:noFill/>
        </p:spPr>
        <p:txBody>
          <a:bodyPr wrap="square" rtlCol="0">
            <a:spAutoFit/>
          </a:bodyPr>
          <a:lstStyle/>
          <a:p>
            <a:r>
              <a:rPr lang="de-DE" dirty="0"/>
              <a:t>Eine Gesellschaft profitiert von Vielfalt und wird stärker, wenn Menschen unterschiedlich sind </a:t>
            </a:r>
          </a:p>
          <a:p>
            <a:r>
              <a:rPr lang="de-DE" dirty="0"/>
              <a:t>und diese Unterschiede leben können.</a:t>
            </a:r>
          </a:p>
        </p:txBody>
      </p:sp>
      <p:sp>
        <p:nvSpPr>
          <p:cNvPr id="8" name="Textfeld 7">
            <a:extLst>
              <a:ext uri="{FF2B5EF4-FFF2-40B4-BE49-F238E27FC236}">
                <a16:creationId xmlns:a16="http://schemas.microsoft.com/office/drawing/2014/main" id="{826AF1BC-D29C-9AEB-435C-A938445F68F5}"/>
              </a:ext>
            </a:extLst>
          </p:cNvPr>
          <p:cNvSpPr txBox="1"/>
          <p:nvPr/>
        </p:nvSpPr>
        <p:spPr>
          <a:xfrm>
            <a:off x="6377406" y="2274837"/>
            <a:ext cx="4822075" cy="369332"/>
          </a:xfrm>
          <a:prstGeom prst="rect">
            <a:avLst/>
          </a:prstGeom>
          <a:noFill/>
        </p:spPr>
        <p:txBody>
          <a:bodyPr wrap="square" rtlCol="0">
            <a:spAutoFit/>
          </a:bodyPr>
          <a:lstStyle/>
          <a:p>
            <a:r>
              <a:rPr lang="de-DE" dirty="0"/>
              <a:t>2. Ursprung: Ableitung aus den Menschenrechten</a:t>
            </a:r>
            <a:endParaRPr lang="de-DE" b="1" dirty="0"/>
          </a:p>
        </p:txBody>
      </p:sp>
      <p:sp>
        <p:nvSpPr>
          <p:cNvPr id="9" name="Textfeld 8">
            <a:extLst>
              <a:ext uri="{FF2B5EF4-FFF2-40B4-BE49-F238E27FC236}">
                <a16:creationId xmlns:a16="http://schemas.microsoft.com/office/drawing/2014/main" id="{FD716000-B6DA-D68B-52E1-C3D34B9FE53F}"/>
              </a:ext>
            </a:extLst>
          </p:cNvPr>
          <p:cNvSpPr txBox="1"/>
          <p:nvPr/>
        </p:nvSpPr>
        <p:spPr>
          <a:xfrm>
            <a:off x="6492962" y="3176547"/>
            <a:ext cx="4590962" cy="1200329"/>
          </a:xfrm>
          <a:prstGeom prst="rect">
            <a:avLst/>
          </a:prstGeom>
          <a:noFill/>
        </p:spPr>
        <p:txBody>
          <a:bodyPr wrap="square" rtlCol="0">
            <a:spAutoFit/>
          </a:bodyPr>
          <a:lstStyle/>
          <a:p>
            <a:r>
              <a:rPr lang="de-DE" dirty="0"/>
              <a:t>Freie Entfaltung der Persönlichkeit: geschützt durch mehrere Artikel der Allgemeinen Erklärung der Menschenrechte der Vereinten Nationen, u. a. Art. 1, 2, 19, 22 und 29.</a:t>
            </a:r>
          </a:p>
        </p:txBody>
      </p:sp>
      <p:sp>
        <p:nvSpPr>
          <p:cNvPr id="10" name="Textfeld 9">
            <a:extLst>
              <a:ext uri="{FF2B5EF4-FFF2-40B4-BE49-F238E27FC236}">
                <a16:creationId xmlns:a16="http://schemas.microsoft.com/office/drawing/2014/main" id="{7A45C78E-311D-2DC8-EFF8-E98328D1A469}"/>
              </a:ext>
            </a:extLst>
          </p:cNvPr>
          <p:cNvSpPr txBox="1"/>
          <p:nvPr/>
        </p:nvSpPr>
        <p:spPr>
          <a:xfrm>
            <a:off x="1752614" y="5155772"/>
            <a:ext cx="9249583" cy="461665"/>
          </a:xfrm>
          <a:prstGeom prst="rect">
            <a:avLst/>
          </a:prstGeom>
          <a:solidFill>
            <a:srgbClr val="92D050"/>
          </a:solidFill>
        </p:spPr>
        <p:txBody>
          <a:bodyPr wrap="none" rtlCol="0">
            <a:spAutoFit/>
          </a:bodyPr>
          <a:lstStyle/>
          <a:p>
            <a:r>
              <a:rPr lang="de-DE" sz="2400" i="1" dirty="0" err="1"/>
              <a:t>Diversity</a:t>
            </a:r>
            <a:r>
              <a:rPr lang="de-DE" sz="2400" dirty="0"/>
              <a:t> = Utopie einer Gesellschaft, in der es keine Diskriminierung gibt</a:t>
            </a:r>
          </a:p>
        </p:txBody>
      </p:sp>
      <p:pic>
        <p:nvPicPr>
          <p:cNvPr id="11" name="Grafik 10">
            <a:extLst>
              <a:ext uri="{FF2B5EF4-FFF2-40B4-BE49-F238E27FC236}">
                <a16:creationId xmlns:a16="http://schemas.microsoft.com/office/drawing/2014/main" id="{E875C293-3A46-1823-2CC0-B6A27D8E76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Tree>
    <p:extLst>
      <p:ext uri="{BB962C8B-B14F-4D97-AF65-F5344CB8AC3E}">
        <p14:creationId xmlns:p14="http://schemas.microsoft.com/office/powerpoint/2010/main" val="291117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6189E-F903-04DE-1F06-B5AF73D5FE1B}"/>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2DD4B0D6-2C7B-6405-DA24-E98D62676B7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DE9C09F3-EF0E-661D-E61A-F39226466F6F}"/>
              </a:ext>
            </a:extLst>
          </p:cNvPr>
          <p:cNvSpPr txBox="1"/>
          <p:nvPr/>
        </p:nvSpPr>
        <p:spPr>
          <a:xfrm>
            <a:off x="934528" y="1095555"/>
            <a:ext cx="2912853" cy="369332"/>
          </a:xfrm>
          <a:prstGeom prst="rect">
            <a:avLst/>
          </a:prstGeom>
          <a:noFill/>
        </p:spPr>
        <p:txBody>
          <a:bodyPr wrap="square" rtlCol="0">
            <a:spAutoFit/>
          </a:bodyPr>
          <a:lstStyle/>
          <a:p>
            <a:r>
              <a:rPr lang="de-DE" sz="1800" b="1" dirty="0" err="1"/>
              <a:t>D</a:t>
            </a:r>
            <a:r>
              <a:rPr lang="de-DE" sz="1800" b="1" i="1" dirty="0" err="1"/>
              <a:t>iversity</a:t>
            </a:r>
            <a:r>
              <a:rPr lang="de-DE" sz="1800" b="1" dirty="0"/>
              <a:t> </a:t>
            </a:r>
            <a:r>
              <a:rPr lang="de-DE" b="1" dirty="0"/>
              <a:t>in der Fachdebatte</a:t>
            </a:r>
          </a:p>
        </p:txBody>
      </p:sp>
      <p:sp>
        <p:nvSpPr>
          <p:cNvPr id="4" name="Textfeld 3">
            <a:extLst>
              <a:ext uri="{FF2B5EF4-FFF2-40B4-BE49-F238E27FC236}">
                <a16:creationId xmlns:a16="http://schemas.microsoft.com/office/drawing/2014/main" id="{7B335C29-5CCA-3C71-F959-DA4A9E365854}"/>
              </a:ext>
            </a:extLst>
          </p:cNvPr>
          <p:cNvSpPr txBox="1"/>
          <p:nvPr/>
        </p:nvSpPr>
        <p:spPr>
          <a:xfrm>
            <a:off x="934528" y="1627271"/>
            <a:ext cx="10598989" cy="4555093"/>
          </a:xfrm>
          <a:prstGeom prst="rect">
            <a:avLst/>
          </a:prstGeom>
          <a:noFill/>
        </p:spPr>
        <p:txBody>
          <a:bodyPr wrap="square">
            <a:spAutoFit/>
          </a:bodyPr>
          <a:lstStyle/>
          <a:p>
            <a:r>
              <a:rPr lang="de-DE" sz="1600" b="1" i="1" dirty="0" err="1"/>
              <a:t>Diversity</a:t>
            </a:r>
            <a:r>
              <a:rPr lang="de-DE" sz="1600" b="1" dirty="0"/>
              <a:t> = Vielfalt</a:t>
            </a:r>
            <a:r>
              <a:rPr lang="de-DE" sz="1600" dirty="0"/>
              <a:t>, </a:t>
            </a:r>
            <a:r>
              <a:rPr lang="de-DE" sz="1600" b="1" dirty="0"/>
              <a:t>Verschiedenheit, gesellschaftliche Heterogenität </a:t>
            </a:r>
            <a:r>
              <a:rPr lang="de-DE" sz="1600" dirty="0"/>
              <a:t>meint mehr als Unterschiede: </a:t>
            </a:r>
            <a:br>
              <a:rPr lang="de-DE" sz="1600" dirty="0"/>
            </a:br>
            <a:r>
              <a:rPr lang="de-DE" sz="1600" dirty="0"/>
              <a:t>es geht um Anerkennung, Teilhabe und Gerechtigkeit.</a:t>
            </a:r>
            <a:br>
              <a:rPr lang="de-DE" sz="1600" dirty="0"/>
            </a:br>
            <a:endParaRPr lang="de-DE" sz="1600" dirty="0"/>
          </a:p>
          <a:p>
            <a:r>
              <a:rPr lang="de-DE" sz="1600" b="1" dirty="0"/>
              <a:t>Historische Wurzeln</a:t>
            </a:r>
            <a:r>
              <a:rPr lang="de-DE" sz="1600" dirty="0"/>
              <a:t>: entstanden aus der US-Bürgerrechtsbewegung – Unterschiedlichkeit wurde als Stärke erkannt.</a:t>
            </a:r>
          </a:p>
          <a:p>
            <a:endParaRPr lang="de-DE" sz="1600" dirty="0"/>
          </a:p>
          <a:p>
            <a:r>
              <a:rPr lang="de-DE" sz="1600" b="1" i="1" dirty="0" err="1"/>
              <a:t>Diversity</a:t>
            </a:r>
            <a:r>
              <a:rPr lang="de-DE" sz="1600" b="1" i="1" dirty="0"/>
              <a:t> Management</a:t>
            </a:r>
            <a:r>
              <a:rPr lang="de-DE" sz="1600" dirty="0"/>
              <a:t>: in Unternehmen als Erfolgsfaktor genutzt – Vielfalt fördert Kreativität, Innovation und Problemlösung.</a:t>
            </a:r>
          </a:p>
          <a:p>
            <a:endParaRPr lang="de-DE" sz="1600" dirty="0"/>
          </a:p>
          <a:p>
            <a:r>
              <a:rPr lang="de-DE" sz="1600" b="1" dirty="0"/>
              <a:t>Gesellschaftlicher Kontext</a:t>
            </a:r>
            <a:r>
              <a:rPr lang="de-DE" sz="1600" dirty="0"/>
              <a:t>: Vielfalt stärkt auch Gesellschaften – vorausgesetzt, Diskriminierung wird aktiv abgebaut.</a:t>
            </a:r>
          </a:p>
          <a:p>
            <a:endParaRPr lang="de-DE" sz="1600" dirty="0"/>
          </a:p>
          <a:p>
            <a:r>
              <a:rPr lang="de-DE" sz="1600" b="1" dirty="0"/>
              <a:t>Menschenrechtliche Grundlage</a:t>
            </a:r>
            <a:r>
              <a:rPr lang="de-DE" sz="1600" dirty="0"/>
              <a:t>: Recht auf freie Entfaltung – Diskriminierung verhindert Potenzialentfaltung.</a:t>
            </a:r>
          </a:p>
          <a:p>
            <a:endParaRPr lang="de-DE" sz="1600" b="1" dirty="0"/>
          </a:p>
          <a:p>
            <a:r>
              <a:rPr lang="de-DE" sz="1600" b="1" dirty="0"/>
              <a:t>Ebenen der Umsetzung</a:t>
            </a:r>
            <a:r>
              <a:rPr lang="de-DE" sz="1600" dirty="0"/>
              <a:t>:</a:t>
            </a:r>
          </a:p>
          <a:p>
            <a:pPr lvl="1"/>
            <a:r>
              <a:rPr lang="de-DE" sz="1600" dirty="0"/>
              <a:t>Individuell: Haltung der Wertschätzung entwickeln</a:t>
            </a:r>
          </a:p>
          <a:p>
            <a:pPr lvl="1"/>
            <a:r>
              <a:rPr lang="de-DE" sz="1600" dirty="0"/>
              <a:t>Institutionell: Strukturen gegen Diskriminierung schaffen</a:t>
            </a:r>
          </a:p>
          <a:p>
            <a:pPr lvl="1"/>
            <a:r>
              <a:rPr lang="de-DE" sz="1600" dirty="0"/>
              <a:t>Gesellschaftlich: Rahmenbedingungen für Sichtbarkeit und Teilhabe verankern</a:t>
            </a:r>
          </a:p>
          <a:p>
            <a:pPr lvl="1"/>
            <a:endParaRPr lang="de-DE" sz="1600" dirty="0"/>
          </a:p>
          <a:p>
            <a:r>
              <a:rPr lang="de-DE" sz="1600" b="1" dirty="0"/>
              <a:t>Fazit</a:t>
            </a:r>
            <a:r>
              <a:rPr lang="de-DE" sz="1600" dirty="0"/>
              <a:t>: </a:t>
            </a:r>
            <a:r>
              <a:rPr lang="de-DE" sz="1600" i="1" spc="-1" dirty="0" err="1">
                <a:solidFill>
                  <a:srgbClr val="000000"/>
                </a:solidFill>
                <a:ea typeface="DejaVu Sans"/>
              </a:rPr>
              <a:t>Diversity</a:t>
            </a:r>
            <a:r>
              <a:rPr lang="de-DE" sz="1600" spc="-1" dirty="0">
                <a:solidFill>
                  <a:srgbClr val="000000"/>
                </a:solidFill>
                <a:ea typeface="DejaVu Sans"/>
              </a:rPr>
              <a:t> möchte die Gesellschaft nicht `bunter‘ machen, sondern gerechter.</a:t>
            </a:r>
            <a:endParaRPr lang="de-DE" sz="1600" spc="-1" dirty="0"/>
          </a:p>
          <a:p>
            <a:pPr marL="0" indent="0">
              <a:buNone/>
            </a:pPr>
            <a:endParaRPr lang="de-DE" sz="1800" dirty="0"/>
          </a:p>
        </p:txBody>
      </p:sp>
      <p:pic>
        <p:nvPicPr>
          <p:cNvPr id="6" name="Grafik 5">
            <a:extLst>
              <a:ext uri="{FF2B5EF4-FFF2-40B4-BE49-F238E27FC236}">
                <a16:creationId xmlns:a16="http://schemas.microsoft.com/office/drawing/2014/main" id="{3A642CEB-44A6-F47F-3305-B420ED5BC6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Tree>
    <p:extLst>
      <p:ext uri="{BB962C8B-B14F-4D97-AF65-F5344CB8AC3E}">
        <p14:creationId xmlns:p14="http://schemas.microsoft.com/office/powerpoint/2010/main" val="1310149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0CDF6-968F-DBEC-2344-976EB5EB6EFA}"/>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3E760876-C42B-1A64-E96D-0CEAF5F770A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5BEAB1A6-9A76-80EE-11B1-B989F07727DA}"/>
              </a:ext>
            </a:extLst>
          </p:cNvPr>
          <p:cNvSpPr txBox="1"/>
          <p:nvPr/>
        </p:nvSpPr>
        <p:spPr>
          <a:xfrm>
            <a:off x="1112808" y="1224951"/>
            <a:ext cx="10041147" cy="430887"/>
          </a:xfrm>
          <a:prstGeom prst="rect">
            <a:avLst/>
          </a:prstGeom>
          <a:solidFill>
            <a:srgbClr val="92D050"/>
          </a:solidFill>
        </p:spPr>
        <p:txBody>
          <a:bodyPr wrap="square" rtlCol="0">
            <a:spAutoFit/>
          </a:bodyPr>
          <a:lstStyle/>
          <a:p>
            <a:r>
              <a:rPr lang="de-DE" sz="2200" b="1" dirty="0"/>
              <a:t>Einige der Debatten zur Kerndimension Herkunft / Ethnizität im Gesundheitswesen:</a:t>
            </a:r>
          </a:p>
        </p:txBody>
      </p:sp>
      <p:sp>
        <p:nvSpPr>
          <p:cNvPr id="4" name="Textfeld 3">
            <a:extLst>
              <a:ext uri="{FF2B5EF4-FFF2-40B4-BE49-F238E27FC236}">
                <a16:creationId xmlns:a16="http://schemas.microsoft.com/office/drawing/2014/main" id="{318FB3E9-2E3F-92E6-D6A2-372C39C39D0F}"/>
              </a:ext>
            </a:extLst>
          </p:cNvPr>
          <p:cNvSpPr txBox="1"/>
          <p:nvPr/>
        </p:nvSpPr>
        <p:spPr>
          <a:xfrm>
            <a:off x="1152564" y="1852527"/>
            <a:ext cx="7648055" cy="3970318"/>
          </a:xfrm>
          <a:prstGeom prst="rect">
            <a:avLst/>
          </a:prstGeom>
          <a:noFill/>
        </p:spPr>
        <p:txBody>
          <a:bodyPr wrap="square" rtlCol="0">
            <a:spAutoFit/>
          </a:bodyPr>
          <a:lstStyle/>
          <a:p>
            <a:pPr lvl="0"/>
            <a:r>
              <a:rPr lang="de-DE" b="1" dirty="0"/>
              <a:t>Sprachliche Barrieren im Gesundheitssystem</a:t>
            </a:r>
            <a:br>
              <a:rPr lang="de-DE" dirty="0"/>
            </a:br>
            <a:r>
              <a:rPr lang="de-DE" dirty="0"/>
              <a:t>Bedarf an </a:t>
            </a:r>
            <a:r>
              <a:rPr lang="de-DE" dirty="0" err="1"/>
              <a:t>Dolmetschdiensten</a:t>
            </a:r>
            <a:r>
              <a:rPr lang="de-DE" dirty="0"/>
              <a:t> und mehrsprachigen Informationsmaterialien.</a:t>
            </a:r>
          </a:p>
          <a:p>
            <a:pPr lvl="0"/>
            <a:endParaRPr lang="de-DE" b="1" dirty="0"/>
          </a:p>
          <a:p>
            <a:pPr lvl="0"/>
            <a:r>
              <a:rPr lang="de-DE" b="1" dirty="0"/>
              <a:t>Rassismus und Diskriminierung im Gesundheitswesen</a:t>
            </a:r>
            <a:br>
              <a:rPr lang="de-DE" dirty="0"/>
            </a:br>
            <a:r>
              <a:rPr lang="de-DE" dirty="0"/>
              <a:t>Vorurteile und Benachteiligung bei Diagnostik und Behandlung.</a:t>
            </a:r>
          </a:p>
          <a:p>
            <a:pPr lvl="0"/>
            <a:endParaRPr lang="de-DE" b="1" dirty="0"/>
          </a:p>
          <a:p>
            <a:pPr lvl="0"/>
            <a:r>
              <a:rPr lang="de-DE" b="1" dirty="0"/>
              <a:t>Diversitätskompetenz des medizinischen Personals</a:t>
            </a:r>
            <a:br>
              <a:rPr lang="de-DE" dirty="0"/>
            </a:br>
            <a:r>
              <a:rPr lang="de-DE" dirty="0"/>
              <a:t>Schulungen und diversitätssensible Kommunikation für bessere Versorgung.</a:t>
            </a:r>
          </a:p>
          <a:p>
            <a:pPr lvl="0"/>
            <a:endParaRPr lang="de-DE" b="1" dirty="0"/>
          </a:p>
          <a:p>
            <a:pPr lvl="0"/>
            <a:r>
              <a:rPr lang="de-DE" b="1" dirty="0"/>
              <a:t>Gesundheitsförderung in migrantischen Communities</a:t>
            </a:r>
            <a:br>
              <a:rPr lang="de-DE" dirty="0"/>
            </a:br>
            <a:r>
              <a:rPr lang="de-DE" dirty="0"/>
              <a:t>Zielgruppengerechte Prävention, Aufklärung und Community-Programme.</a:t>
            </a:r>
          </a:p>
          <a:p>
            <a:pPr lvl="0"/>
            <a:endParaRPr lang="de-DE" b="1" dirty="0"/>
          </a:p>
          <a:p>
            <a:pPr lvl="0"/>
            <a:r>
              <a:rPr lang="de-DE" b="1" dirty="0"/>
              <a:t>Medizinische Versorgung von Geflüchteten</a:t>
            </a:r>
            <a:br>
              <a:rPr lang="de-DE" dirty="0"/>
            </a:br>
            <a:r>
              <a:rPr lang="de-DE" dirty="0"/>
              <a:t>Zugang zu Notfallversorgung, Therapie und kultursensibler Betreuung.</a:t>
            </a:r>
          </a:p>
        </p:txBody>
      </p:sp>
      <p:pic>
        <p:nvPicPr>
          <p:cNvPr id="6" name="Grafik 5">
            <a:extLst>
              <a:ext uri="{FF2B5EF4-FFF2-40B4-BE49-F238E27FC236}">
                <a16:creationId xmlns:a16="http://schemas.microsoft.com/office/drawing/2014/main" id="{B209E115-414E-A47E-1DE5-0E0E1F0B84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Tree>
    <p:extLst>
      <p:ext uri="{BB962C8B-B14F-4D97-AF65-F5344CB8AC3E}">
        <p14:creationId xmlns:p14="http://schemas.microsoft.com/office/powerpoint/2010/main" val="2322377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3C7E8-5874-3BB8-4134-8EF7F70A5619}"/>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B5FB3F10-9DFF-47B7-0D73-A0BD81E2E26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41653A15-8EAC-0D5D-3887-7ABD9401527A}"/>
              </a:ext>
            </a:extLst>
          </p:cNvPr>
          <p:cNvSpPr txBox="1"/>
          <p:nvPr/>
        </p:nvSpPr>
        <p:spPr>
          <a:xfrm>
            <a:off x="906449" y="1155615"/>
            <a:ext cx="9881878" cy="430887"/>
          </a:xfrm>
          <a:prstGeom prst="rect">
            <a:avLst/>
          </a:prstGeom>
          <a:solidFill>
            <a:srgbClr val="92D050"/>
          </a:solidFill>
        </p:spPr>
        <p:txBody>
          <a:bodyPr wrap="square" rtlCol="0">
            <a:spAutoFit/>
          </a:bodyPr>
          <a:lstStyle/>
          <a:p>
            <a:pPr algn="ctr"/>
            <a:r>
              <a:rPr lang="de-DE" sz="2200" b="1" dirty="0"/>
              <a:t>Einige der Debatten zur Kerndimension Geschlecht im Gesundheitswesen:</a:t>
            </a:r>
          </a:p>
        </p:txBody>
      </p:sp>
      <p:pic>
        <p:nvPicPr>
          <p:cNvPr id="6" name="Grafik 5">
            <a:extLst>
              <a:ext uri="{FF2B5EF4-FFF2-40B4-BE49-F238E27FC236}">
                <a16:creationId xmlns:a16="http://schemas.microsoft.com/office/drawing/2014/main" id="{62BBAA7A-20AA-2791-FCA6-ADBDB4E153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
        <p:nvSpPr>
          <p:cNvPr id="7" name="Textfeld 6">
            <a:extLst>
              <a:ext uri="{FF2B5EF4-FFF2-40B4-BE49-F238E27FC236}">
                <a16:creationId xmlns:a16="http://schemas.microsoft.com/office/drawing/2014/main" id="{9FBA8F37-6C6B-954B-9E94-8DBC4143F632}"/>
              </a:ext>
            </a:extLst>
          </p:cNvPr>
          <p:cNvSpPr txBox="1"/>
          <p:nvPr/>
        </p:nvSpPr>
        <p:spPr>
          <a:xfrm>
            <a:off x="955441" y="1814138"/>
            <a:ext cx="9881879" cy="4247317"/>
          </a:xfrm>
          <a:prstGeom prst="rect">
            <a:avLst/>
          </a:prstGeom>
          <a:noFill/>
        </p:spPr>
        <p:txBody>
          <a:bodyPr wrap="square" rtlCol="0">
            <a:spAutoFit/>
          </a:bodyPr>
          <a:lstStyle/>
          <a:p>
            <a:pPr lvl="0"/>
            <a:r>
              <a:rPr lang="de-DE" b="1" dirty="0"/>
              <a:t>Geschlechtersensible Medizin (Gender-Medizin)</a:t>
            </a:r>
            <a:br>
              <a:rPr lang="de-DE" dirty="0"/>
            </a:br>
            <a:r>
              <a:rPr lang="de-DE" dirty="0"/>
              <a:t>Erforschung geschlechtsspezifischer Unterschiede in Diagnostik, Therapie und Medikamentenwirkung.</a:t>
            </a:r>
          </a:p>
          <a:p>
            <a:pPr lvl="0"/>
            <a:endParaRPr lang="de-DE" b="1" dirty="0"/>
          </a:p>
          <a:p>
            <a:pPr lvl="0"/>
            <a:r>
              <a:rPr lang="de-DE" b="1" dirty="0"/>
              <a:t>Ungleichheiten in Diagnostik und Behandlung</a:t>
            </a:r>
            <a:br>
              <a:rPr lang="de-DE" dirty="0"/>
            </a:br>
            <a:r>
              <a:rPr lang="de-DE" dirty="0"/>
              <a:t>Unterschiede bei Diagnosen und Behandlungen zwischen Männern, Frauen und anderen Geschlechtern, z. B. Fehldiagnosen oder dass Symptome bei manchen Geschlechtern schneller übersehen werden.</a:t>
            </a:r>
          </a:p>
          <a:p>
            <a:pPr lvl="0"/>
            <a:endParaRPr lang="de-DE" b="1" dirty="0"/>
          </a:p>
          <a:p>
            <a:pPr lvl="0"/>
            <a:r>
              <a:rPr lang="de-DE" b="1" dirty="0"/>
              <a:t>Gesundheit von Trans- und Interpersonen</a:t>
            </a:r>
            <a:br>
              <a:rPr lang="de-DE" dirty="0"/>
            </a:br>
            <a:r>
              <a:rPr lang="de-DE" dirty="0"/>
              <a:t>Zugang zu spezialisierter medizinischer Versorgung und Anerkennung geschlechtlicher Vielfalt.</a:t>
            </a:r>
          </a:p>
          <a:p>
            <a:pPr lvl="0"/>
            <a:endParaRPr lang="de-DE" b="1" dirty="0"/>
          </a:p>
          <a:p>
            <a:pPr lvl="0"/>
            <a:r>
              <a:rPr lang="de-DE" b="1" dirty="0"/>
              <a:t>Geschlechterrollen in Pflegeberufen</a:t>
            </a:r>
            <a:br>
              <a:rPr lang="de-DE" dirty="0"/>
            </a:br>
            <a:r>
              <a:rPr lang="de-DE" dirty="0"/>
              <a:t>Ungleichheiten in Karriere, Bezahlung und Arbeitsbedingungen.</a:t>
            </a:r>
          </a:p>
          <a:p>
            <a:pPr lvl="0"/>
            <a:endParaRPr lang="de-DE" b="1" dirty="0"/>
          </a:p>
          <a:p>
            <a:pPr lvl="0"/>
            <a:r>
              <a:rPr lang="de-DE" b="1" dirty="0"/>
              <a:t>Psychische Gesundheit und Geschlecht</a:t>
            </a:r>
            <a:br>
              <a:rPr lang="de-DE" dirty="0"/>
            </a:br>
            <a:r>
              <a:rPr lang="de-DE" dirty="0"/>
              <a:t>Unterschiedliche Belastungen, gesellschaftliche Rollenbilder und Zugang zu psychologischer Hilfe.</a:t>
            </a:r>
          </a:p>
        </p:txBody>
      </p:sp>
    </p:spTree>
    <p:extLst>
      <p:ext uri="{BB962C8B-B14F-4D97-AF65-F5344CB8AC3E}">
        <p14:creationId xmlns:p14="http://schemas.microsoft.com/office/powerpoint/2010/main" val="2156187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92C90-B245-72C2-FE9A-B55F8A3966AF}"/>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C4E327C4-A48D-AD67-8C6F-022AA4EBFAD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 y="0"/>
            <a:ext cx="12192000" cy="6858000"/>
          </a:xfrm>
        </p:spPr>
      </p:pic>
      <p:sp>
        <p:nvSpPr>
          <p:cNvPr id="2" name="Textfeld 1">
            <a:extLst>
              <a:ext uri="{FF2B5EF4-FFF2-40B4-BE49-F238E27FC236}">
                <a16:creationId xmlns:a16="http://schemas.microsoft.com/office/drawing/2014/main" id="{8F58CB00-2ABC-C4BF-7C2D-CB289D884261}"/>
              </a:ext>
            </a:extLst>
          </p:cNvPr>
          <p:cNvSpPr txBox="1"/>
          <p:nvPr/>
        </p:nvSpPr>
        <p:spPr>
          <a:xfrm>
            <a:off x="661356" y="1130276"/>
            <a:ext cx="10869283" cy="430887"/>
          </a:xfrm>
          <a:prstGeom prst="rect">
            <a:avLst/>
          </a:prstGeom>
          <a:solidFill>
            <a:srgbClr val="92D050"/>
          </a:solidFill>
        </p:spPr>
        <p:txBody>
          <a:bodyPr wrap="square" rtlCol="0">
            <a:spAutoFit/>
          </a:bodyPr>
          <a:lstStyle/>
          <a:p>
            <a:r>
              <a:rPr lang="de-DE" sz="2200" b="1" dirty="0"/>
              <a:t>Einige der Debatten zur Kerndimension Religion / Weltanschauung im Gesundheitswesen:</a:t>
            </a:r>
          </a:p>
        </p:txBody>
      </p:sp>
      <p:pic>
        <p:nvPicPr>
          <p:cNvPr id="6" name="Grafik 5">
            <a:extLst>
              <a:ext uri="{FF2B5EF4-FFF2-40B4-BE49-F238E27FC236}">
                <a16:creationId xmlns:a16="http://schemas.microsoft.com/office/drawing/2014/main" id="{2FF2EA7C-C258-3C47-DDE3-E7409084E2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
        <p:nvSpPr>
          <p:cNvPr id="7" name="Textfeld 6">
            <a:extLst>
              <a:ext uri="{FF2B5EF4-FFF2-40B4-BE49-F238E27FC236}">
                <a16:creationId xmlns:a16="http://schemas.microsoft.com/office/drawing/2014/main" id="{A90BADDF-D722-4205-B614-F87FB1C13DD0}"/>
              </a:ext>
            </a:extLst>
          </p:cNvPr>
          <p:cNvSpPr txBox="1"/>
          <p:nvPr/>
        </p:nvSpPr>
        <p:spPr>
          <a:xfrm>
            <a:off x="661356" y="1757406"/>
            <a:ext cx="8553609" cy="3970318"/>
          </a:xfrm>
          <a:prstGeom prst="rect">
            <a:avLst/>
          </a:prstGeom>
          <a:noFill/>
        </p:spPr>
        <p:txBody>
          <a:bodyPr wrap="square" rtlCol="0">
            <a:spAutoFit/>
          </a:bodyPr>
          <a:lstStyle/>
          <a:p>
            <a:pPr lvl="0"/>
            <a:r>
              <a:rPr lang="de-DE" b="1" dirty="0"/>
              <a:t>Religionssensible Pflege und Behandlung</a:t>
            </a:r>
            <a:br>
              <a:rPr lang="de-DE" dirty="0"/>
            </a:br>
            <a:r>
              <a:rPr lang="de-DE" dirty="0"/>
              <a:t>Berücksichtigung von Gebetszeiten, Ernährungsvorschriften und religiösen Bedürfnissen.</a:t>
            </a:r>
          </a:p>
          <a:p>
            <a:pPr lvl="0"/>
            <a:endParaRPr lang="de-DE" b="1" dirty="0"/>
          </a:p>
          <a:p>
            <a:pPr lvl="0"/>
            <a:r>
              <a:rPr lang="de-DE" b="1" dirty="0"/>
              <a:t>Konflikte zwischen Glaubensfreiheit und medizinischen Pflichten</a:t>
            </a:r>
            <a:br>
              <a:rPr lang="de-DE" dirty="0"/>
            </a:br>
            <a:r>
              <a:rPr lang="de-DE" dirty="0"/>
              <a:t>Spannungen z. B. bei Impfverweigerung, Bluttransfusion oder Abtreibung.</a:t>
            </a:r>
          </a:p>
          <a:p>
            <a:pPr lvl="0"/>
            <a:endParaRPr lang="de-DE" b="1" dirty="0"/>
          </a:p>
          <a:p>
            <a:pPr lvl="0"/>
            <a:r>
              <a:rPr lang="de-DE" b="1" dirty="0"/>
              <a:t>Spirituelle Begleitung und seelische Gesundheit</a:t>
            </a:r>
            <a:br>
              <a:rPr lang="de-DE" dirty="0"/>
            </a:br>
            <a:r>
              <a:rPr lang="de-DE" dirty="0"/>
              <a:t>Bedeutung von Spiritualität in Therapie, Palliativmedizin und Seelsorge.</a:t>
            </a:r>
          </a:p>
          <a:p>
            <a:pPr lvl="0"/>
            <a:endParaRPr lang="de-DE" b="1" dirty="0"/>
          </a:p>
          <a:p>
            <a:pPr lvl="0"/>
            <a:r>
              <a:rPr lang="de-DE" b="1" dirty="0"/>
              <a:t>Religiöse Vielfalt im Krankenhausalltag</a:t>
            </a:r>
            <a:br>
              <a:rPr lang="de-DE" dirty="0"/>
            </a:br>
            <a:r>
              <a:rPr lang="de-DE" dirty="0"/>
              <a:t>Umgang mit unterschiedlichen Glaubensrichtungen bei Patient*innen und Personal.</a:t>
            </a:r>
          </a:p>
          <a:p>
            <a:pPr lvl="0"/>
            <a:endParaRPr lang="de-DE" b="1" dirty="0"/>
          </a:p>
          <a:p>
            <a:pPr lvl="0"/>
            <a:r>
              <a:rPr lang="de-DE" b="1" dirty="0"/>
              <a:t>Neutralität des öffentlichen Gesundheitswesens</a:t>
            </a:r>
            <a:br>
              <a:rPr lang="de-DE" dirty="0"/>
            </a:br>
            <a:r>
              <a:rPr lang="de-DE" dirty="0"/>
              <a:t>Sicherstellung weltanschaulicher Neutralität und gerechter Behandlung.</a:t>
            </a:r>
          </a:p>
        </p:txBody>
      </p:sp>
    </p:spTree>
    <p:extLst>
      <p:ext uri="{BB962C8B-B14F-4D97-AF65-F5344CB8AC3E}">
        <p14:creationId xmlns:p14="http://schemas.microsoft.com/office/powerpoint/2010/main" val="2793791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50F8A-B6FD-69CC-44FA-E96114FF1D22}"/>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2C3DD619-6162-C21E-87EF-629ECF40C31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 y="0"/>
            <a:ext cx="12192000" cy="6858000"/>
          </a:xfrm>
        </p:spPr>
      </p:pic>
      <p:sp>
        <p:nvSpPr>
          <p:cNvPr id="2" name="Textfeld 1">
            <a:extLst>
              <a:ext uri="{FF2B5EF4-FFF2-40B4-BE49-F238E27FC236}">
                <a16:creationId xmlns:a16="http://schemas.microsoft.com/office/drawing/2014/main" id="{DAAD8BD5-81AE-9FBC-D1DC-C9EE4655980A}"/>
              </a:ext>
            </a:extLst>
          </p:cNvPr>
          <p:cNvSpPr txBox="1"/>
          <p:nvPr/>
        </p:nvSpPr>
        <p:spPr>
          <a:xfrm>
            <a:off x="1406464" y="1156155"/>
            <a:ext cx="9129625" cy="430887"/>
          </a:xfrm>
          <a:prstGeom prst="rect">
            <a:avLst/>
          </a:prstGeom>
          <a:solidFill>
            <a:srgbClr val="92D050"/>
          </a:solidFill>
        </p:spPr>
        <p:txBody>
          <a:bodyPr wrap="square" rtlCol="0">
            <a:spAutoFit/>
          </a:bodyPr>
          <a:lstStyle/>
          <a:p>
            <a:r>
              <a:rPr lang="de-DE" sz="2200" b="1" dirty="0"/>
              <a:t>Einige der Debatten zur Kerndimension Behinderung im Gesundheitswesen:</a:t>
            </a:r>
          </a:p>
        </p:txBody>
      </p:sp>
      <p:pic>
        <p:nvPicPr>
          <p:cNvPr id="6" name="Grafik 5">
            <a:extLst>
              <a:ext uri="{FF2B5EF4-FFF2-40B4-BE49-F238E27FC236}">
                <a16:creationId xmlns:a16="http://schemas.microsoft.com/office/drawing/2014/main" id="{0B877EC4-622C-478E-A163-257B2CEF60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
        <p:nvSpPr>
          <p:cNvPr id="7" name="Textfeld 6">
            <a:extLst>
              <a:ext uri="{FF2B5EF4-FFF2-40B4-BE49-F238E27FC236}">
                <a16:creationId xmlns:a16="http://schemas.microsoft.com/office/drawing/2014/main" id="{BFCDE3EC-A2A2-EBDC-B376-D3C9E0177F28}"/>
              </a:ext>
            </a:extLst>
          </p:cNvPr>
          <p:cNvSpPr txBox="1"/>
          <p:nvPr/>
        </p:nvSpPr>
        <p:spPr>
          <a:xfrm>
            <a:off x="1439039" y="1931731"/>
            <a:ext cx="7466681" cy="3970318"/>
          </a:xfrm>
          <a:prstGeom prst="rect">
            <a:avLst/>
          </a:prstGeom>
          <a:noFill/>
        </p:spPr>
        <p:txBody>
          <a:bodyPr wrap="square" rtlCol="0">
            <a:spAutoFit/>
          </a:bodyPr>
          <a:lstStyle/>
          <a:p>
            <a:pPr lvl="0"/>
            <a:r>
              <a:rPr lang="de-DE" b="1" dirty="0"/>
              <a:t>Barrierefreiheit in Praxen und Krankenhäusern</a:t>
            </a:r>
            <a:br>
              <a:rPr lang="de-DE" dirty="0"/>
            </a:br>
            <a:r>
              <a:rPr lang="de-DE" dirty="0"/>
              <a:t>Physische Zugänglichkeit, leichte Sprache und digitale Barrierefreiheit.</a:t>
            </a:r>
          </a:p>
          <a:p>
            <a:pPr lvl="0"/>
            <a:endParaRPr lang="de-DE" b="1" dirty="0"/>
          </a:p>
          <a:p>
            <a:pPr lvl="0"/>
            <a:r>
              <a:rPr lang="de-DE" b="1" dirty="0"/>
              <a:t>Inklusive und verständliche Gesundheitsinformation</a:t>
            </a:r>
            <a:br>
              <a:rPr lang="de-DE" dirty="0"/>
            </a:br>
            <a:r>
              <a:rPr lang="de-DE" dirty="0"/>
              <a:t>Angepasste Informationsangebote, Empowerment und Selbstvertretung.</a:t>
            </a:r>
          </a:p>
          <a:p>
            <a:pPr lvl="0"/>
            <a:endParaRPr lang="de-DE" b="1" dirty="0"/>
          </a:p>
          <a:p>
            <a:pPr lvl="0"/>
            <a:r>
              <a:rPr lang="de-DE" b="1" dirty="0"/>
              <a:t>Ausbildung und Sensibilisierung des Personals</a:t>
            </a:r>
            <a:br>
              <a:rPr lang="de-DE" dirty="0"/>
            </a:br>
            <a:r>
              <a:rPr lang="de-DE" dirty="0"/>
              <a:t>Schulungen zu Inklusion, Kommunikation und Umgang mit Behinderungen.</a:t>
            </a:r>
          </a:p>
          <a:p>
            <a:pPr lvl="0"/>
            <a:endParaRPr lang="de-DE" b="1" dirty="0"/>
          </a:p>
          <a:p>
            <a:pPr lvl="0"/>
            <a:r>
              <a:rPr lang="de-DE" b="1" dirty="0"/>
              <a:t>Pflege und Assistenzbedarf bei Behinderung</a:t>
            </a:r>
            <a:br>
              <a:rPr lang="de-DE" dirty="0"/>
            </a:br>
            <a:r>
              <a:rPr lang="de-DE" dirty="0"/>
              <a:t>Schnittstellen zwischen Gesundheitswesen, Sozialhilfe und Selbstbestimmung.</a:t>
            </a:r>
          </a:p>
          <a:p>
            <a:pPr lvl="0"/>
            <a:endParaRPr lang="de-DE" dirty="0"/>
          </a:p>
          <a:p>
            <a:r>
              <a:rPr lang="de-DE" b="1" dirty="0"/>
              <a:t>Diskriminierung im Gesundheitssystem</a:t>
            </a:r>
            <a:br>
              <a:rPr lang="de-DE" dirty="0"/>
            </a:br>
            <a:r>
              <a:rPr lang="de-DE" dirty="0"/>
              <a:t>Ungleichbehandlung, fehlende Sensibilisierung und Stereotype.</a:t>
            </a:r>
          </a:p>
        </p:txBody>
      </p:sp>
    </p:spTree>
    <p:extLst>
      <p:ext uri="{BB962C8B-B14F-4D97-AF65-F5344CB8AC3E}">
        <p14:creationId xmlns:p14="http://schemas.microsoft.com/office/powerpoint/2010/main" val="1805293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C907E-690F-7433-B1F7-07156E0A9AF7}"/>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9B6ACE61-9CEB-2EB8-14AE-06BFD7240E7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 y="0"/>
            <a:ext cx="12192000" cy="6858000"/>
          </a:xfrm>
        </p:spPr>
      </p:pic>
      <p:sp>
        <p:nvSpPr>
          <p:cNvPr id="2" name="Textfeld 1">
            <a:extLst>
              <a:ext uri="{FF2B5EF4-FFF2-40B4-BE49-F238E27FC236}">
                <a16:creationId xmlns:a16="http://schemas.microsoft.com/office/drawing/2014/main" id="{5AEDCF34-5D0B-08A8-C579-8CAA9696F983}"/>
              </a:ext>
            </a:extLst>
          </p:cNvPr>
          <p:cNvSpPr txBox="1"/>
          <p:nvPr/>
        </p:nvSpPr>
        <p:spPr>
          <a:xfrm>
            <a:off x="803082" y="1199287"/>
            <a:ext cx="9684688" cy="430887"/>
          </a:xfrm>
          <a:prstGeom prst="rect">
            <a:avLst/>
          </a:prstGeom>
          <a:solidFill>
            <a:srgbClr val="92D050"/>
          </a:solidFill>
        </p:spPr>
        <p:txBody>
          <a:bodyPr wrap="square" rtlCol="0">
            <a:spAutoFit/>
          </a:bodyPr>
          <a:lstStyle/>
          <a:p>
            <a:pPr algn="ctr"/>
            <a:r>
              <a:rPr lang="de-DE" sz="2200" b="1" dirty="0"/>
              <a:t>Einige der Debatten zur Kerndimension Alter im Gesundheitswesen:</a:t>
            </a:r>
          </a:p>
        </p:txBody>
      </p:sp>
      <p:pic>
        <p:nvPicPr>
          <p:cNvPr id="6" name="Grafik 5">
            <a:extLst>
              <a:ext uri="{FF2B5EF4-FFF2-40B4-BE49-F238E27FC236}">
                <a16:creationId xmlns:a16="http://schemas.microsoft.com/office/drawing/2014/main" id="{4A8CCD27-5F06-6371-E4A6-146CB73D0D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
        <p:nvSpPr>
          <p:cNvPr id="7" name="Textfeld 6">
            <a:extLst>
              <a:ext uri="{FF2B5EF4-FFF2-40B4-BE49-F238E27FC236}">
                <a16:creationId xmlns:a16="http://schemas.microsoft.com/office/drawing/2014/main" id="{BA61A21E-785C-7499-A6A0-5A669400DF45}"/>
              </a:ext>
            </a:extLst>
          </p:cNvPr>
          <p:cNvSpPr txBox="1"/>
          <p:nvPr/>
        </p:nvSpPr>
        <p:spPr>
          <a:xfrm>
            <a:off x="849424" y="1974863"/>
            <a:ext cx="9597405" cy="3970318"/>
          </a:xfrm>
          <a:prstGeom prst="rect">
            <a:avLst/>
          </a:prstGeom>
          <a:noFill/>
        </p:spPr>
        <p:txBody>
          <a:bodyPr wrap="square" rtlCol="0">
            <a:spAutoFit/>
          </a:bodyPr>
          <a:lstStyle/>
          <a:p>
            <a:pPr lvl="0"/>
            <a:r>
              <a:rPr lang="de-DE" b="1" dirty="0"/>
              <a:t>Altersgerechte Gesundheitsversorgung und Pflege</a:t>
            </a:r>
            <a:br>
              <a:rPr lang="de-DE" dirty="0"/>
            </a:br>
            <a:r>
              <a:rPr lang="de-DE" dirty="0"/>
              <a:t>Anpassung von Versorgung, Prävention und Pflege an unterschiedliche Altersgruppen.</a:t>
            </a:r>
          </a:p>
          <a:p>
            <a:pPr lvl="0"/>
            <a:endParaRPr lang="de-DE" b="1" dirty="0"/>
          </a:p>
          <a:p>
            <a:pPr lvl="0"/>
            <a:r>
              <a:rPr lang="de-DE" b="1" dirty="0"/>
              <a:t>Digitalisierung und Zugang für ältere Menschen</a:t>
            </a:r>
            <a:br>
              <a:rPr lang="de-DE" dirty="0"/>
            </a:br>
            <a:r>
              <a:rPr lang="de-DE" dirty="0"/>
              <a:t>Einbezug älterer Menschen bei </a:t>
            </a:r>
            <a:r>
              <a:rPr lang="de-DE" dirty="0" err="1"/>
              <a:t>eHealth</a:t>
            </a:r>
            <a:r>
              <a:rPr lang="de-DE" dirty="0"/>
              <a:t>, Telemedizin und digitalen Gesundheitsangeboten.</a:t>
            </a:r>
          </a:p>
          <a:p>
            <a:pPr lvl="0"/>
            <a:endParaRPr lang="de-DE" b="1" dirty="0"/>
          </a:p>
          <a:p>
            <a:pPr lvl="0"/>
            <a:r>
              <a:rPr lang="de-DE" b="1" dirty="0"/>
              <a:t>Gesundheitsförderung für Kinder und Jugendliche</a:t>
            </a:r>
            <a:br>
              <a:rPr lang="de-DE" dirty="0"/>
            </a:br>
            <a:r>
              <a:rPr lang="de-DE" dirty="0"/>
              <a:t>Prävention, Bewegung, Ernährung und psychische Gesundheit in Schulen und Kitas.</a:t>
            </a:r>
          </a:p>
          <a:p>
            <a:pPr lvl="0"/>
            <a:endParaRPr lang="de-DE" b="1" dirty="0"/>
          </a:p>
          <a:p>
            <a:pPr lvl="0"/>
            <a:r>
              <a:rPr lang="de-DE" b="1" dirty="0"/>
              <a:t>Generationengerechtigkeit in Pflege und Gesundheit</a:t>
            </a:r>
            <a:br>
              <a:rPr lang="de-DE" dirty="0"/>
            </a:br>
            <a:r>
              <a:rPr lang="de-DE" dirty="0"/>
              <a:t>Finanzierung, Verantwortung und Versorgung zwischen den Generationen.</a:t>
            </a:r>
          </a:p>
          <a:p>
            <a:pPr lvl="0"/>
            <a:endParaRPr lang="de-DE" dirty="0"/>
          </a:p>
          <a:p>
            <a:pPr lvl="0"/>
            <a:r>
              <a:rPr lang="de-DE" b="1" dirty="0"/>
              <a:t>Altersdiskriminierung im Gesundheitswesen</a:t>
            </a:r>
            <a:br>
              <a:rPr lang="de-DE" dirty="0"/>
            </a:br>
            <a:r>
              <a:rPr lang="de-DE" dirty="0"/>
              <a:t>Ungleichbehandlung älterer oder jüngerer </a:t>
            </a:r>
            <a:r>
              <a:rPr lang="de-DE" dirty="0" err="1"/>
              <a:t>Patient:innen</a:t>
            </a:r>
            <a:r>
              <a:rPr lang="de-DE" dirty="0"/>
              <a:t>, z. B. Priorisierung medizinischer Leistungen.</a:t>
            </a:r>
          </a:p>
        </p:txBody>
      </p:sp>
    </p:spTree>
    <p:extLst>
      <p:ext uri="{BB962C8B-B14F-4D97-AF65-F5344CB8AC3E}">
        <p14:creationId xmlns:p14="http://schemas.microsoft.com/office/powerpoint/2010/main" val="2450098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95D7F-627A-1063-2F2F-A2C4ED3073F1}"/>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296627C7-23C2-7B38-8900-3F82B482E6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 y="0"/>
            <a:ext cx="12192000" cy="6858000"/>
          </a:xfrm>
        </p:spPr>
      </p:pic>
      <p:sp>
        <p:nvSpPr>
          <p:cNvPr id="2" name="Textfeld 1">
            <a:extLst>
              <a:ext uri="{FF2B5EF4-FFF2-40B4-BE49-F238E27FC236}">
                <a16:creationId xmlns:a16="http://schemas.microsoft.com/office/drawing/2014/main" id="{E98AC15B-CDE8-FAE6-42D6-9E34FDD9DA2B}"/>
              </a:ext>
            </a:extLst>
          </p:cNvPr>
          <p:cNvSpPr txBox="1"/>
          <p:nvPr/>
        </p:nvSpPr>
        <p:spPr>
          <a:xfrm>
            <a:off x="1340888" y="1182034"/>
            <a:ext cx="8743391" cy="430887"/>
          </a:xfrm>
          <a:prstGeom prst="rect">
            <a:avLst/>
          </a:prstGeom>
          <a:solidFill>
            <a:srgbClr val="92D050"/>
          </a:solidFill>
        </p:spPr>
        <p:txBody>
          <a:bodyPr wrap="square" rtlCol="0">
            <a:spAutoFit/>
          </a:bodyPr>
          <a:lstStyle/>
          <a:p>
            <a:r>
              <a:rPr lang="de-DE" sz="2200" b="1" dirty="0"/>
              <a:t>Einige der Debatten zur Kerndimension Sexualität im Gesundheitswesen:</a:t>
            </a:r>
          </a:p>
        </p:txBody>
      </p:sp>
      <p:pic>
        <p:nvPicPr>
          <p:cNvPr id="6" name="Grafik 5">
            <a:extLst>
              <a:ext uri="{FF2B5EF4-FFF2-40B4-BE49-F238E27FC236}">
                <a16:creationId xmlns:a16="http://schemas.microsoft.com/office/drawing/2014/main" id="{4F9798F6-DBCD-E55E-4392-4E99ACC77A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
        <p:nvSpPr>
          <p:cNvPr id="7" name="Textfeld 6">
            <a:extLst>
              <a:ext uri="{FF2B5EF4-FFF2-40B4-BE49-F238E27FC236}">
                <a16:creationId xmlns:a16="http://schemas.microsoft.com/office/drawing/2014/main" id="{81B44F1D-2E14-8A0A-2374-F7B56D15BD34}"/>
              </a:ext>
            </a:extLst>
          </p:cNvPr>
          <p:cNvSpPr txBox="1"/>
          <p:nvPr/>
        </p:nvSpPr>
        <p:spPr>
          <a:xfrm>
            <a:off x="1371478" y="1831629"/>
            <a:ext cx="8644707" cy="3970318"/>
          </a:xfrm>
          <a:prstGeom prst="rect">
            <a:avLst/>
          </a:prstGeom>
          <a:noFill/>
        </p:spPr>
        <p:txBody>
          <a:bodyPr wrap="square" rtlCol="0">
            <a:spAutoFit/>
          </a:bodyPr>
          <a:lstStyle/>
          <a:p>
            <a:pPr lvl="0"/>
            <a:r>
              <a:rPr lang="de-DE" b="1" dirty="0"/>
              <a:t>Diskriminierung von LSBTIQ+-Personen im Gesundheitssystem</a:t>
            </a:r>
            <a:br>
              <a:rPr lang="de-DE" dirty="0"/>
            </a:br>
            <a:r>
              <a:rPr lang="de-DE" dirty="0"/>
              <a:t>Ungleichbehandlung, Vorurteile und fehlende Sensibilisierung.</a:t>
            </a:r>
          </a:p>
          <a:p>
            <a:pPr lvl="0"/>
            <a:endParaRPr lang="de-DE" b="1" dirty="0"/>
          </a:p>
          <a:p>
            <a:pPr lvl="0"/>
            <a:r>
              <a:rPr lang="de-DE" b="1" dirty="0"/>
              <a:t>Zugang zu sexualmedizinischen Angeboten</a:t>
            </a:r>
            <a:br>
              <a:rPr lang="de-DE" dirty="0"/>
            </a:br>
            <a:r>
              <a:rPr lang="de-DE" dirty="0"/>
              <a:t>Familienplanung, Verhütung, reproduktive und transaffirmative Versorgung.</a:t>
            </a:r>
          </a:p>
          <a:p>
            <a:pPr lvl="0"/>
            <a:endParaRPr lang="de-DE" b="1" dirty="0"/>
          </a:p>
          <a:p>
            <a:pPr lvl="0"/>
            <a:r>
              <a:rPr lang="de-DE" b="1" dirty="0"/>
              <a:t>Sexualaufklärung und Prävention</a:t>
            </a:r>
            <a:br>
              <a:rPr lang="de-DE" dirty="0"/>
            </a:br>
            <a:r>
              <a:rPr lang="de-DE" dirty="0"/>
              <a:t>HIV/STI-Aufklärung, sexualpädagogische Programme und diskriminierungsfreie Aufklärung.</a:t>
            </a:r>
          </a:p>
          <a:p>
            <a:pPr lvl="0"/>
            <a:endParaRPr lang="de-DE" b="1" dirty="0"/>
          </a:p>
          <a:p>
            <a:pPr lvl="0"/>
            <a:r>
              <a:rPr lang="de-DE" b="1" dirty="0"/>
              <a:t>Psychische Gesundheit und sexuelle Identität</a:t>
            </a:r>
            <a:br>
              <a:rPr lang="de-DE" dirty="0"/>
            </a:br>
            <a:r>
              <a:rPr lang="de-DE" dirty="0"/>
              <a:t>Coming-out und Zugang zu sensibler psychotherapeutischer Unterstützung.</a:t>
            </a:r>
          </a:p>
          <a:p>
            <a:pPr lvl="0"/>
            <a:endParaRPr lang="de-DE" b="1" dirty="0"/>
          </a:p>
          <a:p>
            <a:pPr lvl="0"/>
            <a:r>
              <a:rPr lang="de-DE" b="1" dirty="0"/>
              <a:t>Sensibilisierung von medizinischem Personal</a:t>
            </a:r>
            <a:br>
              <a:rPr lang="de-DE" dirty="0"/>
            </a:br>
            <a:r>
              <a:rPr lang="de-DE" dirty="0"/>
              <a:t>Schulungen zu sexueller Vielfalt, inklusive Sprache und respektvolle Kommunikation.</a:t>
            </a:r>
          </a:p>
        </p:txBody>
      </p:sp>
    </p:spTree>
    <p:extLst>
      <p:ext uri="{BB962C8B-B14F-4D97-AF65-F5344CB8AC3E}">
        <p14:creationId xmlns:p14="http://schemas.microsoft.com/office/powerpoint/2010/main" val="3671093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E33C1-963F-2990-88B3-796A483D4807}"/>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CB669403-48F3-50B7-6CE0-F5B60E994BB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 y="0"/>
            <a:ext cx="12192000" cy="6858000"/>
          </a:xfrm>
        </p:spPr>
      </p:pic>
      <p:sp>
        <p:nvSpPr>
          <p:cNvPr id="2" name="Textfeld 1">
            <a:extLst>
              <a:ext uri="{FF2B5EF4-FFF2-40B4-BE49-F238E27FC236}">
                <a16:creationId xmlns:a16="http://schemas.microsoft.com/office/drawing/2014/main" id="{51AA6B1B-4853-0CFA-B630-47F16C187323}"/>
              </a:ext>
            </a:extLst>
          </p:cNvPr>
          <p:cNvSpPr txBox="1"/>
          <p:nvPr/>
        </p:nvSpPr>
        <p:spPr>
          <a:xfrm>
            <a:off x="527647" y="1182034"/>
            <a:ext cx="11136701" cy="430887"/>
          </a:xfrm>
          <a:prstGeom prst="rect">
            <a:avLst/>
          </a:prstGeom>
          <a:solidFill>
            <a:srgbClr val="92D050"/>
          </a:solidFill>
        </p:spPr>
        <p:txBody>
          <a:bodyPr wrap="square" rtlCol="0">
            <a:spAutoFit/>
          </a:bodyPr>
          <a:lstStyle/>
          <a:p>
            <a:r>
              <a:rPr lang="de-DE" sz="2200" b="1" dirty="0"/>
              <a:t>Einige der Debatten zur Kerndimension sozialer Status/soziale Herkunft im Gesundheitswesen:</a:t>
            </a:r>
          </a:p>
        </p:txBody>
      </p:sp>
      <p:pic>
        <p:nvPicPr>
          <p:cNvPr id="6" name="Grafik 5">
            <a:extLst>
              <a:ext uri="{FF2B5EF4-FFF2-40B4-BE49-F238E27FC236}">
                <a16:creationId xmlns:a16="http://schemas.microsoft.com/office/drawing/2014/main" id="{2E478D25-267A-DDDE-0EFB-FDEC023B58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
        <p:nvSpPr>
          <p:cNvPr id="7" name="Textfeld 6">
            <a:extLst>
              <a:ext uri="{FF2B5EF4-FFF2-40B4-BE49-F238E27FC236}">
                <a16:creationId xmlns:a16="http://schemas.microsoft.com/office/drawing/2014/main" id="{A3A509BC-16C1-65D1-FC3B-3D5417233D92}"/>
              </a:ext>
            </a:extLst>
          </p:cNvPr>
          <p:cNvSpPr txBox="1"/>
          <p:nvPr/>
        </p:nvSpPr>
        <p:spPr>
          <a:xfrm>
            <a:off x="2204964" y="1892013"/>
            <a:ext cx="7782066" cy="3970318"/>
          </a:xfrm>
          <a:prstGeom prst="rect">
            <a:avLst/>
          </a:prstGeom>
          <a:noFill/>
        </p:spPr>
        <p:txBody>
          <a:bodyPr wrap="square" rtlCol="0">
            <a:spAutoFit/>
          </a:bodyPr>
          <a:lstStyle/>
          <a:p>
            <a:pPr lvl="0"/>
            <a:r>
              <a:rPr lang="de-DE" b="1" dirty="0"/>
              <a:t>Gesundheitliche Ungleichheit durch Armut und Bildung</a:t>
            </a:r>
            <a:br>
              <a:rPr lang="de-DE" dirty="0"/>
            </a:br>
            <a:r>
              <a:rPr lang="de-DE" dirty="0"/>
              <a:t>Einfluss von Einkommen, Bildung und Beruf auf Gesundheit.</a:t>
            </a:r>
          </a:p>
          <a:p>
            <a:pPr lvl="0"/>
            <a:endParaRPr lang="de-DE" b="1" dirty="0"/>
          </a:p>
          <a:p>
            <a:pPr lvl="0"/>
            <a:r>
              <a:rPr lang="de-DE" b="1" dirty="0"/>
              <a:t>Unterschiedlicher Zugang zu Gesundheitsleistungen</a:t>
            </a:r>
            <a:br>
              <a:rPr lang="de-DE" dirty="0"/>
            </a:br>
            <a:r>
              <a:rPr lang="de-DE" dirty="0"/>
              <a:t>Unterschiede bei Prävention, Früherkennung und Behandlung nach sozialer Lage.</a:t>
            </a:r>
          </a:p>
          <a:p>
            <a:pPr lvl="0"/>
            <a:endParaRPr lang="de-DE" b="1" dirty="0"/>
          </a:p>
          <a:p>
            <a:pPr lvl="0"/>
            <a:r>
              <a:rPr lang="de-DE" b="1" dirty="0"/>
              <a:t>Gesundheitsförderung in sozial benachteiligten Stadtteilen</a:t>
            </a:r>
            <a:br>
              <a:rPr lang="de-DE" dirty="0"/>
            </a:br>
            <a:r>
              <a:rPr lang="de-DE" dirty="0"/>
              <a:t>Quartiersarbeit, niedrigschwellige Angebote und kommunale Prävention.</a:t>
            </a:r>
          </a:p>
          <a:p>
            <a:pPr lvl="0"/>
            <a:endParaRPr lang="de-DE" b="1" dirty="0"/>
          </a:p>
          <a:p>
            <a:pPr lvl="0"/>
            <a:r>
              <a:rPr lang="de-DE" b="1" dirty="0"/>
              <a:t>Psychische Belastungen durch soziale Ungleichheit</a:t>
            </a:r>
            <a:br>
              <a:rPr lang="de-DE" dirty="0"/>
            </a:br>
            <a:r>
              <a:rPr lang="de-DE" dirty="0"/>
              <a:t>Auswirkungen von Armut, Arbeitslosigkeit und sozialer Ausgrenzung.</a:t>
            </a:r>
          </a:p>
          <a:p>
            <a:pPr lvl="0"/>
            <a:endParaRPr lang="de-DE" b="1" dirty="0"/>
          </a:p>
          <a:p>
            <a:pPr lvl="0"/>
            <a:r>
              <a:rPr lang="de-DE" b="1" dirty="0"/>
              <a:t>Gesundheitsgerechtigkeit als gesellschaftliches Ziel</a:t>
            </a:r>
            <a:br>
              <a:rPr lang="de-DE" dirty="0"/>
            </a:br>
            <a:r>
              <a:rPr lang="de-DE" dirty="0"/>
              <a:t>Gleiche Chancen auf Gesundheit und Versorgung für alle Menschen.</a:t>
            </a:r>
          </a:p>
        </p:txBody>
      </p:sp>
    </p:spTree>
    <p:extLst>
      <p:ext uri="{BB962C8B-B14F-4D97-AF65-F5344CB8AC3E}">
        <p14:creationId xmlns:p14="http://schemas.microsoft.com/office/powerpoint/2010/main" val="4100763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8E10D-4F7E-63D4-F46D-7DA4E11B8A0C}"/>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E107E966-A372-606F-0EC9-B5C95CD0E37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26FEA6E2-9041-7D2A-AA8B-2511FF1DBD72}"/>
              </a:ext>
            </a:extLst>
          </p:cNvPr>
          <p:cNvSpPr txBox="1"/>
          <p:nvPr/>
        </p:nvSpPr>
        <p:spPr>
          <a:xfrm>
            <a:off x="2922952" y="2921168"/>
            <a:ext cx="6346096" cy="1015663"/>
          </a:xfrm>
          <a:prstGeom prst="rect">
            <a:avLst/>
          </a:prstGeom>
          <a:solidFill>
            <a:srgbClr val="92D050"/>
          </a:solidFill>
          <a:scene3d>
            <a:camera prst="orthographicFront"/>
            <a:lightRig rig="threePt" dir="t"/>
          </a:scene3d>
          <a:sp3d>
            <a:bevelT prst="angle"/>
          </a:sp3d>
        </p:spPr>
        <p:txBody>
          <a:bodyPr wrap="none" rtlCol="0">
            <a:spAutoFit/>
          </a:bodyPr>
          <a:lstStyle/>
          <a:p>
            <a:r>
              <a:rPr lang="de-DE" sz="6000" dirty="0"/>
              <a:t>Pause bis 14.3</a:t>
            </a:r>
            <a:r>
              <a:rPr lang="pl-PL" sz="6000" dirty="0"/>
              <a:t>5</a:t>
            </a:r>
            <a:r>
              <a:rPr lang="de-DE" sz="6000" dirty="0"/>
              <a:t> Uhr</a:t>
            </a:r>
          </a:p>
        </p:txBody>
      </p:sp>
      <p:pic>
        <p:nvPicPr>
          <p:cNvPr id="4" name="Grafik 3">
            <a:extLst>
              <a:ext uri="{FF2B5EF4-FFF2-40B4-BE49-F238E27FC236}">
                <a16:creationId xmlns:a16="http://schemas.microsoft.com/office/drawing/2014/main" id="{5EA25735-9F01-0FF5-6EDA-B5DC03EC21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Tree>
    <p:extLst>
      <p:ext uri="{BB962C8B-B14F-4D97-AF65-F5344CB8AC3E}">
        <p14:creationId xmlns:p14="http://schemas.microsoft.com/office/powerpoint/2010/main" val="3825289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35F64-6162-B351-E531-5EA0AE73E5CB}"/>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ACC885CB-05B8-CB08-6665-3244080F779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Denkblase: wolkenförmig 1">
            <a:extLst>
              <a:ext uri="{FF2B5EF4-FFF2-40B4-BE49-F238E27FC236}">
                <a16:creationId xmlns:a16="http://schemas.microsoft.com/office/drawing/2014/main" id="{1128126F-6B11-0F03-028C-7D1D761F4EF9}"/>
              </a:ext>
            </a:extLst>
          </p:cNvPr>
          <p:cNvSpPr/>
          <p:nvPr/>
        </p:nvSpPr>
        <p:spPr>
          <a:xfrm>
            <a:off x="3363402" y="1184745"/>
            <a:ext cx="4823066" cy="2043485"/>
          </a:xfrm>
          <a:prstGeom prst="cloudCallout">
            <a:avLst/>
          </a:prstGeom>
          <a:solidFill>
            <a:srgbClr val="92D050"/>
          </a:solidFill>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200" dirty="0"/>
              <a:t>Frage für die Kleingruppen</a:t>
            </a:r>
          </a:p>
        </p:txBody>
      </p:sp>
      <p:sp>
        <p:nvSpPr>
          <p:cNvPr id="4" name="Textfeld 3">
            <a:extLst>
              <a:ext uri="{FF2B5EF4-FFF2-40B4-BE49-F238E27FC236}">
                <a16:creationId xmlns:a16="http://schemas.microsoft.com/office/drawing/2014/main" id="{416AE516-2C9B-13A6-223D-5E75BB1A3CA1}"/>
              </a:ext>
            </a:extLst>
          </p:cNvPr>
          <p:cNvSpPr txBox="1"/>
          <p:nvPr/>
        </p:nvSpPr>
        <p:spPr>
          <a:xfrm>
            <a:off x="1240404" y="3734263"/>
            <a:ext cx="9370923" cy="1938992"/>
          </a:xfrm>
          <a:prstGeom prst="rect">
            <a:avLst/>
          </a:prstGeom>
          <a:noFill/>
        </p:spPr>
        <p:txBody>
          <a:bodyPr wrap="square" rtlCol="0">
            <a:spAutoFit/>
          </a:bodyPr>
          <a:lstStyle/>
          <a:p>
            <a:pPr algn="ctr"/>
            <a:r>
              <a:rPr lang="de-DE" sz="2400" dirty="0"/>
              <a:t>Mit welchen Menschen und Diversitätsdimensionen</a:t>
            </a:r>
            <a:br>
              <a:rPr lang="de-DE" sz="2400" dirty="0"/>
            </a:br>
            <a:r>
              <a:rPr lang="de-DE" sz="2400" dirty="0"/>
              <a:t>- Alter, Geschlecht, Herkunft/Ethnizität, Behinderung, Religion/Weltanschauung, Sexualität, sozialer Status/soziale Herkunft - </a:t>
            </a:r>
            <a:br>
              <a:rPr lang="de-DE" sz="2400" dirty="0"/>
            </a:br>
            <a:r>
              <a:rPr lang="de-DE" sz="2400" dirty="0"/>
              <a:t>kommen Sie in Ihrer Arbeit im Gesundheitsamt </a:t>
            </a:r>
          </a:p>
          <a:p>
            <a:pPr algn="ctr"/>
            <a:r>
              <a:rPr lang="de-DE" sz="2400" dirty="0"/>
              <a:t>häufig, selten oder gar nicht in Kontakt?</a:t>
            </a:r>
          </a:p>
        </p:txBody>
      </p:sp>
      <p:pic>
        <p:nvPicPr>
          <p:cNvPr id="6" name="Grafik 5">
            <a:extLst>
              <a:ext uri="{FF2B5EF4-FFF2-40B4-BE49-F238E27FC236}">
                <a16:creationId xmlns:a16="http://schemas.microsoft.com/office/drawing/2014/main" id="{D4325740-19AA-8D6A-E6FF-5B172EA155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Tree>
    <p:extLst>
      <p:ext uri="{BB962C8B-B14F-4D97-AF65-F5344CB8AC3E}">
        <p14:creationId xmlns:p14="http://schemas.microsoft.com/office/powerpoint/2010/main" val="2259999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94351-1B28-714E-B026-7AF1F8CF2AC3}"/>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770B0BFC-28E7-4F2F-A94D-0215B693340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F222E006-BD8E-84E2-02A8-D21C1F8554B0}"/>
              </a:ext>
            </a:extLst>
          </p:cNvPr>
          <p:cNvSpPr txBox="1"/>
          <p:nvPr/>
        </p:nvSpPr>
        <p:spPr>
          <a:xfrm>
            <a:off x="785004" y="5589917"/>
            <a:ext cx="184731" cy="553998"/>
          </a:xfrm>
          <a:prstGeom prst="rect">
            <a:avLst/>
          </a:prstGeom>
          <a:noFill/>
        </p:spPr>
        <p:txBody>
          <a:bodyPr wrap="none" rtlCol="0">
            <a:spAutoFit/>
          </a:bodyPr>
          <a:lstStyle/>
          <a:p>
            <a:endParaRPr lang="de-DE" sz="1200" dirty="0"/>
          </a:p>
          <a:p>
            <a:endParaRPr lang="de-DE" dirty="0"/>
          </a:p>
        </p:txBody>
      </p:sp>
      <p:sp>
        <p:nvSpPr>
          <p:cNvPr id="6" name="Denkblase: wolkenförmig 5">
            <a:extLst>
              <a:ext uri="{FF2B5EF4-FFF2-40B4-BE49-F238E27FC236}">
                <a16:creationId xmlns:a16="http://schemas.microsoft.com/office/drawing/2014/main" id="{8B2A5133-6373-B353-5743-88065508AFD1}"/>
              </a:ext>
            </a:extLst>
          </p:cNvPr>
          <p:cNvSpPr/>
          <p:nvPr/>
        </p:nvSpPr>
        <p:spPr>
          <a:xfrm>
            <a:off x="715265" y="989763"/>
            <a:ext cx="4942435" cy="2296901"/>
          </a:xfrm>
          <a:prstGeom prst="cloudCallout">
            <a:avLst/>
          </a:prstGeom>
          <a:solidFill>
            <a:srgbClr val="92D050"/>
          </a:solidFill>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200" strike="noStrike" spc="-1" dirty="0">
                <a:solidFill>
                  <a:schemeClr val="bg1"/>
                </a:solidFill>
                <a:latin typeface="Calibri" panose="020F0502020204030204" pitchFamily="34" charset="0"/>
                <a:cs typeface="Calibri" panose="020F0502020204030204" pitchFamily="34" charset="0"/>
              </a:rPr>
              <a:t>Reflexionsaufgabe</a:t>
            </a:r>
            <a:endParaRPr lang="de-DE" sz="3200" dirty="0">
              <a:solidFill>
                <a:schemeClr val="bg1"/>
              </a:solidFill>
            </a:endParaRPr>
          </a:p>
        </p:txBody>
      </p:sp>
      <p:sp>
        <p:nvSpPr>
          <p:cNvPr id="7" name="Textfeld 6">
            <a:extLst>
              <a:ext uri="{FF2B5EF4-FFF2-40B4-BE49-F238E27FC236}">
                <a16:creationId xmlns:a16="http://schemas.microsoft.com/office/drawing/2014/main" id="{7C213FD4-BE09-FE50-315A-86797FB1E9EB}"/>
              </a:ext>
            </a:extLst>
          </p:cNvPr>
          <p:cNvSpPr txBox="1"/>
          <p:nvPr/>
        </p:nvSpPr>
        <p:spPr>
          <a:xfrm>
            <a:off x="715265" y="4068274"/>
            <a:ext cx="4948406" cy="461665"/>
          </a:xfrm>
          <a:prstGeom prst="rect">
            <a:avLst/>
          </a:prstGeom>
          <a:noFill/>
        </p:spPr>
        <p:txBody>
          <a:bodyPr wrap="none" rtlCol="0">
            <a:spAutoFit/>
          </a:bodyPr>
          <a:lstStyle/>
          <a:p>
            <a:r>
              <a:rPr lang="de-DE" sz="2400" dirty="0"/>
              <a:t>Welche Vielfalt gibt es in Ihrem Team?</a:t>
            </a:r>
          </a:p>
        </p:txBody>
      </p:sp>
      <p:pic>
        <p:nvPicPr>
          <p:cNvPr id="8" name="Grafik 7">
            <a:extLst>
              <a:ext uri="{FF2B5EF4-FFF2-40B4-BE49-F238E27FC236}">
                <a16:creationId xmlns:a16="http://schemas.microsoft.com/office/drawing/2014/main" id="{9EA465BA-344E-4CD8-4B97-E41C49703F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pic>
        <p:nvPicPr>
          <p:cNvPr id="3" name="Grafik 2">
            <a:extLst>
              <a:ext uri="{FF2B5EF4-FFF2-40B4-BE49-F238E27FC236}">
                <a16:creationId xmlns:a16="http://schemas.microsoft.com/office/drawing/2014/main" id="{6D2A583A-07C1-55AC-01B8-C9135BA793C8}"/>
              </a:ext>
            </a:extLst>
          </p:cNvPr>
          <p:cNvPicPr>
            <a:picLocks noChangeAspect="1"/>
          </p:cNvPicPr>
          <p:nvPr/>
        </p:nvPicPr>
        <p:blipFill>
          <a:blip r:embed="rId4"/>
          <a:stretch>
            <a:fillRect/>
          </a:stretch>
        </p:blipFill>
        <p:spPr>
          <a:xfrm>
            <a:off x="5805578" y="984435"/>
            <a:ext cx="5201728" cy="5025825"/>
          </a:xfrm>
          <a:prstGeom prst="rect">
            <a:avLst/>
          </a:prstGeom>
        </p:spPr>
      </p:pic>
      <p:sp>
        <p:nvSpPr>
          <p:cNvPr id="9" name="Textfeld 8">
            <a:extLst>
              <a:ext uri="{FF2B5EF4-FFF2-40B4-BE49-F238E27FC236}">
                <a16:creationId xmlns:a16="http://schemas.microsoft.com/office/drawing/2014/main" id="{D7D3B47F-8702-8805-1CE3-81DD78160F5F}"/>
              </a:ext>
            </a:extLst>
          </p:cNvPr>
          <p:cNvSpPr txBox="1"/>
          <p:nvPr/>
        </p:nvSpPr>
        <p:spPr>
          <a:xfrm>
            <a:off x="8344172" y="1760011"/>
            <a:ext cx="1187313" cy="646331"/>
          </a:xfrm>
          <a:prstGeom prst="rect">
            <a:avLst/>
          </a:prstGeom>
          <a:noFill/>
        </p:spPr>
        <p:txBody>
          <a:bodyPr wrap="none" rtlCol="0">
            <a:spAutoFit/>
          </a:bodyPr>
          <a:lstStyle/>
          <a:p>
            <a:r>
              <a:rPr lang="de-DE" b="1" dirty="0"/>
              <a:t>Herkunft/ </a:t>
            </a:r>
            <a:br>
              <a:rPr lang="de-DE" b="1" dirty="0"/>
            </a:br>
            <a:r>
              <a:rPr lang="de-DE" b="1" dirty="0"/>
              <a:t>Ethnizität</a:t>
            </a:r>
            <a:endParaRPr lang="de-DE" dirty="0"/>
          </a:p>
        </p:txBody>
      </p:sp>
      <p:sp>
        <p:nvSpPr>
          <p:cNvPr id="10" name="Textfeld 9">
            <a:extLst>
              <a:ext uri="{FF2B5EF4-FFF2-40B4-BE49-F238E27FC236}">
                <a16:creationId xmlns:a16="http://schemas.microsoft.com/office/drawing/2014/main" id="{8970763B-03FB-39C2-F3DB-D15FE0F0DC15}"/>
              </a:ext>
            </a:extLst>
          </p:cNvPr>
          <p:cNvSpPr txBox="1"/>
          <p:nvPr/>
        </p:nvSpPr>
        <p:spPr>
          <a:xfrm>
            <a:off x="9385539" y="2751826"/>
            <a:ext cx="1227708" cy="369332"/>
          </a:xfrm>
          <a:prstGeom prst="rect">
            <a:avLst/>
          </a:prstGeom>
          <a:noFill/>
        </p:spPr>
        <p:txBody>
          <a:bodyPr wrap="none" rtlCol="0">
            <a:spAutoFit/>
          </a:bodyPr>
          <a:lstStyle/>
          <a:p>
            <a:r>
              <a:rPr lang="de-DE" b="1" dirty="0"/>
              <a:t>Geschlecht</a:t>
            </a:r>
            <a:endParaRPr lang="de-DE" dirty="0"/>
          </a:p>
        </p:txBody>
      </p:sp>
      <p:sp>
        <p:nvSpPr>
          <p:cNvPr id="11" name="Textfeld 10">
            <a:extLst>
              <a:ext uri="{FF2B5EF4-FFF2-40B4-BE49-F238E27FC236}">
                <a16:creationId xmlns:a16="http://schemas.microsoft.com/office/drawing/2014/main" id="{7485E520-3FBC-CB11-7A31-12C44EDDBF9C}"/>
              </a:ext>
            </a:extLst>
          </p:cNvPr>
          <p:cNvSpPr txBox="1"/>
          <p:nvPr/>
        </p:nvSpPr>
        <p:spPr>
          <a:xfrm>
            <a:off x="8733807" y="3883608"/>
            <a:ext cx="1777218" cy="646331"/>
          </a:xfrm>
          <a:prstGeom prst="rect">
            <a:avLst/>
          </a:prstGeom>
          <a:noFill/>
        </p:spPr>
        <p:txBody>
          <a:bodyPr wrap="none" rtlCol="0">
            <a:spAutoFit/>
          </a:bodyPr>
          <a:lstStyle/>
          <a:p>
            <a:r>
              <a:rPr lang="de-DE" b="1" dirty="0"/>
              <a:t>Religion/ </a:t>
            </a:r>
            <a:br>
              <a:rPr lang="de-DE" b="1" dirty="0"/>
            </a:br>
            <a:r>
              <a:rPr lang="de-DE" b="1" dirty="0"/>
              <a:t>Weltanschauung</a:t>
            </a:r>
            <a:endParaRPr lang="de-DE" dirty="0"/>
          </a:p>
        </p:txBody>
      </p:sp>
      <p:sp>
        <p:nvSpPr>
          <p:cNvPr id="12" name="Textfeld 11">
            <a:extLst>
              <a:ext uri="{FF2B5EF4-FFF2-40B4-BE49-F238E27FC236}">
                <a16:creationId xmlns:a16="http://schemas.microsoft.com/office/drawing/2014/main" id="{972EFFF1-EEE9-34BB-97DE-A874B8D976A8}"/>
              </a:ext>
            </a:extLst>
          </p:cNvPr>
          <p:cNvSpPr txBox="1"/>
          <p:nvPr/>
        </p:nvSpPr>
        <p:spPr>
          <a:xfrm>
            <a:off x="6612198" y="4529939"/>
            <a:ext cx="1409360" cy="369332"/>
          </a:xfrm>
          <a:prstGeom prst="rect">
            <a:avLst/>
          </a:prstGeom>
          <a:noFill/>
        </p:spPr>
        <p:txBody>
          <a:bodyPr wrap="none" rtlCol="0">
            <a:spAutoFit/>
          </a:bodyPr>
          <a:lstStyle/>
          <a:p>
            <a:r>
              <a:rPr lang="de-DE" b="1" dirty="0"/>
              <a:t>Behinderung</a:t>
            </a:r>
            <a:endParaRPr lang="de-DE" dirty="0"/>
          </a:p>
        </p:txBody>
      </p:sp>
      <p:sp>
        <p:nvSpPr>
          <p:cNvPr id="13" name="Textfeld 12">
            <a:extLst>
              <a:ext uri="{FF2B5EF4-FFF2-40B4-BE49-F238E27FC236}">
                <a16:creationId xmlns:a16="http://schemas.microsoft.com/office/drawing/2014/main" id="{5CE43F18-543C-2347-3562-7A51EB077E1A}"/>
              </a:ext>
            </a:extLst>
          </p:cNvPr>
          <p:cNvSpPr txBox="1"/>
          <p:nvPr/>
        </p:nvSpPr>
        <p:spPr>
          <a:xfrm>
            <a:off x="8406442" y="4836793"/>
            <a:ext cx="654731" cy="369332"/>
          </a:xfrm>
          <a:prstGeom prst="rect">
            <a:avLst/>
          </a:prstGeom>
          <a:noFill/>
        </p:spPr>
        <p:txBody>
          <a:bodyPr wrap="none" rtlCol="0">
            <a:spAutoFit/>
          </a:bodyPr>
          <a:lstStyle/>
          <a:p>
            <a:r>
              <a:rPr lang="de-DE" b="1" dirty="0"/>
              <a:t>Alter</a:t>
            </a:r>
          </a:p>
        </p:txBody>
      </p:sp>
      <p:sp>
        <p:nvSpPr>
          <p:cNvPr id="14" name="Textfeld 13">
            <a:extLst>
              <a:ext uri="{FF2B5EF4-FFF2-40B4-BE49-F238E27FC236}">
                <a16:creationId xmlns:a16="http://schemas.microsoft.com/office/drawing/2014/main" id="{8D2A481B-B35B-B1CB-9F21-B8D9352A2A7E}"/>
              </a:ext>
            </a:extLst>
          </p:cNvPr>
          <p:cNvSpPr txBox="1"/>
          <p:nvPr/>
        </p:nvSpPr>
        <p:spPr>
          <a:xfrm>
            <a:off x="6921249" y="2138213"/>
            <a:ext cx="1128258" cy="369332"/>
          </a:xfrm>
          <a:prstGeom prst="rect">
            <a:avLst/>
          </a:prstGeom>
          <a:noFill/>
        </p:spPr>
        <p:txBody>
          <a:bodyPr wrap="none" rtlCol="0">
            <a:spAutoFit/>
          </a:bodyPr>
          <a:lstStyle/>
          <a:p>
            <a:r>
              <a:rPr lang="de-DE" b="1" dirty="0"/>
              <a:t>Sexualität</a:t>
            </a:r>
            <a:endParaRPr lang="de-DE" dirty="0"/>
          </a:p>
        </p:txBody>
      </p:sp>
      <p:sp>
        <p:nvSpPr>
          <p:cNvPr id="15" name="Textfeld 14">
            <a:extLst>
              <a:ext uri="{FF2B5EF4-FFF2-40B4-BE49-F238E27FC236}">
                <a16:creationId xmlns:a16="http://schemas.microsoft.com/office/drawing/2014/main" id="{58F02A86-B3ED-68C0-4355-330E70EF8E72}"/>
              </a:ext>
            </a:extLst>
          </p:cNvPr>
          <p:cNvSpPr txBox="1"/>
          <p:nvPr/>
        </p:nvSpPr>
        <p:spPr>
          <a:xfrm>
            <a:off x="6194378" y="2970998"/>
            <a:ext cx="1733167" cy="646331"/>
          </a:xfrm>
          <a:prstGeom prst="rect">
            <a:avLst/>
          </a:prstGeom>
          <a:noFill/>
        </p:spPr>
        <p:txBody>
          <a:bodyPr wrap="none" rtlCol="0">
            <a:spAutoFit/>
          </a:bodyPr>
          <a:lstStyle/>
          <a:p>
            <a:r>
              <a:rPr lang="de-DE" b="1" dirty="0"/>
              <a:t>sozialer Status/</a:t>
            </a:r>
            <a:br>
              <a:rPr lang="de-DE" b="1" dirty="0"/>
            </a:br>
            <a:r>
              <a:rPr lang="de-DE" b="1" dirty="0"/>
              <a:t>soziale Herkunft</a:t>
            </a:r>
            <a:endParaRPr lang="de-DE" dirty="0"/>
          </a:p>
        </p:txBody>
      </p:sp>
      <p:sp>
        <p:nvSpPr>
          <p:cNvPr id="4" name="Textfeld 3">
            <a:extLst>
              <a:ext uri="{FF2B5EF4-FFF2-40B4-BE49-F238E27FC236}">
                <a16:creationId xmlns:a16="http://schemas.microsoft.com/office/drawing/2014/main" id="{3881BD37-95CD-CC3D-5D3B-6F27C46875DD}"/>
              </a:ext>
            </a:extLst>
          </p:cNvPr>
          <p:cNvSpPr txBox="1"/>
          <p:nvPr/>
        </p:nvSpPr>
        <p:spPr>
          <a:xfrm>
            <a:off x="4108332" y="5589917"/>
            <a:ext cx="1801749" cy="369332"/>
          </a:xfrm>
          <a:prstGeom prst="rect">
            <a:avLst/>
          </a:prstGeom>
          <a:noFill/>
        </p:spPr>
        <p:txBody>
          <a:bodyPr wrap="square" rtlCol="0">
            <a:spAutoFit/>
          </a:bodyPr>
          <a:lstStyle/>
          <a:p>
            <a:r>
              <a:rPr lang="de-DE" sz="900" dirty="0"/>
              <a:t>Quelle: Foto von Autorin (Ewa </a:t>
            </a:r>
            <a:r>
              <a:rPr lang="de-DE" sz="900" dirty="0" err="1"/>
              <a:t>Niedbała</a:t>
            </a:r>
            <a:r>
              <a:rPr lang="de-DE" sz="900" dirty="0"/>
              <a:t>)</a:t>
            </a:r>
          </a:p>
        </p:txBody>
      </p:sp>
    </p:spTree>
    <p:extLst>
      <p:ext uri="{BB962C8B-B14F-4D97-AF65-F5344CB8AC3E}">
        <p14:creationId xmlns:p14="http://schemas.microsoft.com/office/powerpoint/2010/main" val="3738214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64A05-9EAE-A256-1B24-6F7479DC4E37}"/>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461A660D-9A94-2A49-4764-7899BCCDDB5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Fensterinhalt horizontal verschieben 3">
            <a:extLst>
              <a:ext uri="{FF2B5EF4-FFF2-40B4-BE49-F238E27FC236}">
                <a16:creationId xmlns:a16="http://schemas.microsoft.com/office/drawing/2014/main" id="{3394CD89-8EAB-7FD6-4D31-E33A711CDD9C}"/>
              </a:ext>
            </a:extLst>
          </p:cNvPr>
          <p:cNvSpPr/>
          <p:nvPr/>
        </p:nvSpPr>
        <p:spPr>
          <a:xfrm>
            <a:off x="4271772" y="1103822"/>
            <a:ext cx="3648456" cy="1505214"/>
          </a:xfrm>
          <a:prstGeom prst="horizontalScroll">
            <a:avLst>
              <a:gd name="adj" fmla="val 12500"/>
            </a:avLst>
          </a:prstGeom>
          <a:solidFill>
            <a:srgbClr val="92D050"/>
          </a:solidFill>
          <a:ln>
            <a:solidFill>
              <a:srgbClr val="3A5F8B"/>
            </a:solidFill>
            <a:round/>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p:style>
        <p:txBody>
          <a:bodyPr/>
          <a:lstStyle/>
          <a:p>
            <a:endParaRPr lang="de-DE"/>
          </a:p>
        </p:txBody>
      </p:sp>
      <p:sp>
        <p:nvSpPr>
          <p:cNvPr id="3" name="Textfeld 2">
            <a:extLst>
              <a:ext uri="{FF2B5EF4-FFF2-40B4-BE49-F238E27FC236}">
                <a16:creationId xmlns:a16="http://schemas.microsoft.com/office/drawing/2014/main" id="{A4D9CD30-C10C-2BE7-1297-8CE21F02B074}"/>
              </a:ext>
            </a:extLst>
          </p:cNvPr>
          <p:cNvSpPr txBox="1"/>
          <p:nvPr/>
        </p:nvSpPr>
        <p:spPr>
          <a:xfrm>
            <a:off x="5037826" y="1533263"/>
            <a:ext cx="2320506" cy="923330"/>
          </a:xfrm>
          <a:prstGeom prst="rect">
            <a:avLst/>
          </a:prstGeom>
          <a:noFill/>
        </p:spPr>
        <p:txBody>
          <a:bodyPr wrap="square" rtlCol="0">
            <a:spAutoFit/>
          </a:bodyPr>
          <a:lstStyle/>
          <a:p>
            <a:r>
              <a:rPr lang="de-DE" sz="3600" b="1" strike="noStrike" spc="-1" dirty="0">
                <a:solidFill>
                  <a:schemeClr val="bg1"/>
                </a:solidFill>
              </a:rPr>
              <a:t>Programm</a:t>
            </a:r>
            <a:endParaRPr lang="de-DE" sz="3600" b="0" strike="noStrike" spc="-1" dirty="0">
              <a:solidFill>
                <a:schemeClr val="bg1"/>
              </a:solidFill>
            </a:endParaRPr>
          </a:p>
          <a:p>
            <a:endParaRPr lang="de-DE" dirty="0"/>
          </a:p>
        </p:txBody>
      </p:sp>
      <p:sp>
        <p:nvSpPr>
          <p:cNvPr id="8" name="Textfeld 7">
            <a:extLst>
              <a:ext uri="{FF2B5EF4-FFF2-40B4-BE49-F238E27FC236}">
                <a16:creationId xmlns:a16="http://schemas.microsoft.com/office/drawing/2014/main" id="{FAB6AEF7-CF41-C5CA-5237-CB18337340D7}"/>
              </a:ext>
            </a:extLst>
          </p:cNvPr>
          <p:cNvSpPr txBox="1"/>
          <p:nvPr/>
        </p:nvSpPr>
        <p:spPr>
          <a:xfrm>
            <a:off x="5580184" y="2835694"/>
            <a:ext cx="836255" cy="461665"/>
          </a:xfrm>
          <a:prstGeom prst="rect">
            <a:avLst/>
          </a:prstGeom>
          <a:noFill/>
        </p:spPr>
        <p:txBody>
          <a:bodyPr wrap="none" rtlCol="0">
            <a:spAutoFit/>
          </a:bodyPr>
          <a:lstStyle/>
          <a:p>
            <a:r>
              <a:rPr lang="de-DE" sz="2400" b="1" dirty="0"/>
              <a:t>Tag 2</a:t>
            </a:r>
          </a:p>
        </p:txBody>
      </p:sp>
      <p:sp>
        <p:nvSpPr>
          <p:cNvPr id="9" name="Textfeld 8">
            <a:extLst>
              <a:ext uri="{FF2B5EF4-FFF2-40B4-BE49-F238E27FC236}">
                <a16:creationId xmlns:a16="http://schemas.microsoft.com/office/drawing/2014/main" id="{22FAB4E3-3E86-4C8F-ECC0-2B5670B460D2}"/>
              </a:ext>
            </a:extLst>
          </p:cNvPr>
          <p:cNvSpPr txBox="1"/>
          <p:nvPr/>
        </p:nvSpPr>
        <p:spPr>
          <a:xfrm>
            <a:off x="3547159" y="3508996"/>
            <a:ext cx="5738559" cy="2215991"/>
          </a:xfrm>
          <a:prstGeom prst="rect">
            <a:avLst/>
          </a:prstGeom>
          <a:noFill/>
        </p:spPr>
        <p:txBody>
          <a:bodyPr wrap="none" rtlCol="0">
            <a:spAutoFit/>
          </a:bodyPr>
          <a:lstStyle/>
          <a:p>
            <a:pPr marL="343080" indent="-342720">
              <a:lnSpc>
                <a:spcPct val="100000"/>
              </a:lnSpc>
              <a:buClr>
                <a:srgbClr val="000000"/>
              </a:buClr>
              <a:buFont typeface="Arial"/>
              <a:buChar char="•"/>
            </a:pPr>
            <a:r>
              <a:rPr lang="de-DE" sz="2400" b="1" strike="noStrike" spc="-1" dirty="0">
                <a:solidFill>
                  <a:srgbClr val="000000"/>
                </a:solidFill>
              </a:rPr>
              <a:t>Diskriminierung und </a:t>
            </a:r>
            <a:r>
              <a:rPr lang="de-DE" sz="2400" b="1" spc="-1" dirty="0">
                <a:solidFill>
                  <a:srgbClr val="000000"/>
                </a:solidFill>
              </a:rPr>
              <a:t>Sie</a:t>
            </a:r>
            <a:endParaRPr lang="de-DE" sz="2400" b="0" strike="noStrike" spc="-1" dirty="0"/>
          </a:p>
          <a:p>
            <a:pPr marL="343080" indent="-342720">
              <a:lnSpc>
                <a:spcPct val="100000"/>
              </a:lnSpc>
              <a:buClr>
                <a:srgbClr val="000000"/>
              </a:buClr>
              <a:buFont typeface="Arial"/>
              <a:buChar char="•"/>
            </a:pPr>
            <a:r>
              <a:rPr lang="de-DE" sz="2400" b="1" strike="noStrike" spc="-1" dirty="0">
                <a:solidFill>
                  <a:srgbClr val="000000"/>
                </a:solidFill>
              </a:rPr>
              <a:t>Was ist Diskriminierung?</a:t>
            </a:r>
            <a:endParaRPr lang="de-DE" sz="2400" b="0" strike="noStrike" spc="-1" dirty="0"/>
          </a:p>
          <a:p>
            <a:pPr marL="343080" indent="-342720">
              <a:lnSpc>
                <a:spcPct val="100000"/>
              </a:lnSpc>
              <a:buClr>
                <a:srgbClr val="000000"/>
              </a:buClr>
              <a:buFont typeface="Arial"/>
              <a:buChar char="•"/>
            </a:pPr>
            <a:r>
              <a:rPr lang="de-DE" sz="2400" b="1" strike="noStrike" spc="-1" dirty="0">
                <a:solidFill>
                  <a:srgbClr val="000000"/>
                </a:solidFill>
              </a:rPr>
              <a:t>Rassismus und andere </a:t>
            </a:r>
            <a:br>
              <a:rPr lang="de-DE" sz="2400" b="1" strike="noStrike" spc="-1" dirty="0">
                <a:solidFill>
                  <a:srgbClr val="000000"/>
                </a:solidFill>
              </a:rPr>
            </a:br>
            <a:r>
              <a:rPr lang="de-DE" sz="2400" b="1" strike="noStrike" spc="-1" dirty="0">
                <a:solidFill>
                  <a:srgbClr val="000000"/>
                </a:solidFill>
              </a:rPr>
              <a:t>Diskriminierungsformen</a:t>
            </a:r>
            <a:endParaRPr lang="de-DE" sz="2400" b="0" strike="noStrike" spc="-1" dirty="0"/>
          </a:p>
          <a:p>
            <a:pPr marL="343080" indent="-342720">
              <a:lnSpc>
                <a:spcPct val="100000"/>
              </a:lnSpc>
              <a:buClr>
                <a:srgbClr val="000000"/>
              </a:buClr>
              <a:buFont typeface="Arial"/>
              <a:buChar char="•"/>
            </a:pPr>
            <a:r>
              <a:rPr lang="de-DE" sz="2400" b="1" strike="noStrike" spc="-1" dirty="0">
                <a:solidFill>
                  <a:srgbClr val="000000"/>
                </a:solidFill>
              </a:rPr>
              <a:t>Abbau von Barrieren im </a:t>
            </a:r>
            <a:r>
              <a:rPr lang="de-DE" sz="2400" b="1" spc="-1" dirty="0">
                <a:solidFill>
                  <a:srgbClr val="000000"/>
                </a:solidFill>
              </a:rPr>
              <a:t>Gesundheitsamt</a:t>
            </a:r>
            <a:endParaRPr lang="de-DE" sz="2400" b="0" strike="noStrike" spc="-1" dirty="0"/>
          </a:p>
          <a:p>
            <a:endParaRPr lang="de-DE" dirty="0"/>
          </a:p>
        </p:txBody>
      </p:sp>
      <p:pic>
        <p:nvPicPr>
          <p:cNvPr id="6" name="Grafik 5">
            <a:extLst>
              <a:ext uri="{FF2B5EF4-FFF2-40B4-BE49-F238E27FC236}">
                <a16:creationId xmlns:a16="http://schemas.microsoft.com/office/drawing/2014/main" id="{FDEB2791-3C6F-BB65-33DB-BF3E82DD69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Tree>
    <p:extLst>
      <p:ext uri="{BB962C8B-B14F-4D97-AF65-F5344CB8AC3E}">
        <p14:creationId xmlns:p14="http://schemas.microsoft.com/office/powerpoint/2010/main" val="4120736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F2300-8AA0-4177-3527-9D7D43CBF6D6}"/>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A555BAC9-AA0A-827B-7DF8-9671AA0020B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Denkblase: wolkenförmig 1">
            <a:extLst>
              <a:ext uri="{FF2B5EF4-FFF2-40B4-BE49-F238E27FC236}">
                <a16:creationId xmlns:a16="http://schemas.microsoft.com/office/drawing/2014/main" id="{EC8CDC84-5510-DEE6-832A-610A15497356}"/>
              </a:ext>
            </a:extLst>
          </p:cNvPr>
          <p:cNvSpPr/>
          <p:nvPr/>
        </p:nvSpPr>
        <p:spPr>
          <a:xfrm>
            <a:off x="3278039" y="1091241"/>
            <a:ext cx="4986067" cy="2337759"/>
          </a:xfrm>
          <a:prstGeom prst="cloudCallout">
            <a:avLst/>
          </a:prstGeom>
          <a:solidFill>
            <a:srgbClr val="92D050"/>
          </a:solidFill>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200" dirty="0"/>
              <a:t>Reflexion zu folgenden Fragen</a:t>
            </a:r>
          </a:p>
        </p:txBody>
      </p:sp>
      <p:sp>
        <p:nvSpPr>
          <p:cNvPr id="4" name="Textfeld 3">
            <a:extLst>
              <a:ext uri="{FF2B5EF4-FFF2-40B4-BE49-F238E27FC236}">
                <a16:creationId xmlns:a16="http://schemas.microsoft.com/office/drawing/2014/main" id="{EA58904B-4821-7B89-C5DA-A32F670AD560}"/>
              </a:ext>
            </a:extLst>
          </p:cNvPr>
          <p:cNvSpPr txBox="1"/>
          <p:nvPr/>
        </p:nvSpPr>
        <p:spPr>
          <a:xfrm>
            <a:off x="1549103" y="4037162"/>
            <a:ext cx="9093793" cy="1661993"/>
          </a:xfrm>
          <a:prstGeom prst="rect">
            <a:avLst/>
          </a:prstGeom>
          <a:noFill/>
        </p:spPr>
        <p:txBody>
          <a:bodyPr wrap="square" rtlCol="0">
            <a:spAutoFit/>
          </a:bodyPr>
          <a:lstStyle/>
          <a:p>
            <a:pPr marL="285840" indent="-285480">
              <a:lnSpc>
                <a:spcPct val="100000"/>
              </a:lnSpc>
              <a:buClr>
                <a:srgbClr val="000000"/>
              </a:buClr>
              <a:buFont typeface="Arial"/>
              <a:buChar char="•"/>
            </a:pPr>
            <a:r>
              <a:rPr lang="de-DE" sz="2000" strike="noStrike" spc="-1" dirty="0">
                <a:solidFill>
                  <a:srgbClr val="000000"/>
                </a:solidFill>
                <a:latin typeface="Calibri"/>
              </a:rPr>
              <a:t>Haben Sie schon einmal mitbekommen, dass eine Person diskriminiert wurde?</a:t>
            </a:r>
            <a:endParaRPr lang="de-DE" sz="2000" strike="noStrike" spc="-1" dirty="0">
              <a:latin typeface="Arial"/>
            </a:endParaRPr>
          </a:p>
          <a:p>
            <a:pPr>
              <a:lnSpc>
                <a:spcPct val="100000"/>
              </a:lnSpc>
            </a:pPr>
            <a:endParaRPr lang="de-DE" sz="1200" strike="noStrike" spc="-1" dirty="0">
              <a:latin typeface="Arial"/>
            </a:endParaRPr>
          </a:p>
          <a:p>
            <a:pPr marL="285840" indent="-285480">
              <a:lnSpc>
                <a:spcPct val="100000"/>
              </a:lnSpc>
              <a:buClr>
                <a:srgbClr val="000000"/>
              </a:buClr>
              <a:buFont typeface="Arial"/>
              <a:buChar char="•"/>
            </a:pPr>
            <a:r>
              <a:rPr lang="de-DE" sz="2000" strike="noStrike" spc="-1" dirty="0">
                <a:solidFill>
                  <a:srgbClr val="000000"/>
                </a:solidFill>
                <a:latin typeface="Calibri"/>
              </a:rPr>
              <a:t>Haben Sie schon einmal selbst Diskriminierung erlebt?</a:t>
            </a:r>
            <a:endParaRPr lang="de-DE" sz="2000" strike="noStrike" spc="-1" dirty="0">
              <a:latin typeface="Arial"/>
            </a:endParaRPr>
          </a:p>
          <a:p>
            <a:pPr>
              <a:lnSpc>
                <a:spcPct val="100000"/>
              </a:lnSpc>
            </a:pPr>
            <a:endParaRPr lang="de-DE" sz="1200" strike="noStrike" spc="-1" dirty="0">
              <a:latin typeface="Arial"/>
            </a:endParaRPr>
          </a:p>
          <a:p>
            <a:pPr marL="285840" indent="-285480">
              <a:lnSpc>
                <a:spcPct val="100000"/>
              </a:lnSpc>
              <a:buClr>
                <a:srgbClr val="000000"/>
              </a:buClr>
              <a:buFont typeface="Arial"/>
              <a:buChar char="•"/>
            </a:pPr>
            <a:r>
              <a:rPr lang="de-DE" sz="2000" strike="noStrike" spc="-1" dirty="0">
                <a:solidFill>
                  <a:srgbClr val="000000"/>
                </a:solidFill>
                <a:latin typeface="Calibri"/>
              </a:rPr>
              <a:t>Haben Sie schon einmal selbst diskriminiert?</a:t>
            </a:r>
            <a:endParaRPr lang="de-DE" sz="2000" strike="noStrike" spc="-1" dirty="0">
              <a:latin typeface="Arial"/>
            </a:endParaRPr>
          </a:p>
          <a:p>
            <a:endParaRPr lang="de-DE" dirty="0"/>
          </a:p>
        </p:txBody>
      </p:sp>
      <p:pic>
        <p:nvPicPr>
          <p:cNvPr id="6" name="Grafik 5">
            <a:extLst>
              <a:ext uri="{FF2B5EF4-FFF2-40B4-BE49-F238E27FC236}">
                <a16:creationId xmlns:a16="http://schemas.microsoft.com/office/drawing/2014/main" id="{35802A2A-AF1D-C83A-F9C5-DD5F09D539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Tree>
    <p:extLst>
      <p:ext uri="{BB962C8B-B14F-4D97-AF65-F5344CB8AC3E}">
        <p14:creationId xmlns:p14="http://schemas.microsoft.com/office/powerpoint/2010/main" val="2225233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74D92-B03A-EC7E-087A-B6DA24226E46}"/>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2E60D6B4-B3A1-18B1-1A34-D55B1557281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Denkblase: wolkenförmig 1">
            <a:extLst>
              <a:ext uri="{FF2B5EF4-FFF2-40B4-BE49-F238E27FC236}">
                <a16:creationId xmlns:a16="http://schemas.microsoft.com/office/drawing/2014/main" id="{9CE99AB2-38C5-E68B-6610-70A8FEA07319}"/>
              </a:ext>
            </a:extLst>
          </p:cNvPr>
          <p:cNvSpPr/>
          <p:nvPr/>
        </p:nvSpPr>
        <p:spPr>
          <a:xfrm>
            <a:off x="2976113" y="1837427"/>
            <a:ext cx="6047117" cy="3019246"/>
          </a:xfrm>
          <a:prstGeom prst="cloudCallout">
            <a:avLst/>
          </a:prstGeom>
          <a:solidFill>
            <a:srgbClr val="92D050"/>
          </a:solidFill>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200" dirty="0"/>
              <a:t>Was ist Diskriminierung?</a:t>
            </a:r>
          </a:p>
        </p:txBody>
      </p:sp>
      <p:sp>
        <p:nvSpPr>
          <p:cNvPr id="4" name="Textfeld 3">
            <a:extLst>
              <a:ext uri="{FF2B5EF4-FFF2-40B4-BE49-F238E27FC236}">
                <a16:creationId xmlns:a16="http://schemas.microsoft.com/office/drawing/2014/main" id="{0703330A-09C8-B15F-BCEB-7A809BC2608F}"/>
              </a:ext>
            </a:extLst>
          </p:cNvPr>
          <p:cNvSpPr txBox="1"/>
          <p:nvPr/>
        </p:nvSpPr>
        <p:spPr>
          <a:xfrm>
            <a:off x="2173858" y="4132052"/>
            <a:ext cx="8507196" cy="646331"/>
          </a:xfrm>
          <a:prstGeom prst="rect">
            <a:avLst/>
          </a:prstGeom>
          <a:noFill/>
        </p:spPr>
        <p:txBody>
          <a:bodyPr wrap="square" rtlCol="0">
            <a:spAutoFit/>
          </a:bodyPr>
          <a:lstStyle/>
          <a:p>
            <a:pPr marL="285840" indent="-285480">
              <a:lnSpc>
                <a:spcPct val="100000"/>
              </a:lnSpc>
              <a:buClr>
                <a:srgbClr val="000000"/>
              </a:buClr>
              <a:buFont typeface="Arial"/>
              <a:buChar char="•"/>
            </a:pPr>
            <a:endParaRPr lang="de-DE" sz="1800" strike="noStrike" spc="-1" dirty="0">
              <a:solidFill>
                <a:srgbClr val="000000"/>
              </a:solidFill>
              <a:latin typeface="Calibri"/>
            </a:endParaRPr>
          </a:p>
          <a:p>
            <a:endParaRPr lang="de-DE" dirty="0"/>
          </a:p>
        </p:txBody>
      </p:sp>
      <p:pic>
        <p:nvPicPr>
          <p:cNvPr id="6" name="Grafik 5">
            <a:extLst>
              <a:ext uri="{FF2B5EF4-FFF2-40B4-BE49-F238E27FC236}">
                <a16:creationId xmlns:a16="http://schemas.microsoft.com/office/drawing/2014/main" id="{DD9FA907-1DF4-6E5E-6BA0-F07F7C85DA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Tree>
    <p:extLst>
      <p:ext uri="{BB962C8B-B14F-4D97-AF65-F5344CB8AC3E}">
        <p14:creationId xmlns:p14="http://schemas.microsoft.com/office/powerpoint/2010/main" val="1477317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5CAE6-901F-6EEF-52BD-4E7A5B04F63C}"/>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4B867520-FA5A-FEE9-CBC3-9EBDD74F64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46677"/>
            <a:ext cx="12192000" cy="68580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2" name="Rechteck 1">
            <a:extLst>
              <a:ext uri="{FF2B5EF4-FFF2-40B4-BE49-F238E27FC236}">
                <a16:creationId xmlns:a16="http://schemas.microsoft.com/office/drawing/2014/main" id="{1C91DE99-8C20-78D8-528C-EB66962A3663}"/>
              </a:ext>
            </a:extLst>
          </p:cNvPr>
          <p:cNvSpPr/>
          <p:nvPr/>
        </p:nvSpPr>
        <p:spPr>
          <a:xfrm>
            <a:off x="3036497" y="1009385"/>
            <a:ext cx="5814203" cy="914400"/>
          </a:xfrm>
          <a:prstGeom prst="rect">
            <a:avLst/>
          </a:prstGeom>
          <a:solidFill>
            <a:srgbClr val="92D050"/>
          </a:solidFill>
          <a:ln w="12700">
            <a:solidFill>
              <a:schemeClr val="bg1"/>
            </a:solidFill>
          </a:ln>
          <a:effectLst>
            <a:outerShdw blurRad="76200" dir="13500000" sy="23000" kx="1200000" algn="br" rotWithShape="0">
              <a:prstClr val="black">
                <a:alpha val="20000"/>
              </a:prstClr>
            </a:outerShdw>
          </a:effectLst>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600" b="1" dirty="0"/>
              <a:t>DISKRIMINIERUNG</a:t>
            </a:r>
          </a:p>
        </p:txBody>
      </p:sp>
      <p:pic>
        <p:nvPicPr>
          <p:cNvPr id="4" name="Grafik 3">
            <a:extLst>
              <a:ext uri="{FF2B5EF4-FFF2-40B4-BE49-F238E27FC236}">
                <a16:creationId xmlns:a16="http://schemas.microsoft.com/office/drawing/2014/main" id="{589DB633-53C3-FD81-3312-1B0644D26F92}"/>
              </a:ext>
            </a:extLst>
          </p:cNvPr>
          <p:cNvPicPr>
            <a:picLocks noChangeAspect="1"/>
          </p:cNvPicPr>
          <p:nvPr/>
        </p:nvPicPr>
        <p:blipFill>
          <a:blip r:embed="rId3"/>
          <a:stretch>
            <a:fillRect/>
          </a:stretch>
        </p:blipFill>
        <p:spPr>
          <a:xfrm>
            <a:off x="3200400" y="2455651"/>
            <a:ext cx="5486399" cy="926672"/>
          </a:xfrm>
          <a:prstGeom prst="rect">
            <a:avLst/>
          </a:prstGeom>
          <a:ln>
            <a:solidFill>
              <a:schemeClr val="bg1"/>
            </a:solidFill>
          </a:ln>
          <a:effectLst>
            <a:outerShdw blurRad="76200" dir="13500000" sy="23000" kx="1200000" algn="br" rotWithShape="0">
              <a:prstClr val="black">
                <a:alpha val="20000"/>
              </a:prstClr>
            </a:outerShdw>
          </a:effectLst>
          <a:scene3d>
            <a:camera prst="orthographicFront"/>
            <a:lightRig rig="threePt" dir="t"/>
          </a:scene3d>
          <a:sp3d>
            <a:bevelT prst="angle"/>
          </a:sp3d>
        </p:spPr>
      </p:pic>
      <p:pic>
        <p:nvPicPr>
          <p:cNvPr id="7" name="Grafik 6">
            <a:extLst>
              <a:ext uri="{FF2B5EF4-FFF2-40B4-BE49-F238E27FC236}">
                <a16:creationId xmlns:a16="http://schemas.microsoft.com/office/drawing/2014/main" id="{6F9048F8-E722-514B-2DDB-5B5B3E98CA09}"/>
              </a:ext>
            </a:extLst>
          </p:cNvPr>
          <p:cNvPicPr>
            <a:picLocks noChangeAspect="1"/>
          </p:cNvPicPr>
          <p:nvPr/>
        </p:nvPicPr>
        <p:blipFill>
          <a:blip r:embed="rId4"/>
          <a:stretch>
            <a:fillRect/>
          </a:stretch>
        </p:blipFill>
        <p:spPr>
          <a:xfrm>
            <a:off x="3200400" y="3757533"/>
            <a:ext cx="5486399" cy="932769"/>
          </a:xfrm>
          <a:prstGeom prst="rect">
            <a:avLst/>
          </a:prstGeom>
          <a:ln>
            <a:solidFill>
              <a:schemeClr val="bg1"/>
            </a:solidFill>
          </a:ln>
          <a:effectLst>
            <a:outerShdw blurRad="76200" dir="13500000" sy="23000" kx="1200000" algn="br" rotWithShape="0">
              <a:prstClr val="black">
                <a:alpha val="20000"/>
              </a:prstClr>
            </a:outerShdw>
          </a:effectLst>
          <a:scene3d>
            <a:camera prst="orthographicFront"/>
            <a:lightRig rig="threePt" dir="t"/>
          </a:scene3d>
          <a:sp3d>
            <a:bevelT prst="angle"/>
          </a:sp3d>
        </p:spPr>
      </p:pic>
      <p:pic>
        <p:nvPicPr>
          <p:cNvPr id="8" name="Grafik 7">
            <a:extLst>
              <a:ext uri="{FF2B5EF4-FFF2-40B4-BE49-F238E27FC236}">
                <a16:creationId xmlns:a16="http://schemas.microsoft.com/office/drawing/2014/main" id="{703AB44B-7A82-BF03-FDFA-1CD3C2D829C8}"/>
              </a:ext>
            </a:extLst>
          </p:cNvPr>
          <p:cNvPicPr>
            <a:picLocks noChangeAspect="1"/>
          </p:cNvPicPr>
          <p:nvPr/>
        </p:nvPicPr>
        <p:blipFill>
          <a:blip r:embed="rId5"/>
          <a:stretch>
            <a:fillRect/>
          </a:stretch>
        </p:blipFill>
        <p:spPr>
          <a:xfrm>
            <a:off x="2229791" y="4998032"/>
            <a:ext cx="7732416" cy="932769"/>
          </a:xfrm>
          <a:prstGeom prst="rect">
            <a:avLst/>
          </a:prstGeom>
          <a:ln>
            <a:solidFill>
              <a:schemeClr val="bg1"/>
            </a:solidFill>
          </a:ln>
          <a:effectLst>
            <a:outerShdw blurRad="76200" dir="13500000" sy="23000" kx="1200000" algn="br" rotWithShape="0">
              <a:prstClr val="black">
                <a:alpha val="20000"/>
              </a:prstClr>
            </a:outerShdw>
          </a:effectLst>
          <a:scene3d>
            <a:camera prst="orthographicFront"/>
            <a:lightRig rig="threePt" dir="t"/>
          </a:scene3d>
          <a:sp3d>
            <a:bevelT prst="angle"/>
          </a:sp3d>
        </p:spPr>
      </p:pic>
      <p:sp>
        <p:nvSpPr>
          <p:cNvPr id="9" name="Textfeld 8">
            <a:extLst>
              <a:ext uri="{FF2B5EF4-FFF2-40B4-BE49-F238E27FC236}">
                <a16:creationId xmlns:a16="http://schemas.microsoft.com/office/drawing/2014/main" id="{9E85DBFE-3EC7-1A37-E866-BEFEB10D4809}"/>
              </a:ext>
            </a:extLst>
          </p:cNvPr>
          <p:cNvSpPr txBox="1"/>
          <p:nvPr/>
        </p:nvSpPr>
        <p:spPr>
          <a:xfrm>
            <a:off x="3993501" y="2641988"/>
            <a:ext cx="4204997" cy="553998"/>
          </a:xfrm>
          <a:prstGeom prst="rect">
            <a:avLst/>
          </a:prstGeom>
          <a:noFill/>
        </p:spPr>
        <p:txBody>
          <a:bodyPr wrap="none" rtlCol="0">
            <a:spAutoFit/>
          </a:bodyPr>
          <a:lstStyle/>
          <a:p>
            <a:r>
              <a:rPr lang="de-DE" sz="3000" dirty="0">
                <a:solidFill>
                  <a:schemeClr val="bg1"/>
                </a:solidFill>
              </a:rPr>
              <a:t>GRUPPENKONSTRUKTION</a:t>
            </a:r>
          </a:p>
        </p:txBody>
      </p:sp>
      <p:sp>
        <p:nvSpPr>
          <p:cNvPr id="10" name="Textfeld 9">
            <a:extLst>
              <a:ext uri="{FF2B5EF4-FFF2-40B4-BE49-F238E27FC236}">
                <a16:creationId xmlns:a16="http://schemas.microsoft.com/office/drawing/2014/main" id="{9F76B707-975F-A111-EEFD-5462E73083F2}"/>
              </a:ext>
            </a:extLst>
          </p:cNvPr>
          <p:cNvSpPr txBox="1"/>
          <p:nvPr/>
        </p:nvSpPr>
        <p:spPr>
          <a:xfrm>
            <a:off x="3477713" y="3879923"/>
            <a:ext cx="5083186" cy="553998"/>
          </a:xfrm>
          <a:prstGeom prst="rect">
            <a:avLst/>
          </a:prstGeom>
          <a:noFill/>
        </p:spPr>
        <p:txBody>
          <a:bodyPr wrap="none" rtlCol="0">
            <a:spAutoFit/>
          </a:bodyPr>
          <a:lstStyle/>
          <a:p>
            <a:r>
              <a:rPr lang="de-DE" sz="3000" dirty="0">
                <a:solidFill>
                  <a:schemeClr val="bg1"/>
                </a:solidFill>
              </a:rPr>
              <a:t>ZUSCHREIBUNG / ABWERTUNG</a:t>
            </a:r>
          </a:p>
        </p:txBody>
      </p:sp>
      <p:sp>
        <p:nvSpPr>
          <p:cNvPr id="12" name="Textfeld 11">
            <a:extLst>
              <a:ext uri="{FF2B5EF4-FFF2-40B4-BE49-F238E27FC236}">
                <a16:creationId xmlns:a16="http://schemas.microsoft.com/office/drawing/2014/main" id="{2D601FF4-0A73-0BDF-F18B-A1DA15A93E30}"/>
              </a:ext>
            </a:extLst>
          </p:cNvPr>
          <p:cNvSpPr txBox="1"/>
          <p:nvPr/>
        </p:nvSpPr>
        <p:spPr>
          <a:xfrm>
            <a:off x="2462704" y="5187418"/>
            <a:ext cx="7732415" cy="553998"/>
          </a:xfrm>
          <a:prstGeom prst="rect">
            <a:avLst/>
          </a:prstGeom>
          <a:noFill/>
        </p:spPr>
        <p:txBody>
          <a:bodyPr wrap="square" rtlCol="0">
            <a:spAutoFit/>
          </a:bodyPr>
          <a:lstStyle/>
          <a:p>
            <a:r>
              <a:rPr lang="de-DE" sz="3000" dirty="0">
                <a:solidFill>
                  <a:schemeClr val="bg1"/>
                </a:solidFill>
              </a:rPr>
              <a:t>GESELLSCHAFTLICHE DURCHSETZUNGSMACHT</a:t>
            </a:r>
          </a:p>
        </p:txBody>
      </p:sp>
      <p:sp>
        <p:nvSpPr>
          <p:cNvPr id="16" name="Textfeld 15">
            <a:extLst>
              <a:ext uri="{FF2B5EF4-FFF2-40B4-BE49-F238E27FC236}">
                <a16:creationId xmlns:a16="http://schemas.microsoft.com/office/drawing/2014/main" id="{4539F4F0-8F31-EAF4-09FE-9087291AEDE1}"/>
              </a:ext>
            </a:extLst>
          </p:cNvPr>
          <p:cNvSpPr txBox="1"/>
          <p:nvPr/>
        </p:nvSpPr>
        <p:spPr>
          <a:xfrm>
            <a:off x="5755086" y="3269761"/>
            <a:ext cx="389850" cy="584775"/>
          </a:xfrm>
          <a:prstGeom prst="rect">
            <a:avLst/>
          </a:prstGeom>
          <a:noFill/>
        </p:spPr>
        <p:txBody>
          <a:bodyPr wrap="none" rtlCol="0">
            <a:spAutoFit/>
          </a:bodyPr>
          <a:lstStyle/>
          <a:p>
            <a:r>
              <a:rPr lang="de-DE" sz="3200" b="1" dirty="0"/>
              <a:t>+</a:t>
            </a:r>
          </a:p>
        </p:txBody>
      </p:sp>
      <p:sp>
        <p:nvSpPr>
          <p:cNvPr id="17" name="Textfeld 16">
            <a:extLst>
              <a:ext uri="{FF2B5EF4-FFF2-40B4-BE49-F238E27FC236}">
                <a16:creationId xmlns:a16="http://schemas.microsoft.com/office/drawing/2014/main" id="{421DDA84-87B6-1D38-CA12-2D34E4119310}"/>
              </a:ext>
            </a:extLst>
          </p:cNvPr>
          <p:cNvSpPr txBox="1"/>
          <p:nvPr/>
        </p:nvSpPr>
        <p:spPr>
          <a:xfrm>
            <a:off x="5764221" y="4553304"/>
            <a:ext cx="389850" cy="584775"/>
          </a:xfrm>
          <a:prstGeom prst="rect">
            <a:avLst/>
          </a:prstGeom>
          <a:noFill/>
        </p:spPr>
        <p:txBody>
          <a:bodyPr wrap="none" rtlCol="0">
            <a:spAutoFit/>
          </a:bodyPr>
          <a:lstStyle/>
          <a:p>
            <a:r>
              <a:rPr lang="de-DE" sz="3200" b="1" dirty="0"/>
              <a:t>+</a:t>
            </a:r>
          </a:p>
        </p:txBody>
      </p:sp>
      <p:cxnSp>
        <p:nvCxnSpPr>
          <p:cNvPr id="20" name="Gerade Verbindung mit Pfeil 19">
            <a:extLst>
              <a:ext uri="{FF2B5EF4-FFF2-40B4-BE49-F238E27FC236}">
                <a16:creationId xmlns:a16="http://schemas.microsoft.com/office/drawing/2014/main" id="{9D535C44-6475-7DFF-2CA3-E2FD21AB0BA6}"/>
              </a:ext>
            </a:extLst>
          </p:cNvPr>
          <p:cNvCxnSpPr>
            <a:cxnSpLocks/>
          </p:cNvCxnSpPr>
          <p:nvPr/>
        </p:nvCxnSpPr>
        <p:spPr>
          <a:xfrm>
            <a:off x="5959146" y="2064937"/>
            <a:ext cx="0" cy="28144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 name="Grafik 5">
            <a:extLst>
              <a:ext uri="{FF2B5EF4-FFF2-40B4-BE49-F238E27FC236}">
                <a16:creationId xmlns:a16="http://schemas.microsoft.com/office/drawing/2014/main" id="{902858A8-450B-C44B-1C50-A685F633D96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Tree>
    <p:extLst>
      <p:ext uri="{BB962C8B-B14F-4D97-AF65-F5344CB8AC3E}">
        <p14:creationId xmlns:p14="http://schemas.microsoft.com/office/powerpoint/2010/main" val="4030519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1482F-F068-D292-DB54-61D5AEFD63A5}"/>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75FB9A7C-A33E-4494-A0C7-B01A4231CFE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3" name="Rechteck 2">
            <a:extLst>
              <a:ext uri="{FF2B5EF4-FFF2-40B4-BE49-F238E27FC236}">
                <a16:creationId xmlns:a16="http://schemas.microsoft.com/office/drawing/2014/main" id="{4A1B072A-3862-21A8-16D1-430B4FC79B36}"/>
              </a:ext>
            </a:extLst>
          </p:cNvPr>
          <p:cNvSpPr/>
          <p:nvPr/>
        </p:nvSpPr>
        <p:spPr>
          <a:xfrm>
            <a:off x="2113472" y="1690776"/>
            <a:ext cx="7789653" cy="1259457"/>
          </a:xfrm>
          <a:prstGeom prst="rect">
            <a:avLst/>
          </a:prstGeom>
          <a:solidFill>
            <a:srgbClr val="92D050"/>
          </a:solidFill>
          <a:ln>
            <a:solidFill>
              <a:schemeClr val="bg1"/>
            </a:solidFill>
          </a:ln>
          <a:effectLst>
            <a:outerShdw blurRad="76200" dir="13500000" sy="23000" kx="1200000" algn="br" rotWithShape="0">
              <a:prstClr val="black">
                <a:alpha val="20000"/>
              </a:prstClr>
            </a:outerShdw>
          </a:effectLst>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de-DE" sz="2400" b="1" strike="noStrike" spc="-1" dirty="0">
              <a:solidFill>
                <a:srgbClr val="000000"/>
              </a:solidFill>
              <a:uFillTx/>
              <a:latin typeface="Calibri"/>
            </a:endParaRPr>
          </a:p>
          <a:p>
            <a:pPr algn="ctr">
              <a:lnSpc>
                <a:spcPct val="100000"/>
              </a:lnSpc>
            </a:pPr>
            <a:r>
              <a:rPr lang="de-DE" sz="2800" b="1" strike="noStrike" spc="-1" dirty="0">
                <a:solidFill>
                  <a:schemeClr val="bg1"/>
                </a:solidFill>
                <a:uFillTx/>
                <a:latin typeface="Calibri"/>
              </a:rPr>
              <a:t>DEFINITION VON DISKRIMINIERUNG</a:t>
            </a:r>
          </a:p>
          <a:p>
            <a:pPr algn="ctr">
              <a:lnSpc>
                <a:spcPct val="100000"/>
              </a:lnSpc>
            </a:pPr>
            <a:endParaRPr lang="de-DE" sz="1000" b="0" strike="noStrike" spc="-1" dirty="0">
              <a:solidFill>
                <a:schemeClr val="bg1"/>
              </a:solidFill>
              <a:latin typeface="Arial"/>
            </a:endParaRPr>
          </a:p>
          <a:p>
            <a:pPr algn="ctr">
              <a:lnSpc>
                <a:spcPct val="100000"/>
              </a:lnSpc>
            </a:pPr>
            <a:r>
              <a:rPr lang="de-DE" sz="1800" b="0" strike="noStrike" spc="-1" dirty="0">
                <a:solidFill>
                  <a:schemeClr val="bg1"/>
                </a:solidFill>
                <a:latin typeface="Calibri"/>
              </a:rPr>
              <a:t>angelehnt an Rassismus-Definitionen aus der politischen Bildung</a:t>
            </a:r>
            <a:endParaRPr lang="de-DE" sz="1800" b="0" strike="noStrike" spc="-1" dirty="0">
              <a:solidFill>
                <a:schemeClr val="bg1"/>
              </a:solidFill>
              <a:latin typeface="Arial"/>
            </a:endParaRPr>
          </a:p>
          <a:p>
            <a:pPr algn="ctr"/>
            <a:endParaRPr lang="de-DE" dirty="0"/>
          </a:p>
        </p:txBody>
      </p:sp>
      <p:sp>
        <p:nvSpPr>
          <p:cNvPr id="4" name="Textfeld 3">
            <a:extLst>
              <a:ext uri="{FF2B5EF4-FFF2-40B4-BE49-F238E27FC236}">
                <a16:creationId xmlns:a16="http://schemas.microsoft.com/office/drawing/2014/main" id="{D75DC55F-4D14-6080-2B7C-ED3A66A5632E}"/>
              </a:ext>
            </a:extLst>
          </p:cNvPr>
          <p:cNvSpPr txBox="1"/>
          <p:nvPr/>
        </p:nvSpPr>
        <p:spPr>
          <a:xfrm>
            <a:off x="1342903" y="3583249"/>
            <a:ext cx="9330789" cy="1200329"/>
          </a:xfrm>
          <a:prstGeom prst="rect">
            <a:avLst/>
          </a:prstGeom>
          <a:noFill/>
        </p:spPr>
        <p:txBody>
          <a:bodyPr wrap="square" rtlCol="0">
            <a:spAutoFit/>
          </a:bodyPr>
          <a:lstStyle/>
          <a:p>
            <a:pPr>
              <a:lnSpc>
                <a:spcPct val="100000"/>
              </a:lnSpc>
            </a:pPr>
            <a:r>
              <a:rPr lang="de-DE" spc="-1" dirty="0">
                <a:solidFill>
                  <a:srgbClr val="000000"/>
                </a:solidFill>
              </a:rPr>
              <a:t>Frage 1: 	</a:t>
            </a:r>
            <a:r>
              <a:rPr lang="de-DE" dirty="0"/>
              <a:t>Wie ist unsere Gesellschaft heute aufgebaut – und wie ist Macht darin verteilt?</a:t>
            </a:r>
          </a:p>
          <a:p>
            <a:pPr>
              <a:lnSpc>
                <a:spcPct val="100000"/>
              </a:lnSpc>
            </a:pPr>
            <a:endParaRPr lang="de-DE" spc="-1" dirty="0">
              <a:latin typeface="Arial"/>
            </a:endParaRPr>
          </a:p>
          <a:p>
            <a:pPr>
              <a:lnSpc>
                <a:spcPct val="100000"/>
              </a:lnSpc>
            </a:pPr>
            <a:r>
              <a:rPr lang="de-DE" spc="-1" dirty="0">
                <a:solidFill>
                  <a:srgbClr val="000000"/>
                </a:solidFill>
              </a:rPr>
              <a:t>Frage 2: 	Welche Menschen werden von denen, die die Macht haben, zu einer Gruppe gemacht </a:t>
            </a:r>
            <a:br>
              <a:rPr lang="de-DE" spc="-1" dirty="0">
                <a:solidFill>
                  <a:srgbClr val="000000"/>
                </a:solidFill>
              </a:rPr>
            </a:br>
            <a:r>
              <a:rPr lang="de-DE" spc="-1" dirty="0">
                <a:solidFill>
                  <a:srgbClr val="000000"/>
                </a:solidFill>
              </a:rPr>
              <a:t>	und mit Zuschreibungen versehen?</a:t>
            </a:r>
            <a:endParaRPr lang="de-DE" dirty="0"/>
          </a:p>
        </p:txBody>
      </p:sp>
      <p:pic>
        <p:nvPicPr>
          <p:cNvPr id="6" name="Grafik 5">
            <a:extLst>
              <a:ext uri="{FF2B5EF4-FFF2-40B4-BE49-F238E27FC236}">
                <a16:creationId xmlns:a16="http://schemas.microsoft.com/office/drawing/2014/main" id="{3022CECD-CA41-0E5D-B3F0-9DE32C6068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Tree>
    <p:extLst>
      <p:ext uri="{BB962C8B-B14F-4D97-AF65-F5344CB8AC3E}">
        <p14:creationId xmlns:p14="http://schemas.microsoft.com/office/powerpoint/2010/main" val="1838332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3E056-8FB5-A2BE-C003-4A8277E5CC2C}"/>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613BD708-545E-D59B-8AD4-CF01AECA7CD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Rechteck 1">
            <a:extLst>
              <a:ext uri="{FF2B5EF4-FFF2-40B4-BE49-F238E27FC236}">
                <a16:creationId xmlns:a16="http://schemas.microsoft.com/office/drawing/2014/main" id="{5D438451-AD30-C340-45E2-C6B82CBD1591}"/>
              </a:ext>
            </a:extLst>
          </p:cNvPr>
          <p:cNvSpPr/>
          <p:nvPr/>
        </p:nvSpPr>
        <p:spPr>
          <a:xfrm>
            <a:off x="2787770" y="1388850"/>
            <a:ext cx="6616460" cy="845391"/>
          </a:xfrm>
          <a:prstGeom prst="rect">
            <a:avLst/>
          </a:prstGeom>
          <a:solidFill>
            <a:srgbClr val="92D050"/>
          </a:solidFill>
          <a:effectLst>
            <a:outerShdw blurRad="76200" dir="13500000" sy="23000" kx="1200000" algn="br" rotWithShape="0">
              <a:prstClr val="black">
                <a:alpha val="20000"/>
              </a:prstClr>
            </a:outerShdw>
          </a:effectLst>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b="1" strike="noStrike" spc="-1" dirty="0">
                <a:solidFill>
                  <a:schemeClr val="bg1"/>
                </a:solidFill>
                <a:latin typeface="Calibri"/>
              </a:rPr>
              <a:t>EBENEN DER DISKRIMINIERUNG</a:t>
            </a:r>
            <a:endParaRPr lang="de-DE" sz="2800" b="0" strike="noStrike" spc="-1" dirty="0">
              <a:solidFill>
                <a:schemeClr val="bg1"/>
              </a:solidFill>
              <a:latin typeface="Arial"/>
            </a:endParaRPr>
          </a:p>
        </p:txBody>
      </p:sp>
      <p:sp>
        <p:nvSpPr>
          <p:cNvPr id="4" name="Textfeld 3">
            <a:extLst>
              <a:ext uri="{FF2B5EF4-FFF2-40B4-BE49-F238E27FC236}">
                <a16:creationId xmlns:a16="http://schemas.microsoft.com/office/drawing/2014/main" id="{5D32E398-2879-4009-4CBC-824A393B619B}"/>
              </a:ext>
            </a:extLst>
          </p:cNvPr>
          <p:cNvSpPr txBox="1"/>
          <p:nvPr/>
        </p:nvSpPr>
        <p:spPr>
          <a:xfrm>
            <a:off x="1658296" y="2571344"/>
            <a:ext cx="9704118" cy="3400931"/>
          </a:xfrm>
          <a:prstGeom prst="rect">
            <a:avLst/>
          </a:prstGeom>
          <a:noFill/>
        </p:spPr>
        <p:txBody>
          <a:bodyPr wrap="square">
            <a:spAutoFit/>
          </a:bodyPr>
          <a:lstStyle/>
          <a:p>
            <a:pPr>
              <a:lnSpc>
                <a:spcPct val="100000"/>
              </a:lnSpc>
            </a:pPr>
            <a:r>
              <a:rPr lang="de-DE" sz="1600" b="0" u="sng" strike="noStrike" spc="-1" dirty="0">
                <a:solidFill>
                  <a:srgbClr val="000000"/>
                </a:solidFill>
                <a:uFillTx/>
                <a:latin typeface="Calibri"/>
              </a:rPr>
              <a:t>Individuelle Ebene:</a:t>
            </a:r>
            <a:endParaRPr lang="de-DE" sz="1600" b="0" strike="noStrike" spc="-1" dirty="0">
              <a:latin typeface="Arial"/>
            </a:endParaRPr>
          </a:p>
          <a:p>
            <a:pPr>
              <a:lnSpc>
                <a:spcPct val="100000"/>
              </a:lnSpc>
            </a:pPr>
            <a:r>
              <a:rPr lang="de-DE" sz="1600" b="0" strike="noStrike" spc="-1" dirty="0">
                <a:solidFill>
                  <a:srgbClr val="000000"/>
                </a:solidFill>
                <a:latin typeface="Calibri"/>
              </a:rPr>
              <a:t>Persönliche Haltungen</a:t>
            </a:r>
            <a:r>
              <a:rPr lang="de-DE" sz="1600" spc="-1" dirty="0">
                <a:solidFill>
                  <a:srgbClr val="000000"/>
                </a:solidFill>
                <a:latin typeface="Calibri"/>
              </a:rPr>
              <a:t> und </a:t>
            </a:r>
            <a:r>
              <a:rPr lang="de-DE" sz="1600" b="0" strike="noStrike" spc="-1" dirty="0">
                <a:solidFill>
                  <a:srgbClr val="000000"/>
                </a:solidFill>
                <a:latin typeface="Calibri"/>
              </a:rPr>
              <a:t>Handlungen, die Vorurteile gegen Gruppen von Menschen deutlich machen</a:t>
            </a:r>
            <a:endParaRPr lang="de-DE" sz="1600" b="0" strike="noStrike" spc="-1" dirty="0">
              <a:latin typeface="Arial"/>
            </a:endParaRPr>
          </a:p>
          <a:p>
            <a:pPr>
              <a:lnSpc>
                <a:spcPct val="100000"/>
              </a:lnSpc>
            </a:pPr>
            <a:endParaRPr lang="de-DE" sz="1600" b="0" strike="noStrike" spc="-1" dirty="0">
              <a:latin typeface="Arial"/>
            </a:endParaRPr>
          </a:p>
          <a:p>
            <a:pPr>
              <a:lnSpc>
                <a:spcPct val="100000"/>
              </a:lnSpc>
            </a:pPr>
            <a:r>
              <a:rPr lang="de-DE" sz="1600" b="0" u="sng" strike="noStrike" spc="-1" dirty="0">
                <a:solidFill>
                  <a:srgbClr val="000000"/>
                </a:solidFill>
                <a:uFillTx/>
                <a:latin typeface="Calibri"/>
              </a:rPr>
              <a:t>Kulturelle Ebene:</a:t>
            </a:r>
            <a:endParaRPr lang="de-DE" sz="1600" b="0" strike="noStrike" spc="-1" dirty="0">
              <a:latin typeface="Arial"/>
            </a:endParaRPr>
          </a:p>
          <a:p>
            <a:pPr>
              <a:lnSpc>
                <a:spcPct val="100000"/>
              </a:lnSpc>
            </a:pPr>
            <a:r>
              <a:rPr lang="de-DE" sz="1600" b="0" strike="noStrike" spc="-1" dirty="0">
                <a:solidFill>
                  <a:srgbClr val="000000"/>
                </a:solidFill>
                <a:latin typeface="Calibri"/>
              </a:rPr>
              <a:t>Musik, Kunst, Literatur, Rituale, Sprache, in denen zum Ausdruck gebracht wird, dass eine soziale Gruppe </a:t>
            </a:r>
            <a:br>
              <a:rPr lang="de-DE" sz="1600" b="0" strike="noStrike" spc="-1" dirty="0">
                <a:solidFill>
                  <a:srgbClr val="000000"/>
                </a:solidFill>
                <a:latin typeface="Calibri"/>
              </a:rPr>
            </a:br>
            <a:r>
              <a:rPr lang="de-DE" sz="1600" b="0" strike="noStrike" spc="-1" dirty="0">
                <a:solidFill>
                  <a:srgbClr val="000000"/>
                </a:solidFill>
                <a:latin typeface="Calibri"/>
              </a:rPr>
              <a:t>über einer anderen steht </a:t>
            </a:r>
            <a:endParaRPr lang="de-DE" sz="1600" b="0" strike="noStrike" spc="-1" dirty="0">
              <a:latin typeface="Arial"/>
            </a:endParaRPr>
          </a:p>
          <a:p>
            <a:pPr>
              <a:lnSpc>
                <a:spcPct val="100000"/>
              </a:lnSpc>
            </a:pPr>
            <a:endParaRPr lang="de-DE" sz="1600" b="0" strike="noStrike" spc="-1" dirty="0">
              <a:latin typeface="Arial"/>
            </a:endParaRPr>
          </a:p>
          <a:p>
            <a:pPr>
              <a:lnSpc>
                <a:spcPct val="100000"/>
              </a:lnSpc>
            </a:pPr>
            <a:r>
              <a:rPr lang="de-DE" sz="1600" b="0" u="sng" strike="noStrike" spc="-1" dirty="0">
                <a:solidFill>
                  <a:srgbClr val="000000"/>
                </a:solidFill>
                <a:uFillTx/>
                <a:latin typeface="Calibri"/>
              </a:rPr>
              <a:t>Institutionelle Ebene:</a:t>
            </a:r>
            <a:endParaRPr lang="de-DE" sz="1600" b="0" strike="noStrike" spc="-1" dirty="0">
              <a:latin typeface="Arial"/>
            </a:endParaRPr>
          </a:p>
          <a:p>
            <a:pPr>
              <a:lnSpc>
                <a:spcPct val="100000"/>
              </a:lnSpc>
            </a:pPr>
            <a:r>
              <a:rPr lang="de-DE" sz="1600" b="0" strike="noStrike" spc="-1" dirty="0">
                <a:solidFill>
                  <a:srgbClr val="000000"/>
                </a:solidFill>
                <a:latin typeface="Calibri"/>
              </a:rPr>
              <a:t>Gesetze, Regeln, Normen, die von Organisationen und Institutionen (Regierungen</a:t>
            </a:r>
            <a:r>
              <a:rPr lang="de-DE" sz="1600" spc="-1" dirty="0">
                <a:solidFill>
                  <a:srgbClr val="000000"/>
                </a:solidFill>
                <a:latin typeface="Calibri"/>
              </a:rPr>
              <a:t>, </a:t>
            </a:r>
            <a:r>
              <a:rPr lang="de-DE" sz="1600" b="0" strike="noStrike" spc="-1" dirty="0">
                <a:solidFill>
                  <a:srgbClr val="000000"/>
                </a:solidFill>
                <a:latin typeface="Calibri"/>
              </a:rPr>
              <a:t>Verwaltungs-, Schul-, Gesundheitssysteme, Justiz, Kirche, etc.) durchgesetzt und durchgeführt werden, mit denen einige soziale </a:t>
            </a:r>
            <a:br>
              <a:rPr lang="de-DE" sz="1600" b="0" strike="noStrike" spc="-1" dirty="0">
                <a:solidFill>
                  <a:srgbClr val="000000"/>
                </a:solidFill>
                <a:latin typeface="Calibri"/>
              </a:rPr>
            </a:br>
            <a:r>
              <a:rPr lang="de-DE" sz="1600" b="0" strike="noStrike" spc="-1" dirty="0">
                <a:solidFill>
                  <a:srgbClr val="000000"/>
                </a:solidFill>
                <a:latin typeface="Calibri"/>
              </a:rPr>
              <a:t>Gruppen benachteiligt und andere bevorteilt werden</a:t>
            </a:r>
            <a:endParaRPr lang="de-DE" sz="1600" b="0" strike="noStrike" spc="-1" dirty="0">
              <a:latin typeface="Arial"/>
            </a:endParaRPr>
          </a:p>
          <a:p>
            <a:pPr>
              <a:lnSpc>
                <a:spcPct val="100000"/>
              </a:lnSpc>
            </a:pPr>
            <a:endParaRPr lang="de-DE" sz="1800" b="0" strike="noStrike" spc="-1" dirty="0">
              <a:latin typeface="Arial"/>
            </a:endParaRPr>
          </a:p>
          <a:p>
            <a:pPr>
              <a:lnSpc>
                <a:spcPct val="100000"/>
              </a:lnSpc>
            </a:pPr>
            <a:endParaRPr lang="de-DE" sz="1000" spc="-1" dirty="0">
              <a:solidFill>
                <a:srgbClr val="000000"/>
              </a:solidFill>
              <a:latin typeface="Calibri"/>
            </a:endParaRPr>
          </a:p>
          <a:p>
            <a:pPr>
              <a:lnSpc>
                <a:spcPct val="100000"/>
              </a:lnSpc>
            </a:pPr>
            <a:r>
              <a:rPr lang="de-DE" sz="1100" b="0" strike="noStrike" spc="-1" dirty="0">
                <a:solidFill>
                  <a:srgbClr val="000000"/>
                </a:solidFill>
              </a:rPr>
              <a:t>Quelle: </a:t>
            </a:r>
            <a:r>
              <a:rPr lang="de-DE" sz="1100" dirty="0"/>
              <a:t>Czollek LC, Perko G, Weinbach H. </a:t>
            </a:r>
            <a:r>
              <a:rPr lang="de-DE" sz="1100" i="1" dirty="0"/>
              <a:t>Praxishandbuch </a:t>
            </a:r>
            <a:r>
              <a:rPr lang="de-DE" sz="1100" i="1" dirty="0" err="1"/>
              <a:t>Social</a:t>
            </a:r>
            <a:r>
              <a:rPr lang="de-DE" sz="1100" i="1" dirty="0"/>
              <a:t> Justice und </a:t>
            </a:r>
            <a:r>
              <a:rPr lang="de-DE" sz="1100" i="1" dirty="0" err="1"/>
              <a:t>Diversity</a:t>
            </a:r>
            <a:r>
              <a:rPr lang="de-DE" sz="1100" i="1" dirty="0"/>
              <a:t>: Theorien, Training, Methoden, Übungen</a:t>
            </a:r>
            <a:r>
              <a:rPr lang="de-DE" sz="1100" dirty="0"/>
              <a:t>. Weinheim/Basel: Beltz Juventa; 2012.</a:t>
            </a:r>
            <a:endParaRPr lang="de-DE" sz="1100" b="0" strike="noStrike" spc="-1" dirty="0"/>
          </a:p>
        </p:txBody>
      </p:sp>
      <p:pic>
        <p:nvPicPr>
          <p:cNvPr id="6" name="Grafik 5">
            <a:extLst>
              <a:ext uri="{FF2B5EF4-FFF2-40B4-BE49-F238E27FC236}">
                <a16:creationId xmlns:a16="http://schemas.microsoft.com/office/drawing/2014/main" id="{27030998-5863-CFA2-90A0-21454BD31B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Tree>
    <p:extLst>
      <p:ext uri="{BB962C8B-B14F-4D97-AF65-F5344CB8AC3E}">
        <p14:creationId xmlns:p14="http://schemas.microsoft.com/office/powerpoint/2010/main" val="2834001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4A986-0AC7-97B0-2637-E0E54C383B61}"/>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3752EB5F-DF08-84AE-6382-531B05FF148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Rechteck 1">
            <a:extLst>
              <a:ext uri="{FF2B5EF4-FFF2-40B4-BE49-F238E27FC236}">
                <a16:creationId xmlns:a16="http://schemas.microsoft.com/office/drawing/2014/main" id="{E78E195E-C3BE-CDAE-378A-B30C73D9D1F3}"/>
              </a:ext>
            </a:extLst>
          </p:cNvPr>
          <p:cNvSpPr/>
          <p:nvPr/>
        </p:nvSpPr>
        <p:spPr>
          <a:xfrm>
            <a:off x="2787770" y="1388850"/>
            <a:ext cx="6616460" cy="845391"/>
          </a:xfrm>
          <a:prstGeom prst="rect">
            <a:avLst/>
          </a:prstGeom>
          <a:solidFill>
            <a:srgbClr val="92D050"/>
          </a:solidFill>
          <a:effectLst>
            <a:outerShdw blurRad="76200" dir="13500000" sy="23000" kx="1200000" algn="br" rotWithShape="0">
              <a:prstClr val="black">
                <a:alpha val="20000"/>
              </a:prstClr>
            </a:outerShdw>
          </a:effectLst>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b="1" strike="noStrike" spc="-1" dirty="0">
                <a:solidFill>
                  <a:schemeClr val="bg1"/>
                </a:solidFill>
                <a:latin typeface="Calibri"/>
              </a:rPr>
              <a:t>EBENEN DER DISKRIMINIERUNG</a:t>
            </a:r>
            <a:endParaRPr lang="de-DE" sz="2800" b="0" strike="noStrike" spc="-1" dirty="0">
              <a:solidFill>
                <a:schemeClr val="bg1"/>
              </a:solidFill>
              <a:latin typeface="Arial"/>
            </a:endParaRPr>
          </a:p>
        </p:txBody>
      </p:sp>
      <p:sp>
        <p:nvSpPr>
          <p:cNvPr id="4" name="Textfeld 3">
            <a:extLst>
              <a:ext uri="{FF2B5EF4-FFF2-40B4-BE49-F238E27FC236}">
                <a16:creationId xmlns:a16="http://schemas.microsoft.com/office/drawing/2014/main" id="{E08773BB-D028-C946-642C-F539EAA4872E}"/>
              </a:ext>
            </a:extLst>
          </p:cNvPr>
          <p:cNvSpPr txBox="1"/>
          <p:nvPr/>
        </p:nvSpPr>
        <p:spPr>
          <a:xfrm>
            <a:off x="1095554" y="2639680"/>
            <a:ext cx="10248182" cy="3247043"/>
          </a:xfrm>
          <a:prstGeom prst="rect">
            <a:avLst/>
          </a:prstGeom>
          <a:noFill/>
        </p:spPr>
        <p:txBody>
          <a:bodyPr wrap="square">
            <a:spAutoFit/>
          </a:bodyPr>
          <a:lstStyle/>
          <a:p>
            <a:pPr algn="ctr"/>
            <a:endParaRPr lang="de-DE" sz="3200" dirty="0"/>
          </a:p>
          <a:p>
            <a:pPr algn="ctr"/>
            <a:r>
              <a:rPr lang="de-DE" sz="3200" b="1" dirty="0"/>
              <a:t>Strukturelle Diskriminierung </a:t>
            </a:r>
            <a:r>
              <a:rPr lang="de-DE" sz="3200" dirty="0"/>
              <a:t>bezeichnet </a:t>
            </a:r>
            <a:br>
              <a:rPr lang="de-DE" sz="3200" dirty="0"/>
            </a:br>
            <a:r>
              <a:rPr lang="de-DE" sz="3200" dirty="0"/>
              <a:t>das Ineinandergreifen diskriminierender Praxen </a:t>
            </a:r>
            <a:br>
              <a:rPr lang="de-DE" sz="3200" dirty="0"/>
            </a:br>
            <a:r>
              <a:rPr lang="de-DE" sz="3200" dirty="0"/>
              <a:t>auf individueller, kultureller und institutioneller Ebene.</a:t>
            </a:r>
          </a:p>
          <a:p>
            <a:pPr>
              <a:lnSpc>
                <a:spcPct val="100000"/>
              </a:lnSpc>
            </a:pPr>
            <a:endParaRPr lang="de-DE" sz="1800" b="0" strike="noStrike" spc="-1" dirty="0">
              <a:latin typeface="Arial"/>
            </a:endParaRPr>
          </a:p>
          <a:p>
            <a:pPr>
              <a:lnSpc>
                <a:spcPct val="100000"/>
              </a:lnSpc>
            </a:pPr>
            <a:endParaRPr lang="de-DE" spc="-1" dirty="0">
              <a:latin typeface="Arial"/>
            </a:endParaRPr>
          </a:p>
          <a:p>
            <a:pPr>
              <a:lnSpc>
                <a:spcPct val="100000"/>
              </a:lnSpc>
            </a:pPr>
            <a:r>
              <a:rPr lang="de-DE" sz="1800" b="0" strike="noStrike" spc="-1" dirty="0">
                <a:solidFill>
                  <a:srgbClr val="000000"/>
                </a:solidFill>
                <a:latin typeface="Calibri"/>
              </a:rPr>
              <a:t>	</a:t>
            </a:r>
          </a:p>
          <a:p>
            <a:pPr>
              <a:lnSpc>
                <a:spcPct val="100000"/>
              </a:lnSpc>
            </a:pPr>
            <a:endParaRPr lang="de-DE" sz="1200" spc="-1" dirty="0">
              <a:solidFill>
                <a:srgbClr val="000000"/>
              </a:solidFill>
              <a:latin typeface="Calibri"/>
            </a:endParaRPr>
          </a:p>
          <a:p>
            <a:pPr>
              <a:lnSpc>
                <a:spcPct val="100000"/>
              </a:lnSpc>
            </a:pPr>
            <a:r>
              <a:rPr lang="de-DE" sz="1100" spc="-1" dirty="0">
                <a:solidFill>
                  <a:srgbClr val="000000"/>
                </a:solidFill>
              </a:rPr>
              <a:t>Quelle: </a:t>
            </a:r>
            <a:r>
              <a:rPr lang="de-DE" sz="1100" dirty="0"/>
              <a:t>Czollek LC, Perko G, Weinbach H. </a:t>
            </a:r>
            <a:r>
              <a:rPr lang="de-DE" sz="1100" i="1" dirty="0"/>
              <a:t>Praxishandbuch </a:t>
            </a:r>
            <a:r>
              <a:rPr lang="de-DE" sz="1100" i="1" dirty="0" err="1"/>
              <a:t>Social</a:t>
            </a:r>
            <a:r>
              <a:rPr lang="de-DE" sz="1100" i="1" dirty="0"/>
              <a:t> Justice und </a:t>
            </a:r>
            <a:r>
              <a:rPr lang="de-DE" sz="1100" i="1" dirty="0" err="1"/>
              <a:t>Diversity</a:t>
            </a:r>
            <a:r>
              <a:rPr lang="de-DE" sz="1100" i="1" dirty="0"/>
              <a:t>: Theorien, Training, Methoden, Übungen</a:t>
            </a:r>
            <a:r>
              <a:rPr lang="de-DE" sz="1100" dirty="0"/>
              <a:t>. Weinheim/Basel: Beltz Juventa; 2012.</a:t>
            </a:r>
            <a:endParaRPr lang="de-DE" sz="1100" b="0" strike="noStrike" spc="-1" dirty="0">
              <a:latin typeface="Arial"/>
            </a:endParaRPr>
          </a:p>
        </p:txBody>
      </p:sp>
      <p:pic>
        <p:nvPicPr>
          <p:cNvPr id="6" name="Grafik 5">
            <a:extLst>
              <a:ext uri="{FF2B5EF4-FFF2-40B4-BE49-F238E27FC236}">
                <a16:creationId xmlns:a16="http://schemas.microsoft.com/office/drawing/2014/main" id="{937AB047-3E88-972C-29C4-59148CDE5E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Tree>
    <p:extLst>
      <p:ext uri="{BB962C8B-B14F-4D97-AF65-F5344CB8AC3E}">
        <p14:creationId xmlns:p14="http://schemas.microsoft.com/office/powerpoint/2010/main" val="3634661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FF95F-2BF0-DD7C-038B-99BCE37B857B}"/>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BABC7115-B27B-AE2D-64DA-6689F5025A3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3" name="Textfeld 2">
            <a:extLst>
              <a:ext uri="{FF2B5EF4-FFF2-40B4-BE49-F238E27FC236}">
                <a16:creationId xmlns:a16="http://schemas.microsoft.com/office/drawing/2014/main" id="{5E2C0BA3-2250-FD28-53F2-E4A41FC36FF3}"/>
              </a:ext>
            </a:extLst>
          </p:cNvPr>
          <p:cNvSpPr txBox="1"/>
          <p:nvPr/>
        </p:nvSpPr>
        <p:spPr>
          <a:xfrm>
            <a:off x="8858774" y="385894"/>
            <a:ext cx="1510019" cy="246221"/>
          </a:xfrm>
          <a:prstGeom prst="rect">
            <a:avLst/>
          </a:prstGeom>
          <a:noFill/>
        </p:spPr>
        <p:txBody>
          <a:bodyPr wrap="square" rtlCol="0">
            <a:spAutoFit/>
          </a:bodyPr>
          <a:lstStyle/>
          <a:p>
            <a:r>
              <a:rPr lang="de-DE" sz="1000" b="1" dirty="0">
                <a:solidFill>
                  <a:srgbClr val="FF0000"/>
                </a:solidFill>
              </a:rPr>
              <a:t>Logo Institution einfügen</a:t>
            </a:r>
          </a:p>
        </p:txBody>
      </p:sp>
      <p:pic>
        <p:nvPicPr>
          <p:cNvPr id="2" name="Grafik 1">
            <a:extLst>
              <a:ext uri="{FF2B5EF4-FFF2-40B4-BE49-F238E27FC236}">
                <a16:creationId xmlns:a16="http://schemas.microsoft.com/office/drawing/2014/main" id="{C435AC2F-C72E-93BC-8AE4-F328388F9739}"/>
              </a:ext>
            </a:extLst>
          </p:cNvPr>
          <p:cNvPicPr>
            <a:picLocks noChangeAspect="1"/>
          </p:cNvPicPr>
          <p:nvPr/>
        </p:nvPicPr>
        <p:blipFill>
          <a:blip r:embed="rId4"/>
          <a:stretch>
            <a:fillRect/>
          </a:stretch>
        </p:blipFill>
        <p:spPr>
          <a:xfrm>
            <a:off x="1871106" y="1005168"/>
            <a:ext cx="8449788" cy="1377815"/>
          </a:xfrm>
          <a:prstGeom prst="rect">
            <a:avLst/>
          </a:prstGeom>
        </p:spPr>
      </p:pic>
      <p:sp>
        <p:nvSpPr>
          <p:cNvPr id="6" name="Textfeld 5">
            <a:extLst>
              <a:ext uri="{FF2B5EF4-FFF2-40B4-BE49-F238E27FC236}">
                <a16:creationId xmlns:a16="http://schemas.microsoft.com/office/drawing/2014/main" id="{9285109F-72B4-59EA-D436-51100C5BF48A}"/>
              </a:ext>
            </a:extLst>
          </p:cNvPr>
          <p:cNvSpPr txBox="1"/>
          <p:nvPr/>
        </p:nvSpPr>
        <p:spPr>
          <a:xfrm>
            <a:off x="651532" y="2382983"/>
            <a:ext cx="2612411" cy="3693319"/>
          </a:xfrm>
          <a:prstGeom prst="rect">
            <a:avLst/>
          </a:prstGeom>
          <a:noFill/>
        </p:spPr>
        <p:txBody>
          <a:bodyPr wrap="square" rtlCol="0">
            <a:spAutoFit/>
          </a:bodyPr>
          <a:lstStyle/>
          <a:p>
            <a:r>
              <a:rPr lang="en-US" b="1" spc="-1" dirty="0" err="1">
                <a:solidFill>
                  <a:srgbClr val="000000"/>
                </a:solidFill>
                <a:ea typeface="Times New Roman"/>
              </a:rPr>
              <a:t>Unmittelbare</a:t>
            </a:r>
            <a:r>
              <a:rPr lang="en-US" b="1" spc="-1" dirty="0">
                <a:solidFill>
                  <a:srgbClr val="000000"/>
                </a:solidFill>
                <a:ea typeface="Times New Roman"/>
              </a:rPr>
              <a:t> </a:t>
            </a:r>
            <a:r>
              <a:rPr lang="pl-PL" b="1" spc="-1" dirty="0">
                <a:solidFill>
                  <a:srgbClr val="000000"/>
                </a:solidFill>
                <a:ea typeface="Times New Roman"/>
              </a:rPr>
              <a:t>Benachteiligung</a:t>
            </a:r>
            <a:r>
              <a:rPr lang="en-US" b="1" spc="-1" dirty="0">
                <a:solidFill>
                  <a:srgbClr val="000000"/>
                </a:solidFill>
                <a:ea typeface="Times New Roman"/>
              </a:rPr>
              <a:t>:</a:t>
            </a:r>
            <a:r>
              <a:rPr lang="en-US" spc="-1" dirty="0">
                <a:solidFill>
                  <a:srgbClr val="000000"/>
                </a:solidFill>
                <a:ea typeface="Times New Roman"/>
              </a:rPr>
              <a:t> “(…) </a:t>
            </a:r>
            <a:r>
              <a:rPr lang="en-US" spc="-1" dirty="0" err="1">
                <a:solidFill>
                  <a:srgbClr val="000000"/>
                </a:solidFill>
                <a:ea typeface="Times New Roman"/>
              </a:rPr>
              <a:t>wenn</a:t>
            </a:r>
            <a:r>
              <a:rPr lang="en-US" spc="-1" dirty="0">
                <a:solidFill>
                  <a:srgbClr val="000000"/>
                </a:solidFill>
                <a:ea typeface="Times New Roman"/>
              </a:rPr>
              <a:t> </a:t>
            </a:r>
            <a:r>
              <a:rPr lang="en-US" spc="-1" dirty="0" err="1">
                <a:solidFill>
                  <a:srgbClr val="000000"/>
                </a:solidFill>
                <a:ea typeface="Times New Roman"/>
              </a:rPr>
              <a:t>eine</a:t>
            </a:r>
            <a:r>
              <a:rPr lang="en-US" spc="-1" dirty="0">
                <a:solidFill>
                  <a:srgbClr val="000000"/>
                </a:solidFill>
                <a:ea typeface="Times New Roman"/>
              </a:rPr>
              <a:t> Person </a:t>
            </a:r>
            <a:r>
              <a:rPr lang="en-US" spc="-1" dirty="0" err="1">
                <a:solidFill>
                  <a:srgbClr val="000000"/>
                </a:solidFill>
                <a:ea typeface="Times New Roman"/>
              </a:rPr>
              <a:t>wegen</a:t>
            </a:r>
            <a:r>
              <a:rPr lang="en-US" spc="-1" dirty="0">
                <a:solidFill>
                  <a:srgbClr val="000000"/>
                </a:solidFill>
                <a:ea typeface="Times New Roman"/>
              </a:rPr>
              <a:t> </a:t>
            </a:r>
            <a:br>
              <a:rPr lang="en-US" spc="-1" dirty="0">
                <a:solidFill>
                  <a:srgbClr val="000000"/>
                </a:solidFill>
                <a:ea typeface="Times New Roman"/>
              </a:rPr>
            </a:br>
            <a:r>
              <a:rPr lang="en-US" spc="-1" dirty="0" err="1">
                <a:solidFill>
                  <a:srgbClr val="000000"/>
                </a:solidFill>
                <a:ea typeface="Times New Roman"/>
              </a:rPr>
              <a:t>eines</a:t>
            </a:r>
            <a:r>
              <a:rPr lang="en-US" spc="-1" dirty="0">
                <a:solidFill>
                  <a:srgbClr val="000000"/>
                </a:solidFill>
                <a:ea typeface="Times New Roman"/>
              </a:rPr>
              <a:t> der in Art. 1 </a:t>
            </a:r>
            <a:r>
              <a:rPr lang="en-US" spc="-1" dirty="0" err="1">
                <a:solidFill>
                  <a:srgbClr val="000000"/>
                </a:solidFill>
                <a:ea typeface="Times New Roman"/>
              </a:rPr>
              <a:t>genannten</a:t>
            </a:r>
            <a:r>
              <a:rPr lang="de-DE" spc="-1" dirty="0">
                <a:solidFill>
                  <a:srgbClr val="000000"/>
                </a:solidFill>
                <a:ea typeface="Times New Roman"/>
              </a:rPr>
              <a:t> Gründe in einer vergleichbaren </a:t>
            </a:r>
            <a:br>
              <a:rPr lang="de-DE" spc="-1" dirty="0">
                <a:solidFill>
                  <a:srgbClr val="000000"/>
                </a:solidFill>
                <a:ea typeface="Times New Roman"/>
              </a:rPr>
            </a:br>
            <a:r>
              <a:rPr lang="de-DE" spc="-1" dirty="0">
                <a:solidFill>
                  <a:srgbClr val="000000"/>
                </a:solidFill>
                <a:ea typeface="Times New Roman"/>
              </a:rPr>
              <a:t>Situation eine weniger günstige Behandlung erfährt, als eine </a:t>
            </a:r>
            <a:br>
              <a:rPr lang="de-DE" spc="-1" dirty="0">
                <a:solidFill>
                  <a:srgbClr val="000000"/>
                </a:solidFill>
                <a:ea typeface="Times New Roman"/>
              </a:rPr>
            </a:br>
            <a:r>
              <a:rPr lang="de-DE" spc="-1" dirty="0">
                <a:solidFill>
                  <a:srgbClr val="000000"/>
                </a:solidFill>
                <a:ea typeface="Times New Roman"/>
              </a:rPr>
              <a:t>andere Person erfährt, erfahren hat oder erfahren würde”.</a:t>
            </a:r>
            <a:endParaRPr lang="de-DE" spc="-1" dirty="0">
              <a:latin typeface="Arial"/>
            </a:endParaRPr>
          </a:p>
          <a:p>
            <a:endParaRPr lang="de-DE" dirty="0"/>
          </a:p>
        </p:txBody>
      </p:sp>
      <p:sp>
        <p:nvSpPr>
          <p:cNvPr id="7" name="Textfeld 6">
            <a:extLst>
              <a:ext uri="{FF2B5EF4-FFF2-40B4-BE49-F238E27FC236}">
                <a16:creationId xmlns:a16="http://schemas.microsoft.com/office/drawing/2014/main" id="{DF064BE7-BE18-EC47-4E22-E36033CA70AC}"/>
              </a:ext>
            </a:extLst>
          </p:cNvPr>
          <p:cNvSpPr txBox="1"/>
          <p:nvPr/>
        </p:nvSpPr>
        <p:spPr>
          <a:xfrm>
            <a:off x="9042723" y="2382982"/>
            <a:ext cx="2656168" cy="3693319"/>
          </a:xfrm>
          <a:prstGeom prst="rect">
            <a:avLst/>
          </a:prstGeom>
          <a:noFill/>
        </p:spPr>
        <p:txBody>
          <a:bodyPr wrap="square" rtlCol="0">
            <a:spAutoFit/>
          </a:bodyPr>
          <a:lstStyle/>
          <a:p>
            <a:r>
              <a:rPr lang="en-US" b="1" spc="-1" dirty="0" err="1">
                <a:solidFill>
                  <a:srgbClr val="000000"/>
                </a:solidFill>
                <a:ea typeface="Times New Roman"/>
              </a:rPr>
              <a:t>Mittelbare</a:t>
            </a:r>
            <a:r>
              <a:rPr lang="en-US" b="1" spc="-1" dirty="0">
                <a:solidFill>
                  <a:srgbClr val="000000"/>
                </a:solidFill>
                <a:ea typeface="Times New Roman"/>
              </a:rPr>
              <a:t> </a:t>
            </a:r>
            <a:r>
              <a:rPr lang="pl-PL" b="1" spc="-1" dirty="0">
                <a:solidFill>
                  <a:srgbClr val="000000"/>
                </a:solidFill>
                <a:ea typeface="Times New Roman"/>
              </a:rPr>
              <a:t>Benachteiligung</a:t>
            </a:r>
            <a:r>
              <a:rPr lang="en-US" b="1" spc="-1" dirty="0">
                <a:solidFill>
                  <a:srgbClr val="000000"/>
                </a:solidFill>
                <a:ea typeface="Times New Roman"/>
              </a:rPr>
              <a:t>: </a:t>
            </a:r>
            <a:r>
              <a:rPr lang="en-US" spc="-1" dirty="0">
                <a:solidFill>
                  <a:srgbClr val="000000"/>
                </a:solidFill>
                <a:ea typeface="Times New Roman"/>
              </a:rPr>
              <a:t>“(…) </a:t>
            </a:r>
            <a:r>
              <a:rPr lang="en-US" spc="-1" dirty="0" err="1">
                <a:solidFill>
                  <a:srgbClr val="000000"/>
                </a:solidFill>
                <a:ea typeface="Times New Roman"/>
              </a:rPr>
              <a:t>wenn</a:t>
            </a:r>
            <a:r>
              <a:rPr lang="en-US" spc="-1" dirty="0">
                <a:solidFill>
                  <a:srgbClr val="000000"/>
                </a:solidFill>
                <a:ea typeface="Times New Roman"/>
              </a:rPr>
              <a:t> dem </a:t>
            </a:r>
            <a:r>
              <a:rPr lang="en-US" spc="-1" dirty="0" err="1">
                <a:solidFill>
                  <a:srgbClr val="000000"/>
                </a:solidFill>
                <a:ea typeface="Times New Roman"/>
              </a:rPr>
              <a:t>Anschein</a:t>
            </a:r>
            <a:r>
              <a:rPr lang="en-US" spc="-1" dirty="0">
                <a:solidFill>
                  <a:srgbClr val="000000"/>
                </a:solidFill>
                <a:ea typeface="Times New Roman"/>
              </a:rPr>
              <a:t> </a:t>
            </a:r>
            <a:r>
              <a:rPr lang="en-US" spc="-1" dirty="0" err="1">
                <a:solidFill>
                  <a:srgbClr val="000000"/>
                </a:solidFill>
                <a:ea typeface="Times New Roman"/>
              </a:rPr>
              <a:t>nach</a:t>
            </a:r>
            <a:r>
              <a:rPr lang="en-US" spc="-1" dirty="0">
                <a:solidFill>
                  <a:srgbClr val="000000"/>
                </a:solidFill>
                <a:ea typeface="Times New Roman"/>
              </a:rPr>
              <a:t> </a:t>
            </a:r>
            <a:br>
              <a:rPr lang="en-US" spc="-1" dirty="0">
                <a:solidFill>
                  <a:srgbClr val="000000"/>
                </a:solidFill>
                <a:ea typeface="Times New Roman"/>
              </a:rPr>
            </a:br>
            <a:r>
              <a:rPr lang="en-US" spc="-1" dirty="0" err="1">
                <a:solidFill>
                  <a:srgbClr val="000000"/>
                </a:solidFill>
                <a:ea typeface="Times New Roman"/>
              </a:rPr>
              <a:t>neutrale</a:t>
            </a:r>
            <a:r>
              <a:rPr lang="en-US" spc="-1" dirty="0">
                <a:solidFill>
                  <a:srgbClr val="000000"/>
                </a:solidFill>
                <a:ea typeface="Times New Roman"/>
              </a:rPr>
              <a:t> </a:t>
            </a:r>
            <a:r>
              <a:rPr lang="en-US" spc="-1" dirty="0" err="1">
                <a:solidFill>
                  <a:srgbClr val="000000"/>
                </a:solidFill>
                <a:ea typeface="Times New Roman"/>
              </a:rPr>
              <a:t>Vorschriften</a:t>
            </a:r>
            <a:r>
              <a:rPr lang="en-US" spc="-1" dirty="0">
                <a:solidFill>
                  <a:srgbClr val="000000"/>
                </a:solidFill>
                <a:ea typeface="Times New Roman"/>
              </a:rPr>
              <a:t>, </a:t>
            </a:r>
            <a:r>
              <a:rPr lang="en-US" spc="-1" dirty="0" err="1">
                <a:solidFill>
                  <a:srgbClr val="000000"/>
                </a:solidFill>
                <a:ea typeface="Times New Roman"/>
              </a:rPr>
              <a:t>Kriterien</a:t>
            </a:r>
            <a:r>
              <a:rPr lang="en-US" spc="-1" dirty="0">
                <a:solidFill>
                  <a:srgbClr val="000000"/>
                </a:solidFill>
                <a:ea typeface="Times New Roman"/>
              </a:rPr>
              <a:t> </a:t>
            </a:r>
            <a:r>
              <a:rPr lang="en-US" spc="-1" dirty="0" err="1">
                <a:solidFill>
                  <a:srgbClr val="000000"/>
                </a:solidFill>
                <a:ea typeface="Times New Roman"/>
              </a:rPr>
              <a:t>oder</a:t>
            </a:r>
            <a:r>
              <a:rPr lang="en-US" spc="-1" dirty="0">
                <a:solidFill>
                  <a:srgbClr val="000000"/>
                </a:solidFill>
                <a:ea typeface="Times New Roman"/>
              </a:rPr>
              <a:t> Verfahren </a:t>
            </a:r>
            <a:r>
              <a:rPr lang="en-US" spc="-1" dirty="0" err="1">
                <a:solidFill>
                  <a:srgbClr val="000000"/>
                </a:solidFill>
                <a:ea typeface="Times New Roman"/>
              </a:rPr>
              <a:t>Personen</a:t>
            </a:r>
            <a:r>
              <a:rPr lang="en-US" spc="-1" dirty="0">
                <a:solidFill>
                  <a:srgbClr val="000000"/>
                </a:solidFill>
                <a:ea typeface="Times New Roman"/>
              </a:rPr>
              <a:t> </a:t>
            </a:r>
            <a:r>
              <a:rPr lang="en-US" spc="-1" dirty="0" err="1">
                <a:solidFill>
                  <a:srgbClr val="000000"/>
                </a:solidFill>
                <a:ea typeface="Times New Roman"/>
              </a:rPr>
              <a:t>mit</a:t>
            </a:r>
            <a:r>
              <a:rPr lang="en-US" spc="-1" dirty="0">
                <a:solidFill>
                  <a:srgbClr val="000000"/>
                </a:solidFill>
                <a:ea typeface="Times New Roman"/>
              </a:rPr>
              <a:t> </a:t>
            </a:r>
            <a:br>
              <a:rPr lang="en-US" spc="-1" dirty="0">
                <a:solidFill>
                  <a:srgbClr val="000000"/>
                </a:solidFill>
                <a:ea typeface="Times New Roman"/>
              </a:rPr>
            </a:br>
            <a:r>
              <a:rPr lang="en-US" spc="-1" dirty="0" err="1">
                <a:solidFill>
                  <a:srgbClr val="000000"/>
                </a:solidFill>
                <a:ea typeface="Times New Roman"/>
              </a:rPr>
              <a:t>einem</a:t>
            </a:r>
            <a:r>
              <a:rPr lang="en-US" spc="-1" dirty="0">
                <a:solidFill>
                  <a:srgbClr val="000000"/>
                </a:solidFill>
                <a:ea typeface="Times New Roman"/>
              </a:rPr>
              <a:t> </a:t>
            </a:r>
            <a:r>
              <a:rPr lang="en-US" spc="-1" dirty="0" err="1">
                <a:solidFill>
                  <a:srgbClr val="000000"/>
                </a:solidFill>
                <a:ea typeface="Times New Roman"/>
              </a:rPr>
              <a:t>bestimmten</a:t>
            </a:r>
            <a:r>
              <a:rPr lang="en-US" spc="-1" dirty="0">
                <a:solidFill>
                  <a:srgbClr val="000000"/>
                </a:solidFill>
                <a:ea typeface="Times New Roman"/>
              </a:rPr>
              <a:t> </a:t>
            </a:r>
            <a:r>
              <a:rPr lang="en-US" spc="-1" dirty="0" err="1">
                <a:solidFill>
                  <a:srgbClr val="000000"/>
                </a:solidFill>
                <a:ea typeface="Times New Roman"/>
              </a:rPr>
              <a:t>Merkmal</a:t>
            </a:r>
            <a:r>
              <a:rPr lang="en-US" spc="-1" dirty="0">
                <a:solidFill>
                  <a:srgbClr val="000000"/>
                </a:solidFill>
                <a:ea typeface="Times New Roman"/>
              </a:rPr>
              <a:t> (</a:t>
            </a:r>
            <a:r>
              <a:rPr lang="en-US" spc="-1" dirty="0" err="1">
                <a:solidFill>
                  <a:srgbClr val="000000"/>
                </a:solidFill>
                <a:ea typeface="Times New Roman"/>
              </a:rPr>
              <a:t>siehe</a:t>
            </a:r>
            <a:r>
              <a:rPr lang="en-US" spc="-1" dirty="0">
                <a:solidFill>
                  <a:srgbClr val="000000"/>
                </a:solidFill>
                <a:ea typeface="Times New Roman"/>
              </a:rPr>
              <a:t> Art. 1) </a:t>
            </a:r>
            <a:r>
              <a:rPr lang="en-US" spc="-1" dirty="0" err="1">
                <a:solidFill>
                  <a:srgbClr val="000000"/>
                </a:solidFill>
                <a:ea typeface="Times New Roman"/>
              </a:rPr>
              <a:t>gegenüber</a:t>
            </a:r>
            <a:r>
              <a:rPr lang="en-US" spc="-1" dirty="0">
                <a:solidFill>
                  <a:srgbClr val="000000"/>
                </a:solidFill>
                <a:ea typeface="Times New Roman"/>
              </a:rPr>
              <a:t> </a:t>
            </a:r>
            <a:r>
              <a:rPr lang="en-US" spc="-1" dirty="0" err="1">
                <a:solidFill>
                  <a:srgbClr val="000000"/>
                </a:solidFill>
                <a:ea typeface="Times New Roman"/>
              </a:rPr>
              <a:t>anderen</a:t>
            </a:r>
            <a:r>
              <a:rPr lang="en-US" spc="-1" dirty="0">
                <a:solidFill>
                  <a:srgbClr val="000000"/>
                </a:solidFill>
                <a:ea typeface="Times New Roman"/>
              </a:rPr>
              <a:t> </a:t>
            </a:r>
            <a:br>
              <a:rPr lang="en-US" spc="-1" dirty="0">
                <a:solidFill>
                  <a:srgbClr val="000000"/>
                </a:solidFill>
                <a:ea typeface="Times New Roman"/>
              </a:rPr>
            </a:br>
            <a:r>
              <a:rPr lang="en-US" spc="-1" dirty="0" err="1">
                <a:solidFill>
                  <a:srgbClr val="000000"/>
                </a:solidFill>
                <a:ea typeface="Times New Roman"/>
              </a:rPr>
              <a:t>Personen</a:t>
            </a:r>
            <a:r>
              <a:rPr lang="en-US" spc="-1" dirty="0">
                <a:solidFill>
                  <a:srgbClr val="000000"/>
                </a:solidFill>
                <a:ea typeface="Times New Roman"/>
              </a:rPr>
              <a:t> in </a:t>
            </a:r>
            <a:r>
              <a:rPr lang="en-US" spc="-1" dirty="0" err="1">
                <a:solidFill>
                  <a:srgbClr val="000000"/>
                </a:solidFill>
                <a:ea typeface="Times New Roman"/>
              </a:rPr>
              <a:t>besonderer</a:t>
            </a:r>
            <a:r>
              <a:rPr lang="en-US" spc="-1" dirty="0">
                <a:solidFill>
                  <a:srgbClr val="000000"/>
                </a:solidFill>
                <a:ea typeface="Times New Roman"/>
              </a:rPr>
              <a:t> Weise </a:t>
            </a:r>
            <a:r>
              <a:rPr lang="en-US" spc="-1" dirty="0" err="1">
                <a:solidFill>
                  <a:srgbClr val="000000"/>
                </a:solidFill>
                <a:ea typeface="Times New Roman"/>
              </a:rPr>
              <a:t>benachteiligen</a:t>
            </a:r>
            <a:r>
              <a:rPr lang="en-US" spc="-1" dirty="0">
                <a:solidFill>
                  <a:srgbClr val="000000"/>
                </a:solidFill>
                <a:ea typeface="Times New Roman"/>
              </a:rPr>
              <a:t> </a:t>
            </a:r>
            <a:r>
              <a:rPr lang="en-US" spc="-1" dirty="0" err="1">
                <a:solidFill>
                  <a:srgbClr val="000000"/>
                </a:solidFill>
                <a:ea typeface="Times New Roman"/>
              </a:rPr>
              <a:t>können</a:t>
            </a:r>
            <a:r>
              <a:rPr lang="en-US" spc="-1" dirty="0">
                <a:solidFill>
                  <a:srgbClr val="000000"/>
                </a:solidFill>
                <a:ea typeface="Times New Roman"/>
              </a:rPr>
              <a:t>”.</a:t>
            </a:r>
            <a:endParaRPr lang="de-DE" spc="-1" dirty="0">
              <a:latin typeface="Arial"/>
            </a:endParaRPr>
          </a:p>
          <a:p>
            <a:endParaRPr lang="de-DE" dirty="0"/>
          </a:p>
        </p:txBody>
      </p:sp>
      <p:sp>
        <p:nvSpPr>
          <p:cNvPr id="8" name="Textfeld 7">
            <a:extLst>
              <a:ext uri="{FF2B5EF4-FFF2-40B4-BE49-F238E27FC236}">
                <a16:creationId xmlns:a16="http://schemas.microsoft.com/office/drawing/2014/main" id="{3DE9F978-0154-FE6A-E253-15F5C3720474}"/>
              </a:ext>
            </a:extLst>
          </p:cNvPr>
          <p:cNvSpPr txBox="1"/>
          <p:nvPr/>
        </p:nvSpPr>
        <p:spPr>
          <a:xfrm>
            <a:off x="3968779" y="5391167"/>
            <a:ext cx="4436676" cy="923330"/>
          </a:xfrm>
          <a:prstGeom prst="rect">
            <a:avLst/>
          </a:prstGeom>
          <a:noFill/>
        </p:spPr>
        <p:txBody>
          <a:bodyPr wrap="square" rtlCol="0">
            <a:spAutoFit/>
          </a:bodyPr>
          <a:lstStyle/>
          <a:p>
            <a:r>
              <a:rPr lang="de-DE" b="1" spc="-1" dirty="0">
                <a:solidFill>
                  <a:srgbClr val="000000"/>
                </a:solidFill>
                <a:ea typeface="Times New Roman"/>
              </a:rPr>
              <a:t>Belästigung</a:t>
            </a:r>
            <a:r>
              <a:rPr lang="de-DE" spc="-1" dirty="0"/>
              <a:t>: </a:t>
            </a:r>
            <a:r>
              <a:rPr lang="de-DE" spc="-1" dirty="0">
                <a:solidFill>
                  <a:srgbClr val="000000"/>
                </a:solidFill>
                <a:ea typeface="Times New Roman"/>
              </a:rPr>
              <a:t>Beleidigung</a:t>
            </a:r>
            <a:r>
              <a:rPr lang="en-US" spc="-1" dirty="0">
                <a:solidFill>
                  <a:srgbClr val="000000"/>
                </a:solidFill>
                <a:ea typeface="Times New Roman"/>
              </a:rPr>
              <a:t>, </a:t>
            </a:r>
            <a:r>
              <a:rPr lang="en-US" spc="-1" dirty="0" err="1">
                <a:solidFill>
                  <a:srgbClr val="000000"/>
                </a:solidFill>
                <a:ea typeface="Times New Roman"/>
              </a:rPr>
              <a:t>Erniedrigungen</a:t>
            </a:r>
            <a:r>
              <a:rPr lang="en-US" spc="-1" dirty="0">
                <a:solidFill>
                  <a:srgbClr val="000000"/>
                </a:solidFill>
                <a:ea typeface="Times New Roman"/>
              </a:rPr>
              <a:t>, </a:t>
            </a:r>
            <a:r>
              <a:rPr lang="en-US" spc="-1" dirty="0" err="1">
                <a:solidFill>
                  <a:srgbClr val="000000"/>
                </a:solidFill>
                <a:ea typeface="Times New Roman"/>
              </a:rPr>
              <a:t>Anfeindungen</a:t>
            </a:r>
            <a:r>
              <a:rPr lang="en-US" spc="-1" dirty="0">
                <a:solidFill>
                  <a:srgbClr val="000000"/>
                </a:solidFill>
                <a:ea typeface="Times New Roman"/>
              </a:rPr>
              <a:t>, </a:t>
            </a:r>
            <a:r>
              <a:rPr lang="de-DE" spc="-1" dirty="0">
                <a:solidFill>
                  <a:srgbClr val="000000"/>
                </a:solidFill>
                <a:ea typeface="Times New Roman"/>
              </a:rPr>
              <a:t>sexuelle Belästigung</a:t>
            </a:r>
            <a:endParaRPr lang="de-DE" spc="-1" dirty="0"/>
          </a:p>
          <a:p>
            <a:endParaRPr lang="de-DE" dirty="0"/>
          </a:p>
        </p:txBody>
      </p:sp>
      <p:sp>
        <p:nvSpPr>
          <p:cNvPr id="9" name="Textfeld 8">
            <a:extLst>
              <a:ext uri="{FF2B5EF4-FFF2-40B4-BE49-F238E27FC236}">
                <a16:creationId xmlns:a16="http://schemas.microsoft.com/office/drawing/2014/main" id="{7374B15A-5B3B-AB4E-6375-720C2F7824CD}"/>
              </a:ext>
            </a:extLst>
          </p:cNvPr>
          <p:cNvSpPr txBox="1"/>
          <p:nvPr/>
        </p:nvSpPr>
        <p:spPr>
          <a:xfrm>
            <a:off x="4561925" y="2371678"/>
            <a:ext cx="3076035" cy="646331"/>
          </a:xfrm>
          <a:prstGeom prst="rect">
            <a:avLst/>
          </a:prstGeom>
          <a:noFill/>
        </p:spPr>
        <p:txBody>
          <a:bodyPr wrap="none" rtlCol="0">
            <a:spAutoFit/>
          </a:bodyPr>
          <a:lstStyle/>
          <a:p>
            <a:r>
              <a:rPr lang="de-DE" b="1" spc="-1" dirty="0">
                <a:solidFill>
                  <a:srgbClr val="000000"/>
                </a:solidFill>
                <a:ea typeface="Times New Roman"/>
              </a:rPr>
              <a:t>Anweisung zu Benachteiligung</a:t>
            </a:r>
            <a:endParaRPr lang="de-DE" spc="-1" dirty="0">
              <a:latin typeface="Arial"/>
            </a:endParaRPr>
          </a:p>
          <a:p>
            <a:endParaRPr lang="de-DE" dirty="0"/>
          </a:p>
        </p:txBody>
      </p:sp>
      <p:pic>
        <p:nvPicPr>
          <p:cNvPr id="10" name="Grafik 9">
            <a:extLst>
              <a:ext uri="{FF2B5EF4-FFF2-40B4-BE49-F238E27FC236}">
                <a16:creationId xmlns:a16="http://schemas.microsoft.com/office/drawing/2014/main" id="{8F0EF8BB-7D24-A057-3053-0CD69661A01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50862" y="125458"/>
            <a:ext cx="1456596" cy="655591"/>
          </a:xfrm>
          <a:prstGeom prst="rect">
            <a:avLst/>
          </a:prstGeom>
        </p:spPr>
      </p:pic>
      <p:sp>
        <p:nvSpPr>
          <p:cNvPr id="11" name="Ellipse 10">
            <a:extLst>
              <a:ext uri="{FF2B5EF4-FFF2-40B4-BE49-F238E27FC236}">
                <a16:creationId xmlns:a16="http://schemas.microsoft.com/office/drawing/2014/main" id="{6C33780B-0AAF-4D7C-A1FE-A6CD53CE9745}"/>
              </a:ext>
            </a:extLst>
          </p:cNvPr>
          <p:cNvSpPr/>
          <p:nvPr/>
        </p:nvSpPr>
        <p:spPr>
          <a:xfrm>
            <a:off x="3331511" y="2885539"/>
            <a:ext cx="5528977" cy="2503541"/>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spc="-1" dirty="0">
                <a:solidFill>
                  <a:schemeClr val="bg1"/>
                </a:solidFill>
                <a:ea typeface="Times New Roman"/>
              </a:rPr>
              <a:t>§1</a:t>
            </a:r>
            <a:r>
              <a:rPr lang="de-DE" spc="-1" dirty="0">
                <a:solidFill>
                  <a:schemeClr val="bg1"/>
                </a:solidFill>
                <a:ea typeface="Times New Roman"/>
              </a:rPr>
              <a:t> </a:t>
            </a:r>
            <a:r>
              <a:rPr lang="de-DE" b="1" spc="-1" dirty="0">
                <a:solidFill>
                  <a:schemeClr val="bg1"/>
                </a:solidFill>
                <a:ea typeface="Times New Roman"/>
              </a:rPr>
              <a:t>Ziel des Gesetzes</a:t>
            </a:r>
            <a:r>
              <a:rPr lang="de-DE" spc="-1" dirty="0">
                <a:solidFill>
                  <a:schemeClr val="bg1"/>
                </a:solidFill>
                <a:ea typeface="Times New Roman"/>
              </a:rPr>
              <a:t> ist es, Benachteiligungen aus Gründen der Rasse oder der ethnischen Herkunft, des Geschlechts, der Religion oder Weltanschauung, einer Behinderung, des Alters oder der sexuellen Identität </a:t>
            </a:r>
            <a:br>
              <a:rPr lang="de-DE" spc="-1" dirty="0">
                <a:solidFill>
                  <a:schemeClr val="bg1"/>
                </a:solidFill>
                <a:ea typeface="Times New Roman"/>
              </a:rPr>
            </a:br>
            <a:r>
              <a:rPr lang="de-DE" spc="-1" dirty="0">
                <a:solidFill>
                  <a:schemeClr val="bg1"/>
                </a:solidFill>
                <a:ea typeface="Times New Roman"/>
              </a:rPr>
              <a:t>zu verhindern oder zu beseitigen.</a:t>
            </a:r>
            <a:endParaRPr lang="de-DE" spc="-1" dirty="0">
              <a:solidFill>
                <a:schemeClr val="bg1"/>
              </a:solidFill>
            </a:endParaRPr>
          </a:p>
          <a:p>
            <a:pPr algn="ctr"/>
            <a:endParaRPr lang="de-DE" dirty="0"/>
          </a:p>
        </p:txBody>
      </p:sp>
    </p:spTree>
    <p:extLst>
      <p:ext uri="{BB962C8B-B14F-4D97-AF65-F5344CB8AC3E}">
        <p14:creationId xmlns:p14="http://schemas.microsoft.com/office/powerpoint/2010/main" val="3518837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98F911-2E9A-4CF7-45AA-ADD22C67BA97}"/>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316B04B-1B03-BE71-57C9-8ABD5D4DE2F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C1FCCAAD-61A2-B44B-A527-70BA26B129C2}"/>
              </a:ext>
            </a:extLst>
          </p:cNvPr>
          <p:cNvSpPr txBox="1"/>
          <p:nvPr/>
        </p:nvSpPr>
        <p:spPr>
          <a:xfrm>
            <a:off x="2922952" y="2921168"/>
            <a:ext cx="6346096" cy="1015663"/>
          </a:xfrm>
          <a:prstGeom prst="rect">
            <a:avLst/>
          </a:prstGeom>
          <a:solidFill>
            <a:srgbClr val="92D050"/>
          </a:solidFill>
          <a:scene3d>
            <a:camera prst="orthographicFront"/>
            <a:lightRig rig="threePt" dir="t"/>
          </a:scene3d>
          <a:sp3d>
            <a:bevelT prst="angle"/>
          </a:sp3d>
        </p:spPr>
        <p:txBody>
          <a:bodyPr wrap="none" rtlCol="0">
            <a:spAutoFit/>
          </a:bodyPr>
          <a:lstStyle/>
          <a:p>
            <a:r>
              <a:rPr lang="de-DE" sz="6000" dirty="0"/>
              <a:t>Pause bis 11.00 Uhr</a:t>
            </a:r>
          </a:p>
        </p:txBody>
      </p:sp>
      <p:pic>
        <p:nvPicPr>
          <p:cNvPr id="4" name="Grafik 3">
            <a:extLst>
              <a:ext uri="{FF2B5EF4-FFF2-40B4-BE49-F238E27FC236}">
                <a16:creationId xmlns:a16="http://schemas.microsoft.com/office/drawing/2014/main" id="{7242550A-1931-1AA4-00AF-7669C1E1A5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Tree>
    <p:extLst>
      <p:ext uri="{BB962C8B-B14F-4D97-AF65-F5344CB8AC3E}">
        <p14:creationId xmlns:p14="http://schemas.microsoft.com/office/powerpoint/2010/main" val="3980874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AE843-A2D5-682A-78B5-5D2A510C1596}"/>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C8C288AC-4A09-35E0-184B-1A67281ADBA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a:extLst>
              <a:ext uri="{FF2B5EF4-FFF2-40B4-BE49-F238E27FC236}">
                <a16:creationId xmlns:a16="http://schemas.microsoft.com/office/drawing/2014/main" id="{A5FE938F-B802-34C1-1926-2EE1B3535205}"/>
              </a:ext>
            </a:extLst>
          </p:cNvPr>
          <p:cNvPicPr>
            <a:picLocks noChangeAspect="1"/>
          </p:cNvPicPr>
          <p:nvPr/>
        </p:nvPicPr>
        <p:blipFill>
          <a:blip r:embed="rId3"/>
          <a:stretch>
            <a:fillRect/>
          </a:stretch>
        </p:blipFill>
        <p:spPr>
          <a:xfrm>
            <a:off x="1192251" y="968928"/>
            <a:ext cx="7443861" cy="5127180"/>
          </a:xfrm>
          <a:prstGeom prst="rect">
            <a:avLst/>
          </a:prstGeom>
        </p:spPr>
      </p:pic>
      <p:sp>
        <p:nvSpPr>
          <p:cNvPr id="4" name="Textfeld 3">
            <a:extLst>
              <a:ext uri="{FF2B5EF4-FFF2-40B4-BE49-F238E27FC236}">
                <a16:creationId xmlns:a16="http://schemas.microsoft.com/office/drawing/2014/main" id="{58A6C48F-45A0-6EAB-C5F4-F3D44723EF95}"/>
              </a:ext>
            </a:extLst>
          </p:cNvPr>
          <p:cNvSpPr txBox="1"/>
          <p:nvPr/>
        </p:nvSpPr>
        <p:spPr>
          <a:xfrm>
            <a:off x="9114812" y="4387948"/>
            <a:ext cx="2547755" cy="1708160"/>
          </a:xfrm>
          <a:prstGeom prst="rect">
            <a:avLst/>
          </a:prstGeom>
          <a:noFill/>
        </p:spPr>
        <p:txBody>
          <a:bodyPr wrap="square" rtlCol="0">
            <a:spAutoFit/>
          </a:bodyPr>
          <a:lstStyle/>
          <a:p>
            <a:endParaRPr lang="de-DE" sz="1100" dirty="0"/>
          </a:p>
          <a:p>
            <a:endParaRPr lang="de-DE" sz="1100" dirty="0"/>
          </a:p>
          <a:p>
            <a:r>
              <a:rPr lang="de-DE" sz="900" dirty="0"/>
              <a:t>Quelle: Diskriminierungsrad (Grafik), In: Verknüpfungen: Ansätze für die antisemitismus- und </a:t>
            </a:r>
            <a:r>
              <a:rPr lang="de-DE" sz="900" dirty="0" err="1"/>
              <a:t>rassismuskritische</a:t>
            </a:r>
            <a:r>
              <a:rPr lang="de-DE" sz="900" dirty="0"/>
              <a:t> Bildung. Eine Methodenhandreichung. </a:t>
            </a:r>
            <a:r>
              <a:rPr lang="de-DE" sz="900" dirty="0" err="1"/>
              <a:t>Überarb</a:t>
            </a:r>
            <a:r>
              <a:rPr lang="de-DE" sz="900" dirty="0"/>
              <a:t>. </a:t>
            </a:r>
            <a:r>
              <a:rPr lang="de-DE" sz="900" dirty="0" err="1"/>
              <a:t>Neuaufl</a:t>
            </a:r>
            <a:r>
              <a:rPr lang="de-DE" sz="900" dirty="0"/>
              <a:t>. Berlin: </a:t>
            </a:r>
            <a:r>
              <a:rPr lang="de-DE" sz="900" dirty="0" err="1"/>
              <a:t>BildungsBausteine</a:t>
            </a:r>
            <a:r>
              <a:rPr lang="de-DE" sz="900" dirty="0"/>
              <a:t> e. V.; 2023. p. 27.</a:t>
            </a:r>
            <a:br>
              <a:rPr lang="de-DE" sz="900" dirty="0"/>
            </a:br>
            <a:r>
              <a:rPr lang="de-DE" sz="900" dirty="0"/>
              <a:t>Überarbeitet und ergänzt von Pulz, R.. Nutzung mit freundlicher Genehmigung von </a:t>
            </a:r>
            <a:r>
              <a:rPr lang="de-DE" sz="900" dirty="0" err="1"/>
              <a:t>BildungsBausteine</a:t>
            </a:r>
            <a:r>
              <a:rPr lang="de-DE" sz="900" dirty="0"/>
              <a:t> e.V. und R. Pulz</a:t>
            </a:r>
          </a:p>
          <a:p>
            <a:endParaRPr lang="de-DE" sz="1100" dirty="0"/>
          </a:p>
        </p:txBody>
      </p:sp>
      <p:pic>
        <p:nvPicPr>
          <p:cNvPr id="6" name="Grafik 5">
            <a:extLst>
              <a:ext uri="{FF2B5EF4-FFF2-40B4-BE49-F238E27FC236}">
                <a16:creationId xmlns:a16="http://schemas.microsoft.com/office/drawing/2014/main" id="{F81322EE-E359-14F6-3593-943D5DF68F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Tree>
    <p:extLst>
      <p:ext uri="{BB962C8B-B14F-4D97-AF65-F5344CB8AC3E}">
        <p14:creationId xmlns:p14="http://schemas.microsoft.com/office/powerpoint/2010/main" val="2278697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DE8A2D-62D4-5E8A-D0A2-FA1B50B65BD6}"/>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85B2BF1E-E2A7-1180-A38A-BC1A73BC952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46677"/>
            <a:ext cx="12192000" cy="68580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2" name="Rechteck 1">
            <a:extLst>
              <a:ext uri="{FF2B5EF4-FFF2-40B4-BE49-F238E27FC236}">
                <a16:creationId xmlns:a16="http://schemas.microsoft.com/office/drawing/2014/main" id="{D57C9228-5799-1B97-CE8B-0E0A73D7AC31}"/>
              </a:ext>
            </a:extLst>
          </p:cNvPr>
          <p:cNvSpPr/>
          <p:nvPr/>
        </p:nvSpPr>
        <p:spPr>
          <a:xfrm>
            <a:off x="3036497" y="1009385"/>
            <a:ext cx="5814203" cy="914400"/>
          </a:xfrm>
          <a:prstGeom prst="rect">
            <a:avLst/>
          </a:prstGeom>
          <a:solidFill>
            <a:srgbClr val="92D050"/>
          </a:solidFill>
          <a:ln w="12700">
            <a:solidFill>
              <a:schemeClr val="bg1"/>
            </a:solidFill>
          </a:ln>
          <a:effectLst>
            <a:outerShdw blurRad="76200" dir="13500000" sy="23000" kx="1200000" algn="br" rotWithShape="0">
              <a:prstClr val="black">
                <a:alpha val="20000"/>
              </a:prstClr>
            </a:outerShdw>
          </a:effectLst>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600" b="1" dirty="0"/>
              <a:t>RASSISMUS</a:t>
            </a:r>
          </a:p>
        </p:txBody>
      </p:sp>
      <p:pic>
        <p:nvPicPr>
          <p:cNvPr id="4" name="Grafik 3">
            <a:extLst>
              <a:ext uri="{FF2B5EF4-FFF2-40B4-BE49-F238E27FC236}">
                <a16:creationId xmlns:a16="http://schemas.microsoft.com/office/drawing/2014/main" id="{DB247D6E-EAD7-35F7-26F1-E5F1DA05F1AF}"/>
              </a:ext>
            </a:extLst>
          </p:cNvPr>
          <p:cNvPicPr>
            <a:picLocks noChangeAspect="1"/>
          </p:cNvPicPr>
          <p:nvPr/>
        </p:nvPicPr>
        <p:blipFill>
          <a:blip r:embed="rId3"/>
          <a:stretch>
            <a:fillRect/>
          </a:stretch>
        </p:blipFill>
        <p:spPr>
          <a:xfrm>
            <a:off x="2258414" y="2444596"/>
            <a:ext cx="7401463" cy="926672"/>
          </a:xfrm>
          <a:prstGeom prst="rect">
            <a:avLst/>
          </a:prstGeom>
          <a:ln>
            <a:solidFill>
              <a:schemeClr val="bg1"/>
            </a:solidFill>
          </a:ln>
          <a:effectLst>
            <a:outerShdw blurRad="76200" dir="13500000" sy="23000" kx="1200000" algn="br" rotWithShape="0">
              <a:prstClr val="black">
                <a:alpha val="20000"/>
              </a:prstClr>
            </a:outerShdw>
          </a:effectLst>
          <a:scene3d>
            <a:camera prst="orthographicFront"/>
            <a:lightRig rig="threePt" dir="t"/>
          </a:scene3d>
          <a:sp3d>
            <a:bevelT prst="angle"/>
          </a:sp3d>
        </p:spPr>
      </p:pic>
      <p:pic>
        <p:nvPicPr>
          <p:cNvPr id="7" name="Grafik 6">
            <a:extLst>
              <a:ext uri="{FF2B5EF4-FFF2-40B4-BE49-F238E27FC236}">
                <a16:creationId xmlns:a16="http://schemas.microsoft.com/office/drawing/2014/main" id="{0BC0F2F7-10DD-BD27-68AC-8E524F326F1A}"/>
              </a:ext>
            </a:extLst>
          </p:cNvPr>
          <p:cNvPicPr>
            <a:picLocks noChangeAspect="1"/>
          </p:cNvPicPr>
          <p:nvPr/>
        </p:nvPicPr>
        <p:blipFill>
          <a:blip r:embed="rId4"/>
          <a:stretch>
            <a:fillRect/>
          </a:stretch>
        </p:blipFill>
        <p:spPr>
          <a:xfrm>
            <a:off x="3200400" y="3757533"/>
            <a:ext cx="5486399" cy="932769"/>
          </a:xfrm>
          <a:prstGeom prst="rect">
            <a:avLst/>
          </a:prstGeom>
          <a:ln>
            <a:solidFill>
              <a:schemeClr val="bg1"/>
            </a:solidFill>
          </a:ln>
          <a:effectLst>
            <a:outerShdw blurRad="76200" dir="13500000" sy="23000" kx="1200000" algn="br" rotWithShape="0">
              <a:prstClr val="black">
                <a:alpha val="20000"/>
              </a:prstClr>
            </a:outerShdw>
          </a:effectLst>
          <a:scene3d>
            <a:camera prst="orthographicFront"/>
            <a:lightRig rig="threePt" dir="t"/>
          </a:scene3d>
          <a:sp3d>
            <a:bevelT prst="angle"/>
          </a:sp3d>
        </p:spPr>
      </p:pic>
      <p:pic>
        <p:nvPicPr>
          <p:cNvPr id="8" name="Grafik 7">
            <a:extLst>
              <a:ext uri="{FF2B5EF4-FFF2-40B4-BE49-F238E27FC236}">
                <a16:creationId xmlns:a16="http://schemas.microsoft.com/office/drawing/2014/main" id="{48B4799B-A43F-64F2-74A5-741AF14B2952}"/>
              </a:ext>
            </a:extLst>
          </p:cNvPr>
          <p:cNvPicPr>
            <a:picLocks noChangeAspect="1"/>
          </p:cNvPicPr>
          <p:nvPr/>
        </p:nvPicPr>
        <p:blipFill>
          <a:blip r:embed="rId5"/>
          <a:stretch>
            <a:fillRect/>
          </a:stretch>
        </p:blipFill>
        <p:spPr>
          <a:xfrm>
            <a:off x="810882" y="4998032"/>
            <a:ext cx="10610491" cy="932769"/>
          </a:xfrm>
          <a:prstGeom prst="rect">
            <a:avLst/>
          </a:prstGeom>
          <a:ln>
            <a:solidFill>
              <a:schemeClr val="bg1"/>
            </a:solidFill>
          </a:ln>
          <a:effectLst>
            <a:outerShdw blurRad="76200" dir="13500000" sy="23000" kx="1200000" algn="br" rotWithShape="0">
              <a:prstClr val="black">
                <a:alpha val="20000"/>
              </a:prstClr>
            </a:outerShdw>
          </a:effectLst>
          <a:scene3d>
            <a:camera prst="orthographicFront"/>
            <a:lightRig rig="threePt" dir="t"/>
          </a:scene3d>
          <a:sp3d>
            <a:bevelT prst="angle"/>
          </a:sp3d>
        </p:spPr>
      </p:pic>
      <p:sp>
        <p:nvSpPr>
          <p:cNvPr id="9" name="Textfeld 8">
            <a:extLst>
              <a:ext uri="{FF2B5EF4-FFF2-40B4-BE49-F238E27FC236}">
                <a16:creationId xmlns:a16="http://schemas.microsoft.com/office/drawing/2014/main" id="{544CF8D1-E821-AC3B-EF15-38EA22F52922}"/>
              </a:ext>
            </a:extLst>
          </p:cNvPr>
          <p:cNvSpPr txBox="1"/>
          <p:nvPr/>
        </p:nvSpPr>
        <p:spPr>
          <a:xfrm>
            <a:off x="2950233" y="2634964"/>
            <a:ext cx="6291531" cy="553998"/>
          </a:xfrm>
          <a:prstGeom prst="rect">
            <a:avLst/>
          </a:prstGeom>
          <a:noFill/>
        </p:spPr>
        <p:txBody>
          <a:bodyPr wrap="none" rtlCol="0">
            <a:spAutoFit/>
          </a:bodyPr>
          <a:lstStyle/>
          <a:p>
            <a:r>
              <a:rPr lang="de-DE" sz="3000" dirty="0">
                <a:solidFill>
                  <a:schemeClr val="bg1"/>
                </a:solidFill>
              </a:rPr>
              <a:t>ETHNISIERTE GRUPPENKONSTRUKTION</a:t>
            </a:r>
          </a:p>
        </p:txBody>
      </p:sp>
      <p:sp>
        <p:nvSpPr>
          <p:cNvPr id="10" name="Textfeld 9">
            <a:extLst>
              <a:ext uri="{FF2B5EF4-FFF2-40B4-BE49-F238E27FC236}">
                <a16:creationId xmlns:a16="http://schemas.microsoft.com/office/drawing/2014/main" id="{7B0785D0-0B34-91FB-AC90-098F41E6E90A}"/>
              </a:ext>
            </a:extLst>
          </p:cNvPr>
          <p:cNvSpPr txBox="1"/>
          <p:nvPr/>
        </p:nvSpPr>
        <p:spPr>
          <a:xfrm>
            <a:off x="3477713" y="3879923"/>
            <a:ext cx="5083186" cy="553998"/>
          </a:xfrm>
          <a:prstGeom prst="rect">
            <a:avLst/>
          </a:prstGeom>
          <a:noFill/>
        </p:spPr>
        <p:txBody>
          <a:bodyPr wrap="none" rtlCol="0">
            <a:spAutoFit/>
          </a:bodyPr>
          <a:lstStyle/>
          <a:p>
            <a:r>
              <a:rPr lang="de-DE" sz="3000" dirty="0">
                <a:solidFill>
                  <a:schemeClr val="bg1"/>
                </a:solidFill>
              </a:rPr>
              <a:t>ZUSCHREIBUNG / ABWERTUNG</a:t>
            </a:r>
          </a:p>
        </p:txBody>
      </p:sp>
      <p:sp>
        <p:nvSpPr>
          <p:cNvPr id="12" name="Textfeld 11">
            <a:extLst>
              <a:ext uri="{FF2B5EF4-FFF2-40B4-BE49-F238E27FC236}">
                <a16:creationId xmlns:a16="http://schemas.microsoft.com/office/drawing/2014/main" id="{9FD61660-2C6B-F042-DC20-A2EE4C57F62A}"/>
              </a:ext>
            </a:extLst>
          </p:cNvPr>
          <p:cNvSpPr txBox="1"/>
          <p:nvPr/>
        </p:nvSpPr>
        <p:spPr>
          <a:xfrm>
            <a:off x="940279" y="5187418"/>
            <a:ext cx="10481094" cy="492443"/>
          </a:xfrm>
          <a:prstGeom prst="rect">
            <a:avLst/>
          </a:prstGeom>
          <a:noFill/>
        </p:spPr>
        <p:txBody>
          <a:bodyPr wrap="square" rtlCol="0">
            <a:spAutoFit/>
          </a:bodyPr>
          <a:lstStyle/>
          <a:p>
            <a:r>
              <a:rPr lang="de-DE" sz="2600" i="1" dirty="0" err="1">
                <a:solidFill>
                  <a:schemeClr val="bg1"/>
                </a:solidFill>
              </a:rPr>
              <a:t>WEIßE</a:t>
            </a:r>
            <a:r>
              <a:rPr lang="de-DE" sz="2600" dirty="0">
                <a:solidFill>
                  <a:schemeClr val="bg1"/>
                </a:solidFill>
              </a:rPr>
              <a:t> HERKUNFTSDEUTSCHE ALS GESELLSCHAFTLICH DOMINANTE GRUPPE</a:t>
            </a:r>
          </a:p>
        </p:txBody>
      </p:sp>
      <p:sp>
        <p:nvSpPr>
          <p:cNvPr id="16" name="Textfeld 15">
            <a:extLst>
              <a:ext uri="{FF2B5EF4-FFF2-40B4-BE49-F238E27FC236}">
                <a16:creationId xmlns:a16="http://schemas.microsoft.com/office/drawing/2014/main" id="{1D73BAF8-7A3A-7B3D-2FD7-3B71756B60D1}"/>
              </a:ext>
            </a:extLst>
          </p:cNvPr>
          <p:cNvSpPr txBox="1"/>
          <p:nvPr/>
        </p:nvSpPr>
        <p:spPr>
          <a:xfrm>
            <a:off x="5755086" y="3269761"/>
            <a:ext cx="389850" cy="584775"/>
          </a:xfrm>
          <a:prstGeom prst="rect">
            <a:avLst/>
          </a:prstGeom>
          <a:noFill/>
        </p:spPr>
        <p:txBody>
          <a:bodyPr wrap="none" rtlCol="0">
            <a:spAutoFit/>
          </a:bodyPr>
          <a:lstStyle/>
          <a:p>
            <a:r>
              <a:rPr lang="de-DE" sz="3200" b="1" dirty="0"/>
              <a:t>+</a:t>
            </a:r>
          </a:p>
        </p:txBody>
      </p:sp>
      <p:sp>
        <p:nvSpPr>
          <p:cNvPr id="17" name="Textfeld 16">
            <a:extLst>
              <a:ext uri="{FF2B5EF4-FFF2-40B4-BE49-F238E27FC236}">
                <a16:creationId xmlns:a16="http://schemas.microsoft.com/office/drawing/2014/main" id="{431D40BE-658B-C3E4-C383-4E8C8A6B34BA}"/>
              </a:ext>
            </a:extLst>
          </p:cNvPr>
          <p:cNvSpPr txBox="1"/>
          <p:nvPr/>
        </p:nvSpPr>
        <p:spPr>
          <a:xfrm>
            <a:off x="5764221" y="4553304"/>
            <a:ext cx="389850" cy="584775"/>
          </a:xfrm>
          <a:prstGeom prst="rect">
            <a:avLst/>
          </a:prstGeom>
          <a:noFill/>
        </p:spPr>
        <p:txBody>
          <a:bodyPr wrap="none" rtlCol="0">
            <a:spAutoFit/>
          </a:bodyPr>
          <a:lstStyle/>
          <a:p>
            <a:r>
              <a:rPr lang="de-DE" sz="3200" b="1" dirty="0"/>
              <a:t>+</a:t>
            </a:r>
          </a:p>
        </p:txBody>
      </p:sp>
      <p:cxnSp>
        <p:nvCxnSpPr>
          <p:cNvPr id="20" name="Gerade Verbindung mit Pfeil 19">
            <a:extLst>
              <a:ext uri="{FF2B5EF4-FFF2-40B4-BE49-F238E27FC236}">
                <a16:creationId xmlns:a16="http://schemas.microsoft.com/office/drawing/2014/main" id="{C36A2F5C-7132-4986-B987-1B934AE9CD28}"/>
              </a:ext>
            </a:extLst>
          </p:cNvPr>
          <p:cNvCxnSpPr>
            <a:cxnSpLocks/>
          </p:cNvCxnSpPr>
          <p:nvPr/>
        </p:nvCxnSpPr>
        <p:spPr>
          <a:xfrm>
            <a:off x="5959146" y="2064937"/>
            <a:ext cx="0" cy="28144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 name="Grafik 5">
            <a:extLst>
              <a:ext uri="{FF2B5EF4-FFF2-40B4-BE49-F238E27FC236}">
                <a16:creationId xmlns:a16="http://schemas.microsoft.com/office/drawing/2014/main" id="{1164F101-B807-65D6-D9D6-7975E74763E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Tree>
    <p:extLst>
      <p:ext uri="{BB962C8B-B14F-4D97-AF65-F5344CB8AC3E}">
        <p14:creationId xmlns:p14="http://schemas.microsoft.com/office/powerpoint/2010/main" val="629205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5BF0E-88B2-546A-0D63-127910ED804F}"/>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25BDB99-AD95-564A-2F46-BE884682133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a:extLst>
              <a:ext uri="{FF2B5EF4-FFF2-40B4-BE49-F238E27FC236}">
                <a16:creationId xmlns:a16="http://schemas.microsoft.com/office/drawing/2014/main" id="{BEEE93C1-93FC-7C00-68F4-E59021497F34}"/>
              </a:ext>
            </a:extLst>
          </p:cNvPr>
          <p:cNvPicPr>
            <a:picLocks noChangeAspect="1"/>
          </p:cNvPicPr>
          <p:nvPr/>
        </p:nvPicPr>
        <p:blipFill rotWithShape="1">
          <a:blip r:embed="rId3"/>
          <a:srcRect l="58812" r="10792"/>
          <a:stretch/>
        </p:blipFill>
        <p:spPr>
          <a:xfrm>
            <a:off x="2411493" y="402913"/>
            <a:ext cx="6540877" cy="6052174"/>
          </a:xfrm>
          <a:prstGeom prst="rect">
            <a:avLst/>
          </a:prstGeom>
        </p:spPr>
      </p:pic>
      <p:sp>
        <p:nvSpPr>
          <p:cNvPr id="8" name="Rechteck 7">
            <a:extLst>
              <a:ext uri="{FF2B5EF4-FFF2-40B4-BE49-F238E27FC236}">
                <a16:creationId xmlns:a16="http://schemas.microsoft.com/office/drawing/2014/main" id="{D71FEE17-8FED-287E-427C-C2EAE5451F6B}"/>
              </a:ext>
            </a:extLst>
          </p:cNvPr>
          <p:cNvSpPr/>
          <p:nvPr/>
        </p:nvSpPr>
        <p:spPr>
          <a:xfrm>
            <a:off x="2411493" y="6098875"/>
            <a:ext cx="1457864" cy="3562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feld 2">
            <a:extLst>
              <a:ext uri="{FF2B5EF4-FFF2-40B4-BE49-F238E27FC236}">
                <a16:creationId xmlns:a16="http://schemas.microsoft.com/office/drawing/2014/main" id="{17CC85B6-D6F8-F2CD-F1B8-89C242D286C4}"/>
              </a:ext>
            </a:extLst>
          </p:cNvPr>
          <p:cNvSpPr txBox="1"/>
          <p:nvPr/>
        </p:nvSpPr>
        <p:spPr>
          <a:xfrm>
            <a:off x="9520495" y="4590770"/>
            <a:ext cx="2103379" cy="1508105"/>
          </a:xfrm>
          <a:prstGeom prst="rect">
            <a:avLst/>
          </a:prstGeom>
          <a:noFill/>
        </p:spPr>
        <p:txBody>
          <a:bodyPr wrap="square" rtlCol="0">
            <a:spAutoFit/>
          </a:bodyPr>
          <a:lstStyle/>
          <a:p>
            <a:r>
              <a:rPr lang="de-DE" sz="900" dirty="0"/>
              <a:t>Quelle: Diskriminierungsrad (Grafik), In: Verknüpfungen: Ansätze für die antisemitismus- und </a:t>
            </a:r>
            <a:r>
              <a:rPr lang="de-DE" sz="900" dirty="0" err="1"/>
              <a:t>rassismuskritische</a:t>
            </a:r>
            <a:r>
              <a:rPr lang="de-DE" sz="900" dirty="0"/>
              <a:t> Bildung. Eine Methodenhandreichung. </a:t>
            </a:r>
            <a:r>
              <a:rPr lang="de-DE" sz="900" dirty="0" err="1"/>
              <a:t>Überarb</a:t>
            </a:r>
            <a:r>
              <a:rPr lang="de-DE" sz="900" dirty="0"/>
              <a:t>. </a:t>
            </a:r>
            <a:r>
              <a:rPr lang="de-DE" sz="900" dirty="0" err="1"/>
              <a:t>Neuaufl</a:t>
            </a:r>
            <a:r>
              <a:rPr lang="de-DE" sz="900" dirty="0"/>
              <a:t>. Berlin: </a:t>
            </a:r>
            <a:r>
              <a:rPr lang="de-DE" sz="900" dirty="0" err="1"/>
              <a:t>BildungsBausteine</a:t>
            </a:r>
            <a:r>
              <a:rPr lang="de-DE" sz="900" dirty="0"/>
              <a:t> e. V.; 2023. p. 27.</a:t>
            </a:r>
            <a:br>
              <a:rPr lang="de-DE" sz="900" dirty="0"/>
            </a:br>
            <a:r>
              <a:rPr lang="de-DE" sz="900" dirty="0"/>
              <a:t>Überarbeitet und ergänzt von Pulz, R.. Nutzung mit freundlicher Genehmigung von </a:t>
            </a:r>
            <a:r>
              <a:rPr lang="de-DE" sz="900" dirty="0" err="1"/>
              <a:t>BildungsBausteine</a:t>
            </a:r>
            <a:r>
              <a:rPr lang="de-DE" sz="900" dirty="0"/>
              <a:t> e.V. und R. Pulz</a:t>
            </a:r>
          </a:p>
          <a:p>
            <a:endParaRPr lang="de-DE" sz="1100" dirty="0"/>
          </a:p>
        </p:txBody>
      </p:sp>
      <p:pic>
        <p:nvPicPr>
          <p:cNvPr id="6" name="Grafik 5">
            <a:extLst>
              <a:ext uri="{FF2B5EF4-FFF2-40B4-BE49-F238E27FC236}">
                <a16:creationId xmlns:a16="http://schemas.microsoft.com/office/drawing/2014/main" id="{BDA34D41-935C-666F-F71C-81A4A1CCF3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53972" y="75911"/>
            <a:ext cx="1453070" cy="654004"/>
          </a:xfrm>
          <a:prstGeom prst="rect">
            <a:avLst/>
          </a:prstGeom>
        </p:spPr>
      </p:pic>
    </p:spTree>
    <p:extLst>
      <p:ext uri="{BB962C8B-B14F-4D97-AF65-F5344CB8AC3E}">
        <p14:creationId xmlns:p14="http://schemas.microsoft.com/office/powerpoint/2010/main" val="29368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4D4BF-0ED7-F93D-E7BA-7CDDCCE1E039}"/>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EA2A4011-339D-C689-6A83-2B9DD8C2591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Rechteck 1">
            <a:extLst>
              <a:ext uri="{FF2B5EF4-FFF2-40B4-BE49-F238E27FC236}">
                <a16:creationId xmlns:a16="http://schemas.microsoft.com/office/drawing/2014/main" id="{97433F73-3DB4-BFAA-4A3A-169E6D5DB1EA}"/>
              </a:ext>
            </a:extLst>
          </p:cNvPr>
          <p:cNvSpPr/>
          <p:nvPr/>
        </p:nvSpPr>
        <p:spPr>
          <a:xfrm>
            <a:off x="2320507" y="1388850"/>
            <a:ext cx="7290758" cy="923029"/>
          </a:xfrm>
          <a:prstGeom prst="rect">
            <a:avLst/>
          </a:prstGeom>
          <a:solidFill>
            <a:srgbClr val="92D050"/>
          </a:solidFill>
          <a:effectLst>
            <a:outerShdw blurRad="76200" dir="13500000" sy="23000" kx="1200000" algn="br" rotWithShape="0">
              <a:prstClr val="black">
                <a:alpha val="20000"/>
              </a:prstClr>
            </a:outerShdw>
          </a:effectLst>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b="1" strike="noStrike" spc="-1" dirty="0">
                <a:solidFill>
                  <a:schemeClr val="bg1"/>
                </a:solidFill>
                <a:latin typeface="Calibri"/>
              </a:rPr>
              <a:t>RASSISMUS ALS SOZIALER FAKTOR </a:t>
            </a:r>
            <a:br>
              <a:rPr lang="de-DE" sz="2800" b="1" strike="noStrike" spc="-1" dirty="0">
                <a:solidFill>
                  <a:schemeClr val="bg1"/>
                </a:solidFill>
                <a:latin typeface="Calibri"/>
              </a:rPr>
            </a:br>
            <a:r>
              <a:rPr lang="de-DE" sz="2800" b="1" strike="noStrike" spc="-1" dirty="0">
                <a:solidFill>
                  <a:schemeClr val="bg1"/>
                </a:solidFill>
                <a:latin typeface="Calibri"/>
              </a:rPr>
              <a:t>FÜR GESUNDHEIT</a:t>
            </a:r>
            <a:endParaRPr lang="de-DE" sz="2800" b="0" strike="noStrike" spc="-1" dirty="0">
              <a:solidFill>
                <a:schemeClr val="bg1"/>
              </a:solidFill>
              <a:latin typeface="Arial"/>
            </a:endParaRPr>
          </a:p>
        </p:txBody>
      </p:sp>
      <p:sp>
        <p:nvSpPr>
          <p:cNvPr id="6" name="Textfeld 5">
            <a:extLst>
              <a:ext uri="{FF2B5EF4-FFF2-40B4-BE49-F238E27FC236}">
                <a16:creationId xmlns:a16="http://schemas.microsoft.com/office/drawing/2014/main" id="{0C6DFDAF-ADD8-BDF1-FB4A-68880408AEA6}"/>
              </a:ext>
            </a:extLst>
          </p:cNvPr>
          <p:cNvSpPr txBox="1"/>
          <p:nvPr/>
        </p:nvSpPr>
        <p:spPr>
          <a:xfrm>
            <a:off x="2018580" y="2968185"/>
            <a:ext cx="8154839" cy="2308324"/>
          </a:xfrm>
          <a:prstGeom prst="rect">
            <a:avLst/>
          </a:prstGeom>
          <a:noFill/>
        </p:spPr>
        <p:txBody>
          <a:bodyPr wrap="square">
            <a:spAutoFit/>
          </a:bodyPr>
          <a:lstStyle/>
          <a:p>
            <a:pPr marL="0" indent="0">
              <a:lnSpc>
                <a:spcPct val="100000"/>
              </a:lnSpc>
              <a:buNone/>
            </a:pPr>
            <a:r>
              <a:rPr lang="de-DE" sz="1800" b="1" dirty="0"/>
              <a:t>Allgemeine Erklärung der Menschenrechte der Vereinten Nationen</a:t>
            </a:r>
            <a:r>
              <a:rPr lang="de-DE" b="1" dirty="0"/>
              <a:t>, </a:t>
            </a:r>
            <a:r>
              <a:rPr lang="de-DE" sz="1800" b="1" dirty="0"/>
              <a:t>1948</a:t>
            </a:r>
          </a:p>
          <a:p>
            <a:pPr marL="0" indent="0">
              <a:lnSpc>
                <a:spcPct val="100000"/>
              </a:lnSpc>
              <a:buNone/>
            </a:pPr>
            <a:r>
              <a:rPr lang="de-DE" sz="1800" b="1" dirty="0"/>
              <a:t>Art. 25: </a:t>
            </a:r>
            <a:r>
              <a:rPr lang="de-DE" sz="1800" dirty="0"/>
              <a:t>J</a:t>
            </a:r>
            <a:r>
              <a:rPr lang="de-DE" sz="1800" dirty="0">
                <a:effectLst/>
                <a:ea typeface="Calibri" panose="020F0502020204030204" pitchFamily="34" charset="0"/>
                <a:cs typeface="Times New Roman" panose="02020603050405020304" pitchFamily="18" charset="0"/>
              </a:rPr>
              <a:t>eder hat das Recht auf einen Lebensstandard, der seine und seiner Familie Gesundheit und Wohl gewährleistet, einschließlich Nahrung, Kleidung, Wohnung, ärztliche Versorgung und notwendige soziale Leistungen (…)</a:t>
            </a:r>
          </a:p>
          <a:p>
            <a:pPr marL="0" indent="0">
              <a:lnSpc>
                <a:spcPct val="100000"/>
              </a:lnSpc>
              <a:buNone/>
            </a:pPr>
            <a:endParaRPr lang="de-DE" sz="1800" dirty="0">
              <a:effectLst/>
              <a:ea typeface="Calibri" panose="020F0502020204030204" pitchFamily="34" charset="0"/>
              <a:cs typeface="Times New Roman" panose="02020603050405020304" pitchFamily="18" charset="0"/>
            </a:endParaRPr>
          </a:p>
          <a:p>
            <a:pPr marL="0" indent="0">
              <a:lnSpc>
                <a:spcPct val="100000"/>
              </a:lnSpc>
              <a:buNone/>
            </a:pPr>
            <a:r>
              <a:rPr lang="de-DE" sz="1800" b="1" dirty="0">
                <a:ea typeface="Calibri" panose="020F0502020204030204" pitchFamily="34" charset="0"/>
                <a:cs typeface="Times New Roman" panose="02020603050405020304" pitchFamily="18" charset="0"/>
              </a:rPr>
              <a:t>Verfassung der Weltgesundheitsorganisation (WHO), 1946</a:t>
            </a:r>
          </a:p>
          <a:p>
            <a:pPr marL="0" indent="0">
              <a:lnSpc>
                <a:spcPct val="100000"/>
              </a:lnSpc>
              <a:buNone/>
            </a:pPr>
            <a:r>
              <a:rPr lang="de-DE" sz="1800" dirty="0">
                <a:effectLst/>
                <a:ea typeface="Calibri" panose="020F0502020204030204" pitchFamily="34" charset="0"/>
                <a:cs typeface="Times New Roman" panose="02020603050405020304" pitchFamily="18" charset="0"/>
              </a:rPr>
              <a:t>Gesundheit ist ein Zustand des vollständigen körperlichen, geistigen und sozialen Wohlergehens, und nicht nur das Fehlen von Krankheit oder Gebrechen.</a:t>
            </a:r>
          </a:p>
        </p:txBody>
      </p:sp>
      <p:pic>
        <p:nvPicPr>
          <p:cNvPr id="4" name="Grafik 3">
            <a:extLst>
              <a:ext uri="{FF2B5EF4-FFF2-40B4-BE49-F238E27FC236}">
                <a16:creationId xmlns:a16="http://schemas.microsoft.com/office/drawing/2014/main" id="{7407CE21-F6CF-95EC-4C65-03BD166D99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Tree>
    <p:extLst>
      <p:ext uri="{BB962C8B-B14F-4D97-AF65-F5344CB8AC3E}">
        <p14:creationId xmlns:p14="http://schemas.microsoft.com/office/powerpoint/2010/main" val="2220050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B0281-B218-9A3C-7B44-1CB64BFC3E0A}"/>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DFE1C452-14EB-1D73-CF11-C5D0DF56551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Rechteck 1">
            <a:extLst>
              <a:ext uri="{FF2B5EF4-FFF2-40B4-BE49-F238E27FC236}">
                <a16:creationId xmlns:a16="http://schemas.microsoft.com/office/drawing/2014/main" id="{E9E9ECCB-2218-2360-474B-AA1141867790}"/>
              </a:ext>
            </a:extLst>
          </p:cNvPr>
          <p:cNvSpPr/>
          <p:nvPr/>
        </p:nvSpPr>
        <p:spPr>
          <a:xfrm>
            <a:off x="2320507" y="1388850"/>
            <a:ext cx="7290758" cy="923029"/>
          </a:xfrm>
          <a:prstGeom prst="rect">
            <a:avLst/>
          </a:prstGeom>
          <a:solidFill>
            <a:srgbClr val="92D050"/>
          </a:solidFill>
          <a:effectLst>
            <a:outerShdw blurRad="76200" dir="13500000" sy="23000" kx="1200000" algn="br" rotWithShape="0">
              <a:prstClr val="black">
                <a:alpha val="20000"/>
              </a:prstClr>
            </a:outerShdw>
          </a:effectLst>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b="1" strike="noStrike" spc="-1" dirty="0">
                <a:solidFill>
                  <a:schemeClr val="bg1"/>
                </a:solidFill>
                <a:latin typeface="Calibri"/>
              </a:rPr>
              <a:t>RASSISMUS ALS SOZIALER FAKTOR </a:t>
            </a:r>
            <a:br>
              <a:rPr lang="de-DE" sz="2800" b="1" strike="noStrike" spc="-1" dirty="0">
                <a:solidFill>
                  <a:schemeClr val="bg1"/>
                </a:solidFill>
                <a:latin typeface="Calibri"/>
              </a:rPr>
            </a:br>
            <a:r>
              <a:rPr lang="de-DE" sz="2800" b="1" strike="noStrike" spc="-1" dirty="0">
                <a:solidFill>
                  <a:schemeClr val="bg1"/>
                </a:solidFill>
                <a:latin typeface="Calibri"/>
              </a:rPr>
              <a:t>FÜR GESUNDHEIT</a:t>
            </a:r>
            <a:endParaRPr lang="de-DE" sz="2800" b="0" strike="noStrike" spc="-1" dirty="0">
              <a:solidFill>
                <a:schemeClr val="bg1"/>
              </a:solidFill>
              <a:latin typeface="Arial"/>
            </a:endParaRPr>
          </a:p>
        </p:txBody>
      </p:sp>
      <p:sp>
        <p:nvSpPr>
          <p:cNvPr id="6" name="Textfeld 5">
            <a:extLst>
              <a:ext uri="{FF2B5EF4-FFF2-40B4-BE49-F238E27FC236}">
                <a16:creationId xmlns:a16="http://schemas.microsoft.com/office/drawing/2014/main" id="{2036C493-E577-7C29-E77F-162A7E66C1A9}"/>
              </a:ext>
            </a:extLst>
          </p:cNvPr>
          <p:cNvSpPr txBox="1"/>
          <p:nvPr/>
        </p:nvSpPr>
        <p:spPr>
          <a:xfrm>
            <a:off x="1455459" y="2999990"/>
            <a:ext cx="9020854" cy="1969770"/>
          </a:xfrm>
          <a:prstGeom prst="rect">
            <a:avLst/>
          </a:prstGeom>
          <a:noFill/>
        </p:spPr>
        <p:txBody>
          <a:bodyPr wrap="square">
            <a:spAutoFit/>
          </a:bodyPr>
          <a:lstStyle/>
          <a:p>
            <a:r>
              <a:rPr lang="de-DE" sz="2000" dirty="0"/>
              <a:t>Diskriminierung wirkt sich negativ auf die seelische und körperliche Gesundheit aus.</a:t>
            </a:r>
            <a:br>
              <a:rPr lang="de-DE" sz="2000" dirty="0"/>
            </a:br>
            <a:r>
              <a:rPr lang="de-DE" sz="1200" dirty="0"/>
              <a:t>s. Studien aus D, UK, USA, EU, wie </a:t>
            </a:r>
            <a:r>
              <a:rPr lang="de-DE" sz="1200" dirty="0" err="1">
                <a:solidFill>
                  <a:schemeClr val="tx1">
                    <a:lumMod val="75000"/>
                    <a:lumOff val="25000"/>
                  </a:schemeClr>
                </a:solidFill>
              </a:rPr>
              <a:t>Bhugra</a:t>
            </a:r>
            <a:r>
              <a:rPr lang="de-DE" sz="1200" dirty="0">
                <a:solidFill>
                  <a:schemeClr val="tx1">
                    <a:lumMod val="75000"/>
                    <a:lumOff val="25000"/>
                  </a:schemeClr>
                </a:solidFill>
              </a:rPr>
              <a:t>, D. et al., 2020; Paradies, Y. et al., 2015; </a:t>
            </a:r>
            <a:r>
              <a:rPr lang="de-DE" sz="1200" dirty="0" err="1">
                <a:solidFill>
                  <a:schemeClr val="tx1">
                    <a:lumMod val="75000"/>
                    <a:lumOff val="25000"/>
                  </a:schemeClr>
                </a:solidFill>
              </a:rPr>
              <a:t>Zinzi</a:t>
            </a:r>
            <a:r>
              <a:rPr lang="de-DE" sz="1200" dirty="0">
                <a:solidFill>
                  <a:schemeClr val="tx1">
                    <a:lumMod val="75000"/>
                    <a:lumOff val="25000"/>
                  </a:schemeClr>
                </a:solidFill>
              </a:rPr>
              <a:t>, D. et al., 2017 etc.</a:t>
            </a:r>
            <a:endParaRPr lang="de-DE" sz="1200" dirty="0"/>
          </a:p>
          <a:p>
            <a:endParaRPr lang="de-DE" dirty="0"/>
          </a:p>
          <a:p>
            <a:r>
              <a:rPr lang="de-DE" sz="2000" dirty="0"/>
              <a:t>Rassismus führt bei davon Betroffenen zu neurobiologischen Stressreaktionen </a:t>
            </a:r>
            <a:br>
              <a:rPr lang="de-DE" sz="2000" dirty="0"/>
            </a:br>
            <a:r>
              <a:rPr lang="de-DE" sz="2000" dirty="0"/>
              <a:t>und dauerhaftem Erregungszustand des Nervensystems </a:t>
            </a:r>
            <a:r>
              <a:rPr lang="de-DE" sz="2000" dirty="0">
                <a:solidFill>
                  <a:srgbClr val="7030A0"/>
                </a:solidFill>
                <a:sym typeface="Wingdings" panose="05000000000000000000" pitchFamily="2" charset="2"/>
              </a:rPr>
              <a:t>-</a:t>
            </a:r>
            <a:r>
              <a:rPr lang="de-DE" sz="2000" dirty="0">
                <a:sym typeface="Wingdings" panose="05000000000000000000" pitchFamily="2" charset="2"/>
              </a:rPr>
              <a:t> Angststörungen, Depression, Psychosen, Abhängigkeitserkrankungen, Bluthochdruck, Adipositas etc.</a:t>
            </a:r>
            <a:br>
              <a:rPr lang="de-DE" dirty="0">
                <a:sym typeface="Wingdings" panose="05000000000000000000" pitchFamily="2" charset="2"/>
              </a:rPr>
            </a:br>
            <a:r>
              <a:rPr lang="de-DE" sz="1200" dirty="0">
                <a:solidFill>
                  <a:schemeClr val="tx1">
                    <a:lumMod val="85000"/>
                    <a:lumOff val="15000"/>
                  </a:schemeClr>
                </a:solidFill>
                <a:sym typeface="Wingdings" panose="05000000000000000000" pitchFamily="2" charset="2"/>
              </a:rPr>
              <a:t>Berger et al., 2015; La </a:t>
            </a:r>
            <a:r>
              <a:rPr lang="de-DE" sz="1200" dirty="0" err="1">
                <a:solidFill>
                  <a:schemeClr val="tx1">
                    <a:lumMod val="85000"/>
                    <a:lumOff val="15000"/>
                  </a:schemeClr>
                </a:solidFill>
                <a:sym typeface="Wingdings" panose="05000000000000000000" pitchFamily="2" charset="2"/>
              </a:rPr>
              <a:t>Veist</a:t>
            </a:r>
            <a:r>
              <a:rPr lang="de-DE" sz="1200" dirty="0">
                <a:solidFill>
                  <a:schemeClr val="tx1">
                    <a:lumMod val="85000"/>
                    <a:lumOff val="15000"/>
                  </a:schemeClr>
                </a:solidFill>
                <a:sym typeface="Wingdings" panose="05000000000000000000" pitchFamily="2" charset="2"/>
              </a:rPr>
              <a:t> et al., 2014; </a:t>
            </a:r>
            <a:r>
              <a:rPr lang="de-DE" sz="1200" dirty="0" err="1">
                <a:solidFill>
                  <a:schemeClr val="tx1">
                    <a:lumMod val="85000"/>
                    <a:lumOff val="15000"/>
                  </a:schemeClr>
                </a:solidFill>
                <a:sym typeface="Wingdings" panose="05000000000000000000" pitchFamily="2" charset="2"/>
              </a:rPr>
              <a:t>Hicken</a:t>
            </a:r>
            <a:r>
              <a:rPr lang="de-DE" sz="1200" dirty="0">
                <a:solidFill>
                  <a:schemeClr val="tx1">
                    <a:lumMod val="85000"/>
                    <a:lumOff val="15000"/>
                  </a:schemeClr>
                </a:solidFill>
                <a:sym typeface="Wingdings" panose="05000000000000000000" pitchFamily="2" charset="2"/>
              </a:rPr>
              <a:t> et al., 2014; Williams et al., 2009</a:t>
            </a:r>
          </a:p>
        </p:txBody>
      </p:sp>
      <p:pic>
        <p:nvPicPr>
          <p:cNvPr id="4" name="Grafik 3">
            <a:extLst>
              <a:ext uri="{FF2B5EF4-FFF2-40B4-BE49-F238E27FC236}">
                <a16:creationId xmlns:a16="http://schemas.microsoft.com/office/drawing/2014/main" id="{D13B869F-8857-5D47-5DD0-13373EC1FF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Tree>
    <p:extLst>
      <p:ext uri="{BB962C8B-B14F-4D97-AF65-F5344CB8AC3E}">
        <p14:creationId xmlns:p14="http://schemas.microsoft.com/office/powerpoint/2010/main" val="2688549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4707F-8940-E5FD-C019-A5BFDC2FA84E}"/>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D240AA40-13CA-DA6E-56C1-B42D342E6CC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a:extLst>
              <a:ext uri="{FF2B5EF4-FFF2-40B4-BE49-F238E27FC236}">
                <a16:creationId xmlns:a16="http://schemas.microsoft.com/office/drawing/2014/main" id="{14AB245A-B01F-E85F-2A74-813E42628D40}"/>
              </a:ext>
            </a:extLst>
          </p:cNvPr>
          <p:cNvPicPr>
            <a:picLocks noChangeAspect="1"/>
          </p:cNvPicPr>
          <p:nvPr/>
        </p:nvPicPr>
        <p:blipFill>
          <a:blip r:embed="rId3"/>
          <a:stretch>
            <a:fillRect/>
          </a:stretch>
        </p:blipFill>
        <p:spPr>
          <a:xfrm>
            <a:off x="2613802" y="1125205"/>
            <a:ext cx="7259455" cy="4322676"/>
          </a:xfrm>
          <a:prstGeom prst="rect">
            <a:avLst/>
          </a:prstGeom>
        </p:spPr>
      </p:pic>
      <p:sp>
        <p:nvSpPr>
          <p:cNvPr id="6" name="Textfeld 5">
            <a:extLst>
              <a:ext uri="{FF2B5EF4-FFF2-40B4-BE49-F238E27FC236}">
                <a16:creationId xmlns:a16="http://schemas.microsoft.com/office/drawing/2014/main" id="{A5BD43D7-7ACC-3929-3593-2FCB4BA1CC10}"/>
              </a:ext>
            </a:extLst>
          </p:cNvPr>
          <p:cNvSpPr txBox="1"/>
          <p:nvPr/>
        </p:nvSpPr>
        <p:spPr>
          <a:xfrm>
            <a:off x="3416061" y="5560267"/>
            <a:ext cx="5123640" cy="369332"/>
          </a:xfrm>
          <a:prstGeom prst="rect">
            <a:avLst/>
          </a:prstGeom>
          <a:noFill/>
        </p:spPr>
        <p:txBody>
          <a:bodyPr wrap="square" rtlCol="0">
            <a:spAutoFit/>
          </a:bodyPr>
          <a:lstStyle/>
          <a:p>
            <a:pPr marL="0" indent="0">
              <a:buNone/>
            </a:pPr>
            <a:r>
              <a:rPr lang="de-DE" sz="1800" dirty="0">
                <a:solidFill>
                  <a:srgbClr val="FF0000"/>
                </a:solidFill>
                <a:hlinkClick r:id="rId4">
                  <a:extLst>
                    <a:ext uri="{A12FA001-AC4F-418D-AE19-62706E023703}">
                      <ahyp:hlinkClr xmlns:ahyp="http://schemas.microsoft.com/office/drawing/2018/hyperlinkcolor" val="tx"/>
                    </a:ext>
                  </a:extLst>
                </a:hlinkClick>
              </a:rPr>
              <a:t>https://www.youtube.com/watch?v=SgQbB9Zagms</a:t>
            </a:r>
            <a:endParaRPr lang="de-DE" dirty="0">
              <a:solidFill>
                <a:srgbClr val="FF0000"/>
              </a:solidFill>
            </a:endParaRPr>
          </a:p>
        </p:txBody>
      </p:sp>
      <p:pic>
        <p:nvPicPr>
          <p:cNvPr id="4" name="Grafik 3">
            <a:extLst>
              <a:ext uri="{FF2B5EF4-FFF2-40B4-BE49-F238E27FC236}">
                <a16:creationId xmlns:a16="http://schemas.microsoft.com/office/drawing/2014/main" id="{216BAB4B-8AC1-655B-00C7-768DFDB2D3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
        <p:nvSpPr>
          <p:cNvPr id="7" name="Textfeld 6">
            <a:extLst>
              <a:ext uri="{FF2B5EF4-FFF2-40B4-BE49-F238E27FC236}">
                <a16:creationId xmlns:a16="http://schemas.microsoft.com/office/drawing/2014/main" id="{EFB66B24-1116-7C6B-E455-989F2ABCBF69}"/>
              </a:ext>
            </a:extLst>
          </p:cNvPr>
          <p:cNvSpPr txBox="1"/>
          <p:nvPr/>
        </p:nvSpPr>
        <p:spPr>
          <a:xfrm>
            <a:off x="494754" y="4863105"/>
            <a:ext cx="2119048" cy="1200329"/>
          </a:xfrm>
          <a:prstGeom prst="rect">
            <a:avLst/>
          </a:prstGeom>
          <a:noFill/>
        </p:spPr>
        <p:txBody>
          <a:bodyPr wrap="square">
            <a:spAutoFit/>
          </a:bodyPr>
          <a:lstStyle/>
          <a:p>
            <a:r>
              <a:rPr lang="de-DE" sz="900" dirty="0"/>
              <a:t>Abb.: Film: „Rassismus in der Medizin I Jetzt mal konkret I Alice </a:t>
            </a:r>
            <a:r>
              <a:rPr lang="de-DE" sz="900" dirty="0" err="1"/>
              <a:t>Hasters</a:t>
            </a:r>
            <a:endParaRPr lang="de-DE" sz="900" dirty="0"/>
          </a:p>
          <a:p>
            <a:r>
              <a:rPr lang="de-DE" sz="900" dirty="0"/>
              <a:t>Film von Antonia Märzhäuser, Deutschland/2021,, rbb24 </a:t>
            </a:r>
          </a:p>
          <a:p>
            <a:r>
              <a:rPr lang="de-DE" sz="900" dirty="0"/>
              <a:t>abrufbar unter: </a:t>
            </a:r>
            <a:r>
              <a:rPr lang="de-DE" sz="900" dirty="0">
                <a:hlinkClick r:id="rId4"/>
              </a:rPr>
              <a:t>https://www.youtube.com/watch?v=SgQbB9Zagms</a:t>
            </a:r>
            <a:r>
              <a:rPr lang="de-DE" sz="900" dirty="0"/>
              <a:t> , Länge: 13:11 min. (Screenshot, min. 0:03)</a:t>
            </a:r>
          </a:p>
        </p:txBody>
      </p:sp>
    </p:spTree>
    <p:extLst>
      <p:ext uri="{BB962C8B-B14F-4D97-AF65-F5344CB8AC3E}">
        <p14:creationId xmlns:p14="http://schemas.microsoft.com/office/powerpoint/2010/main" val="2066641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0230E-D493-8744-A1B0-C3B4CF2250A9}"/>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D603E4B4-ECDF-4805-105D-914DCEBD9B8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83066"/>
            <a:ext cx="12192000" cy="6858000"/>
          </a:xfrm>
        </p:spPr>
      </p:pic>
      <p:pic>
        <p:nvPicPr>
          <p:cNvPr id="3" name="Grafik 2">
            <a:extLst>
              <a:ext uri="{FF2B5EF4-FFF2-40B4-BE49-F238E27FC236}">
                <a16:creationId xmlns:a16="http://schemas.microsoft.com/office/drawing/2014/main" id="{34A2751D-C1EB-5237-DC20-8EFB68E509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61585" y="3512066"/>
            <a:ext cx="1892954" cy="1892954"/>
          </a:xfrm>
          <a:prstGeom prst="rect">
            <a:avLst/>
          </a:prstGeom>
        </p:spPr>
      </p:pic>
      <p:sp>
        <p:nvSpPr>
          <p:cNvPr id="6" name="Textfeld 5">
            <a:extLst>
              <a:ext uri="{FF2B5EF4-FFF2-40B4-BE49-F238E27FC236}">
                <a16:creationId xmlns:a16="http://schemas.microsoft.com/office/drawing/2014/main" id="{09454035-C11D-079F-D8DD-8C3FA417200B}"/>
              </a:ext>
            </a:extLst>
          </p:cNvPr>
          <p:cNvSpPr txBox="1"/>
          <p:nvPr/>
        </p:nvSpPr>
        <p:spPr>
          <a:xfrm>
            <a:off x="804412" y="1019076"/>
            <a:ext cx="6597051" cy="4985980"/>
          </a:xfrm>
          <a:prstGeom prst="rect">
            <a:avLst/>
          </a:prstGeom>
          <a:noFill/>
        </p:spPr>
        <p:txBody>
          <a:bodyPr wrap="square">
            <a:spAutoFit/>
          </a:bodyPr>
          <a:lstStyle/>
          <a:p>
            <a:pPr algn="l">
              <a:spcAft>
                <a:spcPts val="1200"/>
              </a:spcAft>
            </a:pPr>
            <a:r>
              <a:rPr lang="de-DE" sz="1600" b="1" i="0" dirty="0">
                <a:solidFill>
                  <a:srgbClr val="413C38"/>
                </a:solidFill>
                <a:effectLst/>
                <a:highlight>
                  <a:srgbClr val="FFFFFF"/>
                </a:highlight>
                <a:latin typeface="overpass"/>
              </a:rPr>
              <a:t>Wer erfährt Diskriminierung im Gesundheitswesen? </a:t>
            </a:r>
            <a:r>
              <a:rPr lang="de-DE" sz="1600" b="0" i="0" dirty="0">
                <a:solidFill>
                  <a:srgbClr val="413C38"/>
                </a:solidFill>
                <a:effectLst/>
                <a:highlight>
                  <a:srgbClr val="FFFFFF"/>
                </a:highlight>
                <a:latin typeface="overpass"/>
              </a:rPr>
              <a:t>Frauen machen häufiger negative Erfahrungen als Männer: 39% Schwarzer Frauen, 35% muslimischer Frauen, 29% asiatischer Frauen und 26% nicht rassistisch markierten Frauen berichten von mindestens gelegentlich ungerechter und schlechterer Behandlung.</a:t>
            </a:r>
          </a:p>
          <a:p>
            <a:pPr algn="l">
              <a:spcAft>
                <a:spcPts val="1200"/>
              </a:spcAft>
            </a:pPr>
            <a:r>
              <a:rPr lang="de-DE" sz="1600" b="1" i="0" dirty="0">
                <a:solidFill>
                  <a:srgbClr val="413C38"/>
                </a:solidFill>
                <a:effectLst/>
                <a:highlight>
                  <a:srgbClr val="FFFFFF"/>
                </a:highlight>
                <a:latin typeface="overpass"/>
              </a:rPr>
              <a:t>Wie äußert sich Diskriminierung im Gesundheitswesen?</a:t>
            </a:r>
            <a:r>
              <a:rPr lang="de-DE" sz="1600" b="0" i="0" dirty="0">
                <a:solidFill>
                  <a:srgbClr val="413C38"/>
                </a:solidFill>
                <a:effectLst/>
                <a:highlight>
                  <a:srgbClr val="FFFFFF"/>
                </a:highlight>
                <a:latin typeface="overpass"/>
              </a:rPr>
              <a:t> Knapp jede dritte rassistisch markierte Person gibt an, dass ihre Beschwerden nicht ernst genommen wurden. Besonders bei Frauen: muslimische Frauen (39%) und asiatische Frauen (37%) haben deswegen </a:t>
            </a:r>
            <a:r>
              <a:rPr lang="de-DE" sz="1600" b="0" i="0" dirty="0" err="1">
                <a:solidFill>
                  <a:srgbClr val="413C38"/>
                </a:solidFill>
                <a:effectLst/>
                <a:highlight>
                  <a:srgbClr val="FFFFFF"/>
                </a:highlight>
                <a:latin typeface="overpass"/>
              </a:rPr>
              <a:t>Ärzt</a:t>
            </a:r>
            <a:r>
              <a:rPr lang="de-DE" sz="1600" b="0" i="0" dirty="0">
                <a:solidFill>
                  <a:srgbClr val="413C38"/>
                </a:solidFill>
                <a:effectLst/>
                <a:highlight>
                  <a:srgbClr val="FFFFFF"/>
                </a:highlight>
                <a:latin typeface="overpass"/>
              </a:rPr>
              <a:t>*innen gewechselt. Bei nicht rassistisch markierten Frauen sind es rund 29%</a:t>
            </a:r>
          </a:p>
          <a:p>
            <a:pPr>
              <a:spcAft>
                <a:spcPts val="1200"/>
              </a:spcAft>
            </a:pPr>
            <a:r>
              <a:rPr lang="de-DE" sz="1600" b="1" i="0" dirty="0">
                <a:solidFill>
                  <a:srgbClr val="413C38"/>
                </a:solidFill>
                <a:effectLst/>
                <a:highlight>
                  <a:srgbClr val="FFFFFF"/>
                </a:highlight>
                <a:latin typeface="overpass"/>
              </a:rPr>
              <a:t>Welche Folgen hat Diskriminierung im Gesundheitswesen? </a:t>
            </a:r>
            <a:r>
              <a:rPr lang="de-DE" sz="1600" b="0" i="0" dirty="0">
                <a:solidFill>
                  <a:srgbClr val="413C38"/>
                </a:solidFill>
                <a:effectLst/>
                <a:highlight>
                  <a:srgbClr val="FFFFFF"/>
                </a:highlight>
                <a:latin typeface="overpass"/>
              </a:rPr>
              <a:t>Menschen vermeiden es zu </a:t>
            </a:r>
            <a:r>
              <a:rPr lang="de-DE" sz="1600" b="0" i="0" dirty="0" err="1">
                <a:solidFill>
                  <a:srgbClr val="413C38"/>
                </a:solidFill>
                <a:effectLst/>
                <a:highlight>
                  <a:srgbClr val="FFFFFF"/>
                </a:highlight>
                <a:latin typeface="overpass"/>
              </a:rPr>
              <a:t>Ärzt</a:t>
            </a:r>
            <a:r>
              <a:rPr lang="de-DE" sz="1600" b="0" i="0" dirty="0">
                <a:solidFill>
                  <a:srgbClr val="413C38"/>
                </a:solidFill>
                <a:effectLst/>
                <a:highlight>
                  <a:srgbClr val="FFFFFF"/>
                </a:highlight>
                <a:latin typeface="overpass"/>
              </a:rPr>
              <a:t>*innen zu gehen, v.</a:t>
            </a:r>
            <a:r>
              <a:rPr lang="de-DE" sz="1600" dirty="0">
                <a:solidFill>
                  <a:srgbClr val="413C38"/>
                </a:solidFill>
                <a:highlight>
                  <a:srgbClr val="FFFFFF"/>
                </a:highlight>
                <a:latin typeface="overpass"/>
              </a:rPr>
              <a:t>a.</a:t>
            </a:r>
            <a:r>
              <a:rPr lang="de-DE" sz="1600" b="0" i="0" dirty="0">
                <a:solidFill>
                  <a:srgbClr val="413C38"/>
                </a:solidFill>
                <a:effectLst/>
                <a:highlight>
                  <a:srgbClr val="FFFFFF"/>
                </a:highlight>
                <a:latin typeface="overpass"/>
              </a:rPr>
              <a:t> Frauen: So geben 13% bis 14% der Schwarzen, asiatischen und muslimischen Frauen an, eine Behandlung aus Angst vor Diskriminierung verzögert oder komplett gemieden zu haben. Bei Männern liegt der Anteil in all diesen Gruppen bei etwa 8%.</a:t>
            </a:r>
            <a:endParaRPr lang="de-DE" sz="1600" dirty="0">
              <a:solidFill>
                <a:srgbClr val="413C38"/>
              </a:solidFill>
              <a:highlight>
                <a:srgbClr val="FFFFFF"/>
              </a:highlight>
              <a:latin typeface="overpass"/>
            </a:endParaRPr>
          </a:p>
          <a:p>
            <a:pPr>
              <a:spcAft>
                <a:spcPts val="1200"/>
              </a:spcAft>
            </a:pPr>
            <a:r>
              <a:rPr lang="de-DE" sz="1600" b="1" i="0" dirty="0">
                <a:solidFill>
                  <a:srgbClr val="413C38"/>
                </a:solidFill>
                <a:effectLst/>
                <a:highlight>
                  <a:srgbClr val="FFFFFF"/>
                </a:highlight>
                <a:latin typeface="overpass"/>
              </a:rPr>
              <a:t>Je häufiger Diskriminierungs- und/oder </a:t>
            </a:r>
            <a:r>
              <a:rPr lang="de-DE" sz="1600" b="1" i="0" dirty="0" err="1">
                <a:solidFill>
                  <a:srgbClr val="413C38"/>
                </a:solidFill>
                <a:effectLst/>
                <a:highlight>
                  <a:srgbClr val="FFFFFF"/>
                </a:highlight>
                <a:latin typeface="overpass"/>
              </a:rPr>
              <a:t>Rassismuserfahrungen</a:t>
            </a:r>
            <a:r>
              <a:rPr lang="de-DE" sz="1600" b="1" i="0" dirty="0">
                <a:solidFill>
                  <a:srgbClr val="413C38"/>
                </a:solidFill>
                <a:effectLst/>
                <a:highlight>
                  <a:srgbClr val="FFFFFF"/>
                </a:highlight>
                <a:latin typeface="overpass"/>
              </a:rPr>
              <a:t> erlebt werden, desto stärker fallen die Hinweise auf eine Angststörung und depressive Symptome aus.</a:t>
            </a:r>
            <a:endParaRPr lang="de-DE" sz="1600" b="0" i="0" dirty="0">
              <a:solidFill>
                <a:srgbClr val="413C38"/>
              </a:solidFill>
              <a:effectLst/>
              <a:highlight>
                <a:srgbClr val="FFFFFF"/>
              </a:highlight>
              <a:latin typeface="overpass"/>
            </a:endParaRPr>
          </a:p>
        </p:txBody>
      </p:sp>
      <p:pic>
        <p:nvPicPr>
          <p:cNvPr id="7" name="Grafik 6">
            <a:extLst>
              <a:ext uri="{FF2B5EF4-FFF2-40B4-BE49-F238E27FC236}">
                <a16:creationId xmlns:a16="http://schemas.microsoft.com/office/drawing/2014/main" id="{75A17615-62CA-3E26-3BDA-8DA2A3E305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83000" y="1249122"/>
            <a:ext cx="3971539" cy="2711517"/>
          </a:xfrm>
          <a:prstGeom prst="rect">
            <a:avLst/>
          </a:prstGeom>
        </p:spPr>
      </p:pic>
      <p:pic>
        <p:nvPicPr>
          <p:cNvPr id="4" name="Grafik 3">
            <a:extLst>
              <a:ext uri="{FF2B5EF4-FFF2-40B4-BE49-F238E27FC236}">
                <a16:creationId xmlns:a16="http://schemas.microsoft.com/office/drawing/2014/main" id="{8D184AF3-949D-8343-2CDA-9A89779409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
        <p:nvSpPr>
          <p:cNvPr id="8" name="Textfeld 7">
            <a:extLst>
              <a:ext uri="{FF2B5EF4-FFF2-40B4-BE49-F238E27FC236}">
                <a16:creationId xmlns:a16="http://schemas.microsoft.com/office/drawing/2014/main" id="{188EE30D-F88D-7E04-C599-EEBD8BD8FE67}"/>
              </a:ext>
            </a:extLst>
          </p:cNvPr>
          <p:cNvSpPr txBox="1"/>
          <p:nvPr/>
        </p:nvSpPr>
        <p:spPr>
          <a:xfrm>
            <a:off x="8063614" y="5577252"/>
            <a:ext cx="3852667" cy="646331"/>
          </a:xfrm>
          <a:prstGeom prst="rect">
            <a:avLst/>
          </a:prstGeom>
          <a:noFill/>
        </p:spPr>
        <p:txBody>
          <a:bodyPr wrap="square" rtlCol="0">
            <a:spAutoFit/>
          </a:bodyPr>
          <a:lstStyle/>
          <a:p>
            <a:r>
              <a:rPr lang="de-DE" sz="900" dirty="0"/>
              <a:t>Quelle: Deutsches Zentrum für Integrations- und Migrationsforschung (</a:t>
            </a:r>
            <a:r>
              <a:rPr lang="de-DE" sz="900" dirty="0" err="1"/>
              <a:t>DeZIM</a:t>
            </a:r>
            <a:r>
              <a:rPr lang="de-DE" sz="900" dirty="0"/>
              <a:t>). Rassismus und seine Symptome:</a:t>
            </a:r>
          </a:p>
          <a:p>
            <a:r>
              <a:rPr lang="de-DE" sz="900" dirty="0"/>
              <a:t> Bericht des Nationalen Diskriminierungs- und </a:t>
            </a:r>
            <a:r>
              <a:rPr lang="de-DE" sz="900" dirty="0" err="1"/>
              <a:t>Rassismusmonitors</a:t>
            </a:r>
            <a:r>
              <a:rPr lang="de-DE" sz="900" dirty="0"/>
              <a:t>. </a:t>
            </a:r>
            <a:r>
              <a:rPr lang="de-DE" sz="900" dirty="0" err="1"/>
              <a:t>DeZIM</a:t>
            </a:r>
            <a:r>
              <a:rPr lang="de-DE" sz="900" dirty="0"/>
              <a:t>; 2023.</a:t>
            </a:r>
          </a:p>
        </p:txBody>
      </p:sp>
    </p:spTree>
    <p:extLst>
      <p:ext uri="{BB962C8B-B14F-4D97-AF65-F5344CB8AC3E}">
        <p14:creationId xmlns:p14="http://schemas.microsoft.com/office/powerpoint/2010/main" val="1553618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FB926-700F-FAE8-F754-067426C19B60}"/>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4E57AF5D-19E8-116F-436F-059B1F5F962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3" name="Textfeld 2">
            <a:extLst>
              <a:ext uri="{FF2B5EF4-FFF2-40B4-BE49-F238E27FC236}">
                <a16:creationId xmlns:a16="http://schemas.microsoft.com/office/drawing/2014/main" id="{7495A277-CA59-04DF-0243-1A2CA0A7B05D}"/>
              </a:ext>
            </a:extLst>
          </p:cNvPr>
          <p:cNvSpPr txBox="1"/>
          <p:nvPr/>
        </p:nvSpPr>
        <p:spPr>
          <a:xfrm>
            <a:off x="7873227" y="5534970"/>
            <a:ext cx="3873502" cy="646331"/>
          </a:xfrm>
          <a:prstGeom prst="rect">
            <a:avLst/>
          </a:prstGeom>
          <a:noFill/>
        </p:spPr>
        <p:txBody>
          <a:bodyPr wrap="square">
            <a:spAutoFit/>
          </a:bodyPr>
          <a:lstStyle/>
          <a:p>
            <a:r>
              <a:rPr lang="de-DE" sz="900" dirty="0"/>
              <a:t>Quelle: </a:t>
            </a:r>
            <a:r>
              <a:rPr lang="de-DE" sz="900" dirty="0" err="1"/>
              <a:t>Bartig</a:t>
            </a:r>
            <a:r>
              <a:rPr lang="de-DE" sz="900" dirty="0"/>
              <a:t> S, Kalkum D, Le HM, Lewicki A. Diskriminierungsrisiken und Diskriminierungsschutz im Gesundheitswesen: Wissensstand und Forschungsbedarf für die Antidiskriminierungsforschung. Antidiskriminierungsstelle des Bundes; 2021.</a:t>
            </a:r>
          </a:p>
        </p:txBody>
      </p:sp>
      <p:pic>
        <p:nvPicPr>
          <p:cNvPr id="4" name="Grafik 3">
            <a:extLst>
              <a:ext uri="{FF2B5EF4-FFF2-40B4-BE49-F238E27FC236}">
                <a16:creationId xmlns:a16="http://schemas.microsoft.com/office/drawing/2014/main" id="{B585C9AE-736F-EF3E-04A3-2A92827A1488}"/>
              </a:ext>
            </a:extLst>
          </p:cNvPr>
          <p:cNvPicPr>
            <a:picLocks noChangeAspect="1"/>
          </p:cNvPicPr>
          <p:nvPr/>
        </p:nvPicPr>
        <p:blipFill>
          <a:blip r:embed="rId3"/>
          <a:stretch>
            <a:fillRect/>
          </a:stretch>
        </p:blipFill>
        <p:spPr>
          <a:xfrm>
            <a:off x="7873227" y="1164196"/>
            <a:ext cx="3041877" cy="4305320"/>
          </a:xfrm>
          <a:prstGeom prst="rect">
            <a:avLst/>
          </a:prstGeom>
        </p:spPr>
      </p:pic>
      <p:sp>
        <p:nvSpPr>
          <p:cNvPr id="7" name="Textfeld 6">
            <a:extLst>
              <a:ext uri="{FF2B5EF4-FFF2-40B4-BE49-F238E27FC236}">
                <a16:creationId xmlns:a16="http://schemas.microsoft.com/office/drawing/2014/main" id="{6F15DB2D-B320-726C-CF54-5FCA4418C5F7}"/>
              </a:ext>
            </a:extLst>
          </p:cNvPr>
          <p:cNvSpPr txBox="1"/>
          <p:nvPr/>
        </p:nvSpPr>
        <p:spPr>
          <a:xfrm>
            <a:off x="1026729" y="1043287"/>
            <a:ext cx="6118448" cy="4524315"/>
          </a:xfrm>
          <a:prstGeom prst="rect">
            <a:avLst/>
          </a:prstGeom>
          <a:noFill/>
        </p:spPr>
        <p:txBody>
          <a:bodyPr wrap="square">
            <a:spAutoFit/>
          </a:bodyPr>
          <a:lstStyle/>
          <a:p>
            <a:r>
              <a:rPr lang="de-DE" dirty="0"/>
              <a:t>Diskriminierungsrisiken gibt es sowohl im Zugang als auch in der Inanspruchnahme (Diagnosestellung, Behandlung, Rehabilitation) der gesundheitlichen Versorgung für alle AGG -Merkmale: </a:t>
            </a:r>
            <a:r>
              <a:rPr lang="de-DE" sz="1800" b="0" strike="noStrike" spc="-1" dirty="0">
                <a:solidFill>
                  <a:srgbClr val="000000"/>
                </a:solidFill>
                <a:ea typeface="Times New Roman"/>
              </a:rPr>
              <a:t>ethnische Herkunft, Hautfarbe, Geschlecht, Religion oder Weltanschauung, Behinderung, Alter, sexuelle Identität.</a:t>
            </a:r>
            <a:endParaRPr lang="de-DE" dirty="0"/>
          </a:p>
          <a:p>
            <a:endParaRPr lang="de-DE" dirty="0"/>
          </a:p>
          <a:p>
            <a:r>
              <a:rPr lang="de-DE" dirty="0"/>
              <a:t>Benachteiligungen zeigen sich einerseits in diskriminierendem Verhalten durch das medizinische Personal und andererseits </a:t>
            </a:r>
            <a:br>
              <a:rPr lang="de-DE" dirty="0"/>
            </a:br>
            <a:r>
              <a:rPr lang="de-DE" dirty="0"/>
              <a:t>in institutionellen Praktiken sowie Abläufen, die zu einer ungleichen Behandlung verschiedener Patient*innengruppen führen.</a:t>
            </a:r>
          </a:p>
          <a:p>
            <a:endParaRPr lang="de-DE" dirty="0">
              <a:solidFill>
                <a:srgbClr val="0070C0"/>
              </a:solidFill>
            </a:endParaRPr>
          </a:p>
          <a:p>
            <a:r>
              <a:rPr lang="de-DE" b="1" dirty="0"/>
              <a:t>Dies resultiert in einer schlechteren Versorgungsqualität, einem Vertrauensverlust und schließlich in der Vermeidung medizinischer Konsultationen und Behandlungen.</a:t>
            </a:r>
          </a:p>
          <a:p>
            <a:r>
              <a:rPr lang="de-DE" dirty="0"/>
              <a:t> </a:t>
            </a:r>
          </a:p>
        </p:txBody>
      </p:sp>
      <p:pic>
        <p:nvPicPr>
          <p:cNvPr id="6" name="Grafik 5">
            <a:extLst>
              <a:ext uri="{FF2B5EF4-FFF2-40B4-BE49-F238E27FC236}">
                <a16:creationId xmlns:a16="http://schemas.microsoft.com/office/drawing/2014/main" id="{D96C30AF-3390-C8B8-E249-7876DDDE08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Tree>
    <p:extLst>
      <p:ext uri="{BB962C8B-B14F-4D97-AF65-F5344CB8AC3E}">
        <p14:creationId xmlns:p14="http://schemas.microsoft.com/office/powerpoint/2010/main" val="3284382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9F2F3-0666-8DDD-468D-3F308B21CBC9}"/>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9A49AA7E-4EEE-2687-D25D-EABFA4C4879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A3E5641E-CEB3-3529-9EB4-9E1D3267BDCA}"/>
              </a:ext>
            </a:extLst>
          </p:cNvPr>
          <p:cNvSpPr txBox="1"/>
          <p:nvPr/>
        </p:nvSpPr>
        <p:spPr>
          <a:xfrm>
            <a:off x="2922952" y="2921168"/>
            <a:ext cx="6346096" cy="1015663"/>
          </a:xfrm>
          <a:prstGeom prst="rect">
            <a:avLst/>
          </a:prstGeom>
          <a:solidFill>
            <a:srgbClr val="92D050"/>
          </a:solidFill>
          <a:scene3d>
            <a:camera prst="orthographicFront"/>
            <a:lightRig rig="threePt" dir="t"/>
          </a:scene3d>
          <a:sp3d>
            <a:bevelT prst="angle"/>
          </a:sp3d>
        </p:spPr>
        <p:txBody>
          <a:bodyPr wrap="none" rtlCol="0">
            <a:spAutoFit/>
          </a:bodyPr>
          <a:lstStyle/>
          <a:p>
            <a:r>
              <a:rPr lang="de-DE" sz="6000" dirty="0"/>
              <a:t>Pause bis 13.15 Uhr</a:t>
            </a:r>
          </a:p>
        </p:txBody>
      </p:sp>
      <p:pic>
        <p:nvPicPr>
          <p:cNvPr id="4" name="Grafik 3">
            <a:extLst>
              <a:ext uri="{FF2B5EF4-FFF2-40B4-BE49-F238E27FC236}">
                <a16:creationId xmlns:a16="http://schemas.microsoft.com/office/drawing/2014/main" id="{1461D773-8A7E-3086-FFE9-757EE290DA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Tree>
    <p:extLst>
      <p:ext uri="{BB962C8B-B14F-4D97-AF65-F5344CB8AC3E}">
        <p14:creationId xmlns:p14="http://schemas.microsoft.com/office/powerpoint/2010/main" val="2951011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6B63B-8B7A-E7B4-FFF2-302C01627640}"/>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C0001DDC-6388-6879-374F-0A55CF2A83A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a:extLst>
              <a:ext uri="{FF2B5EF4-FFF2-40B4-BE49-F238E27FC236}">
                <a16:creationId xmlns:a16="http://schemas.microsoft.com/office/drawing/2014/main" id="{47E72942-9398-BC6B-5999-0BA239778D48}"/>
              </a:ext>
            </a:extLst>
          </p:cNvPr>
          <p:cNvPicPr>
            <a:picLocks noChangeAspect="1"/>
          </p:cNvPicPr>
          <p:nvPr/>
        </p:nvPicPr>
        <p:blipFill>
          <a:blip r:embed="rId3"/>
          <a:stretch>
            <a:fillRect/>
          </a:stretch>
        </p:blipFill>
        <p:spPr>
          <a:xfrm>
            <a:off x="1262236" y="897147"/>
            <a:ext cx="7510923" cy="5201727"/>
          </a:xfrm>
          <a:prstGeom prst="rect">
            <a:avLst/>
          </a:prstGeom>
        </p:spPr>
      </p:pic>
      <p:sp>
        <p:nvSpPr>
          <p:cNvPr id="3" name="Textfeld 2">
            <a:extLst>
              <a:ext uri="{FF2B5EF4-FFF2-40B4-BE49-F238E27FC236}">
                <a16:creationId xmlns:a16="http://schemas.microsoft.com/office/drawing/2014/main" id="{239E9002-B1E4-DC36-ABD2-6D50FC4F99EC}"/>
              </a:ext>
            </a:extLst>
          </p:cNvPr>
          <p:cNvSpPr txBox="1"/>
          <p:nvPr/>
        </p:nvSpPr>
        <p:spPr>
          <a:xfrm>
            <a:off x="9478229" y="4152810"/>
            <a:ext cx="2221134" cy="1508105"/>
          </a:xfrm>
          <a:prstGeom prst="rect">
            <a:avLst/>
          </a:prstGeom>
          <a:noFill/>
        </p:spPr>
        <p:txBody>
          <a:bodyPr wrap="square" rtlCol="0">
            <a:spAutoFit/>
          </a:bodyPr>
          <a:lstStyle/>
          <a:p>
            <a:r>
              <a:rPr lang="de-DE" sz="900" dirty="0"/>
              <a:t>Quelle: Diskriminierungsrad (Grafik), In: Verknüpfungen: Ansätze für die antisemitismus- und </a:t>
            </a:r>
            <a:r>
              <a:rPr lang="de-DE" sz="900" dirty="0" err="1"/>
              <a:t>rassismuskritische</a:t>
            </a:r>
            <a:r>
              <a:rPr lang="de-DE" sz="900" dirty="0"/>
              <a:t> Bildung. Eine Methodenhandreichung. </a:t>
            </a:r>
            <a:r>
              <a:rPr lang="de-DE" sz="900" dirty="0" err="1"/>
              <a:t>Überarb</a:t>
            </a:r>
            <a:r>
              <a:rPr lang="de-DE" sz="900" dirty="0"/>
              <a:t>. </a:t>
            </a:r>
            <a:r>
              <a:rPr lang="de-DE" sz="900" dirty="0" err="1"/>
              <a:t>Neuaufl</a:t>
            </a:r>
            <a:r>
              <a:rPr lang="de-DE" sz="900" dirty="0"/>
              <a:t>. Berlin: </a:t>
            </a:r>
            <a:r>
              <a:rPr lang="de-DE" sz="900" dirty="0" err="1"/>
              <a:t>BildungsBausteine</a:t>
            </a:r>
            <a:r>
              <a:rPr lang="de-DE" sz="900" dirty="0"/>
              <a:t> e. V.; 2023. p. 27.</a:t>
            </a:r>
            <a:br>
              <a:rPr lang="de-DE" sz="900" dirty="0"/>
            </a:br>
            <a:r>
              <a:rPr lang="de-DE" sz="900" dirty="0"/>
              <a:t>Überarbeitet und ergänzt von Pulz, R.. Nutzung mit freundlicher Genehmigung von </a:t>
            </a:r>
            <a:r>
              <a:rPr lang="de-DE" sz="900" dirty="0" err="1"/>
              <a:t>BildungsBausteine</a:t>
            </a:r>
            <a:r>
              <a:rPr lang="de-DE" sz="900" dirty="0"/>
              <a:t> e.V. und R. Pulz</a:t>
            </a:r>
          </a:p>
          <a:p>
            <a:endParaRPr lang="de-DE" sz="1100" dirty="0"/>
          </a:p>
        </p:txBody>
      </p:sp>
      <p:pic>
        <p:nvPicPr>
          <p:cNvPr id="6" name="Grafik 5">
            <a:extLst>
              <a:ext uri="{FF2B5EF4-FFF2-40B4-BE49-F238E27FC236}">
                <a16:creationId xmlns:a16="http://schemas.microsoft.com/office/drawing/2014/main" id="{EB577280-0574-CC77-004D-26DAE63208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Tree>
    <p:extLst>
      <p:ext uri="{BB962C8B-B14F-4D97-AF65-F5344CB8AC3E}">
        <p14:creationId xmlns:p14="http://schemas.microsoft.com/office/powerpoint/2010/main" val="1376786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7D0AE-027F-74E8-D57F-287D48F177DB}"/>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5CCCB9B6-E086-E847-BD44-8E1D989F50B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Denkblase: wolkenförmig 1">
            <a:extLst>
              <a:ext uri="{FF2B5EF4-FFF2-40B4-BE49-F238E27FC236}">
                <a16:creationId xmlns:a16="http://schemas.microsoft.com/office/drawing/2014/main" id="{6DB654BF-B465-DE4D-9355-2D70F22A08B4}"/>
              </a:ext>
            </a:extLst>
          </p:cNvPr>
          <p:cNvSpPr/>
          <p:nvPr/>
        </p:nvSpPr>
        <p:spPr>
          <a:xfrm>
            <a:off x="3200401" y="1406105"/>
            <a:ext cx="4986067" cy="2337759"/>
          </a:xfrm>
          <a:prstGeom prst="cloudCallout">
            <a:avLst/>
          </a:prstGeom>
          <a:solidFill>
            <a:srgbClr val="92D050"/>
          </a:solidFill>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200" dirty="0"/>
              <a:t>Frage für die Kleingruppen</a:t>
            </a:r>
          </a:p>
        </p:txBody>
      </p:sp>
      <p:sp>
        <p:nvSpPr>
          <p:cNvPr id="4" name="Textfeld 3">
            <a:extLst>
              <a:ext uri="{FF2B5EF4-FFF2-40B4-BE49-F238E27FC236}">
                <a16:creationId xmlns:a16="http://schemas.microsoft.com/office/drawing/2014/main" id="{2F125A1A-79F4-5299-132D-A5A8E8B3DDE2}"/>
              </a:ext>
            </a:extLst>
          </p:cNvPr>
          <p:cNvSpPr txBox="1"/>
          <p:nvPr/>
        </p:nvSpPr>
        <p:spPr>
          <a:xfrm>
            <a:off x="3037698" y="4390857"/>
            <a:ext cx="5311472" cy="1231106"/>
          </a:xfrm>
          <a:prstGeom prst="rect">
            <a:avLst/>
          </a:prstGeom>
          <a:noFill/>
        </p:spPr>
        <p:txBody>
          <a:bodyPr wrap="square" rtlCol="0">
            <a:spAutoFit/>
          </a:bodyPr>
          <a:lstStyle/>
          <a:p>
            <a:pPr algn="ctr"/>
            <a:r>
              <a:rPr lang="de-DE" sz="2800" b="1" dirty="0"/>
              <a:t>Welche Barrieren erkennen Sie </a:t>
            </a:r>
            <a:br>
              <a:rPr lang="de-DE" sz="2800" b="1" dirty="0"/>
            </a:br>
            <a:r>
              <a:rPr lang="de-DE" sz="2800" b="1" dirty="0"/>
              <a:t>in Ihrem Gesundheitsamt?</a:t>
            </a:r>
          </a:p>
          <a:p>
            <a:endParaRPr lang="de-DE" dirty="0"/>
          </a:p>
        </p:txBody>
      </p:sp>
      <p:pic>
        <p:nvPicPr>
          <p:cNvPr id="6" name="Grafik 5">
            <a:extLst>
              <a:ext uri="{FF2B5EF4-FFF2-40B4-BE49-F238E27FC236}">
                <a16:creationId xmlns:a16="http://schemas.microsoft.com/office/drawing/2014/main" id="{05136ADE-AB6F-CF89-6684-0D0498B1C9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Tree>
    <p:extLst>
      <p:ext uri="{BB962C8B-B14F-4D97-AF65-F5344CB8AC3E}">
        <p14:creationId xmlns:p14="http://schemas.microsoft.com/office/powerpoint/2010/main" val="1843239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6E387-3525-4C3A-BA62-59C174E2025A}"/>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A959662E-351E-B83A-ACCD-11AC57DCB4A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2F607E58-31F3-6F25-1855-E7D61FDE08B1}"/>
              </a:ext>
            </a:extLst>
          </p:cNvPr>
          <p:cNvSpPr txBox="1"/>
          <p:nvPr/>
        </p:nvSpPr>
        <p:spPr>
          <a:xfrm>
            <a:off x="2922952" y="2921168"/>
            <a:ext cx="6346096" cy="1015663"/>
          </a:xfrm>
          <a:prstGeom prst="rect">
            <a:avLst/>
          </a:prstGeom>
          <a:solidFill>
            <a:srgbClr val="92D050"/>
          </a:solidFill>
          <a:scene3d>
            <a:camera prst="orthographicFront"/>
            <a:lightRig rig="threePt" dir="t"/>
          </a:scene3d>
          <a:sp3d>
            <a:bevelT prst="angle"/>
          </a:sp3d>
        </p:spPr>
        <p:txBody>
          <a:bodyPr wrap="none" rtlCol="0">
            <a:spAutoFit/>
          </a:bodyPr>
          <a:lstStyle/>
          <a:p>
            <a:r>
              <a:rPr lang="de-DE" sz="6000" dirty="0"/>
              <a:t>Pause bis 14.25 Uhr</a:t>
            </a:r>
          </a:p>
        </p:txBody>
      </p:sp>
      <p:pic>
        <p:nvPicPr>
          <p:cNvPr id="4" name="Grafik 3">
            <a:extLst>
              <a:ext uri="{FF2B5EF4-FFF2-40B4-BE49-F238E27FC236}">
                <a16:creationId xmlns:a16="http://schemas.microsoft.com/office/drawing/2014/main" id="{1C78DB73-6C12-2BD7-D6DE-35C7A36792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Tree>
    <p:extLst>
      <p:ext uri="{BB962C8B-B14F-4D97-AF65-F5344CB8AC3E}">
        <p14:creationId xmlns:p14="http://schemas.microsoft.com/office/powerpoint/2010/main" val="124048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7F79B-4CDF-84AD-0614-FACC7E9755E1}"/>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9E79509-0B04-DD80-1E0D-BB99139321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CE57011B-AADB-44C3-0024-90AE59617B5C}"/>
              </a:ext>
            </a:extLst>
          </p:cNvPr>
          <p:cNvSpPr txBox="1"/>
          <p:nvPr/>
        </p:nvSpPr>
        <p:spPr>
          <a:xfrm>
            <a:off x="719801" y="1062803"/>
            <a:ext cx="4040080" cy="430887"/>
          </a:xfrm>
          <a:prstGeom prst="rect">
            <a:avLst/>
          </a:prstGeom>
          <a:noFill/>
        </p:spPr>
        <p:txBody>
          <a:bodyPr wrap="none" rtlCol="0">
            <a:spAutoFit/>
          </a:bodyPr>
          <a:lstStyle/>
          <a:p>
            <a:r>
              <a:rPr lang="de-DE" sz="2200" b="1" dirty="0"/>
              <a:t>Feedback: Ein Schritt in die Mitte</a:t>
            </a:r>
          </a:p>
        </p:txBody>
      </p:sp>
      <p:sp>
        <p:nvSpPr>
          <p:cNvPr id="3" name="Flussdiagramm: Verbinder 2">
            <a:extLst>
              <a:ext uri="{FF2B5EF4-FFF2-40B4-BE49-F238E27FC236}">
                <a16:creationId xmlns:a16="http://schemas.microsoft.com/office/drawing/2014/main" id="{D3CA5041-3A86-7200-A526-DC2D8C12C715}"/>
              </a:ext>
            </a:extLst>
          </p:cNvPr>
          <p:cNvSpPr/>
          <p:nvPr/>
        </p:nvSpPr>
        <p:spPr>
          <a:xfrm>
            <a:off x="3433312" y="1431985"/>
            <a:ext cx="4848046" cy="4468483"/>
          </a:xfrm>
          <a:prstGeom prst="flowChartConnector">
            <a:avLst/>
          </a:prstGeom>
          <a:solidFill>
            <a:srgbClr val="92D050"/>
          </a:solidFill>
          <a:effectLst>
            <a:outerShdw blurRad="76200" dir="13500000" sy="23000" kx="1200000" algn="br" rotWithShape="0">
              <a:prstClr val="black">
                <a:alpha val="20000"/>
              </a:prstClr>
            </a:outerShdw>
          </a:effectLst>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lvl="0" indent="-285750">
              <a:buFont typeface="Arial" panose="020B0604020202020204" pitchFamily="34" charset="0"/>
              <a:buChar char="•"/>
            </a:pPr>
            <a:endParaRPr lang="de-DE" sz="2100" dirty="0"/>
          </a:p>
          <a:p>
            <a:pPr marL="285750" lvl="0" indent="-285750">
              <a:buFont typeface="Arial" panose="020B0604020202020204" pitchFamily="34" charset="0"/>
              <a:buChar char="•"/>
            </a:pPr>
            <a:r>
              <a:rPr lang="de-DE" sz="2100" dirty="0"/>
              <a:t>Ich habe mich wohl gefühlt</a:t>
            </a:r>
            <a:br>
              <a:rPr lang="de-DE" sz="2100" dirty="0"/>
            </a:br>
            <a:endParaRPr lang="de-DE" sz="1400" dirty="0"/>
          </a:p>
          <a:p>
            <a:pPr marL="285750" lvl="0" indent="-285750">
              <a:buFont typeface="Arial" panose="020B0604020202020204" pitchFamily="34" charset="0"/>
              <a:buChar char="•"/>
            </a:pPr>
            <a:r>
              <a:rPr lang="de-DE" sz="2100" dirty="0"/>
              <a:t>Ich habe etwas Neues gelernt</a:t>
            </a:r>
            <a:br>
              <a:rPr lang="de-DE" sz="2100" dirty="0"/>
            </a:br>
            <a:endParaRPr lang="de-DE" sz="1400" dirty="0"/>
          </a:p>
          <a:p>
            <a:pPr marL="285750" lvl="0" indent="-285750">
              <a:buFont typeface="Arial" panose="020B0604020202020204" pitchFamily="34" charset="0"/>
              <a:buChar char="•"/>
            </a:pPr>
            <a:r>
              <a:rPr lang="de-DE" sz="2100" dirty="0"/>
              <a:t>Ich nehme etwas für meinen Arbeitsalltag mit</a:t>
            </a:r>
            <a:br>
              <a:rPr lang="de-DE" sz="2100" dirty="0"/>
            </a:br>
            <a:endParaRPr lang="de-DE" sz="1400" dirty="0"/>
          </a:p>
          <a:p>
            <a:pPr marL="285750" lvl="0" indent="-285750">
              <a:buFont typeface="Arial" panose="020B0604020202020204" pitchFamily="34" charset="0"/>
              <a:buChar char="•"/>
            </a:pPr>
            <a:r>
              <a:rPr lang="de-DE" sz="2100" dirty="0"/>
              <a:t>Ich würde gern an etwas weiterarbeiten / etwas vertiefen</a:t>
            </a:r>
          </a:p>
          <a:p>
            <a:pPr algn="ctr"/>
            <a:endParaRPr lang="de-DE" dirty="0"/>
          </a:p>
        </p:txBody>
      </p:sp>
      <p:pic>
        <p:nvPicPr>
          <p:cNvPr id="6" name="Grafik 5">
            <a:extLst>
              <a:ext uri="{FF2B5EF4-FFF2-40B4-BE49-F238E27FC236}">
                <a16:creationId xmlns:a16="http://schemas.microsoft.com/office/drawing/2014/main" id="{29CF2DDF-63E3-4D2C-360C-0ADE23B631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Tree>
    <p:extLst>
      <p:ext uri="{BB962C8B-B14F-4D97-AF65-F5344CB8AC3E}">
        <p14:creationId xmlns:p14="http://schemas.microsoft.com/office/powerpoint/2010/main" val="3595107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0CB9E4-451E-41A6-99DD-771788D5F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7" name="Textfeld 6">
            <a:extLst>
              <a:ext uri="{FF2B5EF4-FFF2-40B4-BE49-F238E27FC236}">
                <a16:creationId xmlns:a16="http://schemas.microsoft.com/office/drawing/2014/main" id="{52AAEFFD-AF9F-406E-A92F-DD4C14F8ABBE}"/>
              </a:ext>
            </a:extLst>
          </p:cNvPr>
          <p:cNvSpPr txBox="1"/>
          <p:nvPr/>
        </p:nvSpPr>
        <p:spPr>
          <a:xfrm>
            <a:off x="3968151" y="2631666"/>
            <a:ext cx="4606505" cy="1015663"/>
          </a:xfrm>
          <a:prstGeom prst="rect">
            <a:avLst/>
          </a:prstGeom>
          <a:solidFill>
            <a:srgbClr val="92D050"/>
          </a:solidFill>
          <a:ln w="9525">
            <a:solidFill>
              <a:schemeClr val="tx1"/>
            </a:solidFill>
          </a:ln>
          <a:effectLst>
            <a:outerShdw blurRad="76200" dir="13500000" sy="23000" kx="1200000" algn="br" rotWithShape="0">
              <a:prstClr val="black">
                <a:alpha val="20000"/>
              </a:prstClr>
            </a:outerShdw>
          </a:effectLst>
        </p:spPr>
        <p:txBody>
          <a:bodyPr wrap="square" rtlCol="0">
            <a:spAutoFit/>
          </a:bodyPr>
          <a:lstStyle/>
          <a:p>
            <a:r>
              <a:rPr lang="de-DE" sz="6000" dirty="0">
                <a:solidFill>
                  <a:schemeClr val="bg1"/>
                </a:solidFill>
                <a:latin typeface="+mj-lt"/>
              </a:rPr>
              <a:t>  Vielen Dank!</a:t>
            </a:r>
          </a:p>
        </p:txBody>
      </p:sp>
      <p:pic>
        <p:nvPicPr>
          <p:cNvPr id="3" name="Grafik 2">
            <a:extLst>
              <a:ext uri="{FF2B5EF4-FFF2-40B4-BE49-F238E27FC236}">
                <a16:creationId xmlns:a16="http://schemas.microsoft.com/office/drawing/2014/main" id="{76CAB28A-B4A5-FBA5-A99D-35652AC4DD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2860" y="3440585"/>
            <a:ext cx="1769313" cy="796340"/>
          </a:xfrm>
          <a:prstGeom prst="rect">
            <a:avLst/>
          </a:prstGeom>
        </p:spPr>
      </p:pic>
    </p:spTree>
    <p:extLst>
      <p:ext uri="{BB962C8B-B14F-4D97-AF65-F5344CB8AC3E}">
        <p14:creationId xmlns:p14="http://schemas.microsoft.com/office/powerpoint/2010/main" val="2388497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8E187-FD0F-1E74-AEF0-5BC4F92E8D5B}"/>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E8F4AC6-4D32-E78D-7B97-875865B4847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cxnSp>
        <p:nvCxnSpPr>
          <p:cNvPr id="4" name="Gerader Verbinder 3">
            <a:extLst>
              <a:ext uri="{FF2B5EF4-FFF2-40B4-BE49-F238E27FC236}">
                <a16:creationId xmlns:a16="http://schemas.microsoft.com/office/drawing/2014/main" id="{C1BF8477-F7E5-FE4E-C481-6640C843FE2D}"/>
              </a:ext>
            </a:extLst>
          </p:cNvPr>
          <p:cNvCxnSpPr>
            <a:cxnSpLocks/>
          </p:cNvCxnSpPr>
          <p:nvPr/>
        </p:nvCxnSpPr>
        <p:spPr>
          <a:xfrm>
            <a:off x="2406242" y="1325461"/>
            <a:ext cx="0" cy="4412609"/>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6" name="Textfeld 5">
            <a:extLst>
              <a:ext uri="{FF2B5EF4-FFF2-40B4-BE49-F238E27FC236}">
                <a16:creationId xmlns:a16="http://schemas.microsoft.com/office/drawing/2014/main" id="{90407A2F-295A-06F7-AF26-4A1CAB5A07BF}"/>
              </a:ext>
            </a:extLst>
          </p:cNvPr>
          <p:cNvSpPr txBox="1"/>
          <p:nvPr/>
        </p:nvSpPr>
        <p:spPr>
          <a:xfrm>
            <a:off x="883144" y="3301971"/>
            <a:ext cx="1265829" cy="461665"/>
          </a:xfrm>
          <a:prstGeom prst="rect">
            <a:avLst/>
          </a:prstGeom>
          <a:noFill/>
        </p:spPr>
        <p:txBody>
          <a:bodyPr wrap="square" rtlCol="0">
            <a:spAutoFit/>
          </a:bodyPr>
          <a:lstStyle/>
          <a:p>
            <a:r>
              <a:rPr lang="de-DE" sz="2400" b="1" dirty="0">
                <a:latin typeface="+mj-lt"/>
              </a:rPr>
              <a:t>Quellen I</a:t>
            </a:r>
          </a:p>
        </p:txBody>
      </p:sp>
      <p:sp>
        <p:nvSpPr>
          <p:cNvPr id="8" name="Textfeld 7">
            <a:extLst>
              <a:ext uri="{FF2B5EF4-FFF2-40B4-BE49-F238E27FC236}">
                <a16:creationId xmlns:a16="http://schemas.microsoft.com/office/drawing/2014/main" id="{3A99700D-3718-2EFA-1911-99F48884668F}"/>
              </a:ext>
            </a:extLst>
          </p:cNvPr>
          <p:cNvSpPr txBox="1"/>
          <p:nvPr/>
        </p:nvSpPr>
        <p:spPr>
          <a:xfrm>
            <a:off x="2546464" y="1258005"/>
            <a:ext cx="8990774" cy="5478423"/>
          </a:xfrm>
          <a:prstGeom prst="rect">
            <a:avLst/>
          </a:prstGeom>
          <a:noFill/>
        </p:spPr>
        <p:txBody>
          <a:bodyPr wrap="square" rtlCol="0">
            <a:spAutoFit/>
          </a:bodyPr>
          <a:lstStyle/>
          <a:p>
            <a:r>
              <a:rPr lang="de-DE" sz="1400" dirty="0" err="1"/>
              <a:t>Bartig</a:t>
            </a:r>
            <a:r>
              <a:rPr lang="de-DE" sz="1400" dirty="0"/>
              <a:t>, S.; Kalkum, D.; Le, H. M.; Lewicki, A. Diskriminierungsrisiken und Diskriminierungsschutz im Gesundheitswesen: Wissensstand und Forschungsbedarfe für die Antidiskriminierungsforschung. Antidiskriminierungsstelle des Bundes, 2021.</a:t>
            </a:r>
          </a:p>
          <a:p>
            <a:r>
              <a:rPr lang="de-DE" sz="1400" dirty="0"/>
              <a:t>Berger, M.; </a:t>
            </a:r>
            <a:r>
              <a:rPr lang="de-DE" sz="1400" dirty="0" err="1"/>
              <a:t>Sarnyai</a:t>
            </a:r>
            <a:r>
              <a:rPr lang="de-DE" sz="1400" dirty="0"/>
              <a:t>, Z. More </a:t>
            </a:r>
            <a:r>
              <a:rPr lang="de-DE" sz="1400" dirty="0" err="1"/>
              <a:t>than</a:t>
            </a:r>
            <a:r>
              <a:rPr lang="de-DE" sz="1400" dirty="0"/>
              <a:t> </a:t>
            </a:r>
            <a:r>
              <a:rPr lang="de-DE" sz="1400" dirty="0" err="1"/>
              <a:t>skin</a:t>
            </a:r>
            <a:r>
              <a:rPr lang="de-DE" sz="1400" dirty="0"/>
              <a:t> </a:t>
            </a:r>
            <a:r>
              <a:rPr lang="de-DE" sz="1400" dirty="0" err="1"/>
              <a:t>deep</a:t>
            </a:r>
            <a:r>
              <a:rPr lang="de-DE" sz="1400" dirty="0"/>
              <a:t>: Stress </a:t>
            </a:r>
            <a:r>
              <a:rPr lang="de-DE" sz="1400" dirty="0" err="1"/>
              <a:t>neurobiology</a:t>
            </a:r>
            <a:r>
              <a:rPr lang="de-DE" sz="1400" dirty="0"/>
              <a:t> and mental </a:t>
            </a:r>
            <a:r>
              <a:rPr lang="de-DE" sz="1400" dirty="0" err="1"/>
              <a:t>health</a:t>
            </a:r>
            <a:r>
              <a:rPr lang="de-DE" sz="1400" dirty="0"/>
              <a:t> </a:t>
            </a:r>
            <a:r>
              <a:rPr lang="de-DE" sz="1400" dirty="0" err="1"/>
              <a:t>consequences</a:t>
            </a:r>
            <a:r>
              <a:rPr lang="de-DE" sz="1400" dirty="0"/>
              <a:t> </a:t>
            </a:r>
            <a:r>
              <a:rPr lang="de-DE" sz="1400" dirty="0" err="1"/>
              <a:t>of</a:t>
            </a:r>
            <a:r>
              <a:rPr lang="de-DE" sz="1400" dirty="0"/>
              <a:t> </a:t>
            </a:r>
            <a:r>
              <a:rPr lang="de-DE" sz="1400" dirty="0" err="1"/>
              <a:t>racial</a:t>
            </a:r>
            <a:r>
              <a:rPr lang="de-DE" sz="1400" dirty="0"/>
              <a:t> </a:t>
            </a:r>
            <a:r>
              <a:rPr lang="de-DE" sz="1400" dirty="0" err="1"/>
              <a:t>discrimination</a:t>
            </a:r>
            <a:r>
              <a:rPr lang="de-DE" sz="1400" dirty="0"/>
              <a:t>. Stress. 2015; 18(1):1–10.</a:t>
            </a:r>
          </a:p>
          <a:p>
            <a:r>
              <a:rPr lang="de-DE" sz="1400" dirty="0" err="1"/>
              <a:t>BildungsBausteine</a:t>
            </a:r>
            <a:r>
              <a:rPr lang="de-DE" sz="1400" dirty="0"/>
              <a:t> e. V.; 2023. Verknüpfungen: Ansätze für die antisemitismus- und </a:t>
            </a:r>
            <a:r>
              <a:rPr lang="de-DE" sz="1400" dirty="0" err="1"/>
              <a:t>rassismuskritische</a:t>
            </a:r>
            <a:r>
              <a:rPr lang="de-DE" sz="1400" dirty="0"/>
              <a:t> Bildung. Eine Methodenhandreichung. </a:t>
            </a:r>
            <a:r>
              <a:rPr lang="de-DE" sz="1400" dirty="0" err="1"/>
              <a:t>Überarb</a:t>
            </a:r>
            <a:r>
              <a:rPr lang="de-DE" sz="1400" dirty="0"/>
              <a:t>. </a:t>
            </a:r>
            <a:r>
              <a:rPr lang="de-DE" sz="1400" dirty="0" err="1"/>
              <a:t>Neuaufl</a:t>
            </a:r>
            <a:r>
              <a:rPr lang="de-DE" sz="1400" dirty="0"/>
              <a:t>. Berlin, p. 27, (Grafik Diskriminierungsrad, überarbeitet und ergänzt von R. Pulz) </a:t>
            </a:r>
          </a:p>
          <a:p>
            <a:r>
              <a:rPr lang="de-DE" sz="1400" dirty="0"/>
              <a:t>Czollek, S.; Perko, S.; Weinbach, K. Praxishandbuch </a:t>
            </a:r>
            <a:r>
              <a:rPr lang="de-DE" sz="1400" dirty="0" err="1"/>
              <a:t>Social</a:t>
            </a:r>
            <a:r>
              <a:rPr lang="de-DE" sz="1400" dirty="0"/>
              <a:t> Justice und </a:t>
            </a:r>
            <a:r>
              <a:rPr lang="de-DE" sz="1400" dirty="0" err="1"/>
              <a:t>Diversity</a:t>
            </a:r>
            <a:r>
              <a:rPr lang="de-DE" sz="1400" dirty="0"/>
              <a:t>: Theorien, Training, Methoden, Übungen. Beltz Juventa; 2012.</a:t>
            </a:r>
          </a:p>
          <a:p>
            <a:r>
              <a:rPr lang="de-DE" sz="1400" dirty="0" err="1"/>
              <a:t>Handschuck</a:t>
            </a:r>
            <a:r>
              <a:rPr lang="de-DE" sz="1400" dirty="0"/>
              <a:t>, S.; Schröer, H. Eigennamen in der interkulturellen Verständigung. Handbuch für die Praxis. ZIEL Verlag; 2010.</a:t>
            </a:r>
          </a:p>
          <a:p>
            <a:r>
              <a:rPr lang="de-DE" sz="1400" dirty="0"/>
              <a:t>Heckel, J. Kommunizieren lernen – Anregungen zur Selbsthilfe. Friedrich-Ebert-Stiftung; 2010.</a:t>
            </a:r>
          </a:p>
          <a:p>
            <a:r>
              <a:rPr lang="de-DE" sz="1400" dirty="0" err="1"/>
              <a:t>Hicken</a:t>
            </a:r>
            <a:r>
              <a:rPr lang="de-DE" sz="1400" dirty="0"/>
              <a:t>, M. T.; Lee, H.; </a:t>
            </a:r>
            <a:r>
              <a:rPr lang="de-DE" sz="1400" dirty="0" err="1"/>
              <a:t>Morenoff</a:t>
            </a:r>
            <a:r>
              <a:rPr lang="de-DE" sz="1400" dirty="0"/>
              <a:t>, J.; House, J. S.; Williams, D. R. </a:t>
            </a:r>
            <a:r>
              <a:rPr lang="de-DE" sz="1400" dirty="0" err="1"/>
              <a:t>Racial</a:t>
            </a:r>
            <a:r>
              <a:rPr lang="de-DE" sz="1400" dirty="0"/>
              <a:t>/</a:t>
            </a:r>
            <a:r>
              <a:rPr lang="de-DE" sz="1400" dirty="0" err="1"/>
              <a:t>ethnic</a:t>
            </a:r>
            <a:r>
              <a:rPr lang="de-DE" sz="1400" dirty="0"/>
              <a:t> </a:t>
            </a:r>
            <a:r>
              <a:rPr lang="de-DE" sz="1400" dirty="0" err="1"/>
              <a:t>disparities</a:t>
            </a:r>
            <a:r>
              <a:rPr lang="de-DE" sz="1400" dirty="0"/>
              <a:t> in </a:t>
            </a:r>
            <a:r>
              <a:rPr lang="de-DE" sz="1400" dirty="0" err="1"/>
              <a:t>hypertension</a:t>
            </a:r>
            <a:r>
              <a:rPr lang="de-DE" sz="1400" dirty="0"/>
              <a:t> </a:t>
            </a:r>
            <a:r>
              <a:rPr lang="de-DE" sz="1400" dirty="0" err="1"/>
              <a:t>prevalence</a:t>
            </a:r>
            <a:r>
              <a:rPr lang="de-DE" sz="1400" dirty="0"/>
              <a:t>: </a:t>
            </a:r>
            <a:r>
              <a:rPr lang="de-DE" sz="1400" dirty="0" err="1"/>
              <a:t>reconsidering</a:t>
            </a:r>
            <a:r>
              <a:rPr lang="de-DE" sz="1400" dirty="0"/>
              <a:t> </a:t>
            </a:r>
            <a:r>
              <a:rPr lang="de-DE" sz="1400" dirty="0" err="1"/>
              <a:t>the</a:t>
            </a:r>
            <a:r>
              <a:rPr lang="de-DE" sz="1400" dirty="0"/>
              <a:t> </a:t>
            </a:r>
            <a:r>
              <a:rPr lang="de-DE" sz="1400" dirty="0" err="1"/>
              <a:t>role</a:t>
            </a:r>
            <a:r>
              <a:rPr lang="de-DE" sz="1400" dirty="0"/>
              <a:t> </a:t>
            </a:r>
            <a:r>
              <a:rPr lang="de-DE" sz="1400" dirty="0" err="1"/>
              <a:t>of</a:t>
            </a:r>
            <a:r>
              <a:rPr lang="de-DE" sz="1400" dirty="0"/>
              <a:t> </a:t>
            </a:r>
            <a:r>
              <a:rPr lang="de-DE" sz="1400" dirty="0" err="1"/>
              <a:t>chronic</a:t>
            </a:r>
            <a:r>
              <a:rPr lang="de-DE" sz="1400" dirty="0"/>
              <a:t> stress. Am J Public Health. 2014; 104:117–123.</a:t>
            </a:r>
          </a:p>
          <a:p>
            <a:r>
              <a:rPr lang="de-DE" sz="1400" dirty="0" err="1"/>
              <a:t>LaVeist</a:t>
            </a:r>
            <a:r>
              <a:rPr lang="de-DE" sz="1400" dirty="0"/>
              <a:t>, T. A.; Thorpe, R. J. Jr.; Pierre, G. The Relationships </a:t>
            </a:r>
            <a:r>
              <a:rPr lang="de-DE" sz="1400" dirty="0" err="1"/>
              <a:t>among</a:t>
            </a:r>
            <a:r>
              <a:rPr lang="de-DE" sz="1400" dirty="0"/>
              <a:t> Vigilant Coping Style, </a:t>
            </a:r>
            <a:r>
              <a:rPr lang="de-DE" sz="1400" dirty="0" err="1"/>
              <a:t>Race</a:t>
            </a:r>
            <a:r>
              <a:rPr lang="de-DE" sz="1400" dirty="0"/>
              <a:t>, and Depression. J </a:t>
            </a:r>
            <a:r>
              <a:rPr lang="de-DE" sz="1400" dirty="0" err="1"/>
              <a:t>Soc</a:t>
            </a:r>
            <a:r>
              <a:rPr lang="de-DE" sz="1400" dirty="0"/>
              <a:t> </a:t>
            </a:r>
            <a:r>
              <a:rPr lang="de-DE" sz="1400" dirty="0" err="1"/>
              <a:t>Issues</a:t>
            </a:r>
            <a:r>
              <a:rPr lang="de-DE" sz="1400" dirty="0"/>
              <a:t>. 2014; 70(2):241–255.</a:t>
            </a:r>
          </a:p>
          <a:p>
            <a:r>
              <a:rPr lang="de-DE" sz="1400" dirty="0"/>
              <a:t>Deutsches Zentrum für Integrations- und Migrationsforschung (</a:t>
            </a:r>
            <a:r>
              <a:rPr lang="de-DE" sz="1400" dirty="0" err="1"/>
              <a:t>DeZIM</a:t>
            </a:r>
            <a:r>
              <a:rPr lang="de-DE" sz="1400" dirty="0"/>
              <a:t>). Rassismus und seine Symptome: Bericht des Nationalen Diskriminierungs- und </a:t>
            </a:r>
            <a:r>
              <a:rPr lang="de-DE" sz="1400" dirty="0" err="1"/>
              <a:t>Rassismusmonitors</a:t>
            </a:r>
            <a:r>
              <a:rPr lang="de-DE" sz="1400" dirty="0"/>
              <a:t>. </a:t>
            </a:r>
            <a:r>
              <a:rPr lang="de-DE" sz="1400" dirty="0" err="1"/>
              <a:t>DeZIM</a:t>
            </a:r>
            <a:r>
              <a:rPr lang="de-DE" sz="1400" dirty="0"/>
              <a:t>; 2023.</a:t>
            </a:r>
          </a:p>
          <a:p>
            <a:r>
              <a:rPr lang="de-DE" sz="1400" dirty="0"/>
              <a:t>Paradies, Y.; Ben, J.; Denson, N.; Elias, A.; Priest, N.; </a:t>
            </a:r>
            <a:r>
              <a:rPr lang="de-DE" sz="1400" dirty="0" err="1"/>
              <a:t>Pieterse</a:t>
            </a:r>
            <a:r>
              <a:rPr lang="de-DE" sz="1400" dirty="0"/>
              <a:t>, A.; Gupta, A.; </a:t>
            </a:r>
            <a:r>
              <a:rPr lang="de-DE" sz="1400" dirty="0" err="1"/>
              <a:t>Kelaher</a:t>
            </a:r>
            <a:r>
              <a:rPr lang="de-DE" sz="1400" dirty="0"/>
              <a:t>, M. </a:t>
            </a:r>
            <a:r>
              <a:rPr lang="de-DE" sz="1400" dirty="0" err="1"/>
              <a:t>Racism</a:t>
            </a:r>
            <a:r>
              <a:rPr lang="de-DE" sz="1400" dirty="0"/>
              <a:t> </a:t>
            </a:r>
            <a:r>
              <a:rPr lang="de-DE" sz="1400" dirty="0" err="1"/>
              <a:t>as</a:t>
            </a:r>
            <a:r>
              <a:rPr lang="de-DE" sz="1400" dirty="0"/>
              <a:t> a </a:t>
            </a:r>
            <a:r>
              <a:rPr lang="de-DE" sz="1400" dirty="0" err="1"/>
              <a:t>Determinant</a:t>
            </a:r>
            <a:r>
              <a:rPr lang="de-DE" sz="1400" dirty="0"/>
              <a:t> </a:t>
            </a:r>
            <a:r>
              <a:rPr lang="de-DE" sz="1400" dirty="0" err="1"/>
              <a:t>of</a:t>
            </a:r>
            <a:r>
              <a:rPr lang="de-DE" sz="1400" dirty="0"/>
              <a:t> Health: A </a:t>
            </a:r>
            <a:r>
              <a:rPr lang="de-DE" sz="1400" dirty="0" err="1"/>
              <a:t>Systematic</a:t>
            </a:r>
            <a:r>
              <a:rPr lang="de-DE" sz="1400" dirty="0"/>
              <a:t> Review and Meta-Analysis. PLoS </a:t>
            </a:r>
            <a:r>
              <a:rPr lang="de-DE" sz="1400" dirty="0" err="1"/>
              <a:t>One</a:t>
            </a:r>
            <a:r>
              <a:rPr lang="de-DE" sz="1400" dirty="0"/>
              <a:t>. 2015; 10(9): e0138511.</a:t>
            </a:r>
          </a:p>
          <a:p>
            <a:r>
              <a:rPr lang="de-DE" sz="1400" dirty="0"/>
              <a:t>Williams, D. R.; Mohammed, S. A. </a:t>
            </a:r>
            <a:r>
              <a:rPr lang="de-DE" sz="1400" i="1" dirty="0" err="1"/>
              <a:t>Discrimination</a:t>
            </a:r>
            <a:r>
              <a:rPr lang="de-DE" sz="1400" i="1" dirty="0"/>
              <a:t> and </a:t>
            </a:r>
            <a:r>
              <a:rPr lang="de-DE" sz="1400" i="1" dirty="0" err="1"/>
              <a:t>racial</a:t>
            </a:r>
            <a:r>
              <a:rPr lang="de-DE" sz="1400" i="1" dirty="0"/>
              <a:t> </a:t>
            </a:r>
            <a:r>
              <a:rPr lang="de-DE" sz="1400" i="1" dirty="0" err="1"/>
              <a:t>disparities</a:t>
            </a:r>
            <a:r>
              <a:rPr lang="de-DE" sz="1400" i="1" dirty="0"/>
              <a:t> in </a:t>
            </a:r>
            <a:r>
              <a:rPr lang="de-DE" sz="1400" i="1" dirty="0" err="1"/>
              <a:t>health</a:t>
            </a:r>
            <a:r>
              <a:rPr lang="de-DE" sz="1400" i="1" dirty="0"/>
              <a:t>: </a:t>
            </a:r>
            <a:r>
              <a:rPr lang="de-DE" sz="1400" i="1" dirty="0" err="1"/>
              <a:t>evidence</a:t>
            </a:r>
            <a:r>
              <a:rPr lang="de-DE" sz="1400" i="1" dirty="0"/>
              <a:t> and </a:t>
            </a:r>
            <a:r>
              <a:rPr lang="de-DE" sz="1400" i="1" dirty="0" err="1"/>
              <a:t>needed</a:t>
            </a:r>
            <a:r>
              <a:rPr lang="de-DE" sz="1400" i="1" dirty="0"/>
              <a:t> </a:t>
            </a:r>
            <a:r>
              <a:rPr lang="de-DE" sz="1400" i="1" dirty="0" err="1"/>
              <a:t>research</a:t>
            </a:r>
            <a:r>
              <a:rPr lang="de-DE" sz="1400" i="1" dirty="0"/>
              <a:t>.</a:t>
            </a:r>
            <a:r>
              <a:rPr lang="de-DE" sz="1400" dirty="0"/>
              <a:t> J  </a:t>
            </a:r>
            <a:r>
              <a:rPr lang="de-DE" sz="1400" dirty="0" err="1"/>
              <a:t>Behav</a:t>
            </a:r>
            <a:r>
              <a:rPr lang="de-DE" sz="1400" dirty="0"/>
              <a:t> Med. 2009; 32:20–47.</a:t>
            </a:r>
          </a:p>
          <a:p>
            <a:endParaRPr lang="de-DE" sz="1400" dirty="0"/>
          </a:p>
          <a:p>
            <a:endParaRPr lang="de-DE" sz="1400" dirty="0"/>
          </a:p>
          <a:p>
            <a:endParaRPr lang="de-DE" sz="1400" dirty="0"/>
          </a:p>
        </p:txBody>
      </p:sp>
      <p:pic>
        <p:nvPicPr>
          <p:cNvPr id="3" name="Grafik 2">
            <a:extLst>
              <a:ext uri="{FF2B5EF4-FFF2-40B4-BE49-F238E27FC236}">
                <a16:creationId xmlns:a16="http://schemas.microsoft.com/office/drawing/2014/main" id="{C65C1BF5-1F1E-0528-196D-44B3DBF6B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Tree>
    <p:extLst>
      <p:ext uri="{BB962C8B-B14F-4D97-AF65-F5344CB8AC3E}">
        <p14:creationId xmlns:p14="http://schemas.microsoft.com/office/powerpoint/2010/main" val="2150737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283BA-3030-BBAB-4C10-DE52EEB4F5BD}"/>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E0798743-E844-0D61-AFB2-B5A9F6406FA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cxnSp>
        <p:nvCxnSpPr>
          <p:cNvPr id="4" name="Gerader Verbinder 3">
            <a:extLst>
              <a:ext uri="{FF2B5EF4-FFF2-40B4-BE49-F238E27FC236}">
                <a16:creationId xmlns:a16="http://schemas.microsoft.com/office/drawing/2014/main" id="{CAC7AD5C-2071-DF0C-3B77-621E99A1F0F6}"/>
              </a:ext>
            </a:extLst>
          </p:cNvPr>
          <p:cNvCxnSpPr>
            <a:cxnSpLocks/>
          </p:cNvCxnSpPr>
          <p:nvPr/>
        </p:nvCxnSpPr>
        <p:spPr>
          <a:xfrm>
            <a:off x="2406242" y="1325461"/>
            <a:ext cx="0" cy="4412609"/>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6" name="Textfeld 5">
            <a:extLst>
              <a:ext uri="{FF2B5EF4-FFF2-40B4-BE49-F238E27FC236}">
                <a16:creationId xmlns:a16="http://schemas.microsoft.com/office/drawing/2014/main" id="{F95FBDD9-496A-B238-5052-27A5744669B4}"/>
              </a:ext>
            </a:extLst>
          </p:cNvPr>
          <p:cNvSpPr txBox="1"/>
          <p:nvPr/>
        </p:nvSpPr>
        <p:spPr>
          <a:xfrm>
            <a:off x="883144" y="3301971"/>
            <a:ext cx="1523097" cy="461665"/>
          </a:xfrm>
          <a:prstGeom prst="rect">
            <a:avLst/>
          </a:prstGeom>
          <a:noFill/>
        </p:spPr>
        <p:txBody>
          <a:bodyPr wrap="square" rtlCol="0">
            <a:spAutoFit/>
          </a:bodyPr>
          <a:lstStyle/>
          <a:p>
            <a:r>
              <a:rPr lang="de-DE" sz="2400" b="1" dirty="0">
                <a:latin typeface="+mj-lt"/>
              </a:rPr>
              <a:t>Quellen II</a:t>
            </a:r>
          </a:p>
        </p:txBody>
      </p:sp>
      <p:pic>
        <p:nvPicPr>
          <p:cNvPr id="3" name="Grafik 2">
            <a:extLst>
              <a:ext uri="{FF2B5EF4-FFF2-40B4-BE49-F238E27FC236}">
                <a16:creationId xmlns:a16="http://schemas.microsoft.com/office/drawing/2014/main" id="{85E17ACF-5B0F-E3AA-519F-FDCFC11727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
        <p:nvSpPr>
          <p:cNvPr id="7" name="Textfeld 6">
            <a:extLst>
              <a:ext uri="{FF2B5EF4-FFF2-40B4-BE49-F238E27FC236}">
                <a16:creationId xmlns:a16="http://schemas.microsoft.com/office/drawing/2014/main" id="{E20F0BB5-35CA-1AB2-BDBD-30F052595D4E}"/>
              </a:ext>
            </a:extLst>
          </p:cNvPr>
          <p:cNvSpPr txBox="1"/>
          <p:nvPr/>
        </p:nvSpPr>
        <p:spPr>
          <a:xfrm>
            <a:off x="2663512" y="2305615"/>
            <a:ext cx="9059913" cy="2246769"/>
          </a:xfrm>
          <a:prstGeom prst="rect">
            <a:avLst/>
          </a:prstGeom>
          <a:noFill/>
        </p:spPr>
        <p:txBody>
          <a:bodyPr wrap="square">
            <a:spAutoFit/>
          </a:bodyPr>
          <a:lstStyle/>
          <a:p>
            <a:pPr>
              <a:buNone/>
            </a:pPr>
            <a:endParaRPr lang="de-DE" sz="1400" dirty="0">
              <a:effectLst/>
              <a:latin typeface="Segoe UI" panose="020B0502040204020203" pitchFamily="34" charset="0"/>
            </a:endParaRPr>
          </a:p>
          <a:p>
            <a:pPr>
              <a:buNone/>
            </a:pPr>
            <a:endParaRPr lang="de-DE" sz="1400" dirty="0">
              <a:latin typeface="Segoe UI" panose="020B0502040204020203" pitchFamily="34" charset="0"/>
            </a:endParaRPr>
          </a:p>
          <a:p>
            <a:pPr>
              <a:buNone/>
            </a:pPr>
            <a:r>
              <a:rPr lang="de-DE" sz="1400" dirty="0"/>
              <a:t>Teile des Konzepts des Workshops lehnen sich an das </a:t>
            </a:r>
            <a:r>
              <a:rPr lang="de-DE" sz="1400" i="1" dirty="0"/>
              <a:t>das Konzept zum Thema </a:t>
            </a:r>
            <a:r>
              <a:rPr lang="de-DE" sz="1400" i="1" dirty="0" err="1"/>
              <a:t>Diversity</a:t>
            </a:r>
            <a:r>
              <a:rPr lang="de-DE" sz="1400" i="1" dirty="0"/>
              <a:t> und Diskriminierung des Bildungsteams Berlin-Brandenburg e.V. an.</a:t>
            </a:r>
            <a:endParaRPr lang="de-DE" sz="1400" dirty="0"/>
          </a:p>
          <a:p>
            <a:pPr>
              <a:buNone/>
            </a:pPr>
            <a:endParaRPr lang="de-DE" sz="1400" dirty="0"/>
          </a:p>
          <a:p>
            <a:pPr>
              <a:buNone/>
            </a:pPr>
            <a:endParaRPr lang="de-DE" sz="1400" dirty="0"/>
          </a:p>
          <a:p>
            <a:r>
              <a:rPr lang="de-DE" sz="1400" i="1" dirty="0"/>
              <a:t>Konzeptionelle Mitarbeit am Abschnitt „Rassismus in der Medizin“ </a:t>
            </a:r>
            <a:r>
              <a:rPr lang="de-DE" sz="1400" dirty="0"/>
              <a:t>durch Dr. phil. Ute Siebert</a:t>
            </a:r>
          </a:p>
          <a:p>
            <a:pPr>
              <a:buNone/>
            </a:pPr>
            <a:br>
              <a:rPr lang="de-DE" sz="1400" dirty="0">
                <a:effectLst/>
                <a:latin typeface="Segoe UI" panose="020B0502040204020203" pitchFamily="34" charset="0"/>
              </a:rPr>
            </a:br>
            <a:br>
              <a:rPr lang="de-DE" sz="1400" dirty="0">
                <a:effectLst/>
                <a:latin typeface="Segoe UI" panose="020B0502040204020203" pitchFamily="34" charset="0"/>
              </a:rPr>
            </a:br>
            <a:endParaRPr lang="de-DE" sz="1400" dirty="0">
              <a:effectLst/>
              <a:latin typeface="Arial" panose="020B0604020202020204" pitchFamily="34" charset="0"/>
            </a:endParaRPr>
          </a:p>
        </p:txBody>
      </p:sp>
    </p:spTree>
    <p:extLst>
      <p:ext uri="{BB962C8B-B14F-4D97-AF65-F5344CB8AC3E}">
        <p14:creationId xmlns:p14="http://schemas.microsoft.com/office/powerpoint/2010/main" val="245799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6FA54-1AFF-EE8A-7A3D-AA665A832BCA}"/>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C96A35F-EA52-E7DB-7197-C4CC88B6CC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8A4AB6BC-F978-F2C9-630F-40024146CA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5620" y="121572"/>
            <a:ext cx="1453070" cy="654004"/>
          </a:xfrm>
          <a:prstGeom prst="rect">
            <a:avLst/>
          </a:prstGeom>
        </p:spPr>
      </p:pic>
      <p:sp>
        <p:nvSpPr>
          <p:cNvPr id="7" name="Textfeld 6">
            <a:extLst>
              <a:ext uri="{FF2B5EF4-FFF2-40B4-BE49-F238E27FC236}">
                <a16:creationId xmlns:a16="http://schemas.microsoft.com/office/drawing/2014/main" id="{06E711DE-F5B4-C3BA-2C96-C73D05E253EB}"/>
              </a:ext>
            </a:extLst>
          </p:cNvPr>
          <p:cNvSpPr txBox="1"/>
          <p:nvPr/>
        </p:nvSpPr>
        <p:spPr>
          <a:xfrm>
            <a:off x="581217" y="897148"/>
            <a:ext cx="9080938" cy="5205143"/>
          </a:xfrm>
          <a:prstGeom prst="rect">
            <a:avLst/>
          </a:prstGeom>
          <a:noFill/>
        </p:spPr>
        <p:txBody>
          <a:bodyPr wrap="square">
            <a:spAutoFit/>
          </a:bodyPr>
          <a:lstStyle/>
          <a:p>
            <a:pPr marL="0" lvl="0" indent="0" algn="l" rtl="0">
              <a:lnSpc>
                <a:spcPct val="115000"/>
              </a:lnSpc>
              <a:spcAft>
                <a:spcPts val="0"/>
              </a:spcAft>
              <a:buNone/>
            </a:pPr>
            <a:r>
              <a:rPr lang="de-DE" sz="1200" b="1" dirty="0">
                <a:solidFill>
                  <a:srgbClr val="020203"/>
                </a:solidFill>
              </a:rPr>
              <a:t>Impressum</a:t>
            </a:r>
          </a:p>
          <a:p>
            <a:pPr marL="0" lvl="0" indent="0" algn="l" rtl="0">
              <a:lnSpc>
                <a:spcPct val="115000"/>
              </a:lnSpc>
              <a:spcAft>
                <a:spcPts val="0"/>
              </a:spcAft>
              <a:buNone/>
            </a:pPr>
            <a:r>
              <a:rPr lang="de-DE" sz="900" b="1" dirty="0">
                <a:solidFill>
                  <a:srgbClr val="020203"/>
                </a:solidFill>
              </a:rPr>
              <a:t>Herausgeber*innen:</a:t>
            </a:r>
          </a:p>
          <a:p>
            <a:pPr marL="0" lvl="0" indent="0" algn="l" rtl="0">
              <a:spcAft>
                <a:spcPts val="0"/>
              </a:spcAft>
              <a:buNone/>
            </a:pPr>
            <a:r>
              <a:rPr lang="de-DE" sz="900" dirty="0">
                <a:solidFill>
                  <a:srgbClr val="020203"/>
                </a:solidFill>
              </a:rPr>
              <a:t>Empowerment für Diversität – Allianz für Chancengleichheit in der Gesundheitsversorgung</a:t>
            </a:r>
          </a:p>
          <a:p>
            <a:pPr marL="0" lvl="0" indent="0" algn="l" rtl="0">
              <a:spcAft>
                <a:spcPts val="0"/>
              </a:spcAft>
              <a:buNone/>
            </a:pPr>
            <a:r>
              <a:rPr lang="de-DE" sz="900" dirty="0">
                <a:solidFill>
                  <a:schemeClr val="dk1"/>
                </a:solidFill>
              </a:rPr>
              <a:t>Augustenburger Platz 1</a:t>
            </a:r>
          </a:p>
          <a:p>
            <a:pPr marL="0" lvl="0" indent="0" algn="l" rtl="0">
              <a:spcAft>
                <a:spcPts val="0"/>
              </a:spcAft>
              <a:buNone/>
            </a:pPr>
            <a:r>
              <a:rPr lang="de-DE" sz="900" dirty="0">
                <a:solidFill>
                  <a:schemeClr val="dk1"/>
                </a:solidFill>
              </a:rPr>
              <a:t>13353 Berlin</a:t>
            </a:r>
          </a:p>
          <a:p>
            <a:pPr marL="0" lvl="0" indent="0" algn="l" rtl="0">
              <a:spcAft>
                <a:spcPts val="0"/>
              </a:spcAft>
              <a:buNone/>
            </a:pPr>
            <a:r>
              <a:rPr lang="de-DE" sz="900" dirty="0">
                <a:solidFill>
                  <a:schemeClr val="dk1"/>
                </a:solidFill>
              </a:rPr>
              <a:t>www.empowerment.charite.de</a:t>
            </a:r>
          </a:p>
          <a:p>
            <a:pPr marL="0" lvl="0" indent="0" algn="l" rtl="0">
              <a:spcAft>
                <a:spcPts val="0"/>
              </a:spcAft>
              <a:buNone/>
            </a:pPr>
            <a:r>
              <a:rPr lang="de-DE" sz="900" dirty="0">
                <a:solidFill>
                  <a:schemeClr val="dk1"/>
                </a:solidFill>
              </a:rPr>
              <a:t>&amp;</a:t>
            </a:r>
            <a:endParaRPr lang="de-DE" sz="900" b="1" dirty="0">
              <a:solidFill>
                <a:schemeClr val="dk1"/>
              </a:solidFill>
            </a:endParaRPr>
          </a:p>
          <a:p>
            <a:pPr lvl="0">
              <a:lnSpc>
                <a:spcPct val="115000"/>
              </a:lnSpc>
            </a:pPr>
            <a:r>
              <a:rPr lang="de-DE" sz="900" dirty="0"/>
              <a:t>Gesundheitsamt Frankfurt am Main</a:t>
            </a:r>
          </a:p>
          <a:p>
            <a:pPr lvl="0">
              <a:lnSpc>
                <a:spcPct val="115000"/>
              </a:lnSpc>
            </a:pPr>
            <a:r>
              <a:rPr lang="de-DE" sz="900" dirty="0"/>
              <a:t>Breite Gasse 28</a:t>
            </a:r>
          </a:p>
          <a:p>
            <a:pPr lvl="0">
              <a:lnSpc>
                <a:spcPct val="115000"/>
              </a:lnSpc>
            </a:pPr>
            <a:r>
              <a:rPr lang="de-DE" sz="900" dirty="0"/>
              <a:t>60313 Frankfurt am Main</a:t>
            </a:r>
          </a:p>
          <a:p>
            <a:endParaRPr lang="de-DE" sz="900" b="1" dirty="0">
              <a:solidFill>
                <a:schemeClr val="dk1"/>
              </a:solidFill>
            </a:endParaRPr>
          </a:p>
          <a:p>
            <a:r>
              <a:rPr lang="de-DE" sz="900" b="1" dirty="0">
                <a:solidFill>
                  <a:schemeClr val="dk1"/>
                </a:solidFill>
              </a:rPr>
              <a:t>Autorin: </a:t>
            </a:r>
            <a:r>
              <a:rPr lang="de-DE" sz="900" dirty="0"/>
              <a:t>Ewa </a:t>
            </a:r>
            <a:r>
              <a:rPr lang="de-DE" sz="900" dirty="0" err="1"/>
              <a:t>Niedbała</a:t>
            </a:r>
            <a:endParaRPr lang="de-DE" sz="900" dirty="0"/>
          </a:p>
          <a:p>
            <a:pPr>
              <a:lnSpc>
                <a:spcPct val="115000"/>
              </a:lnSpc>
            </a:pPr>
            <a:endParaRPr lang="de-DE" sz="900" dirty="0"/>
          </a:p>
          <a:p>
            <a:pPr>
              <a:lnSpc>
                <a:spcPct val="115000"/>
              </a:lnSpc>
            </a:pPr>
            <a:r>
              <a:rPr lang="de-DE" sz="900" dirty="0"/>
              <a:t>CC BY-ND 4.0  </a:t>
            </a:r>
          </a:p>
          <a:p>
            <a:r>
              <a:rPr lang="de-DE" sz="900" dirty="0">
                <a:solidFill>
                  <a:schemeClr val="dk1"/>
                </a:solidFill>
              </a:rPr>
              <a:t>https://creativecommons.org/licenses/by-nd/4.0/deed.de</a:t>
            </a:r>
          </a:p>
          <a:p>
            <a:endParaRPr lang="de-DE" sz="900" dirty="0"/>
          </a:p>
          <a:p>
            <a:r>
              <a:rPr lang="de-DE" sz="900" dirty="0"/>
              <a:t>Dieses Bildungsmaterial ist urheberrechtlich geschützt und – soweit nicht anders angegeben – lizenziert unter der Lizenz Creative Commons Namensnennung-Keine Bearbeitung 4.0 International (CC BY-ND 4.0). Das bedeutet, dass es von allen interessierten Personen zu jedem Zweck ohne individuelle Zustimmung und kostenlos genutzt werden kann. Dies umfasst Kopien aller Art, jegliche digitale oder physische Weitergabe und Online-Stellung sowie das Teilen, ganz gleich, in welchem Medium oder auf welcher Plattform. Bei der Nutzung müssen zumindest die Hinweise auf Autor*in (wie oben angegeben) und Lizenz beibehalten werden. Nicht gestattet ist es, das Material in geänderter Form oder Fassung zu veröffentlichen und/oder mit der Öffentlichkeit zu teilen (ND=Keine Bearbeitung). Details ergeben sich aus dem Lizenztext, der abrufbar ist unter https://creativecommons.org/licenses/by-nd/4.0/legalcode.de.</a:t>
            </a:r>
          </a:p>
          <a:p>
            <a:endParaRPr lang="de-DE" sz="900" dirty="0"/>
          </a:p>
          <a:p>
            <a:r>
              <a:rPr lang="de-DE" sz="900" dirty="0"/>
              <a:t>Von der ND-Einschränkung (ND = Keine Bearbeitung) ausgenommen (also ausdrücklich erlaubt) sind didaktische Änderungen im Rahmen der Verwendung im Unterricht. Darunter fallen insbesondere die Anpassung des Ablaufs von Übungen an die berufsspezifischen Anforderungen jeweiliger Zielgruppen (z.B. Medizinstudierende, Auszubildende zur Pflegefachperson etc.) und die Übertragung in einfache Sprache. Die Online-Stellung solcher Änderungen muss bei den Autor*innen angefragt werden.</a:t>
            </a:r>
          </a:p>
          <a:p>
            <a:endParaRPr lang="de-DE" sz="900" dirty="0"/>
          </a:p>
          <a:p>
            <a:r>
              <a:rPr lang="de-DE" sz="900" dirty="0"/>
              <a:t>Von der CC-Lizenz ausgenommen sind die in der Veröffentlichung zitierten Fremdabbildungen. Diese werden nach der Zitatregelung in § 51 des Urhebergesetztes (UrhG) verwendet.</a:t>
            </a:r>
            <a:endParaRPr lang="de-DE" sz="900" dirty="0">
              <a:solidFill>
                <a:schemeClr val="tx1"/>
              </a:solidFill>
            </a:endParaRPr>
          </a:p>
          <a:p>
            <a:pPr>
              <a:lnSpc>
                <a:spcPct val="115000"/>
              </a:lnSpc>
              <a:spcBef>
                <a:spcPts val="1200"/>
              </a:spcBef>
            </a:pPr>
            <a:r>
              <a:rPr lang="de-DE" sz="900" dirty="0">
                <a:solidFill>
                  <a:schemeClr val="dk1"/>
                </a:solidFill>
              </a:rPr>
              <a:t>Das Bildungsmaterial wurde entwickelt im Rahmen des Programms „Empowerment für Diversität – Allianz für Chancengerechtigkeit in der Gesundheitsversorgung“, angesiedelt an die Charité – Universitätsmedizin, gefördert von der Stiftung Mercator.</a:t>
            </a:r>
            <a:endParaRPr lang="de-DE" sz="900" b="1" dirty="0">
              <a:solidFill>
                <a:schemeClr val="dk1"/>
              </a:solidFill>
            </a:endParaRPr>
          </a:p>
          <a:p>
            <a:pPr>
              <a:lnSpc>
                <a:spcPct val="115000"/>
              </a:lnSpc>
              <a:spcBef>
                <a:spcPts val="1200"/>
              </a:spcBef>
            </a:pPr>
            <a:r>
              <a:rPr lang="de-DE" sz="900" b="1" dirty="0">
                <a:solidFill>
                  <a:schemeClr val="dk1"/>
                </a:solidFill>
              </a:rPr>
              <a:t>Design &amp; Layout: </a:t>
            </a:r>
            <a:r>
              <a:rPr lang="de-DE" sz="900" dirty="0">
                <a:solidFill>
                  <a:schemeClr val="dk1"/>
                </a:solidFill>
              </a:rPr>
              <a:t>Thomas </a:t>
            </a:r>
            <a:r>
              <a:rPr lang="de-DE" sz="900" dirty="0" err="1">
                <a:solidFill>
                  <a:schemeClr val="dk1"/>
                </a:solidFill>
              </a:rPr>
              <a:t>Kunicke</a:t>
            </a:r>
            <a:endParaRPr lang="de-DE" sz="900" b="1" dirty="0">
              <a:solidFill>
                <a:schemeClr val="dk1"/>
              </a:solidFill>
            </a:endParaRPr>
          </a:p>
          <a:p>
            <a:pPr marL="0" lvl="0" indent="0" algn="l" rtl="0">
              <a:lnSpc>
                <a:spcPct val="115000"/>
              </a:lnSpc>
              <a:spcBef>
                <a:spcPts val="1200"/>
              </a:spcBef>
              <a:spcAft>
                <a:spcPts val="0"/>
              </a:spcAft>
              <a:buNone/>
            </a:pPr>
            <a:r>
              <a:rPr lang="de-DE" sz="900" b="1" dirty="0">
                <a:solidFill>
                  <a:schemeClr val="dk1"/>
                </a:solidFill>
              </a:rPr>
              <a:t>Erscheinungsjahr: </a:t>
            </a:r>
            <a:r>
              <a:rPr lang="de-DE" sz="900" dirty="0">
                <a:solidFill>
                  <a:schemeClr val="dk1"/>
                </a:solidFill>
              </a:rPr>
              <a:t>2025</a:t>
            </a:r>
            <a:endParaRPr lang="de-DE" sz="900" dirty="0">
              <a:solidFill>
                <a:srgbClr val="FF0000"/>
              </a:solidFill>
              <a:latin typeface="Comfortaa Light"/>
              <a:ea typeface="Comfortaa Light"/>
              <a:cs typeface="Comfortaa Light"/>
              <a:sym typeface="Comfortaa Light"/>
            </a:endParaRPr>
          </a:p>
        </p:txBody>
      </p:sp>
      <p:pic>
        <p:nvPicPr>
          <p:cNvPr id="8" name="Grafik 7">
            <a:extLst>
              <a:ext uri="{FF2B5EF4-FFF2-40B4-BE49-F238E27FC236}">
                <a16:creationId xmlns:a16="http://schemas.microsoft.com/office/drawing/2014/main" id="{9228B43A-9A2C-CE42-31A6-E74B345EE4B9}"/>
              </a:ext>
            </a:extLst>
          </p:cNvPr>
          <p:cNvPicPr>
            <a:picLocks noChangeAspect="1"/>
          </p:cNvPicPr>
          <p:nvPr/>
        </p:nvPicPr>
        <p:blipFill>
          <a:blip r:embed="rId4"/>
          <a:stretch>
            <a:fillRect/>
          </a:stretch>
        </p:blipFill>
        <p:spPr>
          <a:xfrm>
            <a:off x="1429406" y="2823669"/>
            <a:ext cx="710297" cy="248516"/>
          </a:xfrm>
          <a:prstGeom prst="rect">
            <a:avLst/>
          </a:prstGeom>
        </p:spPr>
      </p:pic>
    </p:spTree>
    <p:extLst>
      <p:ext uri="{BB962C8B-B14F-4D97-AF65-F5344CB8AC3E}">
        <p14:creationId xmlns:p14="http://schemas.microsoft.com/office/powerpoint/2010/main" val="3069477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7A2CA771BC7EAE4880E0AEDFCB1F20E0" ma:contentTypeVersion="7" ma:contentTypeDescription="Ein neues Dokument erstellen." ma:contentTypeScope="" ma:versionID="1c548770b68b405210ba3537f9a1d5da">
  <xsd:schema xmlns:xsd="http://www.w3.org/2001/XMLSchema" xmlns:xs="http://www.w3.org/2001/XMLSchema" xmlns:p="http://schemas.microsoft.com/office/2006/metadata/properties" xmlns:ns2="130c3be4-b0e0-4195-b57a-ee438243e9ba" targetNamespace="http://schemas.microsoft.com/office/2006/metadata/properties" ma:root="true" ma:fieldsID="49fc94a466f4054486d9e6176508fc00" ns2:_="">
    <xsd:import namespace="130c3be4-b0e0-4195-b57a-ee438243e9b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0c3be4-b0e0-4195-b57a-ee438243e9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BD7B902-CB12-4FF4-B14D-63496A5B1C7C}">
  <ds:schemaRefs>
    <ds:schemaRef ds:uri="http://schemas.microsoft.com/sharepoint/v3/contenttype/forms"/>
  </ds:schemaRefs>
</ds:datastoreItem>
</file>

<file path=customXml/itemProps2.xml><?xml version="1.0" encoding="utf-8"?>
<ds:datastoreItem xmlns:ds="http://schemas.openxmlformats.org/officeDocument/2006/customXml" ds:itemID="{0E0BC251-69C1-430B-9260-2A497A7579EE}"/>
</file>

<file path=customXml/itemProps3.xml><?xml version="1.0" encoding="utf-8"?>
<ds:datastoreItem xmlns:ds="http://schemas.openxmlformats.org/officeDocument/2006/customXml" ds:itemID="{393283F2-513B-476B-8B67-B156EBF88781}">
  <ds:schemaRefs>
    <ds:schemaRef ds:uri="http://schemas.microsoft.com/office/2006/metadata/properties"/>
    <ds:schemaRef ds:uri="http://schemas.microsoft.com/office/infopath/2007/PartnerControls"/>
    <ds:schemaRef ds:uri="afc48393-65bc-4e94-b00e-e47a0ed9b9e2"/>
    <ds:schemaRef ds:uri="634b0212-ad01-4bee-8436-058b8e215b26"/>
  </ds:schemaRefs>
</ds:datastoreItem>
</file>

<file path=docProps/app.xml><?xml version="1.0" encoding="utf-8"?>
<Properties xmlns="http://schemas.openxmlformats.org/officeDocument/2006/extended-properties" xmlns:vt="http://schemas.openxmlformats.org/officeDocument/2006/docPropsVTypes">
  <TotalTime>0</TotalTime>
  <Words>3726</Words>
  <Application>Microsoft Office PowerPoint</Application>
  <PresentationFormat>Breitbild</PresentationFormat>
  <Paragraphs>325</Paragraphs>
  <Slides>50</Slides>
  <Notes>2</Notes>
  <HiddenSlides>0</HiddenSlides>
  <MMClips>0</MMClips>
  <ScaleCrop>false</ScaleCrop>
  <HeadingPairs>
    <vt:vector size="6" baseType="variant">
      <vt:variant>
        <vt:lpstr>Verwendete Schriftarten</vt:lpstr>
      </vt:variant>
      <vt:variant>
        <vt:i4>10</vt:i4>
      </vt:variant>
      <vt:variant>
        <vt:lpstr>Design</vt:lpstr>
      </vt:variant>
      <vt:variant>
        <vt:i4>1</vt:i4>
      </vt:variant>
      <vt:variant>
        <vt:lpstr>Folientitel</vt:lpstr>
      </vt:variant>
      <vt:variant>
        <vt:i4>50</vt:i4>
      </vt:variant>
    </vt:vector>
  </HeadingPairs>
  <TitlesOfParts>
    <vt:vector size="61" baseType="lpstr">
      <vt:lpstr>Arial</vt:lpstr>
      <vt:lpstr>Calibri</vt:lpstr>
      <vt:lpstr>Calibri Light</vt:lpstr>
      <vt:lpstr>Comfortaa Light</vt:lpstr>
      <vt:lpstr>DejaVu Sans</vt:lpstr>
      <vt:lpstr>overpass</vt:lpstr>
      <vt:lpstr>Segoe UI</vt:lpstr>
      <vt:lpstr>StarSymbol</vt:lpstr>
      <vt:lpstr>Times New Roman</vt:lpstr>
      <vt:lpstr>Wingdings</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Kunicke, Thomas</dc:creator>
  <cp:lastModifiedBy>Ute Siebert</cp:lastModifiedBy>
  <cp:revision>205</cp:revision>
  <dcterms:created xsi:type="dcterms:W3CDTF">2025-02-07T16:45:06Z</dcterms:created>
  <dcterms:modified xsi:type="dcterms:W3CDTF">2025-12-03T19:43:29Z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0x0101007A2CA771BC7EAE4880E0AEDFCB1F20E0</vt:lpwstr>
  </property>
  <property fmtid="{D5CDD505-2E9C-101B-9397-08002B2CF9AE}" pid="3" name="MediaServiceImageTags">
    <vt:lpwstr/>
  </property>
</Properties>
</file>