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Masters/slideMaster1.xml" ContentType="application/vnd.openxmlformats-officedocument.presentationml.slideMaster+xml"/>
  <Override PartName="/ppt/slideLayouts/slideLayout7.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Authors.xml" ContentType="application/vnd.openxmlformats-officedocument.presentationml.commentAuthors+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5" r:id="rId3"/>
    <p:sldId id="266" r:id="rId4"/>
    <p:sldId id="262" r:id="rId5"/>
    <p:sldId id="267" r:id="rId6"/>
    <p:sldId id="268" r:id="rId7"/>
    <p:sldId id="269" r:id="rId8"/>
    <p:sldId id="270" r:id="rId9"/>
    <p:sldId id="271" r:id="rId10"/>
    <p:sldId id="273" r:id="rId11"/>
    <p:sldId id="274" r:id="rId12"/>
    <p:sldId id="258" r:id="rId13"/>
    <p:sldId id="261" r:id="rId14"/>
    <p:sldId id="296" r:id="rId15"/>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te Siebert" initials="US" lastIdx="2" clrIdx="0">
    <p:extLst>
      <p:ext uri="{19B8F6BF-5375-455C-9EA6-DF929625EA0E}">
        <p15:presenceInfo xmlns:p15="http://schemas.microsoft.com/office/powerpoint/2012/main" userId="c1a74a4b5c3a94db" providerId="Windows Live"/>
      </p:ext>
    </p:extLst>
  </p:cmAuthor>
  <p:cmAuthor id="2" name="Leona Maaß" initials="LM" lastIdx="4" clrIdx="1">
    <p:extLst>
      <p:ext uri="{19B8F6BF-5375-455C-9EA6-DF929625EA0E}">
        <p15:presenceInfo xmlns:p15="http://schemas.microsoft.com/office/powerpoint/2012/main" userId="S-1-5-21-594032296-1993299482-929701000-12320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0" d="100"/>
          <a:sy n="110" d="100"/>
        </p:scale>
        <p:origin x="31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BFBAAD-A566-4C68-996C-753C2F45FDF5}"/>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EB17BC1-5374-4B77-B45D-491607A719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602262FE-12B8-4ECB-9090-EB7718D1A4C7}"/>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5" name="Fußzeilenplatzhalter 4">
            <a:extLst>
              <a:ext uri="{FF2B5EF4-FFF2-40B4-BE49-F238E27FC236}">
                <a16:creationId xmlns:a16="http://schemas.microsoft.com/office/drawing/2014/main" id="{7A26C44C-9A30-4323-AD43-EB2633561C1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BC77458-31E0-4419-80AD-433988646627}"/>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427412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0C84A4-84C0-443D-AE4D-0AAABAB5DF0D}"/>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CCFA2F15-83E6-4562-9E39-0F25C6BE3C54}"/>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1B636EE1-31CC-4D9A-82CF-9BB64512382A}"/>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5" name="Fußzeilenplatzhalter 4">
            <a:extLst>
              <a:ext uri="{FF2B5EF4-FFF2-40B4-BE49-F238E27FC236}">
                <a16:creationId xmlns:a16="http://schemas.microsoft.com/office/drawing/2014/main" id="{7BEEC7D9-7202-4758-94D2-3DF05EC59B4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A4CE620-4380-462B-87CB-67A76FDBE362}"/>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7565621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233394-403C-482F-B868-37D037AF971E}"/>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0C5162DB-F503-418D-983C-E4EEA9721D3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C6639C97-258E-4ED5-A22C-C623A5795EFD}"/>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5" name="Fußzeilenplatzhalter 4">
            <a:extLst>
              <a:ext uri="{FF2B5EF4-FFF2-40B4-BE49-F238E27FC236}">
                <a16:creationId xmlns:a16="http://schemas.microsoft.com/office/drawing/2014/main" id="{90E6EEE4-12EE-4267-9141-AFCD24ABABD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75C888D2-D35D-475B-A188-237BE7A7142C}"/>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2975021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C2AD88-F2AB-49BC-9B22-EE4DB8434F9A}"/>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2DAB256-48E6-4218-B39E-73BE90EF65B1}"/>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1261BD49-478A-47B3-92BF-F74503E67BFC}"/>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28BCF34F-6226-4210-8FD1-4B44F8030E34}"/>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6" name="Fußzeilenplatzhalter 5">
            <a:extLst>
              <a:ext uri="{FF2B5EF4-FFF2-40B4-BE49-F238E27FC236}">
                <a16:creationId xmlns:a16="http://schemas.microsoft.com/office/drawing/2014/main" id="{F6F3C84D-E8C7-49DA-9299-B5202809F977}"/>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1ADBED8F-3E24-46CF-9DC8-12F60EAB5E5E}"/>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018957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4E7C76-1121-4FC4-8327-F95E5D2CEF62}"/>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9BA966FF-AFF7-4693-8DEB-D7479379D9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6A0AF9AE-623D-4A93-AAE5-053A6EE4BD66}"/>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67C3781D-8956-4165-81EB-1EC1CA897D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A18212DF-E494-404E-AC6D-B2D03F0A41A8}"/>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6943B341-148A-4641-8333-B45BC108BE29}"/>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8" name="Fußzeilenplatzhalter 7">
            <a:extLst>
              <a:ext uri="{FF2B5EF4-FFF2-40B4-BE49-F238E27FC236}">
                <a16:creationId xmlns:a16="http://schemas.microsoft.com/office/drawing/2014/main" id="{10ACC09F-4B7F-4ACE-8DB6-B58E3426F56A}"/>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D5AFB84E-FED1-48EC-82E6-21C924C017AC}"/>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1133579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0291DF-0497-48E6-B20B-61B3F8447A4C}"/>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538F4704-B31B-4F88-89B3-D26BB8BCDB5A}"/>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4" name="Fußzeilenplatzhalter 3">
            <a:extLst>
              <a:ext uri="{FF2B5EF4-FFF2-40B4-BE49-F238E27FC236}">
                <a16:creationId xmlns:a16="http://schemas.microsoft.com/office/drawing/2014/main" id="{ED9DCE76-280E-44C8-9BCE-0E163D5EB771}"/>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4E184DE2-9C82-44AF-A439-6A05BFA20FD3}"/>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415051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57548DDC-6D80-4DF6-BDF6-330334C957CE}"/>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3" name="Fußzeilenplatzhalter 2">
            <a:extLst>
              <a:ext uri="{FF2B5EF4-FFF2-40B4-BE49-F238E27FC236}">
                <a16:creationId xmlns:a16="http://schemas.microsoft.com/office/drawing/2014/main" id="{6482F238-7C2B-43EF-A28B-15F0A6F7F781}"/>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F4A562C2-D6EB-4AD1-95AF-C97C72194DD7}"/>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41336516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66B081-D316-4EB7-8B12-38C208A2E1FC}"/>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68448460-8D19-4CE0-9BA3-829F9440C6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B362C254-B794-4A5F-A0E1-F0184F643A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CF8DAD61-8367-46B9-9F74-0E4E2C6D02E4}"/>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6" name="Fußzeilenplatzhalter 5">
            <a:extLst>
              <a:ext uri="{FF2B5EF4-FFF2-40B4-BE49-F238E27FC236}">
                <a16:creationId xmlns:a16="http://schemas.microsoft.com/office/drawing/2014/main" id="{015F175D-DED6-4F27-B448-4720DCF803F8}"/>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4A9A0F3A-563A-4A2A-8C57-CD09134C9329}"/>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9723360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EDA31D-A619-41DF-990A-A928EC96ED37}"/>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2AA288F1-13A8-47D3-BAD8-01BD1A38E3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DDCE7D70-6E1F-4189-AB77-5119A2DAFB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64B1361D-5CD5-47A1-B551-7A35B957BCDE}"/>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6" name="Fußzeilenplatzhalter 5">
            <a:extLst>
              <a:ext uri="{FF2B5EF4-FFF2-40B4-BE49-F238E27FC236}">
                <a16:creationId xmlns:a16="http://schemas.microsoft.com/office/drawing/2014/main" id="{B9F2706E-3C5D-4DE4-BB56-7126FFA58B0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8A01C9E6-FC2C-4636-936D-D4E21DD74614}"/>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1969475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FBB1C6-3BC3-438D-A1C8-4ABFC47C2391}"/>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544C4003-7CFB-408B-8394-155703AEB1EB}"/>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381ACE5-8992-4F33-9151-3B7740AEA50B}"/>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5" name="Fußzeilenplatzhalter 4">
            <a:extLst>
              <a:ext uri="{FF2B5EF4-FFF2-40B4-BE49-F238E27FC236}">
                <a16:creationId xmlns:a16="http://schemas.microsoft.com/office/drawing/2014/main" id="{152580F0-46AC-4768-9B86-2A7D204FD79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20D5C1F-F969-4341-BE85-9D11C2A26469}"/>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7350515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FBA66D50-3C18-4832-91AB-FC9830A75C01}"/>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E66AFF21-CFE3-47C6-9000-1DB0E752C891}"/>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725E2C9-9D61-401D-A663-4A4422A4E3BA}"/>
              </a:ext>
            </a:extLst>
          </p:cNvPr>
          <p:cNvSpPr>
            <a:spLocks noGrp="1"/>
          </p:cNvSpPr>
          <p:nvPr>
            <p:ph type="dt" sz="half" idx="10"/>
          </p:nvPr>
        </p:nvSpPr>
        <p:spPr/>
        <p:txBody>
          <a:bodyPr/>
          <a:lstStyle/>
          <a:p>
            <a:fld id="{5670332E-0224-4CD8-A77C-B878E9FB2C09}" type="datetimeFigureOut">
              <a:rPr lang="de-DE" smtClean="0"/>
              <a:t>03.12.2025</a:t>
            </a:fld>
            <a:endParaRPr lang="de-DE"/>
          </a:p>
        </p:txBody>
      </p:sp>
      <p:sp>
        <p:nvSpPr>
          <p:cNvPr id="5" name="Fußzeilenplatzhalter 4">
            <a:extLst>
              <a:ext uri="{FF2B5EF4-FFF2-40B4-BE49-F238E27FC236}">
                <a16:creationId xmlns:a16="http://schemas.microsoft.com/office/drawing/2014/main" id="{8AB82F9C-4D78-4C19-B223-4AEADFEA769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FB14166-DDE7-4CD5-867F-4521D0D9CA5C}"/>
              </a:ext>
            </a:extLst>
          </p:cNvPr>
          <p:cNvSpPr>
            <a:spLocks noGrp="1"/>
          </p:cNvSpPr>
          <p:nvPr>
            <p:ph type="sldNum" sz="quarter" idx="12"/>
          </p:nvPr>
        </p:nvSpPr>
        <p:spPr/>
        <p:txBody>
          <a:bodyPr/>
          <a:lstStyle/>
          <a:p>
            <a:fld id="{B5D45EE7-CFFB-47C7-ACA3-7180D14DA1D8}" type="slidenum">
              <a:rPr lang="de-DE" smtClean="0"/>
              <a:t>‹Nr.›</a:t>
            </a:fld>
            <a:endParaRPr lang="de-DE"/>
          </a:p>
        </p:txBody>
      </p:sp>
    </p:spTree>
    <p:extLst>
      <p:ext uri="{BB962C8B-B14F-4D97-AF65-F5344CB8AC3E}">
        <p14:creationId xmlns:p14="http://schemas.microsoft.com/office/powerpoint/2010/main" val="397671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8944E51E-43CD-415C-ACD9-B0E6AAD4A7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38826387-6384-4693-A165-1E37679AB8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5E638A4-8EC0-41C3-8E3C-071FDD236E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70332E-0224-4CD8-A77C-B878E9FB2C09}" type="datetimeFigureOut">
              <a:rPr lang="de-DE" smtClean="0"/>
              <a:t>03.12.2025</a:t>
            </a:fld>
            <a:endParaRPr lang="de-DE"/>
          </a:p>
        </p:txBody>
      </p:sp>
      <p:sp>
        <p:nvSpPr>
          <p:cNvPr id="5" name="Fußzeilenplatzhalter 4">
            <a:extLst>
              <a:ext uri="{FF2B5EF4-FFF2-40B4-BE49-F238E27FC236}">
                <a16:creationId xmlns:a16="http://schemas.microsoft.com/office/drawing/2014/main" id="{954719CB-0E72-4DDE-AFD2-C1ED669136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88A303EE-1ACE-41F8-882F-44BAA17DDE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D45EE7-CFFB-47C7-ACA3-7180D14DA1D8}" type="slidenum">
              <a:rPr lang="de-DE" smtClean="0"/>
              <a:t>‹Nr.›</a:t>
            </a:fld>
            <a:endParaRPr lang="de-DE"/>
          </a:p>
        </p:txBody>
      </p:sp>
    </p:spTree>
    <p:extLst>
      <p:ext uri="{BB962C8B-B14F-4D97-AF65-F5344CB8AC3E}">
        <p14:creationId xmlns:p14="http://schemas.microsoft.com/office/powerpoint/2010/main" val="8107797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deutscher-lernspielpreis.de/stopp-tanz-im-sprachunterricht-bewegung-und-sprache-kreativ-verbinden/" TargetMode="External"/><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hyperlink" Target="http://www.uk-koeln.de/lehre/lindenburg-akademi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0942FFD3-655A-43C8-8520-932E858B03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10" name="Gerader Verbinder 9">
            <a:extLst>
              <a:ext uri="{FF2B5EF4-FFF2-40B4-BE49-F238E27FC236}">
                <a16:creationId xmlns:a16="http://schemas.microsoft.com/office/drawing/2014/main" id="{1886FB6F-776C-4655-9033-8FED8C915901}"/>
              </a:ext>
            </a:extLst>
          </p:cNvPr>
          <p:cNvCxnSpPr/>
          <p:nvPr/>
        </p:nvCxnSpPr>
        <p:spPr>
          <a:xfrm>
            <a:off x="5585928" y="1325461"/>
            <a:ext cx="0" cy="4412609"/>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1" name="Textfeld 10">
            <a:extLst>
              <a:ext uri="{FF2B5EF4-FFF2-40B4-BE49-F238E27FC236}">
                <a16:creationId xmlns:a16="http://schemas.microsoft.com/office/drawing/2014/main" id="{16E2ADCB-5859-4B69-9B4B-5E135BA4B0BB}"/>
              </a:ext>
            </a:extLst>
          </p:cNvPr>
          <p:cNvSpPr txBox="1"/>
          <p:nvPr/>
        </p:nvSpPr>
        <p:spPr>
          <a:xfrm>
            <a:off x="5944891" y="2125906"/>
            <a:ext cx="4496454" cy="1569660"/>
          </a:xfrm>
          <a:prstGeom prst="rect">
            <a:avLst/>
          </a:prstGeom>
          <a:noFill/>
        </p:spPr>
        <p:txBody>
          <a:bodyPr wrap="square" rtlCol="0">
            <a:spAutoFit/>
          </a:bodyPr>
          <a:lstStyle/>
          <a:p>
            <a:r>
              <a:rPr lang="de-DE" altLang="de-DE" sz="2400" b="1" dirty="0"/>
              <a:t>Aufbaumodul </a:t>
            </a:r>
          </a:p>
          <a:p>
            <a:r>
              <a:rPr lang="de-DE" altLang="de-DE" sz="2400" b="1" dirty="0"/>
              <a:t>Diversität in der Pflege</a:t>
            </a:r>
          </a:p>
          <a:p>
            <a:endParaRPr lang="de-DE" sz="2400" b="1" dirty="0">
              <a:latin typeface="+mj-lt"/>
            </a:endParaRPr>
          </a:p>
          <a:p>
            <a:r>
              <a:rPr lang="de-DE" sz="2400" b="1" dirty="0">
                <a:latin typeface="+mj-lt"/>
              </a:rPr>
              <a:t>Stopptanz/Zwiegespräch</a:t>
            </a:r>
          </a:p>
        </p:txBody>
      </p:sp>
      <p:sp>
        <p:nvSpPr>
          <p:cNvPr id="15" name="Textfeld 14">
            <a:extLst>
              <a:ext uri="{FF2B5EF4-FFF2-40B4-BE49-F238E27FC236}">
                <a16:creationId xmlns:a16="http://schemas.microsoft.com/office/drawing/2014/main" id="{F6D5C292-0875-43A1-878E-12FD709B0121}"/>
              </a:ext>
            </a:extLst>
          </p:cNvPr>
          <p:cNvSpPr txBox="1"/>
          <p:nvPr/>
        </p:nvSpPr>
        <p:spPr>
          <a:xfrm>
            <a:off x="1976984" y="2910736"/>
            <a:ext cx="2989299" cy="461665"/>
          </a:xfrm>
          <a:prstGeom prst="rect">
            <a:avLst/>
          </a:prstGeom>
          <a:noFill/>
        </p:spPr>
        <p:txBody>
          <a:bodyPr wrap="square" rtlCol="0">
            <a:spAutoFit/>
          </a:bodyPr>
          <a:lstStyle/>
          <a:p>
            <a:endParaRPr lang="de-DE" sz="2400" dirty="0">
              <a:solidFill>
                <a:srgbClr val="FF0000"/>
              </a:solidFill>
              <a:latin typeface="+mj-lt"/>
            </a:endParaRPr>
          </a:p>
        </p:txBody>
      </p:sp>
      <p:pic>
        <p:nvPicPr>
          <p:cNvPr id="16" name="Grafik 15">
            <a:extLst>
              <a:ext uri="{FF2B5EF4-FFF2-40B4-BE49-F238E27FC236}">
                <a16:creationId xmlns:a16="http://schemas.microsoft.com/office/drawing/2014/main" id="{AF7813D6-84DD-4B9C-859F-341F845E54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39285" y="87337"/>
            <a:ext cx="1548000" cy="715721"/>
          </a:xfrm>
          <a:prstGeom prst="rect">
            <a:avLst/>
          </a:prstGeom>
        </p:spPr>
      </p:pic>
      <p:sp>
        <p:nvSpPr>
          <p:cNvPr id="2" name="Textfeld 1">
            <a:extLst>
              <a:ext uri="{FF2B5EF4-FFF2-40B4-BE49-F238E27FC236}">
                <a16:creationId xmlns:a16="http://schemas.microsoft.com/office/drawing/2014/main" id="{D5A24F61-DA21-FB9B-9B5B-967B97E55D3A}"/>
              </a:ext>
            </a:extLst>
          </p:cNvPr>
          <p:cNvSpPr txBox="1"/>
          <p:nvPr/>
        </p:nvSpPr>
        <p:spPr>
          <a:xfrm>
            <a:off x="2140136" y="4074013"/>
            <a:ext cx="3086830" cy="307777"/>
          </a:xfrm>
          <a:prstGeom prst="rect">
            <a:avLst/>
          </a:prstGeom>
          <a:noFill/>
        </p:spPr>
        <p:txBody>
          <a:bodyPr wrap="square" rtlCol="0">
            <a:spAutoFit/>
          </a:bodyPr>
          <a:lstStyle/>
          <a:p>
            <a:r>
              <a:rPr lang="de-DE" sz="700" dirty="0"/>
              <a:t>Foto: Nutzung mit freundlicher Genehmigung von </a:t>
            </a:r>
            <a:r>
              <a:rPr lang="de-DE" sz="700" dirty="0" err="1"/>
              <a:t>MedizinFotoKöln</a:t>
            </a:r>
            <a:r>
              <a:rPr lang="de-DE" sz="700" dirty="0"/>
              <a:t>/ Christian Wittke</a:t>
            </a:r>
          </a:p>
        </p:txBody>
      </p:sp>
      <p:pic>
        <p:nvPicPr>
          <p:cNvPr id="3" name="Grafik 2">
            <a:extLst>
              <a:ext uri="{FF2B5EF4-FFF2-40B4-BE49-F238E27FC236}">
                <a16:creationId xmlns:a16="http://schemas.microsoft.com/office/drawing/2014/main" id="{851AD550-A6FB-F131-F6E7-871E3C6CCA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40136" y="2017633"/>
            <a:ext cx="3086830" cy="2056380"/>
          </a:xfrm>
          <a:prstGeom prst="rect">
            <a:avLst/>
          </a:prstGeom>
        </p:spPr>
      </p:pic>
    </p:spTree>
    <p:extLst>
      <p:ext uri="{BB962C8B-B14F-4D97-AF65-F5344CB8AC3E}">
        <p14:creationId xmlns:p14="http://schemas.microsoft.com/office/powerpoint/2010/main" val="318459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8" name="Titel 7">
            <a:extLst>
              <a:ext uri="{FF2B5EF4-FFF2-40B4-BE49-F238E27FC236}">
                <a16:creationId xmlns:a16="http://schemas.microsoft.com/office/drawing/2014/main" id="{E4382287-BC94-4075-BA1E-7F6988F7A568}"/>
              </a:ext>
            </a:extLst>
          </p:cNvPr>
          <p:cNvSpPr>
            <a:spLocks noGrp="1"/>
          </p:cNvSpPr>
          <p:nvPr>
            <p:ph type="title"/>
          </p:nvPr>
        </p:nvSpPr>
        <p:spPr>
          <a:xfrm>
            <a:off x="838200" y="815060"/>
            <a:ext cx="10515600" cy="1325563"/>
          </a:xfrm>
        </p:spPr>
        <p:txBody>
          <a:bodyPr/>
          <a:lstStyle/>
          <a:p>
            <a:r>
              <a:rPr lang="de-DE" dirty="0"/>
              <a:t>Stopptanz/Zwiegespräch – Ablauf &amp; Regeln</a:t>
            </a:r>
          </a:p>
        </p:txBody>
      </p:sp>
      <p:sp>
        <p:nvSpPr>
          <p:cNvPr id="3" name="Textfeld 2">
            <a:extLst>
              <a:ext uri="{FF2B5EF4-FFF2-40B4-BE49-F238E27FC236}">
                <a16:creationId xmlns:a16="http://schemas.microsoft.com/office/drawing/2014/main" id="{A0CE24DF-8D95-49B8-86A4-E7D11C6A72F5}"/>
              </a:ext>
            </a:extLst>
          </p:cNvPr>
          <p:cNvSpPr txBox="1"/>
          <p:nvPr/>
        </p:nvSpPr>
        <p:spPr>
          <a:xfrm>
            <a:off x="838200" y="2390775"/>
            <a:ext cx="10534650" cy="369332"/>
          </a:xfrm>
          <a:prstGeom prst="rect">
            <a:avLst/>
          </a:prstGeom>
          <a:noFill/>
        </p:spPr>
        <p:txBody>
          <a:bodyPr wrap="square" rtlCol="0">
            <a:spAutoFit/>
          </a:bodyPr>
          <a:lstStyle/>
          <a:p>
            <a:endParaRPr lang="de-DE" dirty="0"/>
          </a:p>
        </p:txBody>
      </p:sp>
      <p:sp>
        <p:nvSpPr>
          <p:cNvPr id="6" name="Textfeld 5">
            <a:extLst>
              <a:ext uri="{FF2B5EF4-FFF2-40B4-BE49-F238E27FC236}">
                <a16:creationId xmlns:a16="http://schemas.microsoft.com/office/drawing/2014/main" id="{E0DD07F0-523D-4603-A1EB-83A6D763E5F7}"/>
              </a:ext>
            </a:extLst>
          </p:cNvPr>
          <p:cNvSpPr txBox="1"/>
          <p:nvPr/>
        </p:nvSpPr>
        <p:spPr>
          <a:xfrm>
            <a:off x="952500" y="2140623"/>
            <a:ext cx="10668000" cy="2173031"/>
          </a:xfrm>
          <a:prstGeom prst="rect">
            <a:avLst/>
          </a:prstGeom>
          <a:noFill/>
        </p:spPr>
        <p:txBody>
          <a:bodyPr wrap="square" rtlCol="0">
            <a:spAutoFit/>
          </a:bodyPr>
          <a:lstStyle/>
          <a:p>
            <a:pPr>
              <a:lnSpc>
                <a:spcPct val="150000"/>
              </a:lnSpc>
            </a:pPr>
            <a:r>
              <a:rPr lang="de-DE" sz="2000" b="1" dirty="0"/>
              <a:t>Vorbereitung</a:t>
            </a:r>
            <a:r>
              <a:rPr lang="de-DE" sz="2000" dirty="0"/>
              <a:t>: </a:t>
            </a:r>
          </a:p>
          <a:p>
            <a:pPr marL="285750" indent="-285750">
              <a:lnSpc>
                <a:spcPct val="150000"/>
              </a:lnSpc>
              <a:buFont typeface="Arial" panose="020B0604020202020204" pitchFamily="34" charset="0"/>
              <a:buChar char="•"/>
            </a:pPr>
            <a:r>
              <a:rPr lang="de-DE" dirty="0"/>
              <a:t>Musikgerät (z. B. Bluetooth-Box, Handy mit Lautsprecher, PC)</a:t>
            </a:r>
          </a:p>
          <a:p>
            <a:pPr marL="285750" indent="-285750">
              <a:lnSpc>
                <a:spcPct val="150000"/>
              </a:lnSpc>
              <a:buFont typeface="Arial" panose="020B0604020202020204" pitchFamily="34" charset="0"/>
              <a:buChar char="•"/>
            </a:pPr>
            <a:r>
              <a:rPr lang="de-DE" dirty="0"/>
              <a:t>Ausreichend Platz im Klassen-/Seminarraum, Bewegungsraum oder auf der Freifläche draußen</a:t>
            </a:r>
          </a:p>
          <a:p>
            <a:pPr marL="285750" indent="-285750">
              <a:lnSpc>
                <a:spcPct val="150000"/>
              </a:lnSpc>
              <a:buFont typeface="Arial" panose="020B0604020202020204" pitchFamily="34" charset="0"/>
              <a:buChar char="•"/>
            </a:pPr>
            <a:r>
              <a:rPr lang="de-DE" dirty="0"/>
              <a:t>2er/3er Stuhlgruppen mit wechselnden Kombinationen an Gesprächspartner*innen</a:t>
            </a:r>
          </a:p>
          <a:p>
            <a:pPr marL="285750" indent="-285750">
              <a:lnSpc>
                <a:spcPct val="150000"/>
              </a:lnSpc>
              <a:buFont typeface="Arial" panose="020B0604020202020204" pitchFamily="34" charset="0"/>
              <a:buChar char="•"/>
            </a:pPr>
            <a:r>
              <a:rPr lang="de-DE" dirty="0"/>
              <a:t>Optional: vorab die Bewegungsform erklären (bspw. freies Tanzen, bestimmte Bewegungsart)</a:t>
            </a:r>
          </a:p>
        </p:txBody>
      </p:sp>
    </p:spTree>
    <p:extLst>
      <p:ext uri="{BB962C8B-B14F-4D97-AF65-F5344CB8AC3E}">
        <p14:creationId xmlns:p14="http://schemas.microsoft.com/office/powerpoint/2010/main" val="3951349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8" name="Titel 7">
            <a:extLst>
              <a:ext uri="{FF2B5EF4-FFF2-40B4-BE49-F238E27FC236}">
                <a16:creationId xmlns:a16="http://schemas.microsoft.com/office/drawing/2014/main" id="{E4382287-BC94-4075-BA1E-7F6988F7A568}"/>
              </a:ext>
            </a:extLst>
          </p:cNvPr>
          <p:cNvSpPr>
            <a:spLocks noGrp="1"/>
          </p:cNvSpPr>
          <p:nvPr>
            <p:ph type="title"/>
          </p:nvPr>
        </p:nvSpPr>
        <p:spPr>
          <a:xfrm>
            <a:off x="838200" y="815060"/>
            <a:ext cx="10515600" cy="1325563"/>
          </a:xfrm>
        </p:spPr>
        <p:txBody>
          <a:bodyPr/>
          <a:lstStyle/>
          <a:p>
            <a:r>
              <a:rPr lang="de-DE" dirty="0"/>
              <a:t>Stopptanz/Zwiegespräch – Ablauf &amp; Regeln</a:t>
            </a:r>
          </a:p>
        </p:txBody>
      </p:sp>
      <p:sp>
        <p:nvSpPr>
          <p:cNvPr id="3" name="Textfeld 2">
            <a:extLst>
              <a:ext uri="{FF2B5EF4-FFF2-40B4-BE49-F238E27FC236}">
                <a16:creationId xmlns:a16="http://schemas.microsoft.com/office/drawing/2014/main" id="{A0CE24DF-8D95-49B8-86A4-E7D11C6A72F5}"/>
              </a:ext>
            </a:extLst>
          </p:cNvPr>
          <p:cNvSpPr txBox="1"/>
          <p:nvPr/>
        </p:nvSpPr>
        <p:spPr>
          <a:xfrm>
            <a:off x="838200" y="2390775"/>
            <a:ext cx="10534650" cy="369332"/>
          </a:xfrm>
          <a:prstGeom prst="rect">
            <a:avLst/>
          </a:prstGeom>
          <a:noFill/>
        </p:spPr>
        <p:txBody>
          <a:bodyPr wrap="square" rtlCol="0">
            <a:spAutoFit/>
          </a:bodyPr>
          <a:lstStyle/>
          <a:p>
            <a:endParaRPr lang="de-DE" dirty="0"/>
          </a:p>
        </p:txBody>
      </p:sp>
      <p:sp>
        <p:nvSpPr>
          <p:cNvPr id="6" name="Textfeld 5">
            <a:extLst>
              <a:ext uri="{FF2B5EF4-FFF2-40B4-BE49-F238E27FC236}">
                <a16:creationId xmlns:a16="http://schemas.microsoft.com/office/drawing/2014/main" id="{E0DD07F0-523D-4603-A1EB-83A6D763E5F7}"/>
              </a:ext>
            </a:extLst>
          </p:cNvPr>
          <p:cNvSpPr txBox="1"/>
          <p:nvPr/>
        </p:nvSpPr>
        <p:spPr>
          <a:xfrm>
            <a:off x="952500" y="2140623"/>
            <a:ext cx="10668000" cy="2173031"/>
          </a:xfrm>
          <a:prstGeom prst="rect">
            <a:avLst/>
          </a:prstGeom>
          <a:noFill/>
        </p:spPr>
        <p:txBody>
          <a:bodyPr wrap="square" rtlCol="0">
            <a:spAutoFit/>
          </a:bodyPr>
          <a:lstStyle/>
          <a:p>
            <a:pPr>
              <a:lnSpc>
                <a:spcPct val="150000"/>
              </a:lnSpc>
            </a:pPr>
            <a:r>
              <a:rPr lang="de-DE" sz="2000" b="1" dirty="0"/>
              <a:t>Gesprächsablauf</a:t>
            </a:r>
            <a:r>
              <a:rPr lang="de-DE" sz="2000" dirty="0"/>
              <a:t>:</a:t>
            </a:r>
          </a:p>
          <a:p>
            <a:pPr marL="742950" lvl="1" indent="-285750">
              <a:lnSpc>
                <a:spcPct val="150000"/>
              </a:lnSpc>
              <a:buFont typeface="Arial" panose="020B0604020202020204" pitchFamily="34" charset="0"/>
              <a:buChar char="•"/>
            </a:pPr>
            <a:r>
              <a:rPr lang="de-DE" dirty="0"/>
              <a:t>Person A positioniert sich zu der benannten/eingeblendeten Aussage oder Frage</a:t>
            </a:r>
          </a:p>
          <a:p>
            <a:pPr marL="742950" lvl="1" indent="-285750">
              <a:lnSpc>
                <a:spcPct val="150000"/>
              </a:lnSpc>
              <a:buFont typeface="Arial" panose="020B0604020202020204" pitchFamily="34" charset="0"/>
              <a:buChar char="•"/>
            </a:pPr>
            <a:r>
              <a:rPr lang="de-DE" dirty="0"/>
              <a:t>Person B (bei 3er Gruppen auch Person C) hören nach dem Prinzip des aktiven Zuhörens nach Carl Rogers zu, ohne jedoch verbale Äußerungen abzugeben.</a:t>
            </a:r>
          </a:p>
          <a:p>
            <a:pPr marL="742950" lvl="1" indent="-285750">
              <a:lnSpc>
                <a:spcPct val="150000"/>
              </a:lnSpc>
              <a:buFont typeface="Arial" panose="020B0604020202020204" pitchFamily="34" charset="0"/>
              <a:buChar char="•"/>
            </a:pPr>
            <a:r>
              <a:rPr lang="de-DE" dirty="0"/>
              <a:t>Wechsel von Rollen, Person B/C positioniert sich, Person A (und B oder C) hören zu.</a:t>
            </a:r>
          </a:p>
        </p:txBody>
      </p:sp>
    </p:spTree>
    <p:extLst>
      <p:ext uri="{BB962C8B-B14F-4D97-AF65-F5344CB8AC3E}">
        <p14:creationId xmlns:p14="http://schemas.microsoft.com/office/powerpoint/2010/main" val="674851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8" name="Titel 7">
            <a:extLst>
              <a:ext uri="{FF2B5EF4-FFF2-40B4-BE49-F238E27FC236}">
                <a16:creationId xmlns:a16="http://schemas.microsoft.com/office/drawing/2014/main" id="{E4382287-BC94-4075-BA1E-7F6988F7A568}"/>
              </a:ext>
            </a:extLst>
          </p:cNvPr>
          <p:cNvSpPr>
            <a:spLocks noGrp="1"/>
          </p:cNvSpPr>
          <p:nvPr>
            <p:ph type="title"/>
          </p:nvPr>
        </p:nvSpPr>
        <p:spPr>
          <a:xfrm>
            <a:off x="838200" y="815060"/>
            <a:ext cx="10515600" cy="1325563"/>
          </a:xfrm>
        </p:spPr>
        <p:txBody>
          <a:bodyPr/>
          <a:lstStyle/>
          <a:p>
            <a:r>
              <a:rPr lang="de-DE" dirty="0"/>
              <a:t>Stopptanz/Zwiegespräch – Ablauf &amp; Regeln</a:t>
            </a:r>
          </a:p>
        </p:txBody>
      </p:sp>
      <p:sp>
        <p:nvSpPr>
          <p:cNvPr id="3" name="Textfeld 2">
            <a:extLst>
              <a:ext uri="{FF2B5EF4-FFF2-40B4-BE49-F238E27FC236}">
                <a16:creationId xmlns:a16="http://schemas.microsoft.com/office/drawing/2014/main" id="{A0CE24DF-8D95-49B8-86A4-E7D11C6A72F5}"/>
              </a:ext>
            </a:extLst>
          </p:cNvPr>
          <p:cNvSpPr txBox="1"/>
          <p:nvPr/>
        </p:nvSpPr>
        <p:spPr>
          <a:xfrm>
            <a:off x="838200" y="2390775"/>
            <a:ext cx="10534650" cy="369332"/>
          </a:xfrm>
          <a:prstGeom prst="rect">
            <a:avLst/>
          </a:prstGeom>
          <a:noFill/>
        </p:spPr>
        <p:txBody>
          <a:bodyPr wrap="square" rtlCol="0">
            <a:spAutoFit/>
          </a:bodyPr>
          <a:lstStyle/>
          <a:p>
            <a:endParaRPr lang="de-DE" dirty="0"/>
          </a:p>
        </p:txBody>
      </p:sp>
      <p:sp>
        <p:nvSpPr>
          <p:cNvPr id="6" name="Textfeld 5">
            <a:extLst>
              <a:ext uri="{FF2B5EF4-FFF2-40B4-BE49-F238E27FC236}">
                <a16:creationId xmlns:a16="http://schemas.microsoft.com/office/drawing/2014/main" id="{E0DD07F0-523D-4603-A1EB-83A6D763E5F7}"/>
              </a:ext>
            </a:extLst>
          </p:cNvPr>
          <p:cNvSpPr txBox="1"/>
          <p:nvPr/>
        </p:nvSpPr>
        <p:spPr>
          <a:xfrm>
            <a:off x="952500" y="2140623"/>
            <a:ext cx="10668000" cy="3508653"/>
          </a:xfrm>
          <a:prstGeom prst="rect">
            <a:avLst/>
          </a:prstGeom>
          <a:noFill/>
        </p:spPr>
        <p:txBody>
          <a:bodyPr wrap="square" rtlCol="0">
            <a:spAutoFit/>
          </a:bodyPr>
          <a:lstStyle/>
          <a:p>
            <a:r>
              <a:rPr lang="de-DE" sz="2000" b="1" dirty="0"/>
              <a:t>Übungsbeginn</a:t>
            </a:r>
            <a:r>
              <a:rPr lang="de-DE" sz="2000" dirty="0"/>
              <a:t>:</a:t>
            </a:r>
          </a:p>
          <a:p>
            <a:pPr marL="742950" lvl="1" indent="-285750">
              <a:buFont typeface="Arial" panose="020B0604020202020204" pitchFamily="34" charset="0"/>
              <a:buChar char="•"/>
            </a:pPr>
            <a:r>
              <a:rPr lang="de-DE" dirty="0"/>
              <a:t>Die/der Dozent*in/Lehrkraft startet die Musik (1-2min.)</a:t>
            </a:r>
          </a:p>
          <a:p>
            <a:pPr marL="742950" lvl="1" indent="-285750">
              <a:buFont typeface="Arial" panose="020B0604020202020204" pitchFamily="34" charset="0"/>
              <a:buChar char="•"/>
            </a:pPr>
            <a:r>
              <a:rPr lang="de-DE" dirty="0"/>
              <a:t>Alle Teilnehmenden bewegen sich zur Musik durch den Raum – wie abgesprochen.</a:t>
            </a:r>
          </a:p>
          <a:p>
            <a:pPr marL="285750" indent="-285750">
              <a:buFont typeface="Arial" panose="020B0604020202020204" pitchFamily="34" charset="0"/>
              <a:buChar char="•"/>
            </a:pPr>
            <a:endParaRPr lang="de-DE" dirty="0"/>
          </a:p>
          <a:p>
            <a:r>
              <a:rPr lang="de-DE" sz="2000" b="1" dirty="0"/>
              <a:t>Stopp-Signal</a:t>
            </a:r>
            <a:r>
              <a:rPr lang="de-DE" sz="2000" dirty="0"/>
              <a:t>:</a:t>
            </a:r>
          </a:p>
          <a:p>
            <a:pPr marL="742950" lvl="1" indent="-285750">
              <a:buFont typeface="Arial" panose="020B0604020202020204" pitchFamily="34" charset="0"/>
              <a:buChar char="•"/>
            </a:pPr>
            <a:r>
              <a:rPr lang="de-DE" dirty="0"/>
              <a:t>Die Musik wird plötzlich gestoppt.</a:t>
            </a:r>
          </a:p>
          <a:p>
            <a:pPr marL="742950" lvl="1" indent="-285750">
              <a:buFont typeface="Arial" panose="020B0604020202020204" pitchFamily="34" charset="0"/>
              <a:buChar char="•"/>
            </a:pPr>
            <a:r>
              <a:rPr lang="de-DE" dirty="0"/>
              <a:t>Alle Teilnehmenden müssen sich umgehend einen Platz in den 2er/3er Stuhlgruppen suchen.</a:t>
            </a:r>
          </a:p>
          <a:p>
            <a:pPr marL="742950" lvl="1" indent="-285750">
              <a:buFont typeface="Arial" panose="020B0604020202020204" pitchFamily="34" charset="0"/>
              <a:buChar char="•"/>
            </a:pPr>
            <a:r>
              <a:rPr lang="de-DE" dirty="0"/>
              <a:t>Die Zwiegespräche starten (1min. pro Person)</a:t>
            </a:r>
          </a:p>
          <a:p>
            <a:endParaRPr lang="de-DE" dirty="0"/>
          </a:p>
          <a:p>
            <a:r>
              <a:rPr lang="de-DE" sz="2000" b="1" dirty="0"/>
              <a:t>Weiter geht’s</a:t>
            </a:r>
            <a:r>
              <a:rPr lang="de-DE" sz="2000" dirty="0"/>
              <a:t>:</a:t>
            </a:r>
          </a:p>
          <a:p>
            <a:pPr marL="742950" lvl="1" indent="-285750">
              <a:buFont typeface="Arial" panose="020B0604020202020204" pitchFamily="34" charset="0"/>
              <a:buChar char="•"/>
            </a:pPr>
            <a:r>
              <a:rPr lang="de-DE" dirty="0"/>
              <a:t>Die Musik wird wieder gestartet.</a:t>
            </a:r>
          </a:p>
          <a:p>
            <a:pPr marL="742950" lvl="1" indent="-285750">
              <a:buFont typeface="Arial" panose="020B0604020202020204" pitchFamily="34" charset="0"/>
              <a:buChar char="•"/>
            </a:pPr>
            <a:r>
              <a:rPr lang="de-DE" dirty="0"/>
              <a:t>Die Übung geht in mehreren Runden (entsprechend der Anzahl der Aussagen/Fragen) weiter.</a:t>
            </a:r>
          </a:p>
        </p:txBody>
      </p:sp>
    </p:spTree>
    <p:extLst>
      <p:ext uri="{BB962C8B-B14F-4D97-AF65-F5344CB8AC3E}">
        <p14:creationId xmlns:p14="http://schemas.microsoft.com/office/powerpoint/2010/main" val="3844311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8" name="Titel 7">
            <a:extLst>
              <a:ext uri="{FF2B5EF4-FFF2-40B4-BE49-F238E27FC236}">
                <a16:creationId xmlns:a16="http://schemas.microsoft.com/office/drawing/2014/main" id="{E4382287-BC94-4075-BA1E-7F6988F7A568}"/>
              </a:ext>
            </a:extLst>
          </p:cNvPr>
          <p:cNvSpPr>
            <a:spLocks noGrp="1"/>
          </p:cNvSpPr>
          <p:nvPr>
            <p:ph type="title"/>
          </p:nvPr>
        </p:nvSpPr>
        <p:spPr>
          <a:xfrm>
            <a:off x="838200" y="815060"/>
            <a:ext cx="10515600" cy="1325563"/>
          </a:xfrm>
        </p:spPr>
        <p:txBody>
          <a:bodyPr/>
          <a:lstStyle/>
          <a:p>
            <a:r>
              <a:rPr lang="de-DE" dirty="0"/>
              <a:t>Aussage/Frage</a:t>
            </a:r>
          </a:p>
        </p:txBody>
      </p:sp>
      <p:sp>
        <p:nvSpPr>
          <p:cNvPr id="3" name="Textfeld 2">
            <a:extLst>
              <a:ext uri="{FF2B5EF4-FFF2-40B4-BE49-F238E27FC236}">
                <a16:creationId xmlns:a16="http://schemas.microsoft.com/office/drawing/2014/main" id="{A0CE24DF-8D95-49B8-86A4-E7D11C6A72F5}"/>
              </a:ext>
            </a:extLst>
          </p:cNvPr>
          <p:cNvSpPr txBox="1"/>
          <p:nvPr/>
        </p:nvSpPr>
        <p:spPr>
          <a:xfrm>
            <a:off x="838200" y="2390775"/>
            <a:ext cx="10534650" cy="369332"/>
          </a:xfrm>
          <a:prstGeom prst="rect">
            <a:avLst/>
          </a:prstGeom>
          <a:noFill/>
        </p:spPr>
        <p:txBody>
          <a:bodyPr wrap="square" rtlCol="0">
            <a:spAutoFit/>
          </a:bodyPr>
          <a:lstStyle/>
          <a:p>
            <a:endParaRPr lang="de-DE" dirty="0"/>
          </a:p>
        </p:txBody>
      </p:sp>
      <p:sp>
        <p:nvSpPr>
          <p:cNvPr id="6" name="Textfeld 5">
            <a:extLst>
              <a:ext uri="{FF2B5EF4-FFF2-40B4-BE49-F238E27FC236}">
                <a16:creationId xmlns:a16="http://schemas.microsoft.com/office/drawing/2014/main" id="{E0DD07F0-523D-4603-A1EB-83A6D763E5F7}"/>
              </a:ext>
            </a:extLst>
          </p:cNvPr>
          <p:cNvSpPr txBox="1"/>
          <p:nvPr/>
        </p:nvSpPr>
        <p:spPr>
          <a:xfrm>
            <a:off x="838200" y="3007757"/>
            <a:ext cx="10668000" cy="584775"/>
          </a:xfrm>
          <a:prstGeom prst="rect">
            <a:avLst/>
          </a:prstGeom>
          <a:noFill/>
        </p:spPr>
        <p:txBody>
          <a:bodyPr wrap="square" rtlCol="0">
            <a:spAutoFit/>
          </a:bodyPr>
          <a:lstStyle/>
          <a:p>
            <a:pPr algn="ctr"/>
            <a:r>
              <a:rPr lang="de-DE" sz="3200" dirty="0"/>
              <a:t>Das Wort Behinderung sollte durch ein anderes ersetzt werde.</a:t>
            </a:r>
          </a:p>
        </p:txBody>
      </p:sp>
    </p:spTree>
    <p:extLst>
      <p:ext uri="{BB962C8B-B14F-4D97-AF65-F5344CB8AC3E}">
        <p14:creationId xmlns:p14="http://schemas.microsoft.com/office/powerpoint/2010/main" val="1021785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8" name="Titel 7">
            <a:extLst>
              <a:ext uri="{FF2B5EF4-FFF2-40B4-BE49-F238E27FC236}">
                <a16:creationId xmlns:a16="http://schemas.microsoft.com/office/drawing/2014/main" id="{E4382287-BC94-4075-BA1E-7F6988F7A568}"/>
              </a:ext>
            </a:extLst>
          </p:cNvPr>
          <p:cNvSpPr>
            <a:spLocks noGrp="1"/>
          </p:cNvSpPr>
          <p:nvPr>
            <p:ph type="title"/>
          </p:nvPr>
        </p:nvSpPr>
        <p:spPr>
          <a:xfrm>
            <a:off x="838200" y="815060"/>
            <a:ext cx="10515600" cy="1325563"/>
          </a:xfrm>
        </p:spPr>
        <p:txBody>
          <a:bodyPr/>
          <a:lstStyle/>
          <a:p>
            <a:r>
              <a:rPr lang="de-DE" dirty="0"/>
              <a:t>Aussage/Frage</a:t>
            </a:r>
          </a:p>
        </p:txBody>
      </p:sp>
      <p:sp>
        <p:nvSpPr>
          <p:cNvPr id="3" name="Textfeld 2">
            <a:extLst>
              <a:ext uri="{FF2B5EF4-FFF2-40B4-BE49-F238E27FC236}">
                <a16:creationId xmlns:a16="http://schemas.microsoft.com/office/drawing/2014/main" id="{A0CE24DF-8D95-49B8-86A4-E7D11C6A72F5}"/>
              </a:ext>
            </a:extLst>
          </p:cNvPr>
          <p:cNvSpPr txBox="1"/>
          <p:nvPr/>
        </p:nvSpPr>
        <p:spPr>
          <a:xfrm>
            <a:off x="838200" y="2390775"/>
            <a:ext cx="10534650" cy="369332"/>
          </a:xfrm>
          <a:prstGeom prst="rect">
            <a:avLst/>
          </a:prstGeom>
          <a:noFill/>
        </p:spPr>
        <p:txBody>
          <a:bodyPr wrap="square" rtlCol="0">
            <a:spAutoFit/>
          </a:bodyPr>
          <a:lstStyle/>
          <a:p>
            <a:endParaRPr lang="de-DE" dirty="0"/>
          </a:p>
        </p:txBody>
      </p:sp>
      <p:sp>
        <p:nvSpPr>
          <p:cNvPr id="6" name="Textfeld 5">
            <a:extLst>
              <a:ext uri="{FF2B5EF4-FFF2-40B4-BE49-F238E27FC236}">
                <a16:creationId xmlns:a16="http://schemas.microsoft.com/office/drawing/2014/main" id="{E0DD07F0-523D-4603-A1EB-83A6D763E5F7}"/>
              </a:ext>
            </a:extLst>
          </p:cNvPr>
          <p:cNvSpPr txBox="1"/>
          <p:nvPr/>
        </p:nvSpPr>
        <p:spPr>
          <a:xfrm>
            <a:off x="838200" y="3007757"/>
            <a:ext cx="10668000" cy="584775"/>
          </a:xfrm>
          <a:prstGeom prst="rect">
            <a:avLst/>
          </a:prstGeom>
          <a:noFill/>
        </p:spPr>
        <p:txBody>
          <a:bodyPr wrap="square" rtlCol="0">
            <a:spAutoFit/>
          </a:bodyPr>
          <a:lstStyle/>
          <a:p>
            <a:pPr algn="ctr"/>
            <a:r>
              <a:rPr lang="de-DE" sz="3200" dirty="0"/>
              <a:t>Frauen rasieren sich freiwillig.</a:t>
            </a:r>
          </a:p>
        </p:txBody>
      </p:sp>
    </p:spTree>
    <p:extLst>
      <p:ext uri="{BB962C8B-B14F-4D97-AF65-F5344CB8AC3E}">
        <p14:creationId xmlns:p14="http://schemas.microsoft.com/office/powerpoint/2010/main" val="956954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8" name="Titel 7">
            <a:extLst>
              <a:ext uri="{FF2B5EF4-FFF2-40B4-BE49-F238E27FC236}">
                <a16:creationId xmlns:a16="http://schemas.microsoft.com/office/drawing/2014/main" id="{E4382287-BC94-4075-BA1E-7F6988F7A568}"/>
              </a:ext>
            </a:extLst>
          </p:cNvPr>
          <p:cNvSpPr>
            <a:spLocks noGrp="1"/>
          </p:cNvSpPr>
          <p:nvPr>
            <p:ph type="title"/>
          </p:nvPr>
        </p:nvSpPr>
        <p:spPr>
          <a:xfrm>
            <a:off x="838200" y="815060"/>
            <a:ext cx="10515600" cy="1325563"/>
          </a:xfrm>
        </p:spPr>
        <p:txBody>
          <a:bodyPr/>
          <a:lstStyle/>
          <a:p>
            <a:r>
              <a:rPr lang="de-DE" dirty="0"/>
              <a:t>Aussage/Frage</a:t>
            </a:r>
          </a:p>
        </p:txBody>
      </p:sp>
      <p:sp>
        <p:nvSpPr>
          <p:cNvPr id="3" name="Textfeld 2">
            <a:extLst>
              <a:ext uri="{FF2B5EF4-FFF2-40B4-BE49-F238E27FC236}">
                <a16:creationId xmlns:a16="http://schemas.microsoft.com/office/drawing/2014/main" id="{A0CE24DF-8D95-49B8-86A4-E7D11C6A72F5}"/>
              </a:ext>
            </a:extLst>
          </p:cNvPr>
          <p:cNvSpPr txBox="1"/>
          <p:nvPr/>
        </p:nvSpPr>
        <p:spPr>
          <a:xfrm>
            <a:off x="838200" y="2390775"/>
            <a:ext cx="10534650" cy="369332"/>
          </a:xfrm>
          <a:prstGeom prst="rect">
            <a:avLst/>
          </a:prstGeom>
          <a:noFill/>
        </p:spPr>
        <p:txBody>
          <a:bodyPr wrap="square" rtlCol="0">
            <a:spAutoFit/>
          </a:bodyPr>
          <a:lstStyle/>
          <a:p>
            <a:endParaRPr lang="de-DE" dirty="0"/>
          </a:p>
        </p:txBody>
      </p:sp>
      <p:sp>
        <p:nvSpPr>
          <p:cNvPr id="6" name="Textfeld 5">
            <a:extLst>
              <a:ext uri="{FF2B5EF4-FFF2-40B4-BE49-F238E27FC236}">
                <a16:creationId xmlns:a16="http://schemas.microsoft.com/office/drawing/2014/main" id="{E0DD07F0-523D-4603-A1EB-83A6D763E5F7}"/>
              </a:ext>
            </a:extLst>
          </p:cNvPr>
          <p:cNvSpPr txBox="1"/>
          <p:nvPr/>
        </p:nvSpPr>
        <p:spPr>
          <a:xfrm>
            <a:off x="838200" y="3007757"/>
            <a:ext cx="10668000" cy="1077218"/>
          </a:xfrm>
          <a:prstGeom prst="rect">
            <a:avLst/>
          </a:prstGeom>
          <a:noFill/>
        </p:spPr>
        <p:txBody>
          <a:bodyPr wrap="square" rtlCol="0">
            <a:spAutoFit/>
          </a:bodyPr>
          <a:lstStyle/>
          <a:p>
            <a:pPr algn="ctr"/>
            <a:r>
              <a:rPr lang="de-DE" sz="3200" dirty="0">
                <a:solidFill>
                  <a:schemeClr val="dk1"/>
                </a:solidFill>
              </a:rPr>
              <a:t>„Ja, ist schon klar, aber woher kommst du wirklich?“</a:t>
            </a:r>
          </a:p>
          <a:p>
            <a:pPr algn="ctr"/>
            <a:endParaRPr lang="de-DE" sz="3200" dirty="0">
              <a:highlight>
                <a:srgbClr val="FFFF00"/>
              </a:highlight>
            </a:endParaRPr>
          </a:p>
        </p:txBody>
      </p:sp>
    </p:spTree>
    <p:extLst>
      <p:ext uri="{BB962C8B-B14F-4D97-AF65-F5344CB8AC3E}">
        <p14:creationId xmlns:p14="http://schemas.microsoft.com/office/powerpoint/2010/main" val="672755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8" name="Titel 7">
            <a:extLst>
              <a:ext uri="{FF2B5EF4-FFF2-40B4-BE49-F238E27FC236}">
                <a16:creationId xmlns:a16="http://schemas.microsoft.com/office/drawing/2014/main" id="{E4382287-BC94-4075-BA1E-7F6988F7A568}"/>
              </a:ext>
            </a:extLst>
          </p:cNvPr>
          <p:cNvSpPr>
            <a:spLocks noGrp="1"/>
          </p:cNvSpPr>
          <p:nvPr>
            <p:ph type="title"/>
          </p:nvPr>
        </p:nvSpPr>
        <p:spPr>
          <a:xfrm>
            <a:off x="838200" y="815060"/>
            <a:ext cx="10515600" cy="1325563"/>
          </a:xfrm>
        </p:spPr>
        <p:txBody>
          <a:bodyPr/>
          <a:lstStyle/>
          <a:p>
            <a:r>
              <a:rPr lang="de-DE" dirty="0"/>
              <a:t>Aussage/Frage</a:t>
            </a:r>
          </a:p>
        </p:txBody>
      </p:sp>
      <p:sp>
        <p:nvSpPr>
          <p:cNvPr id="3" name="Textfeld 2">
            <a:extLst>
              <a:ext uri="{FF2B5EF4-FFF2-40B4-BE49-F238E27FC236}">
                <a16:creationId xmlns:a16="http://schemas.microsoft.com/office/drawing/2014/main" id="{A0CE24DF-8D95-49B8-86A4-E7D11C6A72F5}"/>
              </a:ext>
            </a:extLst>
          </p:cNvPr>
          <p:cNvSpPr txBox="1"/>
          <p:nvPr/>
        </p:nvSpPr>
        <p:spPr>
          <a:xfrm>
            <a:off x="838200" y="2390775"/>
            <a:ext cx="10534650" cy="369332"/>
          </a:xfrm>
          <a:prstGeom prst="rect">
            <a:avLst/>
          </a:prstGeom>
          <a:noFill/>
        </p:spPr>
        <p:txBody>
          <a:bodyPr wrap="square" rtlCol="0">
            <a:spAutoFit/>
          </a:bodyPr>
          <a:lstStyle/>
          <a:p>
            <a:endParaRPr lang="de-DE" dirty="0"/>
          </a:p>
        </p:txBody>
      </p:sp>
      <p:sp>
        <p:nvSpPr>
          <p:cNvPr id="6" name="Textfeld 5">
            <a:extLst>
              <a:ext uri="{FF2B5EF4-FFF2-40B4-BE49-F238E27FC236}">
                <a16:creationId xmlns:a16="http://schemas.microsoft.com/office/drawing/2014/main" id="{E0DD07F0-523D-4603-A1EB-83A6D763E5F7}"/>
              </a:ext>
            </a:extLst>
          </p:cNvPr>
          <p:cNvSpPr txBox="1"/>
          <p:nvPr/>
        </p:nvSpPr>
        <p:spPr>
          <a:xfrm>
            <a:off x="838200" y="3007757"/>
            <a:ext cx="10668000" cy="1077218"/>
          </a:xfrm>
          <a:prstGeom prst="rect">
            <a:avLst/>
          </a:prstGeom>
          <a:noFill/>
        </p:spPr>
        <p:txBody>
          <a:bodyPr wrap="square" rtlCol="0">
            <a:spAutoFit/>
          </a:bodyPr>
          <a:lstStyle/>
          <a:p>
            <a:pPr algn="ctr"/>
            <a:r>
              <a:rPr lang="de-DE" sz="3200" dirty="0"/>
              <a:t>Welchen Abschluss haben deine/Ihre engsten Freund*innen und woher kennst du/kennen Sie sie?</a:t>
            </a:r>
          </a:p>
        </p:txBody>
      </p:sp>
    </p:spTree>
    <p:extLst>
      <p:ext uri="{BB962C8B-B14F-4D97-AF65-F5344CB8AC3E}">
        <p14:creationId xmlns:p14="http://schemas.microsoft.com/office/powerpoint/2010/main" val="3465005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8" name="Titel 7">
            <a:extLst>
              <a:ext uri="{FF2B5EF4-FFF2-40B4-BE49-F238E27FC236}">
                <a16:creationId xmlns:a16="http://schemas.microsoft.com/office/drawing/2014/main" id="{E4382287-BC94-4075-BA1E-7F6988F7A568}"/>
              </a:ext>
            </a:extLst>
          </p:cNvPr>
          <p:cNvSpPr>
            <a:spLocks noGrp="1"/>
          </p:cNvSpPr>
          <p:nvPr>
            <p:ph type="title"/>
          </p:nvPr>
        </p:nvSpPr>
        <p:spPr>
          <a:xfrm>
            <a:off x="838200" y="815060"/>
            <a:ext cx="10515600" cy="1325563"/>
          </a:xfrm>
        </p:spPr>
        <p:txBody>
          <a:bodyPr/>
          <a:lstStyle/>
          <a:p>
            <a:r>
              <a:rPr lang="de-DE" dirty="0"/>
              <a:t>Aussage/Frage</a:t>
            </a:r>
          </a:p>
        </p:txBody>
      </p:sp>
      <p:sp>
        <p:nvSpPr>
          <p:cNvPr id="3" name="Textfeld 2">
            <a:extLst>
              <a:ext uri="{FF2B5EF4-FFF2-40B4-BE49-F238E27FC236}">
                <a16:creationId xmlns:a16="http://schemas.microsoft.com/office/drawing/2014/main" id="{A0CE24DF-8D95-49B8-86A4-E7D11C6A72F5}"/>
              </a:ext>
            </a:extLst>
          </p:cNvPr>
          <p:cNvSpPr txBox="1"/>
          <p:nvPr/>
        </p:nvSpPr>
        <p:spPr>
          <a:xfrm>
            <a:off x="838200" y="2390775"/>
            <a:ext cx="10534650" cy="369332"/>
          </a:xfrm>
          <a:prstGeom prst="rect">
            <a:avLst/>
          </a:prstGeom>
          <a:noFill/>
        </p:spPr>
        <p:txBody>
          <a:bodyPr wrap="square" rtlCol="0">
            <a:spAutoFit/>
          </a:bodyPr>
          <a:lstStyle/>
          <a:p>
            <a:endParaRPr lang="de-DE" dirty="0"/>
          </a:p>
        </p:txBody>
      </p:sp>
      <p:sp>
        <p:nvSpPr>
          <p:cNvPr id="6" name="Textfeld 5">
            <a:extLst>
              <a:ext uri="{FF2B5EF4-FFF2-40B4-BE49-F238E27FC236}">
                <a16:creationId xmlns:a16="http://schemas.microsoft.com/office/drawing/2014/main" id="{E0DD07F0-523D-4603-A1EB-83A6D763E5F7}"/>
              </a:ext>
            </a:extLst>
          </p:cNvPr>
          <p:cNvSpPr txBox="1"/>
          <p:nvPr/>
        </p:nvSpPr>
        <p:spPr>
          <a:xfrm>
            <a:off x="838200" y="3007757"/>
            <a:ext cx="10668000" cy="584775"/>
          </a:xfrm>
          <a:prstGeom prst="rect">
            <a:avLst/>
          </a:prstGeom>
          <a:noFill/>
        </p:spPr>
        <p:txBody>
          <a:bodyPr wrap="square" rtlCol="0">
            <a:spAutoFit/>
          </a:bodyPr>
          <a:lstStyle/>
          <a:p>
            <a:pPr algn="ctr"/>
            <a:r>
              <a:rPr lang="de-DE" sz="3200" dirty="0"/>
              <a:t>Sollte heute noch von Ost und West gesprochen werden?</a:t>
            </a:r>
          </a:p>
        </p:txBody>
      </p:sp>
    </p:spTree>
    <p:extLst>
      <p:ext uri="{BB962C8B-B14F-4D97-AF65-F5344CB8AC3E}">
        <p14:creationId xmlns:p14="http://schemas.microsoft.com/office/powerpoint/2010/main" val="2696413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8" name="Titel 7">
            <a:extLst>
              <a:ext uri="{FF2B5EF4-FFF2-40B4-BE49-F238E27FC236}">
                <a16:creationId xmlns:a16="http://schemas.microsoft.com/office/drawing/2014/main" id="{E4382287-BC94-4075-BA1E-7F6988F7A568}"/>
              </a:ext>
            </a:extLst>
          </p:cNvPr>
          <p:cNvSpPr>
            <a:spLocks noGrp="1"/>
          </p:cNvSpPr>
          <p:nvPr>
            <p:ph type="title"/>
          </p:nvPr>
        </p:nvSpPr>
        <p:spPr>
          <a:xfrm>
            <a:off x="838200" y="815060"/>
            <a:ext cx="10515600" cy="1325563"/>
          </a:xfrm>
        </p:spPr>
        <p:txBody>
          <a:bodyPr/>
          <a:lstStyle/>
          <a:p>
            <a:r>
              <a:rPr lang="de-DE" dirty="0"/>
              <a:t>Aussage/Frage</a:t>
            </a:r>
          </a:p>
        </p:txBody>
      </p:sp>
      <p:sp>
        <p:nvSpPr>
          <p:cNvPr id="3" name="Textfeld 2">
            <a:extLst>
              <a:ext uri="{FF2B5EF4-FFF2-40B4-BE49-F238E27FC236}">
                <a16:creationId xmlns:a16="http://schemas.microsoft.com/office/drawing/2014/main" id="{A0CE24DF-8D95-49B8-86A4-E7D11C6A72F5}"/>
              </a:ext>
            </a:extLst>
          </p:cNvPr>
          <p:cNvSpPr txBox="1"/>
          <p:nvPr/>
        </p:nvSpPr>
        <p:spPr>
          <a:xfrm>
            <a:off x="838200" y="2390775"/>
            <a:ext cx="10534650" cy="369332"/>
          </a:xfrm>
          <a:prstGeom prst="rect">
            <a:avLst/>
          </a:prstGeom>
          <a:noFill/>
        </p:spPr>
        <p:txBody>
          <a:bodyPr wrap="square" rtlCol="0">
            <a:spAutoFit/>
          </a:bodyPr>
          <a:lstStyle/>
          <a:p>
            <a:endParaRPr lang="de-DE" dirty="0"/>
          </a:p>
        </p:txBody>
      </p:sp>
      <p:sp>
        <p:nvSpPr>
          <p:cNvPr id="6" name="Textfeld 5">
            <a:extLst>
              <a:ext uri="{FF2B5EF4-FFF2-40B4-BE49-F238E27FC236}">
                <a16:creationId xmlns:a16="http://schemas.microsoft.com/office/drawing/2014/main" id="{E0DD07F0-523D-4603-A1EB-83A6D763E5F7}"/>
              </a:ext>
            </a:extLst>
          </p:cNvPr>
          <p:cNvSpPr txBox="1"/>
          <p:nvPr/>
        </p:nvSpPr>
        <p:spPr>
          <a:xfrm>
            <a:off x="838200" y="3007757"/>
            <a:ext cx="10668000" cy="584775"/>
          </a:xfrm>
          <a:prstGeom prst="rect">
            <a:avLst/>
          </a:prstGeom>
          <a:noFill/>
        </p:spPr>
        <p:txBody>
          <a:bodyPr wrap="square" rtlCol="0">
            <a:spAutoFit/>
          </a:bodyPr>
          <a:lstStyle/>
          <a:p>
            <a:pPr algn="ctr"/>
            <a:r>
              <a:rPr lang="de-DE" sz="3200" dirty="0"/>
              <a:t>Du bist/ Sie sind in Ihrem besten Alter.</a:t>
            </a:r>
          </a:p>
        </p:txBody>
      </p:sp>
    </p:spTree>
    <p:extLst>
      <p:ext uri="{BB962C8B-B14F-4D97-AF65-F5344CB8AC3E}">
        <p14:creationId xmlns:p14="http://schemas.microsoft.com/office/powerpoint/2010/main" val="121089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4" name="Grafik 3">
            <a:extLst>
              <a:ext uri="{FF2B5EF4-FFF2-40B4-BE49-F238E27FC236}">
                <a16:creationId xmlns:a16="http://schemas.microsoft.com/office/drawing/2014/main" id="{4D549675-B349-4D4F-A759-7010838B7D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8" name="Titel 7">
            <a:extLst>
              <a:ext uri="{FF2B5EF4-FFF2-40B4-BE49-F238E27FC236}">
                <a16:creationId xmlns:a16="http://schemas.microsoft.com/office/drawing/2014/main" id="{E4382287-BC94-4075-BA1E-7F6988F7A568}"/>
              </a:ext>
            </a:extLst>
          </p:cNvPr>
          <p:cNvSpPr>
            <a:spLocks noGrp="1"/>
          </p:cNvSpPr>
          <p:nvPr>
            <p:ph type="title"/>
          </p:nvPr>
        </p:nvSpPr>
        <p:spPr>
          <a:xfrm>
            <a:off x="838200" y="815060"/>
            <a:ext cx="10515600" cy="1325563"/>
          </a:xfrm>
        </p:spPr>
        <p:txBody>
          <a:bodyPr/>
          <a:lstStyle/>
          <a:p>
            <a:r>
              <a:rPr lang="de-DE" dirty="0"/>
              <a:t>Aussage/Frage</a:t>
            </a:r>
          </a:p>
        </p:txBody>
      </p:sp>
      <p:sp>
        <p:nvSpPr>
          <p:cNvPr id="3" name="Textfeld 2">
            <a:extLst>
              <a:ext uri="{FF2B5EF4-FFF2-40B4-BE49-F238E27FC236}">
                <a16:creationId xmlns:a16="http://schemas.microsoft.com/office/drawing/2014/main" id="{A0CE24DF-8D95-49B8-86A4-E7D11C6A72F5}"/>
              </a:ext>
            </a:extLst>
          </p:cNvPr>
          <p:cNvSpPr txBox="1"/>
          <p:nvPr/>
        </p:nvSpPr>
        <p:spPr>
          <a:xfrm>
            <a:off x="838200" y="2390775"/>
            <a:ext cx="10534650" cy="369332"/>
          </a:xfrm>
          <a:prstGeom prst="rect">
            <a:avLst/>
          </a:prstGeom>
          <a:noFill/>
        </p:spPr>
        <p:txBody>
          <a:bodyPr wrap="square" rtlCol="0">
            <a:spAutoFit/>
          </a:bodyPr>
          <a:lstStyle/>
          <a:p>
            <a:endParaRPr lang="de-DE" dirty="0"/>
          </a:p>
        </p:txBody>
      </p:sp>
      <p:sp>
        <p:nvSpPr>
          <p:cNvPr id="6" name="Textfeld 5">
            <a:extLst>
              <a:ext uri="{FF2B5EF4-FFF2-40B4-BE49-F238E27FC236}">
                <a16:creationId xmlns:a16="http://schemas.microsoft.com/office/drawing/2014/main" id="{E0DD07F0-523D-4603-A1EB-83A6D763E5F7}"/>
              </a:ext>
            </a:extLst>
          </p:cNvPr>
          <p:cNvSpPr txBox="1"/>
          <p:nvPr/>
        </p:nvSpPr>
        <p:spPr>
          <a:xfrm>
            <a:off x="838200" y="3007757"/>
            <a:ext cx="10668000" cy="584775"/>
          </a:xfrm>
          <a:prstGeom prst="rect">
            <a:avLst/>
          </a:prstGeom>
          <a:noFill/>
        </p:spPr>
        <p:txBody>
          <a:bodyPr wrap="square" rtlCol="0">
            <a:spAutoFit/>
          </a:bodyPr>
          <a:lstStyle/>
          <a:p>
            <a:pPr algn="ctr"/>
            <a:r>
              <a:rPr lang="de-DE" sz="3200" dirty="0">
                <a:solidFill>
                  <a:srgbClr val="FF0000"/>
                </a:solidFill>
              </a:rPr>
              <a:t>…</a:t>
            </a:r>
          </a:p>
        </p:txBody>
      </p:sp>
    </p:spTree>
    <p:extLst>
      <p:ext uri="{BB962C8B-B14F-4D97-AF65-F5344CB8AC3E}">
        <p14:creationId xmlns:p14="http://schemas.microsoft.com/office/powerpoint/2010/main" val="519036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0CB9E4-451E-41A6-99DD-771788D5F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7" name="Textfeld 6">
            <a:extLst>
              <a:ext uri="{FF2B5EF4-FFF2-40B4-BE49-F238E27FC236}">
                <a16:creationId xmlns:a16="http://schemas.microsoft.com/office/drawing/2014/main" id="{52AAEFFD-AF9F-406E-A92F-DD4C14F8ABBE}"/>
              </a:ext>
            </a:extLst>
          </p:cNvPr>
          <p:cNvSpPr txBox="1"/>
          <p:nvPr/>
        </p:nvSpPr>
        <p:spPr>
          <a:xfrm>
            <a:off x="3211476" y="595832"/>
            <a:ext cx="2989299" cy="1938992"/>
          </a:xfrm>
          <a:prstGeom prst="rect">
            <a:avLst/>
          </a:prstGeom>
          <a:noFill/>
        </p:spPr>
        <p:txBody>
          <a:bodyPr wrap="square" rtlCol="0">
            <a:spAutoFit/>
          </a:bodyPr>
          <a:lstStyle/>
          <a:p>
            <a:r>
              <a:rPr lang="de-DE" sz="6000" dirty="0">
                <a:latin typeface="+mj-lt"/>
              </a:rPr>
              <a:t>Vielen </a:t>
            </a:r>
          </a:p>
          <a:p>
            <a:r>
              <a:rPr lang="de-DE" sz="6000" dirty="0">
                <a:latin typeface="+mj-lt"/>
              </a:rPr>
              <a:t>Dank!</a:t>
            </a:r>
          </a:p>
        </p:txBody>
      </p:sp>
      <p:pic>
        <p:nvPicPr>
          <p:cNvPr id="11" name="Grafik 10">
            <a:extLst>
              <a:ext uri="{FF2B5EF4-FFF2-40B4-BE49-F238E27FC236}">
                <a16:creationId xmlns:a16="http://schemas.microsoft.com/office/drawing/2014/main" id="{19CB4D51-D3B1-49D7-B55E-16E7BA1AEF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8685" y="3339515"/>
            <a:ext cx="1951510" cy="902285"/>
          </a:xfrm>
          <a:prstGeom prst="rect">
            <a:avLst/>
          </a:prstGeom>
        </p:spPr>
      </p:pic>
    </p:spTree>
    <p:extLst>
      <p:ext uri="{BB962C8B-B14F-4D97-AF65-F5344CB8AC3E}">
        <p14:creationId xmlns:p14="http://schemas.microsoft.com/office/powerpoint/2010/main" val="2388497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BC53D7F-45C0-4A7F-BB85-1BF3D1664C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cxnSp>
        <p:nvCxnSpPr>
          <p:cNvPr id="4" name="Gerader Verbinder 3">
            <a:extLst>
              <a:ext uri="{FF2B5EF4-FFF2-40B4-BE49-F238E27FC236}">
                <a16:creationId xmlns:a16="http://schemas.microsoft.com/office/drawing/2014/main" id="{87C9ACEE-9DD1-43CD-B616-BC5DA1ED55ED}"/>
              </a:ext>
            </a:extLst>
          </p:cNvPr>
          <p:cNvCxnSpPr>
            <a:cxnSpLocks/>
          </p:cNvCxnSpPr>
          <p:nvPr/>
        </p:nvCxnSpPr>
        <p:spPr>
          <a:xfrm>
            <a:off x="2406242" y="1325461"/>
            <a:ext cx="0" cy="4412609"/>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6" name="Textfeld 5">
            <a:extLst>
              <a:ext uri="{FF2B5EF4-FFF2-40B4-BE49-F238E27FC236}">
                <a16:creationId xmlns:a16="http://schemas.microsoft.com/office/drawing/2014/main" id="{96141CBF-885E-4C2B-AF69-3B2B24AE2115}"/>
              </a:ext>
            </a:extLst>
          </p:cNvPr>
          <p:cNvSpPr txBox="1"/>
          <p:nvPr/>
        </p:nvSpPr>
        <p:spPr>
          <a:xfrm>
            <a:off x="795884" y="3300932"/>
            <a:ext cx="2989299" cy="461665"/>
          </a:xfrm>
          <a:prstGeom prst="rect">
            <a:avLst/>
          </a:prstGeom>
          <a:noFill/>
        </p:spPr>
        <p:txBody>
          <a:bodyPr wrap="square" rtlCol="0">
            <a:spAutoFit/>
          </a:bodyPr>
          <a:lstStyle/>
          <a:p>
            <a:r>
              <a:rPr lang="de-DE" sz="2400" dirty="0">
                <a:latin typeface="+mj-lt"/>
              </a:rPr>
              <a:t>Quellen</a:t>
            </a:r>
          </a:p>
        </p:txBody>
      </p:sp>
      <p:sp>
        <p:nvSpPr>
          <p:cNvPr id="8" name="Textfeld 7">
            <a:extLst>
              <a:ext uri="{FF2B5EF4-FFF2-40B4-BE49-F238E27FC236}">
                <a16:creationId xmlns:a16="http://schemas.microsoft.com/office/drawing/2014/main" id="{04FF62E7-649C-472A-9467-1160BACC38B2}"/>
              </a:ext>
            </a:extLst>
          </p:cNvPr>
          <p:cNvSpPr txBox="1"/>
          <p:nvPr/>
        </p:nvSpPr>
        <p:spPr>
          <a:xfrm>
            <a:off x="2663512" y="1488539"/>
            <a:ext cx="8528360" cy="4124206"/>
          </a:xfrm>
          <a:prstGeom prst="rect">
            <a:avLst/>
          </a:prstGeom>
          <a:noFill/>
        </p:spPr>
        <p:txBody>
          <a:bodyPr wrap="square" rtlCol="0">
            <a:spAutoFit/>
          </a:bodyPr>
          <a:lstStyle/>
          <a:p>
            <a:r>
              <a:rPr lang="de-DE" dirty="0"/>
              <a:t>Deutscher Lernspielpreis (o. J.). </a:t>
            </a:r>
            <a:r>
              <a:rPr lang="de-DE" i="1" dirty="0"/>
              <a:t>Stopp-Tanz im Sprachunterricht – Bewegung und Sprache kreativ verbinden</a:t>
            </a:r>
            <a:r>
              <a:rPr lang="de-DE" dirty="0"/>
              <a:t>. Abgerufen am 13. Juni 2025 von </a:t>
            </a:r>
            <a:r>
              <a:rPr lang="de-DE" dirty="0">
                <a:hlinkClick r:id="rId3"/>
              </a:rPr>
              <a:t>https://deutscher-lernspielpreis.de/stopp-tanz-im-sprachunterricht-bewegung-und-sprache-kreativ-verbinden/</a:t>
            </a:r>
            <a:endParaRPr lang="de-DE" dirty="0"/>
          </a:p>
          <a:p>
            <a:endParaRPr lang="de-DE" dirty="0"/>
          </a:p>
          <a:p>
            <a:r>
              <a:rPr lang="de-DE" dirty="0"/>
              <a:t>Ohne Autor. (2010). </a:t>
            </a:r>
            <a:r>
              <a:rPr lang="de-DE" i="1" dirty="0"/>
              <a:t>Anti-Bias-Training: Handout der externen Fortbildung</a:t>
            </a:r>
            <a:r>
              <a:rPr lang="de-DE" dirty="0"/>
              <a:t> [Unveröffentlichtes Manuskript].</a:t>
            </a:r>
            <a:endParaRPr lang="de-DE" sz="1400" dirty="0">
              <a:solidFill>
                <a:srgbClr val="FF0000"/>
              </a:solidFill>
            </a:endParaRPr>
          </a:p>
          <a:p>
            <a:endParaRPr lang="de-DE" dirty="0"/>
          </a:p>
          <a:p>
            <a:r>
              <a:rPr lang="de-DE" dirty="0"/>
              <a:t>Moeller, M. L. (2000). </a:t>
            </a:r>
            <a:r>
              <a:rPr lang="de-DE" i="1" dirty="0"/>
              <a:t>Die Wahrheit beginnt zu zweit: Das Paar im Zwiegespräch</a:t>
            </a:r>
            <a:r>
              <a:rPr lang="de-DE" dirty="0"/>
              <a:t> (6. Aufl.). Rowohlt.</a:t>
            </a:r>
          </a:p>
          <a:p>
            <a:endParaRPr lang="de-DE" dirty="0"/>
          </a:p>
          <a:p>
            <a:r>
              <a:rPr lang="de-DE" dirty="0"/>
              <a:t>Rogers, C. R. (2004). </a:t>
            </a:r>
            <a:r>
              <a:rPr lang="de-DE" i="1" dirty="0"/>
              <a:t>Entwicklung der Persönlichkeit: Psychotherapie aus der Sicht eines Therapeuten</a:t>
            </a:r>
            <a:r>
              <a:rPr lang="de-DE" dirty="0"/>
              <a:t> (15. Aufl.). Klett-Cotta.</a:t>
            </a:r>
          </a:p>
          <a:p>
            <a:endParaRPr lang="de-DE" sz="1400" dirty="0">
              <a:solidFill>
                <a:srgbClr val="FF0000"/>
              </a:solidFill>
              <a:latin typeface="+mj-lt"/>
            </a:endParaRPr>
          </a:p>
          <a:p>
            <a:endParaRPr lang="de-DE" sz="1400" dirty="0">
              <a:solidFill>
                <a:srgbClr val="FF0000"/>
              </a:solidFill>
              <a:latin typeface="+mj-lt"/>
            </a:endParaRPr>
          </a:p>
        </p:txBody>
      </p:sp>
      <p:pic>
        <p:nvPicPr>
          <p:cNvPr id="2" name="Grafik 1">
            <a:extLst>
              <a:ext uri="{FF2B5EF4-FFF2-40B4-BE49-F238E27FC236}">
                <a16:creationId xmlns:a16="http://schemas.microsoft.com/office/drawing/2014/main" id="{16A0C9A7-FD0E-4708-A3F1-7DAF1DA3A5DF}"/>
              </a:ext>
            </a:extLst>
          </p:cNvPr>
          <p:cNvPicPr>
            <a:picLocks noChangeAspect="1"/>
          </p:cNvPicPr>
          <p:nvPr/>
        </p:nvPicPr>
        <p:blipFill>
          <a:blip r:embed="rId4"/>
          <a:stretch>
            <a:fillRect/>
          </a:stretch>
        </p:blipFill>
        <p:spPr>
          <a:xfrm>
            <a:off x="8979341" y="86154"/>
            <a:ext cx="1548518" cy="719390"/>
          </a:xfrm>
          <a:prstGeom prst="rect">
            <a:avLst/>
          </a:prstGeom>
        </p:spPr>
      </p:pic>
    </p:spTree>
    <p:extLst>
      <p:ext uri="{BB962C8B-B14F-4D97-AF65-F5344CB8AC3E}">
        <p14:creationId xmlns:p14="http://schemas.microsoft.com/office/powerpoint/2010/main" val="2737087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167190-9C51-AC8C-5686-77FA1AF3B5C2}"/>
            </a:ext>
          </a:extLst>
        </p:cNvPr>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ED248FD2-AA9E-BB83-93E1-74ED0EEF3E9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71450"/>
            <a:ext cx="12192000" cy="6858000"/>
          </a:xfrm>
        </p:spPr>
      </p:pic>
      <p:pic>
        <p:nvPicPr>
          <p:cNvPr id="4" name="Grafik 3">
            <a:extLst>
              <a:ext uri="{FF2B5EF4-FFF2-40B4-BE49-F238E27FC236}">
                <a16:creationId xmlns:a16="http://schemas.microsoft.com/office/drawing/2014/main" id="{B1E42DBF-DBA8-7919-63AB-D9E9E37BB1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3085" y="99339"/>
            <a:ext cx="1548000" cy="715721"/>
          </a:xfrm>
          <a:prstGeom prst="rect">
            <a:avLst/>
          </a:prstGeom>
        </p:spPr>
      </p:pic>
      <p:sp>
        <p:nvSpPr>
          <p:cNvPr id="8" name="Titel 7">
            <a:extLst>
              <a:ext uri="{FF2B5EF4-FFF2-40B4-BE49-F238E27FC236}">
                <a16:creationId xmlns:a16="http://schemas.microsoft.com/office/drawing/2014/main" id="{8186DB1A-F7E5-AB98-3620-CA5564B990A6}"/>
              </a:ext>
            </a:extLst>
          </p:cNvPr>
          <p:cNvSpPr>
            <a:spLocks noGrp="1"/>
          </p:cNvSpPr>
          <p:nvPr>
            <p:ph type="title"/>
          </p:nvPr>
        </p:nvSpPr>
        <p:spPr>
          <a:xfrm>
            <a:off x="838200" y="815060"/>
            <a:ext cx="10515600" cy="1325563"/>
          </a:xfrm>
        </p:spPr>
        <p:txBody>
          <a:bodyPr/>
          <a:lstStyle/>
          <a:p>
            <a:endParaRPr lang="de-DE" dirty="0"/>
          </a:p>
        </p:txBody>
      </p:sp>
      <p:sp>
        <p:nvSpPr>
          <p:cNvPr id="3" name="Textfeld 2">
            <a:extLst>
              <a:ext uri="{FF2B5EF4-FFF2-40B4-BE49-F238E27FC236}">
                <a16:creationId xmlns:a16="http://schemas.microsoft.com/office/drawing/2014/main" id="{8D58FFFF-F940-5B2D-13CD-C18828C68C5E}"/>
              </a:ext>
            </a:extLst>
          </p:cNvPr>
          <p:cNvSpPr txBox="1"/>
          <p:nvPr/>
        </p:nvSpPr>
        <p:spPr>
          <a:xfrm>
            <a:off x="609600" y="723901"/>
            <a:ext cx="10763250" cy="5278368"/>
          </a:xfrm>
          <a:prstGeom prst="rect">
            <a:avLst/>
          </a:prstGeom>
          <a:noFill/>
        </p:spPr>
        <p:txBody>
          <a:bodyPr wrap="square" rtlCol="0">
            <a:spAutoFit/>
          </a:bodyPr>
          <a:lstStyle/>
          <a:p>
            <a:pPr lvl="0"/>
            <a:r>
              <a:rPr lang="de-DE" sz="1200" b="1" dirty="0">
                <a:solidFill>
                  <a:srgbClr val="020203"/>
                </a:solidFill>
              </a:rPr>
              <a:t>Impressum</a:t>
            </a:r>
          </a:p>
          <a:p>
            <a:pPr lvl="0"/>
            <a:endParaRPr lang="de-DE" sz="900" b="1" dirty="0">
              <a:solidFill>
                <a:srgbClr val="020203"/>
              </a:solidFill>
            </a:endParaRPr>
          </a:p>
          <a:p>
            <a:pPr lvl="0"/>
            <a:r>
              <a:rPr lang="de-DE" sz="900" b="1" dirty="0">
                <a:solidFill>
                  <a:srgbClr val="020203"/>
                </a:solidFill>
              </a:rPr>
              <a:t>Herausgeber*innen:</a:t>
            </a:r>
          </a:p>
          <a:p>
            <a:pPr lvl="0"/>
            <a:r>
              <a:rPr lang="de-DE" sz="900" dirty="0">
                <a:solidFill>
                  <a:srgbClr val="020203"/>
                </a:solidFill>
              </a:rPr>
              <a:t>Empowerment für Diversität – Allianz für Chancengleichheit in der Gesundheitsversorgung</a:t>
            </a:r>
          </a:p>
          <a:p>
            <a:pPr lvl="0"/>
            <a:r>
              <a:rPr lang="de-DE" sz="900" dirty="0">
                <a:solidFill>
                  <a:schemeClr val="dk1"/>
                </a:solidFill>
              </a:rPr>
              <a:t>Augustenburger Platz 1</a:t>
            </a:r>
          </a:p>
          <a:p>
            <a:pPr lvl="0"/>
            <a:r>
              <a:rPr lang="de-DE" sz="900" dirty="0">
                <a:solidFill>
                  <a:schemeClr val="dk1"/>
                </a:solidFill>
              </a:rPr>
              <a:t>13353 Berlin</a:t>
            </a:r>
          </a:p>
          <a:p>
            <a:pPr lvl="0"/>
            <a:r>
              <a:rPr lang="de-DE" sz="900" dirty="0">
                <a:solidFill>
                  <a:schemeClr val="dk1"/>
                </a:solidFill>
              </a:rPr>
              <a:t>www.empowerment.charite.de</a:t>
            </a:r>
          </a:p>
          <a:p>
            <a:pPr lvl="0"/>
            <a:r>
              <a:rPr lang="de-DE" sz="900" dirty="0">
                <a:solidFill>
                  <a:schemeClr val="dk1"/>
                </a:solidFill>
              </a:rPr>
              <a:t>&amp;</a:t>
            </a:r>
            <a:endParaRPr lang="de-DE" sz="900" b="1" dirty="0">
              <a:solidFill>
                <a:schemeClr val="dk1"/>
              </a:solidFill>
            </a:endParaRPr>
          </a:p>
          <a:p>
            <a:pPr lvl="0">
              <a:buClr>
                <a:schemeClr val="dk1"/>
              </a:buClr>
              <a:buSzPts val="1100"/>
            </a:pPr>
            <a:r>
              <a:rPr lang="de-DE" sz="900" dirty="0">
                <a:solidFill>
                  <a:schemeClr val="dk1"/>
                </a:solidFill>
              </a:rPr>
              <a:t>Lindenburg Akademie Aus- und Weiterbildung an der Uniklinik Köln</a:t>
            </a:r>
          </a:p>
          <a:p>
            <a:pPr lvl="0">
              <a:buClr>
                <a:schemeClr val="dk1"/>
              </a:buClr>
              <a:buSzPts val="1100"/>
            </a:pPr>
            <a:r>
              <a:rPr lang="de-DE" sz="900" dirty="0">
                <a:solidFill>
                  <a:schemeClr val="dk1"/>
                </a:solidFill>
              </a:rPr>
              <a:t>Gleueler Straße 176-178 50935 Köln</a:t>
            </a:r>
          </a:p>
          <a:p>
            <a:pPr lvl="0">
              <a:buClr>
                <a:schemeClr val="dk1"/>
              </a:buClr>
              <a:buSzPts val="1100"/>
            </a:pPr>
            <a:r>
              <a:rPr lang="de-DE" sz="900" dirty="0">
                <a:solidFill>
                  <a:schemeClr val="dk1"/>
                </a:solidFill>
              </a:rPr>
              <a:t>Schule für Pflegefachberufe der Lindenburg Akademie</a:t>
            </a:r>
          </a:p>
          <a:p>
            <a:pPr lvl="0"/>
            <a:r>
              <a:rPr lang="de-DE" sz="900" dirty="0">
                <a:solidFill>
                  <a:schemeClr val="dk1"/>
                </a:solidFill>
              </a:rPr>
              <a:t>Scheidtweiler Straße 11-13 50933 Köln</a:t>
            </a:r>
            <a:endParaRPr lang="de-DE" sz="900" dirty="0"/>
          </a:p>
          <a:p>
            <a:pPr lvl="0"/>
            <a:r>
              <a:rPr lang="de-DE" sz="900" dirty="0">
                <a:hlinkClick r:id="rId4"/>
              </a:rPr>
              <a:t>www.uk-koeln.de/lehre/lindenburg-akademie/</a:t>
            </a:r>
            <a:endParaRPr lang="de-DE" sz="900" dirty="0"/>
          </a:p>
          <a:p>
            <a:pPr lvl="0"/>
            <a:endParaRPr lang="de-DE" sz="900" b="1" dirty="0">
              <a:solidFill>
                <a:schemeClr val="dk1"/>
              </a:solidFill>
            </a:endParaRPr>
          </a:p>
          <a:p>
            <a:r>
              <a:rPr lang="de-DE" sz="900" b="1" dirty="0">
                <a:solidFill>
                  <a:schemeClr val="dk1"/>
                </a:solidFill>
              </a:rPr>
              <a:t>Autorinnen: </a:t>
            </a:r>
            <a:r>
              <a:rPr lang="de-DE" sz="900" dirty="0">
                <a:solidFill>
                  <a:schemeClr val="dk1"/>
                </a:solidFill>
              </a:rPr>
              <a:t>Melanie Baltes, Leona Maaß</a:t>
            </a:r>
            <a:endParaRPr lang="de-DE" sz="900" dirty="0"/>
          </a:p>
          <a:p>
            <a:endParaRPr lang="de-DE" sz="900" dirty="0"/>
          </a:p>
          <a:p>
            <a:r>
              <a:rPr lang="de-DE" sz="900" dirty="0"/>
              <a:t>CC BY-ND 4.0                </a:t>
            </a:r>
          </a:p>
          <a:p>
            <a:br>
              <a:rPr lang="de-DE" sz="900" dirty="0"/>
            </a:br>
            <a:r>
              <a:rPr lang="de-DE" sz="900" dirty="0">
                <a:solidFill>
                  <a:schemeClr val="dk1"/>
                </a:solidFill>
              </a:rPr>
              <a:t>https://creativecommons.org/licenses/by-nd/4.0/deed.de</a:t>
            </a:r>
          </a:p>
          <a:p>
            <a:endParaRPr lang="de-DE" sz="900" dirty="0"/>
          </a:p>
          <a:p>
            <a:r>
              <a:rPr lang="de-DE" sz="900" dirty="0"/>
              <a:t>Dieses Bildungsmaterial ist urheberrechtlich geschützt und – soweit nicht anders angegeben – lizenziert unter der Lizenz Creative Commons Namensnennung-Keine Bearbeitung 4.0 International (CC BY-ND 4.0). Das bedeutet, dass es von allen interessierten Personen zu jedem Zweck ohne individuelle Zustimmung und kostenlos genutzt werden kann. Dies umfasst Kopien aller Art, jegliche digitale oder physische Weitergabe und Online-Stellung sowie das Teilen, ganz gleich, in welchem Medium oder auf welcher Plattform. Bei der Nutzung müssen zumindest die Hinweise auf Autor*in (wie oben angegeben) und Lizenz beibehalten werden. Nicht gestattet ist es, das Material in geänderter Form oder Fassung zu veröffentlichen und/oder mit der Öffentlichkeit zu teilen (ND=Keine Bearbeitung). Details ergeben sich aus dem Lizenztext, der abrufbar ist unter https://creativecommons.org/licenses/by-nd/4.0/legalcode.de.</a:t>
            </a:r>
          </a:p>
          <a:p>
            <a:endParaRPr lang="de-DE" sz="500" dirty="0"/>
          </a:p>
          <a:p>
            <a:r>
              <a:rPr lang="de-DE" sz="900" dirty="0"/>
              <a:t>Von der ND-Einschränkung (ND = Keine Bearbeitung) ausgenommen (also ausdrücklich erlaubt) sind didaktische Änderungen im Rahmen der Verwendung im Unterricht. Darunter fallen insbesondere die Anpassung des Ablaufs von Übungen an die berufsspezifischen Anforderungen jeweiliger Zielgruppen (z.B. Medizinstudierende, Auszubildende zur Pflegefachperson etc.) und die Übertragung in einfache Sprache. Die Online-Stellung solcher Änderungen muss bei den Autor*innen angefragt werden.</a:t>
            </a:r>
          </a:p>
          <a:p>
            <a:endParaRPr lang="de-DE" sz="500" dirty="0"/>
          </a:p>
          <a:p>
            <a:r>
              <a:rPr lang="de-DE" sz="900" dirty="0"/>
              <a:t>Von der CC-Lizenz ausgenommen sind die in der Veröffentlichung zitierten Fremdabbildungen. Diese werden nach der Zitatregelung in § 51 des Urhebergesetztes (UrhG) verwendet.</a:t>
            </a:r>
          </a:p>
          <a:p>
            <a:endParaRPr lang="de-DE" sz="900" dirty="0">
              <a:solidFill>
                <a:schemeClr val="dk1"/>
              </a:solidFill>
            </a:endParaRPr>
          </a:p>
          <a:p>
            <a:r>
              <a:rPr lang="de-DE" sz="900" dirty="0">
                <a:solidFill>
                  <a:schemeClr val="dk1"/>
                </a:solidFill>
              </a:rPr>
              <a:t>Das Bildungsmaterial wurde entwickelt im Rahmen des Programms „Empowerment für Diversität – Allianz für Chancengerechtigkeit in der Gesundheitsversorgung“, angesiedelt an die Charité – Universitätsmedizin, gefördert von der Stiftung Mercator.</a:t>
            </a:r>
            <a:endParaRPr lang="de-DE" sz="900" b="1" dirty="0">
              <a:solidFill>
                <a:schemeClr val="dk1"/>
              </a:solidFill>
            </a:endParaRPr>
          </a:p>
          <a:p>
            <a:endParaRPr lang="de-DE" sz="900" b="1" dirty="0">
              <a:solidFill>
                <a:schemeClr val="dk1"/>
              </a:solidFill>
            </a:endParaRPr>
          </a:p>
          <a:p>
            <a:r>
              <a:rPr lang="de-DE" sz="900" b="1" dirty="0">
                <a:solidFill>
                  <a:schemeClr val="dk1"/>
                </a:solidFill>
              </a:rPr>
              <a:t>Design &amp; Layout: </a:t>
            </a:r>
            <a:r>
              <a:rPr lang="de-DE" sz="900" dirty="0">
                <a:solidFill>
                  <a:schemeClr val="dk1"/>
                </a:solidFill>
              </a:rPr>
              <a:t>Thomas </a:t>
            </a:r>
            <a:r>
              <a:rPr lang="de-DE" sz="900" dirty="0" err="1">
                <a:solidFill>
                  <a:schemeClr val="dk1"/>
                </a:solidFill>
              </a:rPr>
              <a:t>Kunicke</a:t>
            </a:r>
            <a:endParaRPr lang="de-DE" sz="900" b="1" dirty="0">
              <a:solidFill>
                <a:schemeClr val="dk1"/>
              </a:solidFill>
            </a:endParaRPr>
          </a:p>
          <a:p>
            <a:pPr lvl="0"/>
            <a:endParaRPr lang="de-DE" sz="900" b="1" dirty="0">
              <a:solidFill>
                <a:schemeClr val="dk1"/>
              </a:solidFill>
            </a:endParaRPr>
          </a:p>
          <a:p>
            <a:pPr lvl="0"/>
            <a:r>
              <a:rPr lang="de-DE" sz="900" b="1" dirty="0">
                <a:solidFill>
                  <a:schemeClr val="dk1"/>
                </a:solidFill>
              </a:rPr>
              <a:t>Erscheinungsjahr: </a:t>
            </a:r>
            <a:r>
              <a:rPr lang="de-DE" sz="900" dirty="0">
                <a:solidFill>
                  <a:schemeClr val="dk1"/>
                </a:solidFill>
              </a:rPr>
              <a:t>2025</a:t>
            </a:r>
            <a:endParaRPr lang="de-DE" sz="900" dirty="0">
              <a:solidFill>
                <a:srgbClr val="FF0000"/>
              </a:solidFill>
              <a:latin typeface="Comfortaa Light"/>
              <a:ea typeface="Comfortaa Light"/>
              <a:cs typeface="Comfortaa Light"/>
              <a:sym typeface="Comfortaa Light"/>
            </a:endParaRPr>
          </a:p>
        </p:txBody>
      </p:sp>
      <p:sp>
        <p:nvSpPr>
          <p:cNvPr id="6" name="Textfeld 5">
            <a:extLst>
              <a:ext uri="{FF2B5EF4-FFF2-40B4-BE49-F238E27FC236}">
                <a16:creationId xmlns:a16="http://schemas.microsoft.com/office/drawing/2014/main" id="{25E85AB4-FDF3-E5C3-5A20-0CF74D2FB6C3}"/>
              </a:ext>
            </a:extLst>
          </p:cNvPr>
          <p:cNvSpPr txBox="1"/>
          <p:nvPr/>
        </p:nvSpPr>
        <p:spPr>
          <a:xfrm>
            <a:off x="838200" y="3035974"/>
            <a:ext cx="10668000" cy="584775"/>
          </a:xfrm>
          <a:prstGeom prst="rect">
            <a:avLst/>
          </a:prstGeom>
          <a:noFill/>
        </p:spPr>
        <p:txBody>
          <a:bodyPr wrap="square" rtlCol="0">
            <a:spAutoFit/>
          </a:bodyPr>
          <a:lstStyle/>
          <a:p>
            <a:pPr algn="ctr"/>
            <a:endParaRPr lang="de-DE" sz="3200" dirty="0">
              <a:solidFill>
                <a:srgbClr val="FF0000"/>
              </a:solidFill>
            </a:endParaRPr>
          </a:p>
        </p:txBody>
      </p:sp>
      <p:pic>
        <p:nvPicPr>
          <p:cNvPr id="2" name="Grafik 1">
            <a:extLst>
              <a:ext uri="{FF2B5EF4-FFF2-40B4-BE49-F238E27FC236}">
                <a16:creationId xmlns:a16="http://schemas.microsoft.com/office/drawing/2014/main" id="{110B5310-7D2F-545C-66AE-FCD4414913DE}"/>
              </a:ext>
            </a:extLst>
          </p:cNvPr>
          <p:cNvPicPr>
            <a:picLocks noChangeAspect="1"/>
          </p:cNvPicPr>
          <p:nvPr/>
        </p:nvPicPr>
        <p:blipFill>
          <a:blip r:embed="rId5"/>
          <a:stretch>
            <a:fillRect/>
          </a:stretch>
        </p:blipFill>
        <p:spPr>
          <a:xfrm>
            <a:off x="1440893" y="2956662"/>
            <a:ext cx="859984" cy="300888"/>
          </a:xfrm>
          <a:prstGeom prst="rect">
            <a:avLst/>
          </a:prstGeom>
        </p:spPr>
      </p:pic>
    </p:spTree>
    <p:extLst>
      <p:ext uri="{BB962C8B-B14F-4D97-AF65-F5344CB8AC3E}">
        <p14:creationId xmlns:p14="http://schemas.microsoft.com/office/powerpoint/2010/main" val="1384141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7A2CA771BC7EAE4880E0AEDFCB1F20E0" ma:contentTypeVersion="7" ma:contentTypeDescription="Ein neues Dokument erstellen." ma:contentTypeScope="" ma:versionID="1c548770b68b405210ba3537f9a1d5da">
  <xsd:schema xmlns:xsd="http://www.w3.org/2001/XMLSchema" xmlns:xs="http://www.w3.org/2001/XMLSchema" xmlns:p="http://schemas.microsoft.com/office/2006/metadata/properties" xmlns:ns2="130c3be4-b0e0-4195-b57a-ee438243e9ba" targetNamespace="http://schemas.microsoft.com/office/2006/metadata/properties" ma:root="true" ma:fieldsID="49fc94a466f4054486d9e6176508fc00" ns2:_="">
    <xsd:import namespace="130c3be4-b0e0-4195-b57a-ee438243e9b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30c3be4-b0e0-4195-b57a-ee438243e9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13116C8-2D90-44E3-9D09-C6AE1B46BA2C}"/>
</file>

<file path=customXml/itemProps2.xml><?xml version="1.0" encoding="utf-8"?>
<ds:datastoreItem xmlns:ds="http://schemas.openxmlformats.org/officeDocument/2006/customXml" ds:itemID="{D4A70568-7A9B-4C0F-9DC0-E332CE515AC7}"/>
</file>

<file path=customXml/itemProps3.xml><?xml version="1.0" encoding="utf-8"?>
<ds:datastoreItem xmlns:ds="http://schemas.openxmlformats.org/officeDocument/2006/customXml" ds:itemID="{89D8BD51-6444-4C62-9336-10E249CBA064}"/>
</file>

<file path=docProps/app.xml><?xml version="1.0" encoding="utf-8"?>
<Properties xmlns="http://schemas.openxmlformats.org/officeDocument/2006/extended-properties" xmlns:vt="http://schemas.openxmlformats.org/officeDocument/2006/docPropsVTypes">
  <TotalTime>0</TotalTime>
  <Words>821</Words>
  <Application>Microsoft Office PowerPoint</Application>
  <PresentationFormat>Breitbild</PresentationFormat>
  <Paragraphs>83</Paragraphs>
  <Slides>14</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14</vt:i4>
      </vt:variant>
    </vt:vector>
  </HeadingPairs>
  <TitlesOfParts>
    <vt:vector size="19" baseType="lpstr">
      <vt:lpstr>Arial</vt:lpstr>
      <vt:lpstr>Calibri</vt:lpstr>
      <vt:lpstr>Calibri Light</vt:lpstr>
      <vt:lpstr>Comfortaa Light</vt:lpstr>
      <vt:lpstr>Office</vt:lpstr>
      <vt:lpstr>PowerPoint-Präsentation</vt:lpstr>
      <vt:lpstr>Stopptanz/Zwiegespräch – Ablauf &amp; Regeln</vt:lpstr>
      <vt:lpstr>Stopptanz/Zwiegespräch – Ablauf &amp; Regeln</vt:lpstr>
      <vt:lpstr>Stopptanz/Zwiegespräch – Ablauf &amp; Regeln</vt:lpstr>
      <vt:lpstr>Aussage/Frage</vt:lpstr>
      <vt:lpstr>Aussage/Frage</vt:lpstr>
      <vt:lpstr>Aussage/Frage</vt:lpstr>
      <vt:lpstr>Aussage/Frage</vt:lpstr>
      <vt:lpstr>Aussage/Frage</vt:lpstr>
      <vt:lpstr>Aussage/Frage</vt:lpstr>
      <vt:lpstr>Aussage/Frage</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Kunicke, Thomas</dc:creator>
  <cp:lastModifiedBy>Ute Siebert</cp:lastModifiedBy>
  <cp:revision>40</cp:revision>
  <dcterms:created xsi:type="dcterms:W3CDTF">2025-02-07T16:45:06Z</dcterms:created>
  <dcterms:modified xsi:type="dcterms:W3CDTF">2025-12-03T14:36:38Z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0x0101007A2CA771BC7EAE4880E0AEDFCB1F20E0</vt:lpwstr>
  </property>
</Properties>
</file>