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9.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quickStyle6.xml" ContentType="application/vnd.openxmlformats-officedocument.drawingml.diagramStyle+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colors6.xml" ContentType="application/vnd.openxmlformats-officedocument.drawingml.diagramColors+xml"/>
  <Override PartName="/ppt/diagrams/layout8.xml" ContentType="application/vnd.openxmlformats-officedocument.drawingml.diagramLayout+xml"/>
  <Override PartName="/ppt/diagrams/quickStyle8.xml" ContentType="application/vnd.openxmlformats-officedocument.drawingml.diagramStyle+xml"/>
  <Override PartName="/ppt/diagrams/drawing5.xml" ContentType="application/vnd.ms-office.drawingml.diagramDrawing+xml"/>
  <Override PartName="/ppt/diagrams/colors8.xml" ContentType="application/vnd.openxmlformats-officedocument.drawingml.diagramColors+xml"/>
  <Override PartName="/ppt/diagrams/drawing8.xml" ContentType="application/vnd.ms-office.drawingml.diagramDrawing+xml"/>
  <Override PartName="/ppt/diagrams/drawing6.xml" ContentType="application/vnd.ms-office.drawingml.diagramDrawing+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layout6.xml" ContentType="application/vnd.openxmlformats-officedocument.drawingml.diagram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62" r:id="rId3"/>
    <p:sldId id="265" r:id="rId4"/>
    <p:sldId id="263" r:id="rId5"/>
    <p:sldId id="269" r:id="rId6"/>
    <p:sldId id="266" r:id="rId7"/>
    <p:sldId id="267" r:id="rId8"/>
    <p:sldId id="272" r:id="rId9"/>
    <p:sldId id="276" r:id="rId10"/>
    <p:sldId id="274" r:id="rId11"/>
    <p:sldId id="275" r:id="rId12"/>
    <p:sldId id="271" r:id="rId13"/>
    <p:sldId id="278" r:id="rId14"/>
    <p:sldId id="279" r:id="rId15"/>
    <p:sldId id="280" r:id="rId16"/>
    <p:sldId id="277" r:id="rId17"/>
    <p:sldId id="270" r:id="rId18"/>
    <p:sldId id="282" r:id="rId19"/>
    <p:sldId id="268" r:id="rId20"/>
    <p:sldId id="281" r:id="rId21"/>
    <p:sldId id="283" r:id="rId22"/>
    <p:sldId id="284" r:id="rId23"/>
    <p:sldId id="286" r:id="rId24"/>
    <p:sldId id="287" r:id="rId25"/>
    <p:sldId id="292" r:id="rId26"/>
    <p:sldId id="293" r:id="rId27"/>
    <p:sldId id="291" r:id="rId28"/>
    <p:sldId id="258" r:id="rId29"/>
    <p:sldId id="261" r:id="rId30"/>
    <p:sldId id="296" r:id="rId3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 Siebert" initials="US" lastIdx="20" clrIdx="0">
    <p:extLst>
      <p:ext uri="{19B8F6BF-5375-455C-9EA6-DF929625EA0E}">
        <p15:presenceInfo xmlns:p15="http://schemas.microsoft.com/office/powerpoint/2012/main" userId="c1a74a4b5c3a94db" providerId="Windows Live"/>
      </p:ext>
    </p:extLst>
  </p:cmAuthor>
  <p:cmAuthor id="2" name="Melanie Baltes" initials="MB" lastIdx="12" clrIdx="1">
    <p:extLst>
      <p:ext uri="{19B8F6BF-5375-455C-9EA6-DF929625EA0E}">
        <p15:presenceInfo xmlns:p15="http://schemas.microsoft.com/office/powerpoint/2012/main" userId="S::melanie.baltes@uk-koeln.de::409881e5-5e1f-41d1-807c-08bac84d3f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9672" autoAdjust="0"/>
  </p:normalViewPr>
  <p:slideViewPr>
    <p:cSldViewPr snapToGrid="0">
      <p:cViewPr varScale="1">
        <p:scale>
          <a:sx n="99" d="100"/>
          <a:sy n="99"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3ADC5A-B0FB-4C54-BE80-638FA4AD5170}" type="doc">
      <dgm:prSet loTypeId="urn:microsoft.com/office/officeart/2005/8/layout/chevron1" loCatId="process" qsTypeId="urn:microsoft.com/office/officeart/2005/8/quickstyle/simple1" qsCatId="simple" csTypeId="urn:microsoft.com/office/officeart/2005/8/colors/accent1_2" csCatId="accent1" phldr="1"/>
      <dgm:spPr/>
    </dgm:pt>
    <dgm:pt modelId="{7D8C68B7-43F7-4A6B-A988-932816E25730}">
      <dgm:prSet phldrT="[Text]"/>
      <dgm:spPr/>
      <dgm:t>
        <a:bodyPr/>
        <a:lstStyle/>
        <a:p>
          <a:r>
            <a:rPr lang="de-DE" dirty="0"/>
            <a:t>Anwerbephase </a:t>
          </a:r>
        </a:p>
        <a:p>
          <a:r>
            <a:rPr lang="de-DE" dirty="0"/>
            <a:t>1960 -  1973</a:t>
          </a:r>
        </a:p>
      </dgm:t>
    </dgm:pt>
    <dgm:pt modelId="{D9DB17C4-AECD-4F85-BBE6-E9D01F21B07F}" type="parTrans" cxnId="{014B97CC-D573-492E-ADAF-101DEF1BD121}">
      <dgm:prSet/>
      <dgm:spPr/>
      <dgm:t>
        <a:bodyPr/>
        <a:lstStyle/>
        <a:p>
          <a:endParaRPr lang="de-DE"/>
        </a:p>
      </dgm:t>
    </dgm:pt>
    <dgm:pt modelId="{CB7E536D-9F7E-40F8-B3B6-BDBC38310862}" type="sibTrans" cxnId="{014B97CC-D573-492E-ADAF-101DEF1BD121}">
      <dgm:prSet/>
      <dgm:spPr/>
      <dgm:t>
        <a:bodyPr/>
        <a:lstStyle/>
        <a:p>
          <a:endParaRPr lang="de-DE"/>
        </a:p>
      </dgm:t>
    </dgm:pt>
    <dgm:pt modelId="{0182CDF3-739C-44EF-A573-03C8B4C48822}">
      <dgm:prSet phldrT="[Text]"/>
      <dgm:spPr/>
      <dgm:t>
        <a:bodyPr/>
        <a:lstStyle/>
        <a:p>
          <a:r>
            <a:rPr lang="de-DE" dirty="0"/>
            <a:t>Konsolidierungsphase 1973 - 1982</a:t>
          </a:r>
        </a:p>
      </dgm:t>
    </dgm:pt>
    <dgm:pt modelId="{ACEBC034-9B0A-4275-8D54-7E5D0C91A9A5}" type="parTrans" cxnId="{ED07C79D-8075-4B1A-BD9A-B831B8DE544F}">
      <dgm:prSet/>
      <dgm:spPr/>
      <dgm:t>
        <a:bodyPr/>
        <a:lstStyle/>
        <a:p>
          <a:endParaRPr lang="de-DE"/>
        </a:p>
      </dgm:t>
    </dgm:pt>
    <dgm:pt modelId="{1080B280-9818-4148-9311-3F5D03C829CC}" type="sibTrans" cxnId="{ED07C79D-8075-4B1A-BD9A-B831B8DE544F}">
      <dgm:prSet/>
      <dgm:spPr/>
      <dgm:t>
        <a:bodyPr/>
        <a:lstStyle/>
        <a:p>
          <a:endParaRPr lang="de-DE"/>
        </a:p>
      </dgm:t>
    </dgm:pt>
    <dgm:pt modelId="{5A209BD7-4F14-4EAA-B28E-31CA0DAED32B}">
      <dgm:prSet phldrT="[Text]"/>
      <dgm:spPr/>
      <dgm:t>
        <a:bodyPr/>
        <a:lstStyle/>
        <a:p>
          <a:r>
            <a:rPr lang="de-DE" dirty="0"/>
            <a:t>Abwehrphase </a:t>
          </a:r>
        </a:p>
        <a:p>
          <a:r>
            <a:rPr lang="de-DE" dirty="0"/>
            <a:t>1982 - 1998</a:t>
          </a:r>
        </a:p>
      </dgm:t>
    </dgm:pt>
    <dgm:pt modelId="{18B273F7-39BB-4AC3-BE6A-3667AEB1CB3B}" type="parTrans" cxnId="{9C6575BD-EB13-4938-9DBB-7A11CB8A2A54}">
      <dgm:prSet/>
      <dgm:spPr/>
      <dgm:t>
        <a:bodyPr/>
        <a:lstStyle/>
        <a:p>
          <a:endParaRPr lang="de-DE"/>
        </a:p>
      </dgm:t>
    </dgm:pt>
    <dgm:pt modelId="{5F208C41-8349-406D-BE72-F5DF9567C907}" type="sibTrans" cxnId="{9C6575BD-EB13-4938-9DBB-7A11CB8A2A54}">
      <dgm:prSet/>
      <dgm:spPr/>
      <dgm:t>
        <a:bodyPr/>
        <a:lstStyle/>
        <a:p>
          <a:endParaRPr lang="de-DE"/>
        </a:p>
      </dgm:t>
    </dgm:pt>
    <dgm:pt modelId="{781C9778-9614-4A0F-B135-4FFF1C2A028C}">
      <dgm:prSet phldrT="[Text]"/>
      <dgm:spPr/>
      <dgm:t>
        <a:bodyPr/>
        <a:lstStyle/>
        <a:p>
          <a:r>
            <a:rPr lang="de-DE" dirty="0"/>
            <a:t>Akzeptanzphase </a:t>
          </a:r>
        </a:p>
        <a:p>
          <a:r>
            <a:rPr lang="de-DE" dirty="0"/>
            <a:t>1998 - 2015</a:t>
          </a:r>
        </a:p>
      </dgm:t>
    </dgm:pt>
    <dgm:pt modelId="{988ECAF9-F8E2-40C1-91BB-16F840DACD3C}" type="parTrans" cxnId="{B7A2AC21-12F0-455A-A7F6-BC5AEDA5EE94}">
      <dgm:prSet/>
      <dgm:spPr/>
      <dgm:t>
        <a:bodyPr/>
        <a:lstStyle/>
        <a:p>
          <a:endParaRPr lang="de-DE"/>
        </a:p>
      </dgm:t>
    </dgm:pt>
    <dgm:pt modelId="{23FD6021-57B1-4592-AD13-F9BD25E48C28}" type="sibTrans" cxnId="{B7A2AC21-12F0-455A-A7F6-BC5AEDA5EE94}">
      <dgm:prSet/>
      <dgm:spPr/>
      <dgm:t>
        <a:bodyPr/>
        <a:lstStyle/>
        <a:p>
          <a:endParaRPr lang="de-DE"/>
        </a:p>
      </dgm:t>
    </dgm:pt>
    <dgm:pt modelId="{030F5107-08C8-4DFF-9354-32FE0647D4B2}" type="pres">
      <dgm:prSet presAssocID="{B83ADC5A-B0FB-4C54-BE80-638FA4AD5170}" presName="Name0" presStyleCnt="0">
        <dgm:presLayoutVars>
          <dgm:dir/>
          <dgm:animLvl val="lvl"/>
          <dgm:resizeHandles val="exact"/>
        </dgm:presLayoutVars>
      </dgm:prSet>
      <dgm:spPr/>
    </dgm:pt>
    <dgm:pt modelId="{D51B3317-A3EE-4212-8099-7B3240773B1D}" type="pres">
      <dgm:prSet presAssocID="{7D8C68B7-43F7-4A6B-A988-932816E25730}" presName="parTxOnly" presStyleLbl="node1" presStyleIdx="0" presStyleCnt="4">
        <dgm:presLayoutVars>
          <dgm:chMax val="0"/>
          <dgm:chPref val="0"/>
          <dgm:bulletEnabled val="1"/>
        </dgm:presLayoutVars>
      </dgm:prSet>
      <dgm:spPr/>
    </dgm:pt>
    <dgm:pt modelId="{7B36B3F4-6912-4398-9B77-8420DE4C6F7E}" type="pres">
      <dgm:prSet presAssocID="{CB7E536D-9F7E-40F8-B3B6-BDBC38310862}" presName="parTxOnlySpace" presStyleCnt="0"/>
      <dgm:spPr/>
    </dgm:pt>
    <dgm:pt modelId="{ACE42114-9825-413B-B886-7487573C8DF9}" type="pres">
      <dgm:prSet presAssocID="{0182CDF3-739C-44EF-A573-03C8B4C48822}" presName="parTxOnly" presStyleLbl="node1" presStyleIdx="1" presStyleCnt="4">
        <dgm:presLayoutVars>
          <dgm:chMax val="0"/>
          <dgm:chPref val="0"/>
          <dgm:bulletEnabled val="1"/>
        </dgm:presLayoutVars>
      </dgm:prSet>
      <dgm:spPr/>
    </dgm:pt>
    <dgm:pt modelId="{AC85014E-86AF-44FE-A14A-66C6E5F484C0}" type="pres">
      <dgm:prSet presAssocID="{1080B280-9818-4148-9311-3F5D03C829CC}" presName="parTxOnlySpace" presStyleCnt="0"/>
      <dgm:spPr/>
    </dgm:pt>
    <dgm:pt modelId="{7E2543B9-A3E8-4974-A6E8-C898843F9525}" type="pres">
      <dgm:prSet presAssocID="{5A209BD7-4F14-4EAA-B28E-31CA0DAED32B}" presName="parTxOnly" presStyleLbl="node1" presStyleIdx="2" presStyleCnt="4">
        <dgm:presLayoutVars>
          <dgm:chMax val="0"/>
          <dgm:chPref val="0"/>
          <dgm:bulletEnabled val="1"/>
        </dgm:presLayoutVars>
      </dgm:prSet>
      <dgm:spPr/>
    </dgm:pt>
    <dgm:pt modelId="{69746F87-4C6C-46D4-9CAD-233882FD2379}" type="pres">
      <dgm:prSet presAssocID="{5F208C41-8349-406D-BE72-F5DF9567C907}" presName="parTxOnlySpace" presStyleCnt="0"/>
      <dgm:spPr/>
    </dgm:pt>
    <dgm:pt modelId="{32438495-6EE6-406E-8538-95C5DDAD3D06}" type="pres">
      <dgm:prSet presAssocID="{781C9778-9614-4A0F-B135-4FFF1C2A028C}" presName="parTxOnly" presStyleLbl="node1" presStyleIdx="3" presStyleCnt="4">
        <dgm:presLayoutVars>
          <dgm:chMax val="0"/>
          <dgm:chPref val="0"/>
          <dgm:bulletEnabled val="1"/>
        </dgm:presLayoutVars>
      </dgm:prSet>
      <dgm:spPr/>
    </dgm:pt>
  </dgm:ptLst>
  <dgm:cxnLst>
    <dgm:cxn modelId="{B7A2AC21-12F0-455A-A7F6-BC5AEDA5EE94}" srcId="{B83ADC5A-B0FB-4C54-BE80-638FA4AD5170}" destId="{781C9778-9614-4A0F-B135-4FFF1C2A028C}" srcOrd="3" destOrd="0" parTransId="{988ECAF9-F8E2-40C1-91BB-16F840DACD3C}" sibTransId="{23FD6021-57B1-4592-AD13-F9BD25E48C28}"/>
    <dgm:cxn modelId="{1CA6F460-9B9B-4415-BD6F-A22A6DCDFC32}" type="presOf" srcId="{0182CDF3-739C-44EF-A573-03C8B4C48822}" destId="{ACE42114-9825-413B-B886-7487573C8DF9}" srcOrd="0" destOrd="0" presId="urn:microsoft.com/office/officeart/2005/8/layout/chevron1"/>
    <dgm:cxn modelId="{E71CDD4F-0586-4B06-A260-CFF50DB88EC4}" type="presOf" srcId="{5A209BD7-4F14-4EAA-B28E-31CA0DAED32B}" destId="{7E2543B9-A3E8-4974-A6E8-C898843F9525}" srcOrd="0" destOrd="0" presId="urn:microsoft.com/office/officeart/2005/8/layout/chevron1"/>
    <dgm:cxn modelId="{2459AA96-91D8-4527-AAB3-760D90283E46}" type="presOf" srcId="{7D8C68B7-43F7-4A6B-A988-932816E25730}" destId="{D51B3317-A3EE-4212-8099-7B3240773B1D}" srcOrd="0" destOrd="0" presId="urn:microsoft.com/office/officeart/2005/8/layout/chevron1"/>
    <dgm:cxn modelId="{ED07C79D-8075-4B1A-BD9A-B831B8DE544F}" srcId="{B83ADC5A-B0FB-4C54-BE80-638FA4AD5170}" destId="{0182CDF3-739C-44EF-A573-03C8B4C48822}" srcOrd="1" destOrd="0" parTransId="{ACEBC034-9B0A-4275-8D54-7E5D0C91A9A5}" sibTransId="{1080B280-9818-4148-9311-3F5D03C829CC}"/>
    <dgm:cxn modelId="{9C6575BD-EB13-4938-9DBB-7A11CB8A2A54}" srcId="{B83ADC5A-B0FB-4C54-BE80-638FA4AD5170}" destId="{5A209BD7-4F14-4EAA-B28E-31CA0DAED32B}" srcOrd="2" destOrd="0" parTransId="{18B273F7-39BB-4AC3-BE6A-3667AEB1CB3B}" sibTransId="{5F208C41-8349-406D-BE72-F5DF9567C907}"/>
    <dgm:cxn modelId="{41CF9DC2-6E25-4ACB-BA2C-48CC0F4E98D0}" type="presOf" srcId="{B83ADC5A-B0FB-4C54-BE80-638FA4AD5170}" destId="{030F5107-08C8-4DFF-9354-32FE0647D4B2}" srcOrd="0" destOrd="0" presId="urn:microsoft.com/office/officeart/2005/8/layout/chevron1"/>
    <dgm:cxn modelId="{014B97CC-D573-492E-ADAF-101DEF1BD121}" srcId="{B83ADC5A-B0FB-4C54-BE80-638FA4AD5170}" destId="{7D8C68B7-43F7-4A6B-A988-932816E25730}" srcOrd="0" destOrd="0" parTransId="{D9DB17C4-AECD-4F85-BBE6-E9D01F21B07F}" sibTransId="{CB7E536D-9F7E-40F8-B3B6-BDBC38310862}"/>
    <dgm:cxn modelId="{FDE91BEA-9DAB-48C9-B2B4-CF1B95025CEA}" type="presOf" srcId="{781C9778-9614-4A0F-B135-4FFF1C2A028C}" destId="{32438495-6EE6-406E-8538-95C5DDAD3D06}" srcOrd="0" destOrd="0" presId="urn:microsoft.com/office/officeart/2005/8/layout/chevron1"/>
    <dgm:cxn modelId="{D1E642CF-F1C0-44EC-9756-B99D34C35BCE}" type="presParOf" srcId="{030F5107-08C8-4DFF-9354-32FE0647D4B2}" destId="{D51B3317-A3EE-4212-8099-7B3240773B1D}" srcOrd="0" destOrd="0" presId="urn:microsoft.com/office/officeart/2005/8/layout/chevron1"/>
    <dgm:cxn modelId="{17A8F4CD-5198-4B99-9EE4-EC3AAA90AE35}" type="presParOf" srcId="{030F5107-08C8-4DFF-9354-32FE0647D4B2}" destId="{7B36B3F4-6912-4398-9B77-8420DE4C6F7E}" srcOrd="1" destOrd="0" presId="urn:microsoft.com/office/officeart/2005/8/layout/chevron1"/>
    <dgm:cxn modelId="{A54C210A-C4A9-4B8F-AB37-13F3BCFEED53}" type="presParOf" srcId="{030F5107-08C8-4DFF-9354-32FE0647D4B2}" destId="{ACE42114-9825-413B-B886-7487573C8DF9}" srcOrd="2" destOrd="0" presId="urn:microsoft.com/office/officeart/2005/8/layout/chevron1"/>
    <dgm:cxn modelId="{0928E535-7D94-4FEA-A75C-35AA2F273366}" type="presParOf" srcId="{030F5107-08C8-4DFF-9354-32FE0647D4B2}" destId="{AC85014E-86AF-44FE-A14A-66C6E5F484C0}" srcOrd="3" destOrd="0" presId="urn:microsoft.com/office/officeart/2005/8/layout/chevron1"/>
    <dgm:cxn modelId="{99CAED32-1BC2-4A0C-B113-69419AAD70C2}" type="presParOf" srcId="{030F5107-08C8-4DFF-9354-32FE0647D4B2}" destId="{7E2543B9-A3E8-4974-A6E8-C898843F9525}" srcOrd="4" destOrd="0" presId="urn:microsoft.com/office/officeart/2005/8/layout/chevron1"/>
    <dgm:cxn modelId="{D20E02F9-431B-4E3B-AC3F-0B80B0D738AC}" type="presParOf" srcId="{030F5107-08C8-4DFF-9354-32FE0647D4B2}" destId="{69746F87-4C6C-46D4-9CAD-233882FD2379}" srcOrd="5" destOrd="0" presId="urn:microsoft.com/office/officeart/2005/8/layout/chevron1"/>
    <dgm:cxn modelId="{4BDE44C0-A509-4E42-89BF-1C291B4E3CDF}" type="presParOf" srcId="{030F5107-08C8-4DFF-9354-32FE0647D4B2}" destId="{32438495-6EE6-406E-8538-95C5DDAD3D06}"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3ADC5A-B0FB-4C54-BE80-638FA4AD5170}" type="doc">
      <dgm:prSet loTypeId="urn:microsoft.com/office/officeart/2005/8/layout/chevron1" loCatId="process" qsTypeId="urn:microsoft.com/office/officeart/2005/8/quickstyle/simple1" qsCatId="simple" csTypeId="urn:microsoft.com/office/officeart/2005/8/colors/accent1_2" csCatId="accent1" phldr="1"/>
      <dgm:spPr/>
    </dgm:pt>
    <dgm:pt modelId="{7D8C68B7-43F7-4A6B-A988-932816E25730}">
      <dgm:prSet phldrT="[Text]"/>
      <dgm:spPr/>
      <dgm:t>
        <a:bodyPr/>
        <a:lstStyle/>
        <a:p>
          <a:r>
            <a:rPr lang="de-DE" dirty="0"/>
            <a:t>Anwerbephase </a:t>
          </a:r>
        </a:p>
        <a:p>
          <a:r>
            <a:rPr lang="de-DE" dirty="0"/>
            <a:t>1960 -  1973</a:t>
          </a:r>
        </a:p>
      </dgm:t>
    </dgm:pt>
    <dgm:pt modelId="{D9DB17C4-AECD-4F85-BBE6-E9D01F21B07F}" type="parTrans" cxnId="{014B97CC-D573-492E-ADAF-101DEF1BD121}">
      <dgm:prSet/>
      <dgm:spPr/>
      <dgm:t>
        <a:bodyPr/>
        <a:lstStyle/>
        <a:p>
          <a:endParaRPr lang="de-DE"/>
        </a:p>
      </dgm:t>
    </dgm:pt>
    <dgm:pt modelId="{CB7E536D-9F7E-40F8-B3B6-BDBC38310862}" type="sibTrans" cxnId="{014B97CC-D573-492E-ADAF-101DEF1BD121}">
      <dgm:prSet/>
      <dgm:spPr/>
      <dgm:t>
        <a:bodyPr/>
        <a:lstStyle/>
        <a:p>
          <a:endParaRPr lang="de-DE"/>
        </a:p>
      </dgm:t>
    </dgm:pt>
    <dgm:pt modelId="{0182CDF3-739C-44EF-A573-03C8B4C48822}">
      <dgm:prSet phldrT="[Text]"/>
      <dgm:spPr/>
      <dgm:t>
        <a:bodyPr/>
        <a:lstStyle/>
        <a:p>
          <a:r>
            <a:rPr lang="de-DE" dirty="0"/>
            <a:t>Konsolidierungsphase 1973 - 1982</a:t>
          </a:r>
        </a:p>
      </dgm:t>
    </dgm:pt>
    <dgm:pt modelId="{ACEBC034-9B0A-4275-8D54-7E5D0C91A9A5}" type="parTrans" cxnId="{ED07C79D-8075-4B1A-BD9A-B831B8DE544F}">
      <dgm:prSet/>
      <dgm:spPr/>
      <dgm:t>
        <a:bodyPr/>
        <a:lstStyle/>
        <a:p>
          <a:endParaRPr lang="de-DE"/>
        </a:p>
      </dgm:t>
    </dgm:pt>
    <dgm:pt modelId="{1080B280-9818-4148-9311-3F5D03C829CC}" type="sibTrans" cxnId="{ED07C79D-8075-4B1A-BD9A-B831B8DE544F}">
      <dgm:prSet/>
      <dgm:spPr/>
      <dgm:t>
        <a:bodyPr/>
        <a:lstStyle/>
        <a:p>
          <a:endParaRPr lang="de-DE"/>
        </a:p>
      </dgm:t>
    </dgm:pt>
    <dgm:pt modelId="{5A209BD7-4F14-4EAA-B28E-31CA0DAED32B}">
      <dgm:prSet phldrT="[Text]"/>
      <dgm:spPr/>
      <dgm:t>
        <a:bodyPr/>
        <a:lstStyle/>
        <a:p>
          <a:r>
            <a:rPr lang="de-DE" dirty="0"/>
            <a:t>Abwehrphase </a:t>
          </a:r>
        </a:p>
        <a:p>
          <a:r>
            <a:rPr lang="de-DE" dirty="0"/>
            <a:t>1982 - 1998</a:t>
          </a:r>
        </a:p>
      </dgm:t>
    </dgm:pt>
    <dgm:pt modelId="{18B273F7-39BB-4AC3-BE6A-3667AEB1CB3B}" type="parTrans" cxnId="{9C6575BD-EB13-4938-9DBB-7A11CB8A2A54}">
      <dgm:prSet/>
      <dgm:spPr/>
      <dgm:t>
        <a:bodyPr/>
        <a:lstStyle/>
        <a:p>
          <a:endParaRPr lang="de-DE"/>
        </a:p>
      </dgm:t>
    </dgm:pt>
    <dgm:pt modelId="{5F208C41-8349-406D-BE72-F5DF9567C907}" type="sibTrans" cxnId="{9C6575BD-EB13-4938-9DBB-7A11CB8A2A54}">
      <dgm:prSet/>
      <dgm:spPr/>
      <dgm:t>
        <a:bodyPr/>
        <a:lstStyle/>
        <a:p>
          <a:endParaRPr lang="de-DE"/>
        </a:p>
      </dgm:t>
    </dgm:pt>
    <dgm:pt modelId="{781C9778-9614-4A0F-B135-4FFF1C2A028C}">
      <dgm:prSet phldrT="[Text]"/>
      <dgm:spPr/>
      <dgm:t>
        <a:bodyPr/>
        <a:lstStyle/>
        <a:p>
          <a:r>
            <a:rPr lang="de-DE" dirty="0"/>
            <a:t>Akzeptanzphase </a:t>
          </a:r>
        </a:p>
        <a:p>
          <a:r>
            <a:rPr lang="de-DE" dirty="0"/>
            <a:t>1998 - 2015</a:t>
          </a:r>
        </a:p>
      </dgm:t>
    </dgm:pt>
    <dgm:pt modelId="{988ECAF9-F8E2-40C1-91BB-16F840DACD3C}" type="parTrans" cxnId="{B7A2AC21-12F0-455A-A7F6-BC5AEDA5EE94}">
      <dgm:prSet/>
      <dgm:spPr/>
      <dgm:t>
        <a:bodyPr/>
        <a:lstStyle/>
        <a:p>
          <a:endParaRPr lang="de-DE"/>
        </a:p>
      </dgm:t>
    </dgm:pt>
    <dgm:pt modelId="{23FD6021-57B1-4592-AD13-F9BD25E48C28}" type="sibTrans" cxnId="{B7A2AC21-12F0-455A-A7F6-BC5AEDA5EE94}">
      <dgm:prSet/>
      <dgm:spPr/>
      <dgm:t>
        <a:bodyPr/>
        <a:lstStyle/>
        <a:p>
          <a:endParaRPr lang="de-DE"/>
        </a:p>
      </dgm:t>
    </dgm:pt>
    <dgm:pt modelId="{030F5107-08C8-4DFF-9354-32FE0647D4B2}" type="pres">
      <dgm:prSet presAssocID="{B83ADC5A-B0FB-4C54-BE80-638FA4AD5170}" presName="Name0" presStyleCnt="0">
        <dgm:presLayoutVars>
          <dgm:dir/>
          <dgm:animLvl val="lvl"/>
          <dgm:resizeHandles val="exact"/>
        </dgm:presLayoutVars>
      </dgm:prSet>
      <dgm:spPr/>
    </dgm:pt>
    <dgm:pt modelId="{D51B3317-A3EE-4212-8099-7B3240773B1D}" type="pres">
      <dgm:prSet presAssocID="{7D8C68B7-43F7-4A6B-A988-932816E25730}" presName="parTxOnly" presStyleLbl="node1" presStyleIdx="0" presStyleCnt="4">
        <dgm:presLayoutVars>
          <dgm:chMax val="0"/>
          <dgm:chPref val="0"/>
          <dgm:bulletEnabled val="1"/>
        </dgm:presLayoutVars>
      </dgm:prSet>
      <dgm:spPr/>
    </dgm:pt>
    <dgm:pt modelId="{7B36B3F4-6912-4398-9B77-8420DE4C6F7E}" type="pres">
      <dgm:prSet presAssocID="{CB7E536D-9F7E-40F8-B3B6-BDBC38310862}" presName="parTxOnlySpace" presStyleCnt="0"/>
      <dgm:spPr/>
    </dgm:pt>
    <dgm:pt modelId="{ACE42114-9825-413B-B886-7487573C8DF9}" type="pres">
      <dgm:prSet presAssocID="{0182CDF3-739C-44EF-A573-03C8B4C48822}" presName="parTxOnly" presStyleLbl="node1" presStyleIdx="1" presStyleCnt="4">
        <dgm:presLayoutVars>
          <dgm:chMax val="0"/>
          <dgm:chPref val="0"/>
          <dgm:bulletEnabled val="1"/>
        </dgm:presLayoutVars>
      </dgm:prSet>
      <dgm:spPr/>
    </dgm:pt>
    <dgm:pt modelId="{AC85014E-86AF-44FE-A14A-66C6E5F484C0}" type="pres">
      <dgm:prSet presAssocID="{1080B280-9818-4148-9311-3F5D03C829CC}" presName="parTxOnlySpace" presStyleCnt="0"/>
      <dgm:spPr/>
    </dgm:pt>
    <dgm:pt modelId="{7E2543B9-A3E8-4974-A6E8-C898843F9525}" type="pres">
      <dgm:prSet presAssocID="{5A209BD7-4F14-4EAA-B28E-31CA0DAED32B}" presName="parTxOnly" presStyleLbl="node1" presStyleIdx="2" presStyleCnt="4">
        <dgm:presLayoutVars>
          <dgm:chMax val="0"/>
          <dgm:chPref val="0"/>
          <dgm:bulletEnabled val="1"/>
        </dgm:presLayoutVars>
      </dgm:prSet>
      <dgm:spPr/>
    </dgm:pt>
    <dgm:pt modelId="{69746F87-4C6C-46D4-9CAD-233882FD2379}" type="pres">
      <dgm:prSet presAssocID="{5F208C41-8349-406D-BE72-F5DF9567C907}" presName="parTxOnlySpace" presStyleCnt="0"/>
      <dgm:spPr/>
    </dgm:pt>
    <dgm:pt modelId="{32438495-6EE6-406E-8538-95C5DDAD3D06}" type="pres">
      <dgm:prSet presAssocID="{781C9778-9614-4A0F-B135-4FFF1C2A028C}" presName="parTxOnly" presStyleLbl="node1" presStyleIdx="3" presStyleCnt="4">
        <dgm:presLayoutVars>
          <dgm:chMax val="0"/>
          <dgm:chPref val="0"/>
          <dgm:bulletEnabled val="1"/>
        </dgm:presLayoutVars>
      </dgm:prSet>
      <dgm:spPr/>
    </dgm:pt>
  </dgm:ptLst>
  <dgm:cxnLst>
    <dgm:cxn modelId="{B7A2AC21-12F0-455A-A7F6-BC5AEDA5EE94}" srcId="{B83ADC5A-B0FB-4C54-BE80-638FA4AD5170}" destId="{781C9778-9614-4A0F-B135-4FFF1C2A028C}" srcOrd="3" destOrd="0" parTransId="{988ECAF9-F8E2-40C1-91BB-16F840DACD3C}" sibTransId="{23FD6021-57B1-4592-AD13-F9BD25E48C28}"/>
    <dgm:cxn modelId="{1CA6F460-9B9B-4415-BD6F-A22A6DCDFC32}" type="presOf" srcId="{0182CDF3-739C-44EF-A573-03C8B4C48822}" destId="{ACE42114-9825-413B-B886-7487573C8DF9}" srcOrd="0" destOrd="0" presId="urn:microsoft.com/office/officeart/2005/8/layout/chevron1"/>
    <dgm:cxn modelId="{E71CDD4F-0586-4B06-A260-CFF50DB88EC4}" type="presOf" srcId="{5A209BD7-4F14-4EAA-B28E-31CA0DAED32B}" destId="{7E2543B9-A3E8-4974-A6E8-C898843F9525}" srcOrd="0" destOrd="0" presId="urn:microsoft.com/office/officeart/2005/8/layout/chevron1"/>
    <dgm:cxn modelId="{2459AA96-91D8-4527-AAB3-760D90283E46}" type="presOf" srcId="{7D8C68B7-43F7-4A6B-A988-932816E25730}" destId="{D51B3317-A3EE-4212-8099-7B3240773B1D}" srcOrd="0" destOrd="0" presId="urn:microsoft.com/office/officeart/2005/8/layout/chevron1"/>
    <dgm:cxn modelId="{ED07C79D-8075-4B1A-BD9A-B831B8DE544F}" srcId="{B83ADC5A-B0FB-4C54-BE80-638FA4AD5170}" destId="{0182CDF3-739C-44EF-A573-03C8B4C48822}" srcOrd="1" destOrd="0" parTransId="{ACEBC034-9B0A-4275-8D54-7E5D0C91A9A5}" sibTransId="{1080B280-9818-4148-9311-3F5D03C829CC}"/>
    <dgm:cxn modelId="{9C6575BD-EB13-4938-9DBB-7A11CB8A2A54}" srcId="{B83ADC5A-B0FB-4C54-BE80-638FA4AD5170}" destId="{5A209BD7-4F14-4EAA-B28E-31CA0DAED32B}" srcOrd="2" destOrd="0" parTransId="{18B273F7-39BB-4AC3-BE6A-3667AEB1CB3B}" sibTransId="{5F208C41-8349-406D-BE72-F5DF9567C907}"/>
    <dgm:cxn modelId="{41CF9DC2-6E25-4ACB-BA2C-48CC0F4E98D0}" type="presOf" srcId="{B83ADC5A-B0FB-4C54-BE80-638FA4AD5170}" destId="{030F5107-08C8-4DFF-9354-32FE0647D4B2}" srcOrd="0" destOrd="0" presId="urn:microsoft.com/office/officeart/2005/8/layout/chevron1"/>
    <dgm:cxn modelId="{014B97CC-D573-492E-ADAF-101DEF1BD121}" srcId="{B83ADC5A-B0FB-4C54-BE80-638FA4AD5170}" destId="{7D8C68B7-43F7-4A6B-A988-932816E25730}" srcOrd="0" destOrd="0" parTransId="{D9DB17C4-AECD-4F85-BBE6-E9D01F21B07F}" sibTransId="{CB7E536D-9F7E-40F8-B3B6-BDBC38310862}"/>
    <dgm:cxn modelId="{FDE91BEA-9DAB-48C9-B2B4-CF1B95025CEA}" type="presOf" srcId="{781C9778-9614-4A0F-B135-4FFF1C2A028C}" destId="{32438495-6EE6-406E-8538-95C5DDAD3D06}" srcOrd="0" destOrd="0" presId="urn:microsoft.com/office/officeart/2005/8/layout/chevron1"/>
    <dgm:cxn modelId="{D1E642CF-F1C0-44EC-9756-B99D34C35BCE}" type="presParOf" srcId="{030F5107-08C8-4DFF-9354-32FE0647D4B2}" destId="{D51B3317-A3EE-4212-8099-7B3240773B1D}" srcOrd="0" destOrd="0" presId="urn:microsoft.com/office/officeart/2005/8/layout/chevron1"/>
    <dgm:cxn modelId="{17A8F4CD-5198-4B99-9EE4-EC3AAA90AE35}" type="presParOf" srcId="{030F5107-08C8-4DFF-9354-32FE0647D4B2}" destId="{7B36B3F4-6912-4398-9B77-8420DE4C6F7E}" srcOrd="1" destOrd="0" presId="urn:microsoft.com/office/officeart/2005/8/layout/chevron1"/>
    <dgm:cxn modelId="{A54C210A-C4A9-4B8F-AB37-13F3BCFEED53}" type="presParOf" srcId="{030F5107-08C8-4DFF-9354-32FE0647D4B2}" destId="{ACE42114-9825-413B-B886-7487573C8DF9}" srcOrd="2" destOrd="0" presId="urn:microsoft.com/office/officeart/2005/8/layout/chevron1"/>
    <dgm:cxn modelId="{0928E535-7D94-4FEA-A75C-35AA2F273366}" type="presParOf" srcId="{030F5107-08C8-4DFF-9354-32FE0647D4B2}" destId="{AC85014E-86AF-44FE-A14A-66C6E5F484C0}" srcOrd="3" destOrd="0" presId="urn:microsoft.com/office/officeart/2005/8/layout/chevron1"/>
    <dgm:cxn modelId="{99CAED32-1BC2-4A0C-B113-69419AAD70C2}" type="presParOf" srcId="{030F5107-08C8-4DFF-9354-32FE0647D4B2}" destId="{7E2543B9-A3E8-4974-A6E8-C898843F9525}" srcOrd="4" destOrd="0" presId="urn:microsoft.com/office/officeart/2005/8/layout/chevron1"/>
    <dgm:cxn modelId="{D20E02F9-431B-4E3B-AC3F-0B80B0D738AC}" type="presParOf" srcId="{030F5107-08C8-4DFF-9354-32FE0647D4B2}" destId="{69746F87-4C6C-46D4-9CAD-233882FD2379}" srcOrd="5" destOrd="0" presId="urn:microsoft.com/office/officeart/2005/8/layout/chevron1"/>
    <dgm:cxn modelId="{4BDE44C0-A509-4E42-89BF-1C291B4E3CDF}" type="presParOf" srcId="{030F5107-08C8-4DFF-9354-32FE0647D4B2}" destId="{32438495-6EE6-406E-8538-95C5DDAD3D06}"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3ADC5A-B0FB-4C54-BE80-638FA4AD5170}" type="doc">
      <dgm:prSet loTypeId="urn:microsoft.com/office/officeart/2005/8/layout/chevron1" loCatId="process" qsTypeId="urn:microsoft.com/office/officeart/2005/8/quickstyle/simple1" qsCatId="simple" csTypeId="urn:microsoft.com/office/officeart/2005/8/colors/accent1_2" csCatId="accent1" phldr="1"/>
      <dgm:spPr/>
    </dgm:pt>
    <dgm:pt modelId="{7D8C68B7-43F7-4A6B-A988-932816E25730}">
      <dgm:prSet phldrT="[Text]"/>
      <dgm:spPr/>
      <dgm:t>
        <a:bodyPr/>
        <a:lstStyle/>
        <a:p>
          <a:r>
            <a:rPr lang="de-DE" dirty="0"/>
            <a:t>Anwerbephase </a:t>
          </a:r>
        </a:p>
        <a:p>
          <a:r>
            <a:rPr lang="de-DE" dirty="0"/>
            <a:t>1960 -  1973</a:t>
          </a:r>
        </a:p>
      </dgm:t>
    </dgm:pt>
    <dgm:pt modelId="{D9DB17C4-AECD-4F85-BBE6-E9D01F21B07F}" type="parTrans" cxnId="{014B97CC-D573-492E-ADAF-101DEF1BD121}">
      <dgm:prSet/>
      <dgm:spPr/>
      <dgm:t>
        <a:bodyPr/>
        <a:lstStyle/>
        <a:p>
          <a:endParaRPr lang="de-DE"/>
        </a:p>
      </dgm:t>
    </dgm:pt>
    <dgm:pt modelId="{CB7E536D-9F7E-40F8-B3B6-BDBC38310862}" type="sibTrans" cxnId="{014B97CC-D573-492E-ADAF-101DEF1BD121}">
      <dgm:prSet/>
      <dgm:spPr/>
      <dgm:t>
        <a:bodyPr/>
        <a:lstStyle/>
        <a:p>
          <a:endParaRPr lang="de-DE"/>
        </a:p>
      </dgm:t>
    </dgm:pt>
    <dgm:pt modelId="{0182CDF3-739C-44EF-A573-03C8B4C48822}">
      <dgm:prSet phldrT="[Text]"/>
      <dgm:spPr/>
      <dgm:t>
        <a:bodyPr/>
        <a:lstStyle/>
        <a:p>
          <a:r>
            <a:rPr lang="de-DE" dirty="0"/>
            <a:t>Konsolidierungsphase 1973 - 1982</a:t>
          </a:r>
        </a:p>
      </dgm:t>
    </dgm:pt>
    <dgm:pt modelId="{ACEBC034-9B0A-4275-8D54-7E5D0C91A9A5}" type="parTrans" cxnId="{ED07C79D-8075-4B1A-BD9A-B831B8DE544F}">
      <dgm:prSet/>
      <dgm:spPr/>
      <dgm:t>
        <a:bodyPr/>
        <a:lstStyle/>
        <a:p>
          <a:endParaRPr lang="de-DE"/>
        </a:p>
      </dgm:t>
    </dgm:pt>
    <dgm:pt modelId="{1080B280-9818-4148-9311-3F5D03C829CC}" type="sibTrans" cxnId="{ED07C79D-8075-4B1A-BD9A-B831B8DE544F}">
      <dgm:prSet/>
      <dgm:spPr/>
      <dgm:t>
        <a:bodyPr/>
        <a:lstStyle/>
        <a:p>
          <a:endParaRPr lang="de-DE"/>
        </a:p>
      </dgm:t>
    </dgm:pt>
    <dgm:pt modelId="{5A209BD7-4F14-4EAA-B28E-31CA0DAED32B}">
      <dgm:prSet phldrT="[Text]"/>
      <dgm:spPr/>
      <dgm:t>
        <a:bodyPr/>
        <a:lstStyle/>
        <a:p>
          <a:r>
            <a:rPr lang="de-DE" dirty="0"/>
            <a:t>Abwehrphase </a:t>
          </a:r>
        </a:p>
        <a:p>
          <a:r>
            <a:rPr lang="de-DE" dirty="0"/>
            <a:t>1982 - 1998</a:t>
          </a:r>
        </a:p>
      </dgm:t>
    </dgm:pt>
    <dgm:pt modelId="{18B273F7-39BB-4AC3-BE6A-3667AEB1CB3B}" type="parTrans" cxnId="{9C6575BD-EB13-4938-9DBB-7A11CB8A2A54}">
      <dgm:prSet/>
      <dgm:spPr/>
      <dgm:t>
        <a:bodyPr/>
        <a:lstStyle/>
        <a:p>
          <a:endParaRPr lang="de-DE"/>
        </a:p>
      </dgm:t>
    </dgm:pt>
    <dgm:pt modelId="{5F208C41-8349-406D-BE72-F5DF9567C907}" type="sibTrans" cxnId="{9C6575BD-EB13-4938-9DBB-7A11CB8A2A54}">
      <dgm:prSet/>
      <dgm:spPr/>
      <dgm:t>
        <a:bodyPr/>
        <a:lstStyle/>
        <a:p>
          <a:endParaRPr lang="de-DE"/>
        </a:p>
      </dgm:t>
    </dgm:pt>
    <dgm:pt modelId="{781C9778-9614-4A0F-B135-4FFF1C2A028C}">
      <dgm:prSet phldrT="[Text]"/>
      <dgm:spPr/>
      <dgm:t>
        <a:bodyPr/>
        <a:lstStyle/>
        <a:p>
          <a:r>
            <a:rPr lang="de-DE" dirty="0"/>
            <a:t>Akzeptanzphase </a:t>
          </a:r>
        </a:p>
        <a:p>
          <a:r>
            <a:rPr lang="de-DE" dirty="0"/>
            <a:t>1998 - 2015</a:t>
          </a:r>
        </a:p>
      </dgm:t>
    </dgm:pt>
    <dgm:pt modelId="{988ECAF9-F8E2-40C1-91BB-16F840DACD3C}" type="parTrans" cxnId="{B7A2AC21-12F0-455A-A7F6-BC5AEDA5EE94}">
      <dgm:prSet/>
      <dgm:spPr/>
      <dgm:t>
        <a:bodyPr/>
        <a:lstStyle/>
        <a:p>
          <a:endParaRPr lang="de-DE"/>
        </a:p>
      </dgm:t>
    </dgm:pt>
    <dgm:pt modelId="{23FD6021-57B1-4592-AD13-F9BD25E48C28}" type="sibTrans" cxnId="{B7A2AC21-12F0-455A-A7F6-BC5AEDA5EE94}">
      <dgm:prSet/>
      <dgm:spPr/>
      <dgm:t>
        <a:bodyPr/>
        <a:lstStyle/>
        <a:p>
          <a:endParaRPr lang="de-DE"/>
        </a:p>
      </dgm:t>
    </dgm:pt>
    <dgm:pt modelId="{030F5107-08C8-4DFF-9354-32FE0647D4B2}" type="pres">
      <dgm:prSet presAssocID="{B83ADC5A-B0FB-4C54-BE80-638FA4AD5170}" presName="Name0" presStyleCnt="0">
        <dgm:presLayoutVars>
          <dgm:dir/>
          <dgm:animLvl val="lvl"/>
          <dgm:resizeHandles val="exact"/>
        </dgm:presLayoutVars>
      </dgm:prSet>
      <dgm:spPr/>
    </dgm:pt>
    <dgm:pt modelId="{D51B3317-A3EE-4212-8099-7B3240773B1D}" type="pres">
      <dgm:prSet presAssocID="{7D8C68B7-43F7-4A6B-A988-932816E25730}" presName="parTxOnly" presStyleLbl="node1" presStyleIdx="0" presStyleCnt="4">
        <dgm:presLayoutVars>
          <dgm:chMax val="0"/>
          <dgm:chPref val="0"/>
          <dgm:bulletEnabled val="1"/>
        </dgm:presLayoutVars>
      </dgm:prSet>
      <dgm:spPr/>
    </dgm:pt>
    <dgm:pt modelId="{7B36B3F4-6912-4398-9B77-8420DE4C6F7E}" type="pres">
      <dgm:prSet presAssocID="{CB7E536D-9F7E-40F8-B3B6-BDBC38310862}" presName="parTxOnlySpace" presStyleCnt="0"/>
      <dgm:spPr/>
    </dgm:pt>
    <dgm:pt modelId="{ACE42114-9825-413B-B886-7487573C8DF9}" type="pres">
      <dgm:prSet presAssocID="{0182CDF3-739C-44EF-A573-03C8B4C48822}" presName="parTxOnly" presStyleLbl="node1" presStyleIdx="1" presStyleCnt="4">
        <dgm:presLayoutVars>
          <dgm:chMax val="0"/>
          <dgm:chPref val="0"/>
          <dgm:bulletEnabled val="1"/>
        </dgm:presLayoutVars>
      </dgm:prSet>
      <dgm:spPr/>
    </dgm:pt>
    <dgm:pt modelId="{AC85014E-86AF-44FE-A14A-66C6E5F484C0}" type="pres">
      <dgm:prSet presAssocID="{1080B280-9818-4148-9311-3F5D03C829CC}" presName="parTxOnlySpace" presStyleCnt="0"/>
      <dgm:spPr/>
    </dgm:pt>
    <dgm:pt modelId="{7E2543B9-A3E8-4974-A6E8-C898843F9525}" type="pres">
      <dgm:prSet presAssocID="{5A209BD7-4F14-4EAA-B28E-31CA0DAED32B}" presName="parTxOnly" presStyleLbl="node1" presStyleIdx="2" presStyleCnt="4">
        <dgm:presLayoutVars>
          <dgm:chMax val="0"/>
          <dgm:chPref val="0"/>
          <dgm:bulletEnabled val="1"/>
        </dgm:presLayoutVars>
      </dgm:prSet>
      <dgm:spPr/>
    </dgm:pt>
    <dgm:pt modelId="{69746F87-4C6C-46D4-9CAD-233882FD2379}" type="pres">
      <dgm:prSet presAssocID="{5F208C41-8349-406D-BE72-F5DF9567C907}" presName="parTxOnlySpace" presStyleCnt="0"/>
      <dgm:spPr/>
    </dgm:pt>
    <dgm:pt modelId="{32438495-6EE6-406E-8538-95C5DDAD3D06}" type="pres">
      <dgm:prSet presAssocID="{781C9778-9614-4A0F-B135-4FFF1C2A028C}" presName="parTxOnly" presStyleLbl="node1" presStyleIdx="3" presStyleCnt="4">
        <dgm:presLayoutVars>
          <dgm:chMax val="0"/>
          <dgm:chPref val="0"/>
          <dgm:bulletEnabled val="1"/>
        </dgm:presLayoutVars>
      </dgm:prSet>
      <dgm:spPr/>
    </dgm:pt>
  </dgm:ptLst>
  <dgm:cxnLst>
    <dgm:cxn modelId="{B7A2AC21-12F0-455A-A7F6-BC5AEDA5EE94}" srcId="{B83ADC5A-B0FB-4C54-BE80-638FA4AD5170}" destId="{781C9778-9614-4A0F-B135-4FFF1C2A028C}" srcOrd="3" destOrd="0" parTransId="{988ECAF9-F8E2-40C1-91BB-16F840DACD3C}" sibTransId="{23FD6021-57B1-4592-AD13-F9BD25E48C28}"/>
    <dgm:cxn modelId="{1CA6F460-9B9B-4415-BD6F-A22A6DCDFC32}" type="presOf" srcId="{0182CDF3-739C-44EF-A573-03C8B4C48822}" destId="{ACE42114-9825-413B-B886-7487573C8DF9}" srcOrd="0" destOrd="0" presId="urn:microsoft.com/office/officeart/2005/8/layout/chevron1"/>
    <dgm:cxn modelId="{E71CDD4F-0586-4B06-A260-CFF50DB88EC4}" type="presOf" srcId="{5A209BD7-4F14-4EAA-B28E-31CA0DAED32B}" destId="{7E2543B9-A3E8-4974-A6E8-C898843F9525}" srcOrd="0" destOrd="0" presId="urn:microsoft.com/office/officeart/2005/8/layout/chevron1"/>
    <dgm:cxn modelId="{2459AA96-91D8-4527-AAB3-760D90283E46}" type="presOf" srcId="{7D8C68B7-43F7-4A6B-A988-932816E25730}" destId="{D51B3317-A3EE-4212-8099-7B3240773B1D}" srcOrd="0" destOrd="0" presId="urn:microsoft.com/office/officeart/2005/8/layout/chevron1"/>
    <dgm:cxn modelId="{ED07C79D-8075-4B1A-BD9A-B831B8DE544F}" srcId="{B83ADC5A-B0FB-4C54-BE80-638FA4AD5170}" destId="{0182CDF3-739C-44EF-A573-03C8B4C48822}" srcOrd="1" destOrd="0" parTransId="{ACEBC034-9B0A-4275-8D54-7E5D0C91A9A5}" sibTransId="{1080B280-9818-4148-9311-3F5D03C829CC}"/>
    <dgm:cxn modelId="{9C6575BD-EB13-4938-9DBB-7A11CB8A2A54}" srcId="{B83ADC5A-B0FB-4C54-BE80-638FA4AD5170}" destId="{5A209BD7-4F14-4EAA-B28E-31CA0DAED32B}" srcOrd="2" destOrd="0" parTransId="{18B273F7-39BB-4AC3-BE6A-3667AEB1CB3B}" sibTransId="{5F208C41-8349-406D-BE72-F5DF9567C907}"/>
    <dgm:cxn modelId="{41CF9DC2-6E25-4ACB-BA2C-48CC0F4E98D0}" type="presOf" srcId="{B83ADC5A-B0FB-4C54-BE80-638FA4AD5170}" destId="{030F5107-08C8-4DFF-9354-32FE0647D4B2}" srcOrd="0" destOrd="0" presId="urn:microsoft.com/office/officeart/2005/8/layout/chevron1"/>
    <dgm:cxn modelId="{014B97CC-D573-492E-ADAF-101DEF1BD121}" srcId="{B83ADC5A-B0FB-4C54-BE80-638FA4AD5170}" destId="{7D8C68B7-43F7-4A6B-A988-932816E25730}" srcOrd="0" destOrd="0" parTransId="{D9DB17C4-AECD-4F85-BBE6-E9D01F21B07F}" sibTransId="{CB7E536D-9F7E-40F8-B3B6-BDBC38310862}"/>
    <dgm:cxn modelId="{FDE91BEA-9DAB-48C9-B2B4-CF1B95025CEA}" type="presOf" srcId="{781C9778-9614-4A0F-B135-4FFF1C2A028C}" destId="{32438495-6EE6-406E-8538-95C5DDAD3D06}" srcOrd="0" destOrd="0" presId="urn:microsoft.com/office/officeart/2005/8/layout/chevron1"/>
    <dgm:cxn modelId="{D1E642CF-F1C0-44EC-9756-B99D34C35BCE}" type="presParOf" srcId="{030F5107-08C8-4DFF-9354-32FE0647D4B2}" destId="{D51B3317-A3EE-4212-8099-7B3240773B1D}" srcOrd="0" destOrd="0" presId="urn:microsoft.com/office/officeart/2005/8/layout/chevron1"/>
    <dgm:cxn modelId="{17A8F4CD-5198-4B99-9EE4-EC3AAA90AE35}" type="presParOf" srcId="{030F5107-08C8-4DFF-9354-32FE0647D4B2}" destId="{7B36B3F4-6912-4398-9B77-8420DE4C6F7E}" srcOrd="1" destOrd="0" presId="urn:microsoft.com/office/officeart/2005/8/layout/chevron1"/>
    <dgm:cxn modelId="{A54C210A-C4A9-4B8F-AB37-13F3BCFEED53}" type="presParOf" srcId="{030F5107-08C8-4DFF-9354-32FE0647D4B2}" destId="{ACE42114-9825-413B-B886-7487573C8DF9}" srcOrd="2" destOrd="0" presId="urn:microsoft.com/office/officeart/2005/8/layout/chevron1"/>
    <dgm:cxn modelId="{0928E535-7D94-4FEA-A75C-35AA2F273366}" type="presParOf" srcId="{030F5107-08C8-4DFF-9354-32FE0647D4B2}" destId="{AC85014E-86AF-44FE-A14A-66C6E5F484C0}" srcOrd="3" destOrd="0" presId="urn:microsoft.com/office/officeart/2005/8/layout/chevron1"/>
    <dgm:cxn modelId="{99CAED32-1BC2-4A0C-B113-69419AAD70C2}" type="presParOf" srcId="{030F5107-08C8-4DFF-9354-32FE0647D4B2}" destId="{7E2543B9-A3E8-4974-A6E8-C898843F9525}" srcOrd="4" destOrd="0" presId="urn:microsoft.com/office/officeart/2005/8/layout/chevron1"/>
    <dgm:cxn modelId="{D20E02F9-431B-4E3B-AC3F-0B80B0D738AC}" type="presParOf" srcId="{030F5107-08C8-4DFF-9354-32FE0647D4B2}" destId="{69746F87-4C6C-46D4-9CAD-233882FD2379}" srcOrd="5" destOrd="0" presId="urn:microsoft.com/office/officeart/2005/8/layout/chevron1"/>
    <dgm:cxn modelId="{4BDE44C0-A509-4E42-89BF-1C291B4E3CDF}" type="presParOf" srcId="{030F5107-08C8-4DFF-9354-32FE0647D4B2}" destId="{32438495-6EE6-406E-8538-95C5DDAD3D06}" srcOrd="6"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3ADC5A-B0FB-4C54-BE80-638FA4AD5170}" type="doc">
      <dgm:prSet loTypeId="urn:microsoft.com/office/officeart/2005/8/layout/chevron1" loCatId="process" qsTypeId="urn:microsoft.com/office/officeart/2005/8/quickstyle/simple1" qsCatId="simple" csTypeId="urn:microsoft.com/office/officeart/2005/8/colors/accent1_2" csCatId="accent1" phldr="1"/>
      <dgm:spPr/>
    </dgm:pt>
    <dgm:pt modelId="{7D8C68B7-43F7-4A6B-A988-932816E25730}">
      <dgm:prSet phldrT="[Text]"/>
      <dgm:spPr/>
      <dgm:t>
        <a:bodyPr/>
        <a:lstStyle/>
        <a:p>
          <a:r>
            <a:rPr lang="de-DE" dirty="0"/>
            <a:t>Anwerbephase </a:t>
          </a:r>
        </a:p>
        <a:p>
          <a:r>
            <a:rPr lang="de-DE" dirty="0"/>
            <a:t>1960 -  1973</a:t>
          </a:r>
        </a:p>
      </dgm:t>
    </dgm:pt>
    <dgm:pt modelId="{D9DB17C4-AECD-4F85-BBE6-E9D01F21B07F}" type="parTrans" cxnId="{014B97CC-D573-492E-ADAF-101DEF1BD121}">
      <dgm:prSet/>
      <dgm:spPr/>
      <dgm:t>
        <a:bodyPr/>
        <a:lstStyle/>
        <a:p>
          <a:endParaRPr lang="de-DE"/>
        </a:p>
      </dgm:t>
    </dgm:pt>
    <dgm:pt modelId="{CB7E536D-9F7E-40F8-B3B6-BDBC38310862}" type="sibTrans" cxnId="{014B97CC-D573-492E-ADAF-101DEF1BD121}">
      <dgm:prSet/>
      <dgm:spPr/>
      <dgm:t>
        <a:bodyPr/>
        <a:lstStyle/>
        <a:p>
          <a:endParaRPr lang="de-DE"/>
        </a:p>
      </dgm:t>
    </dgm:pt>
    <dgm:pt modelId="{0182CDF3-739C-44EF-A573-03C8B4C48822}">
      <dgm:prSet phldrT="[Text]"/>
      <dgm:spPr/>
      <dgm:t>
        <a:bodyPr/>
        <a:lstStyle/>
        <a:p>
          <a:r>
            <a:rPr lang="de-DE" dirty="0"/>
            <a:t>Konsolidierungsphase 1973 - 1982</a:t>
          </a:r>
        </a:p>
      </dgm:t>
    </dgm:pt>
    <dgm:pt modelId="{ACEBC034-9B0A-4275-8D54-7E5D0C91A9A5}" type="parTrans" cxnId="{ED07C79D-8075-4B1A-BD9A-B831B8DE544F}">
      <dgm:prSet/>
      <dgm:spPr/>
      <dgm:t>
        <a:bodyPr/>
        <a:lstStyle/>
        <a:p>
          <a:endParaRPr lang="de-DE"/>
        </a:p>
      </dgm:t>
    </dgm:pt>
    <dgm:pt modelId="{1080B280-9818-4148-9311-3F5D03C829CC}" type="sibTrans" cxnId="{ED07C79D-8075-4B1A-BD9A-B831B8DE544F}">
      <dgm:prSet/>
      <dgm:spPr/>
      <dgm:t>
        <a:bodyPr/>
        <a:lstStyle/>
        <a:p>
          <a:endParaRPr lang="de-DE"/>
        </a:p>
      </dgm:t>
    </dgm:pt>
    <dgm:pt modelId="{5A209BD7-4F14-4EAA-B28E-31CA0DAED32B}">
      <dgm:prSet phldrT="[Text]"/>
      <dgm:spPr/>
      <dgm:t>
        <a:bodyPr/>
        <a:lstStyle/>
        <a:p>
          <a:r>
            <a:rPr lang="de-DE" dirty="0"/>
            <a:t>Abwehrphase </a:t>
          </a:r>
        </a:p>
        <a:p>
          <a:r>
            <a:rPr lang="de-DE" dirty="0"/>
            <a:t>1982 - 1998</a:t>
          </a:r>
        </a:p>
      </dgm:t>
    </dgm:pt>
    <dgm:pt modelId="{18B273F7-39BB-4AC3-BE6A-3667AEB1CB3B}" type="parTrans" cxnId="{9C6575BD-EB13-4938-9DBB-7A11CB8A2A54}">
      <dgm:prSet/>
      <dgm:spPr/>
      <dgm:t>
        <a:bodyPr/>
        <a:lstStyle/>
        <a:p>
          <a:endParaRPr lang="de-DE"/>
        </a:p>
      </dgm:t>
    </dgm:pt>
    <dgm:pt modelId="{5F208C41-8349-406D-BE72-F5DF9567C907}" type="sibTrans" cxnId="{9C6575BD-EB13-4938-9DBB-7A11CB8A2A54}">
      <dgm:prSet/>
      <dgm:spPr/>
      <dgm:t>
        <a:bodyPr/>
        <a:lstStyle/>
        <a:p>
          <a:endParaRPr lang="de-DE"/>
        </a:p>
      </dgm:t>
    </dgm:pt>
    <dgm:pt modelId="{781C9778-9614-4A0F-B135-4FFF1C2A028C}">
      <dgm:prSet phldrT="[Text]"/>
      <dgm:spPr/>
      <dgm:t>
        <a:bodyPr/>
        <a:lstStyle/>
        <a:p>
          <a:r>
            <a:rPr lang="de-DE" dirty="0"/>
            <a:t>Akzeptanzphase </a:t>
          </a:r>
        </a:p>
        <a:p>
          <a:r>
            <a:rPr lang="de-DE" dirty="0"/>
            <a:t>1998 - 2015</a:t>
          </a:r>
        </a:p>
      </dgm:t>
    </dgm:pt>
    <dgm:pt modelId="{988ECAF9-F8E2-40C1-91BB-16F840DACD3C}" type="parTrans" cxnId="{B7A2AC21-12F0-455A-A7F6-BC5AEDA5EE94}">
      <dgm:prSet/>
      <dgm:spPr/>
      <dgm:t>
        <a:bodyPr/>
        <a:lstStyle/>
        <a:p>
          <a:endParaRPr lang="de-DE"/>
        </a:p>
      </dgm:t>
    </dgm:pt>
    <dgm:pt modelId="{23FD6021-57B1-4592-AD13-F9BD25E48C28}" type="sibTrans" cxnId="{B7A2AC21-12F0-455A-A7F6-BC5AEDA5EE94}">
      <dgm:prSet/>
      <dgm:spPr/>
      <dgm:t>
        <a:bodyPr/>
        <a:lstStyle/>
        <a:p>
          <a:endParaRPr lang="de-DE"/>
        </a:p>
      </dgm:t>
    </dgm:pt>
    <dgm:pt modelId="{030F5107-08C8-4DFF-9354-32FE0647D4B2}" type="pres">
      <dgm:prSet presAssocID="{B83ADC5A-B0FB-4C54-BE80-638FA4AD5170}" presName="Name0" presStyleCnt="0">
        <dgm:presLayoutVars>
          <dgm:dir/>
          <dgm:animLvl val="lvl"/>
          <dgm:resizeHandles val="exact"/>
        </dgm:presLayoutVars>
      </dgm:prSet>
      <dgm:spPr/>
    </dgm:pt>
    <dgm:pt modelId="{D51B3317-A3EE-4212-8099-7B3240773B1D}" type="pres">
      <dgm:prSet presAssocID="{7D8C68B7-43F7-4A6B-A988-932816E25730}" presName="parTxOnly" presStyleLbl="node1" presStyleIdx="0" presStyleCnt="4">
        <dgm:presLayoutVars>
          <dgm:chMax val="0"/>
          <dgm:chPref val="0"/>
          <dgm:bulletEnabled val="1"/>
        </dgm:presLayoutVars>
      </dgm:prSet>
      <dgm:spPr/>
    </dgm:pt>
    <dgm:pt modelId="{7B36B3F4-6912-4398-9B77-8420DE4C6F7E}" type="pres">
      <dgm:prSet presAssocID="{CB7E536D-9F7E-40F8-B3B6-BDBC38310862}" presName="parTxOnlySpace" presStyleCnt="0"/>
      <dgm:spPr/>
    </dgm:pt>
    <dgm:pt modelId="{ACE42114-9825-413B-B886-7487573C8DF9}" type="pres">
      <dgm:prSet presAssocID="{0182CDF3-739C-44EF-A573-03C8B4C48822}" presName="parTxOnly" presStyleLbl="node1" presStyleIdx="1" presStyleCnt="4">
        <dgm:presLayoutVars>
          <dgm:chMax val="0"/>
          <dgm:chPref val="0"/>
          <dgm:bulletEnabled val="1"/>
        </dgm:presLayoutVars>
      </dgm:prSet>
      <dgm:spPr/>
    </dgm:pt>
    <dgm:pt modelId="{AC85014E-86AF-44FE-A14A-66C6E5F484C0}" type="pres">
      <dgm:prSet presAssocID="{1080B280-9818-4148-9311-3F5D03C829CC}" presName="parTxOnlySpace" presStyleCnt="0"/>
      <dgm:spPr/>
    </dgm:pt>
    <dgm:pt modelId="{7E2543B9-A3E8-4974-A6E8-C898843F9525}" type="pres">
      <dgm:prSet presAssocID="{5A209BD7-4F14-4EAA-B28E-31CA0DAED32B}" presName="parTxOnly" presStyleLbl="node1" presStyleIdx="2" presStyleCnt="4">
        <dgm:presLayoutVars>
          <dgm:chMax val="0"/>
          <dgm:chPref val="0"/>
          <dgm:bulletEnabled val="1"/>
        </dgm:presLayoutVars>
      </dgm:prSet>
      <dgm:spPr/>
    </dgm:pt>
    <dgm:pt modelId="{69746F87-4C6C-46D4-9CAD-233882FD2379}" type="pres">
      <dgm:prSet presAssocID="{5F208C41-8349-406D-BE72-F5DF9567C907}" presName="parTxOnlySpace" presStyleCnt="0"/>
      <dgm:spPr/>
    </dgm:pt>
    <dgm:pt modelId="{32438495-6EE6-406E-8538-95C5DDAD3D06}" type="pres">
      <dgm:prSet presAssocID="{781C9778-9614-4A0F-B135-4FFF1C2A028C}" presName="parTxOnly" presStyleLbl="node1" presStyleIdx="3" presStyleCnt="4">
        <dgm:presLayoutVars>
          <dgm:chMax val="0"/>
          <dgm:chPref val="0"/>
          <dgm:bulletEnabled val="1"/>
        </dgm:presLayoutVars>
      </dgm:prSet>
      <dgm:spPr/>
    </dgm:pt>
  </dgm:ptLst>
  <dgm:cxnLst>
    <dgm:cxn modelId="{B7A2AC21-12F0-455A-A7F6-BC5AEDA5EE94}" srcId="{B83ADC5A-B0FB-4C54-BE80-638FA4AD5170}" destId="{781C9778-9614-4A0F-B135-4FFF1C2A028C}" srcOrd="3" destOrd="0" parTransId="{988ECAF9-F8E2-40C1-91BB-16F840DACD3C}" sibTransId="{23FD6021-57B1-4592-AD13-F9BD25E48C28}"/>
    <dgm:cxn modelId="{1CA6F460-9B9B-4415-BD6F-A22A6DCDFC32}" type="presOf" srcId="{0182CDF3-739C-44EF-A573-03C8B4C48822}" destId="{ACE42114-9825-413B-B886-7487573C8DF9}" srcOrd="0" destOrd="0" presId="urn:microsoft.com/office/officeart/2005/8/layout/chevron1"/>
    <dgm:cxn modelId="{E71CDD4F-0586-4B06-A260-CFF50DB88EC4}" type="presOf" srcId="{5A209BD7-4F14-4EAA-B28E-31CA0DAED32B}" destId="{7E2543B9-A3E8-4974-A6E8-C898843F9525}" srcOrd="0" destOrd="0" presId="urn:microsoft.com/office/officeart/2005/8/layout/chevron1"/>
    <dgm:cxn modelId="{2459AA96-91D8-4527-AAB3-760D90283E46}" type="presOf" srcId="{7D8C68B7-43F7-4A6B-A988-932816E25730}" destId="{D51B3317-A3EE-4212-8099-7B3240773B1D}" srcOrd="0" destOrd="0" presId="urn:microsoft.com/office/officeart/2005/8/layout/chevron1"/>
    <dgm:cxn modelId="{ED07C79D-8075-4B1A-BD9A-B831B8DE544F}" srcId="{B83ADC5A-B0FB-4C54-BE80-638FA4AD5170}" destId="{0182CDF3-739C-44EF-A573-03C8B4C48822}" srcOrd="1" destOrd="0" parTransId="{ACEBC034-9B0A-4275-8D54-7E5D0C91A9A5}" sibTransId="{1080B280-9818-4148-9311-3F5D03C829CC}"/>
    <dgm:cxn modelId="{9C6575BD-EB13-4938-9DBB-7A11CB8A2A54}" srcId="{B83ADC5A-B0FB-4C54-BE80-638FA4AD5170}" destId="{5A209BD7-4F14-4EAA-B28E-31CA0DAED32B}" srcOrd="2" destOrd="0" parTransId="{18B273F7-39BB-4AC3-BE6A-3667AEB1CB3B}" sibTransId="{5F208C41-8349-406D-BE72-F5DF9567C907}"/>
    <dgm:cxn modelId="{41CF9DC2-6E25-4ACB-BA2C-48CC0F4E98D0}" type="presOf" srcId="{B83ADC5A-B0FB-4C54-BE80-638FA4AD5170}" destId="{030F5107-08C8-4DFF-9354-32FE0647D4B2}" srcOrd="0" destOrd="0" presId="urn:microsoft.com/office/officeart/2005/8/layout/chevron1"/>
    <dgm:cxn modelId="{014B97CC-D573-492E-ADAF-101DEF1BD121}" srcId="{B83ADC5A-B0FB-4C54-BE80-638FA4AD5170}" destId="{7D8C68B7-43F7-4A6B-A988-932816E25730}" srcOrd="0" destOrd="0" parTransId="{D9DB17C4-AECD-4F85-BBE6-E9D01F21B07F}" sibTransId="{CB7E536D-9F7E-40F8-B3B6-BDBC38310862}"/>
    <dgm:cxn modelId="{FDE91BEA-9DAB-48C9-B2B4-CF1B95025CEA}" type="presOf" srcId="{781C9778-9614-4A0F-B135-4FFF1C2A028C}" destId="{32438495-6EE6-406E-8538-95C5DDAD3D06}" srcOrd="0" destOrd="0" presId="urn:microsoft.com/office/officeart/2005/8/layout/chevron1"/>
    <dgm:cxn modelId="{D1E642CF-F1C0-44EC-9756-B99D34C35BCE}" type="presParOf" srcId="{030F5107-08C8-4DFF-9354-32FE0647D4B2}" destId="{D51B3317-A3EE-4212-8099-7B3240773B1D}" srcOrd="0" destOrd="0" presId="urn:microsoft.com/office/officeart/2005/8/layout/chevron1"/>
    <dgm:cxn modelId="{17A8F4CD-5198-4B99-9EE4-EC3AAA90AE35}" type="presParOf" srcId="{030F5107-08C8-4DFF-9354-32FE0647D4B2}" destId="{7B36B3F4-6912-4398-9B77-8420DE4C6F7E}" srcOrd="1" destOrd="0" presId="urn:microsoft.com/office/officeart/2005/8/layout/chevron1"/>
    <dgm:cxn modelId="{A54C210A-C4A9-4B8F-AB37-13F3BCFEED53}" type="presParOf" srcId="{030F5107-08C8-4DFF-9354-32FE0647D4B2}" destId="{ACE42114-9825-413B-B886-7487573C8DF9}" srcOrd="2" destOrd="0" presId="urn:microsoft.com/office/officeart/2005/8/layout/chevron1"/>
    <dgm:cxn modelId="{0928E535-7D94-4FEA-A75C-35AA2F273366}" type="presParOf" srcId="{030F5107-08C8-4DFF-9354-32FE0647D4B2}" destId="{AC85014E-86AF-44FE-A14A-66C6E5F484C0}" srcOrd="3" destOrd="0" presId="urn:microsoft.com/office/officeart/2005/8/layout/chevron1"/>
    <dgm:cxn modelId="{99CAED32-1BC2-4A0C-B113-69419AAD70C2}" type="presParOf" srcId="{030F5107-08C8-4DFF-9354-32FE0647D4B2}" destId="{7E2543B9-A3E8-4974-A6E8-C898843F9525}" srcOrd="4" destOrd="0" presId="urn:microsoft.com/office/officeart/2005/8/layout/chevron1"/>
    <dgm:cxn modelId="{D20E02F9-431B-4E3B-AC3F-0B80B0D738AC}" type="presParOf" srcId="{030F5107-08C8-4DFF-9354-32FE0647D4B2}" destId="{69746F87-4C6C-46D4-9CAD-233882FD2379}" srcOrd="5" destOrd="0" presId="urn:microsoft.com/office/officeart/2005/8/layout/chevron1"/>
    <dgm:cxn modelId="{4BDE44C0-A509-4E42-89BF-1C291B4E3CDF}" type="presParOf" srcId="{030F5107-08C8-4DFF-9354-32FE0647D4B2}" destId="{32438495-6EE6-406E-8538-95C5DDAD3D06}" srcOrd="6"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43242A-65A2-4362-8058-D2FE3838AD30}"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de-DE"/>
        </a:p>
      </dgm:t>
    </dgm:pt>
    <dgm:pt modelId="{CDBC9C59-E500-4153-BED7-0D2FE6A01EE7}">
      <dgm:prSet phldrT="[Text]"/>
      <dgm:spPr/>
      <dgm:t>
        <a:bodyPr/>
        <a:lstStyle/>
        <a:p>
          <a:r>
            <a:rPr lang="de-DE" dirty="0"/>
            <a:t>Sog. „Ausländerpädagogik“</a:t>
          </a:r>
        </a:p>
      </dgm:t>
    </dgm:pt>
    <dgm:pt modelId="{6D735883-4EA4-463E-831E-AE8F8C45CFCB}" type="parTrans" cxnId="{E7F0ACC0-AD6C-4AB3-BADA-3C0DC05602BB}">
      <dgm:prSet/>
      <dgm:spPr/>
      <dgm:t>
        <a:bodyPr/>
        <a:lstStyle/>
        <a:p>
          <a:endParaRPr lang="de-DE"/>
        </a:p>
      </dgm:t>
    </dgm:pt>
    <dgm:pt modelId="{0B51BB55-7857-49D1-A848-95504858D401}" type="sibTrans" cxnId="{E7F0ACC0-AD6C-4AB3-BADA-3C0DC05602BB}">
      <dgm:prSet/>
      <dgm:spPr/>
      <dgm:t>
        <a:bodyPr/>
        <a:lstStyle/>
        <a:p>
          <a:endParaRPr lang="de-DE"/>
        </a:p>
      </dgm:t>
    </dgm:pt>
    <dgm:pt modelId="{0F525D7A-68A5-4DFD-AD87-BEE08873CB4E}">
      <dgm:prSet phldrT="[Text]"/>
      <dgm:spPr/>
      <dgm:t>
        <a:bodyPr/>
        <a:lstStyle/>
        <a:p>
          <a:r>
            <a:rPr lang="de-DE" dirty="0"/>
            <a:t>1970er</a:t>
          </a:r>
        </a:p>
      </dgm:t>
    </dgm:pt>
    <dgm:pt modelId="{4D1FC454-4E1C-4C39-9189-6FA33C3E0626}" type="parTrans" cxnId="{A3B7D134-9106-4414-BAC9-F892FEE0B0C0}">
      <dgm:prSet/>
      <dgm:spPr/>
      <dgm:t>
        <a:bodyPr/>
        <a:lstStyle/>
        <a:p>
          <a:endParaRPr lang="de-DE"/>
        </a:p>
      </dgm:t>
    </dgm:pt>
    <dgm:pt modelId="{2CF8BB9A-F5A1-4088-953A-EF603FB5F7B1}" type="sibTrans" cxnId="{A3B7D134-9106-4414-BAC9-F892FEE0B0C0}">
      <dgm:prSet/>
      <dgm:spPr/>
      <dgm:t>
        <a:bodyPr/>
        <a:lstStyle/>
        <a:p>
          <a:endParaRPr lang="de-DE"/>
        </a:p>
      </dgm:t>
    </dgm:pt>
    <dgm:pt modelId="{A49164F9-14E0-4C6A-93F6-626A32CB212F}">
      <dgm:prSet phldrT="[Text]"/>
      <dgm:spPr/>
      <dgm:t>
        <a:bodyPr/>
        <a:lstStyle/>
        <a:p>
          <a:r>
            <a:rPr lang="de-DE" dirty="0"/>
            <a:t>Sog. „Interkulturelle Pädagogik“</a:t>
          </a:r>
        </a:p>
      </dgm:t>
    </dgm:pt>
    <dgm:pt modelId="{453D7B41-8E1C-4B1D-9F02-31188B685F2C}" type="parTrans" cxnId="{E0FF7447-1E4C-495B-BF86-E7728FAB9A14}">
      <dgm:prSet/>
      <dgm:spPr/>
      <dgm:t>
        <a:bodyPr/>
        <a:lstStyle/>
        <a:p>
          <a:endParaRPr lang="de-DE"/>
        </a:p>
      </dgm:t>
    </dgm:pt>
    <dgm:pt modelId="{1FE512B9-D0CB-47F0-A7AB-D546E85AB01E}" type="sibTrans" cxnId="{E0FF7447-1E4C-495B-BF86-E7728FAB9A14}">
      <dgm:prSet/>
      <dgm:spPr/>
      <dgm:t>
        <a:bodyPr/>
        <a:lstStyle/>
        <a:p>
          <a:endParaRPr lang="de-DE"/>
        </a:p>
      </dgm:t>
    </dgm:pt>
    <dgm:pt modelId="{3663B642-1020-4A76-A2B6-3F48ED820181}">
      <dgm:prSet phldrT="[Text]"/>
      <dgm:spPr/>
      <dgm:t>
        <a:bodyPr/>
        <a:lstStyle/>
        <a:p>
          <a:r>
            <a:rPr lang="de-DE" dirty="0"/>
            <a:t>Dekade des Defizitdiskurses</a:t>
          </a:r>
        </a:p>
      </dgm:t>
    </dgm:pt>
    <dgm:pt modelId="{A5229815-0B7D-43F9-95AF-AC8A9A55DA12}" type="parTrans" cxnId="{D272955B-4EAE-4A0E-9661-0CE38201C1ED}">
      <dgm:prSet/>
      <dgm:spPr/>
      <dgm:t>
        <a:bodyPr/>
        <a:lstStyle/>
        <a:p>
          <a:endParaRPr lang="de-DE"/>
        </a:p>
      </dgm:t>
    </dgm:pt>
    <dgm:pt modelId="{496C3B1F-4A6A-4521-BB8C-F8C74AA2CE73}" type="sibTrans" cxnId="{D272955B-4EAE-4A0E-9661-0CE38201C1ED}">
      <dgm:prSet/>
      <dgm:spPr/>
      <dgm:t>
        <a:bodyPr/>
        <a:lstStyle/>
        <a:p>
          <a:endParaRPr lang="de-DE"/>
        </a:p>
      </dgm:t>
    </dgm:pt>
    <dgm:pt modelId="{A4D0E8EC-FB14-4A3C-9234-C98E5BA2EA4A}">
      <dgm:prSet phldrT="[Text]"/>
      <dgm:spPr/>
      <dgm:t>
        <a:bodyPr/>
        <a:lstStyle/>
        <a:p>
          <a:r>
            <a:rPr lang="de-DE" dirty="0"/>
            <a:t>Adressant*innen: sog. „Ausländerkinder“</a:t>
          </a:r>
        </a:p>
      </dgm:t>
    </dgm:pt>
    <dgm:pt modelId="{4D8230D8-1F38-40E5-98A7-4345C63439F2}" type="parTrans" cxnId="{6DD31573-16EB-4E6C-8C1B-7C4A6649B6B8}">
      <dgm:prSet/>
      <dgm:spPr/>
      <dgm:t>
        <a:bodyPr/>
        <a:lstStyle/>
        <a:p>
          <a:endParaRPr lang="de-DE"/>
        </a:p>
      </dgm:t>
    </dgm:pt>
    <dgm:pt modelId="{22FAC95F-7C23-40CC-A001-3F774654A8D2}" type="sibTrans" cxnId="{6DD31573-16EB-4E6C-8C1B-7C4A6649B6B8}">
      <dgm:prSet/>
      <dgm:spPr/>
      <dgm:t>
        <a:bodyPr/>
        <a:lstStyle/>
        <a:p>
          <a:endParaRPr lang="de-DE"/>
        </a:p>
      </dgm:t>
    </dgm:pt>
    <dgm:pt modelId="{BF66A00E-BEFE-4617-A319-E31052861F07}">
      <dgm:prSet phldrT="[Text]"/>
      <dgm:spPr/>
      <dgm:t>
        <a:bodyPr/>
        <a:lstStyle/>
        <a:p>
          <a:endParaRPr lang="de-DE" dirty="0"/>
        </a:p>
      </dgm:t>
    </dgm:pt>
    <dgm:pt modelId="{C40B6534-2666-4EBE-B656-0E2ABADB46EA}" type="parTrans" cxnId="{E2AEE657-6A4D-4379-B382-D48C5C7AEBA5}">
      <dgm:prSet/>
      <dgm:spPr/>
      <dgm:t>
        <a:bodyPr/>
        <a:lstStyle/>
        <a:p>
          <a:endParaRPr lang="de-DE"/>
        </a:p>
      </dgm:t>
    </dgm:pt>
    <dgm:pt modelId="{EBCA43A5-5C34-4C94-908E-0AA523940294}" type="sibTrans" cxnId="{E2AEE657-6A4D-4379-B382-D48C5C7AEBA5}">
      <dgm:prSet/>
      <dgm:spPr/>
      <dgm:t>
        <a:bodyPr/>
        <a:lstStyle/>
        <a:p>
          <a:endParaRPr lang="de-DE"/>
        </a:p>
      </dgm:t>
    </dgm:pt>
    <dgm:pt modelId="{90AA2B20-392D-4F45-B58B-8ECC53DBF705}">
      <dgm:prSet phldrT="[Text]"/>
      <dgm:spPr/>
      <dgm:t>
        <a:bodyPr/>
        <a:lstStyle/>
        <a:p>
          <a:r>
            <a:rPr lang="de-DE" dirty="0"/>
            <a:t>Ziel: Assimilation oder Rückkehr</a:t>
          </a:r>
        </a:p>
      </dgm:t>
    </dgm:pt>
    <dgm:pt modelId="{61AEDD25-4501-4AE1-94A6-15447E2E2F7F}" type="parTrans" cxnId="{533DC80B-24D0-437A-B1C8-59A58C00DF3E}">
      <dgm:prSet/>
      <dgm:spPr/>
      <dgm:t>
        <a:bodyPr/>
        <a:lstStyle/>
        <a:p>
          <a:endParaRPr lang="de-DE"/>
        </a:p>
      </dgm:t>
    </dgm:pt>
    <dgm:pt modelId="{72979603-906F-4739-8EF0-8ED37BDF7CF1}" type="sibTrans" cxnId="{533DC80B-24D0-437A-B1C8-59A58C00DF3E}">
      <dgm:prSet/>
      <dgm:spPr/>
      <dgm:t>
        <a:bodyPr/>
        <a:lstStyle/>
        <a:p>
          <a:endParaRPr lang="de-DE"/>
        </a:p>
      </dgm:t>
    </dgm:pt>
    <dgm:pt modelId="{049F4ACB-8228-4D23-B6E3-CC1209F9165F}">
      <dgm:prSet phldrT="[Text]"/>
      <dgm:spPr/>
      <dgm:t>
        <a:bodyPr/>
        <a:lstStyle/>
        <a:p>
          <a:r>
            <a:rPr lang="de-DE" dirty="0"/>
            <a:t>Kulturverständnis als homogene Gruppe</a:t>
          </a:r>
        </a:p>
      </dgm:t>
    </dgm:pt>
    <dgm:pt modelId="{8596B179-029A-4881-A82E-61EF37159E1D}" type="parTrans" cxnId="{6B7F45C2-0B0E-4F91-8DD6-801F149D17AE}">
      <dgm:prSet/>
      <dgm:spPr/>
      <dgm:t>
        <a:bodyPr/>
        <a:lstStyle/>
        <a:p>
          <a:endParaRPr lang="de-DE"/>
        </a:p>
      </dgm:t>
    </dgm:pt>
    <dgm:pt modelId="{458CB750-A365-4E2D-ACC1-36947BD814BA}" type="sibTrans" cxnId="{6B7F45C2-0B0E-4F91-8DD6-801F149D17AE}">
      <dgm:prSet/>
      <dgm:spPr/>
      <dgm:t>
        <a:bodyPr/>
        <a:lstStyle/>
        <a:p>
          <a:endParaRPr lang="de-DE"/>
        </a:p>
      </dgm:t>
    </dgm:pt>
    <dgm:pt modelId="{9168C374-223A-43F9-A9DD-D46102DCDC64}">
      <dgm:prSet phldrT="[Text]"/>
      <dgm:spPr/>
      <dgm:t>
        <a:bodyPr/>
        <a:lstStyle/>
        <a:p>
          <a:r>
            <a:rPr lang="de-DE" dirty="0"/>
            <a:t>1980er</a:t>
          </a:r>
        </a:p>
      </dgm:t>
    </dgm:pt>
    <dgm:pt modelId="{5BBA3AEF-92D4-4C5D-967A-C7FA21C348B2}" type="sibTrans" cxnId="{CD3C866D-2309-40ED-94F3-CA48A19061D0}">
      <dgm:prSet/>
      <dgm:spPr/>
      <dgm:t>
        <a:bodyPr/>
        <a:lstStyle/>
        <a:p>
          <a:endParaRPr lang="de-DE"/>
        </a:p>
      </dgm:t>
    </dgm:pt>
    <dgm:pt modelId="{079C9AE0-97E1-43BB-B2DD-CBF7C9DB1799}" type="parTrans" cxnId="{CD3C866D-2309-40ED-94F3-CA48A19061D0}">
      <dgm:prSet/>
      <dgm:spPr/>
      <dgm:t>
        <a:bodyPr/>
        <a:lstStyle/>
        <a:p>
          <a:endParaRPr lang="de-DE"/>
        </a:p>
      </dgm:t>
    </dgm:pt>
    <dgm:pt modelId="{A78B77C7-A5FE-4C02-AFDD-30B74D03934A}">
      <dgm:prSet phldrT="[Text]"/>
      <dgm:spPr/>
      <dgm:t>
        <a:bodyPr/>
        <a:lstStyle/>
        <a:p>
          <a:r>
            <a:rPr lang="de-DE" dirty="0"/>
            <a:t>Dekade des Differenzdiskurses</a:t>
          </a:r>
        </a:p>
      </dgm:t>
    </dgm:pt>
    <dgm:pt modelId="{195C9996-DFD7-4684-A96A-8926D62CA4BD}" type="sibTrans" cxnId="{575D0BC3-96D4-4F6C-9AA8-DBCBAEE02ECF}">
      <dgm:prSet/>
      <dgm:spPr/>
      <dgm:t>
        <a:bodyPr/>
        <a:lstStyle/>
        <a:p>
          <a:endParaRPr lang="de-DE"/>
        </a:p>
      </dgm:t>
    </dgm:pt>
    <dgm:pt modelId="{D094AD1C-EC4F-447A-B2CF-1E7675508736}" type="parTrans" cxnId="{575D0BC3-96D4-4F6C-9AA8-DBCBAEE02ECF}">
      <dgm:prSet/>
      <dgm:spPr/>
      <dgm:t>
        <a:bodyPr/>
        <a:lstStyle/>
        <a:p>
          <a:endParaRPr lang="de-DE"/>
        </a:p>
      </dgm:t>
    </dgm:pt>
    <dgm:pt modelId="{18C37E39-B0A4-4B5A-AC84-B940AB0A9E98}">
      <dgm:prSet phldrT="[Text]"/>
      <dgm:spPr/>
      <dgm:t>
        <a:bodyPr/>
        <a:lstStyle/>
        <a:p>
          <a:r>
            <a:rPr lang="de-DE" dirty="0"/>
            <a:t>Adressat*innen: Angehörige der Dominanzgesellschaft (Rommelspacher)</a:t>
          </a:r>
        </a:p>
      </dgm:t>
    </dgm:pt>
    <dgm:pt modelId="{D9678D6D-6700-4C7B-988B-23D48483799D}" type="sibTrans" cxnId="{62F55FBE-DF48-41D3-8A29-3B8BF0BC0D08}">
      <dgm:prSet/>
      <dgm:spPr/>
      <dgm:t>
        <a:bodyPr/>
        <a:lstStyle/>
        <a:p>
          <a:endParaRPr lang="de-DE"/>
        </a:p>
      </dgm:t>
    </dgm:pt>
    <dgm:pt modelId="{41DBE7FE-012F-4977-8071-E31C178F9A46}" type="parTrans" cxnId="{62F55FBE-DF48-41D3-8A29-3B8BF0BC0D08}">
      <dgm:prSet/>
      <dgm:spPr/>
      <dgm:t>
        <a:bodyPr/>
        <a:lstStyle/>
        <a:p>
          <a:endParaRPr lang="de-DE"/>
        </a:p>
      </dgm:t>
    </dgm:pt>
    <dgm:pt modelId="{E141F4BE-AB04-43CB-88FB-8B595FE3BCAF}">
      <dgm:prSet/>
      <dgm:spPr/>
      <dgm:t>
        <a:bodyPr/>
        <a:lstStyle/>
        <a:p>
          <a:r>
            <a:rPr lang="de-DE" dirty="0"/>
            <a:t>Ziel: Abkehr vom Defizit Denken, Wunsch nach Integration</a:t>
          </a:r>
        </a:p>
      </dgm:t>
    </dgm:pt>
    <dgm:pt modelId="{68FD548E-3B08-405F-9C61-0556582F7C98}" type="sibTrans" cxnId="{1C1A4773-BFF1-4D87-9950-401B24911487}">
      <dgm:prSet/>
      <dgm:spPr/>
      <dgm:t>
        <a:bodyPr/>
        <a:lstStyle/>
        <a:p>
          <a:endParaRPr lang="de-DE"/>
        </a:p>
      </dgm:t>
    </dgm:pt>
    <dgm:pt modelId="{1948FB0A-062B-49F5-B48D-3EEE676E9AC0}" type="parTrans" cxnId="{1C1A4773-BFF1-4D87-9950-401B24911487}">
      <dgm:prSet/>
      <dgm:spPr/>
      <dgm:t>
        <a:bodyPr/>
        <a:lstStyle/>
        <a:p>
          <a:endParaRPr lang="de-DE"/>
        </a:p>
      </dgm:t>
    </dgm:pt>
    <dgm:pt modelId="{1DD2FB11-22C9-48AE-B3F4-DF64891E986F}">
      <dgm:prSet phldrT="[Text]"/>
      <dgm:spPr/>
      <dgm:t>
        <a:bodyPr/>
        <a:lstStyle/>
        <a:p>
          <a:r>
            <a:rPr lang="de-DE" dirty="0"/>
            <a:t>Schlüsselwörter: „Gastarbeiter“</a:t>
          </a:r>
        </a:p>
      </dgm:t>
    </dgm:pt>
    <dgm:pt modelId="{D64B9342-7E27-4FCB-8CAC-B7EEEAF70C8C}" type="parTrans" cxnId="{A2EB8A4A-343F-4BE7-B5DD-F9E66BE4808A}">
      <dgm:prSet/>
      <dgm:spPr/>
      <dgm:t>
        <a:bodyPr/>
        <a:lstStyle/>
        <a:p>
          <a:endParaRPr lang="de-DE"/>
        </a:p>
      </dgm:t>
    </dgm:pt>
    <dgm:pt modelId="{309C9331-AA84-4232-94EF-BCF86682BD4A}" type="sibTrans" cxnId="{A2EB8A4A-343F-4BE7-B5DD-F9E66BE4808A}">
      <dgm:prSet/>
      <dgm:spPr/>
      <dgm:t>
        <a:bodyPr/>
        <a:lstStyle/>
        <a:p>
          <a:endParaRPr lang="de-DE"/>
        </a:p>
      </dgm:t>
    </dgm:pt>
    <dgm:pt modelId="{79255629-A6D1-4A78-A67E-45E3E18D7EA3}">
      <dgm:prSet/>
      <dgm:spPr/>
      <dgm:t>
        <a:bodyPr/>
        <a:lstStyle/>
        <a:p>
          <a:r>
            <a:rPr lang="de-DE" dirty="0"/>
            <a:t>Kulturverständnis als statisches Gebilde bleibt bestehen</a:t>
          </a:r>
        </a:p>
      </dgm:t>
    </dgm:pt>
    <dgm:pt modelId="{7546EA97-645C-46B3-BAAE-2A34462866C9}" type="parTrans" cxnId="{7C222390-03A8-4DFB-B430-A63D8BD8E609}">
      <dgm:prSet/>
      <dgm:spPr/>
      <dgm:t>
        <a:bodyPr/>
        <a:lstStyle/>
        <a:p>
          <a:endParaRPr lang="de-DE"/>
        </a:p>
      </dgm:t>
    </dgm:pt>
    <dgm:pt modelId="{7F4808CA-F1B8-44AC-B04F-68750ED416EF}" type="sibTrans" cxnId="{7C222390-03A8-4DFB-B430-A63D8BD8E609}">
      <dgm:prSet/>
      <dgm:spPr/>
      <dgm:t>
        <a:bodyPr/>
        <a:lstStyle/>
        <a:p>
          <a:endParaRPr lang="de-DE"/>
        </a:p>
      </dgm:t>
    </dgm:pt>
    <dgm:pt modelId="{82947ACB-6048-45CA-BEED-E35C6834C4E0}">
      <dgm:prSet/>
      <dgm:spPr/>
      <dgm:t>
        <a:bodyPr/>
        <a:lstStyle/>
        <a:p>
          <a:r>
            <a:rPr lang="de-DE" dirty="0"/>
            <a:t>Schlüsselwörter: „Kultur“, „</a:t>
          </a:r>
          <a:r>
            <a:rPr lang="de-DE" i="1" dirty="0"/>
            <a:t>Migrationshintergrund</a:t>
          </a:r>
          <a:r>
            <a:rPr lang="de-DE" dirty="0"/>
            <a:t>“</a:t>
          </a:r>
        </a:p>
      </dgm:t>
    </dgm:pt>
    <dgm:pt modelId="{0D177259-1E33-4258-BB3A-4F86EA203C28}" type="parTrans" cxnId="{BBC8F40F-43F9-403C-9298-F9B1788918AE}">
      <dgm:prSet/>
      <dgm:spPr/>
      <dgm:t>
        <a:bodyPr/>
        <a:lstStyle/>
        <a:p>
          <a:endParaRPr lang="de-DE"/>
        </a:p>
      </dgm:t>
    </dgm:pt>
    <dgm:pt modelId="{90817800-C690-4D52-9644-1783CED3C9C7}" type="sibTrans" cxnId="{BBC8F40F-43F9-403C-9298-F9B1788918AE}">
      <dgm:prSet/>
      <dgm:spPr/>
      <dgm:t>
        <a:bodyPr/>
        <a:lstStyle/>
        <a:p>
          <a:endParaRPr lang="de-DE"/>
        </a:p>
      </dgm:t>
    </dgm:pt>
    <dgm:pt modelId="{8275B6EB-7F70-4C73-9AC0-43B06070566E}" type="pres">
      <dgm:prSet presAssocID="{6443242A-65A2-4362-8058-D2FE3838AD30}" presName="linearFlow" presStyleCnt="0">
        <dgm:presLayoutVars>
          <dgm:dir/>
          <dgm:animLvl val="lvl"/>
          <dgm:resizeHandles val="exact"/>
        </dgm:presLayoutVars>
      </dgm:prSet>
      <dgm:spPr/>
    </dgm:pt>
    <dgm:pt modelId="{C6372785-64E9-4497-98A6-8FF7A269A727}" type="pres">
      <dgm:prSet presAssocID="{CDBC9C59-E500-4153-BED7-0D2FE6A01EE7}" presName="composite" presStyleCnt="0"/>
      <dgm:spPr/>
    </dgm:pt>
    <dgm:pt modelId="{F54E0ECB-1B30-4A13-B83A-3C9BE4EE5B5E}" type="pres">
      <dgm:prSet presAssocID="{CDBC9C59-E500-4153-BED7-0D2FE6A01EE7}" presName="parTx" presStyleLbl="node1" presStyleIdx="0" presStyleCnt="2">
        <dgm:presLayoutVars>
          <dgm:chMax val="0"/>
          <dgm:chPref val="0"/>
          <dgm:bulletEnabled val="1"/>
        </dgm:presLayoutVars>
      </dgm:prSet>
      <dgm:spPr/>
    </dgm:pt>
    <dgm:pt modelId="{8EB38F20-F53C-4423-9201-C0BD053369E9}" type="pres">
      <dgm:prSet presAssocID="{CDBC9C59-E500-4153-BED7-0D2FE6A01EE7}" presName="parSh" presStyleLbl="node1" presStyleIdx="0" presStyleCnt="2"/>
      <dgm:spPr/>
    </dgm:pt>
    <dgm:pt modelId="{09BC112E-0F6B-4B3E-9ECA-B2F86B72D7CA}" type="pres">
      <dgm:prSet presAssocID="{CDBC9C59-E500-4153-BED7-0D2FE6A01EE7}" presName="desTx" presStyleLbl="fgAcc1" presStyleIdx="0" presStyleCnt="2">
        <dgm:presLayoutVars>
          <dgm:bulletEnabled val="1"/>
        </dgm:presLayoutVars>
      </dgm:prSet>
      <dgm:spPr/>
    </dgm:pt>
    <dgm:pt modelId="{B2C6EC16-9D12-4144-8281-1E20EA43648B}" type="pres">
      <dgm:prSet presAssocID="{0B51BB55-7857-49D1-A848-95504858D401}" presName="sibTrans" presStyleLbl="sibTrans2D1" presStyleIdx="0" presStyleCnt="1"/>
      <dgm:spPr/>
    </dgm:pt>
    <dgm:pt modelId="{16240F95-1E6D-44CF-B7A0-93184E4BE9D5}" type="pres">
      <dgm:prSet presAssocID="{0B51BB55-7857-49D1-A848-95504858D401}" presName="connTx" presStyleLbl="sibTrans2D1" presStyleIdx="0" presStyleCnt="1"/>
      <dgm:spPr/>
    </dgm:pt>
    <dgm:pt modelId="{9043A881-A172-439F-B796-B9F9089C8A0F}" type="pres">
      <dgm:prSet presAssocID="{A49164F9-14E0-4C6A-93F6-626A32CB212F}" presName="composite" presStyleCnt="0"/>
      <dgm:spPr/>
    </dgm:pt>
    <dgm:pt modelId="{ACDB0048-7007-45EA-9B29-B8341FE2AFBF}" type="pres">
      <dgm:prSet presAssocID="{A49164F9-14E0-4C6A-93F6-626A32CB212F}" presName="parTx" presStyleLbl="node1" presStyleIdx="0" presStyleCnt="2">
        <dgm:presLayoutVars>
          <dgm:chMax val="0"/>
          <dgm:chPref val="0"/>
          <dgm:bulletEnabled val="1"/>
        </dgm:presLayoutVars>
      </dgm:prSet>
      <dgm:spPr/>
    </dgm:pt>
    <dgm:pt modelId="{9E71056E-C046-4D7A-A09F-1005523E029F}" type="pres">
      <dgm:prSet presAssocID="{A49164F9-14E0-4C6A-93F6-626A32CB212F}" presName="parSh" presStyleLbl="node1" presStyleIdx="1" presStyleCnt="2"/>
      <dgm:spPr/>
    </dgm:pt>
    <dgm:pt modelId="{07130F85-5E06-42C3-A934-2C2119E3CBF4}" type="pres">
      <dgm:prSet presAssocID="{A49164F9-14E0-4C6A-93F6-626A32CB212F}" presName="desTx" presStyleLbl="fgAcc1" presStyleIdx="1" presStyleCnt="2">
        <dgm:presLayoutVars>
          <dgm:bulletEnabled val="1"/>
        </dgm:presLayoutVars>
      </dgm:prSet>
      <dgm:spPr/>
    </dgm:pt>
  </dgm:ptLst>
  <dgm:cxnLst>
    <dgm:cxn modelId="{57022F08-5251-46FE-B3F1-E1F292DCBFD7}" type="presOf" srcId="{0F525D7A-68A5-4DFD-AD87-BEE08873CB4E}" destId="{09BC112E-0F6B-4B3E-9ECA-B2F86B72D7CA}" srcOrd="0" destOrd="0" presId="urn:microsoft.com/office/officeart/2005/8/layout/process3"/>
    <dgm:cxn modelId="{533DC80B-24D0-437A-B1C8-59A58C00DF3E}" srcId="{CDBC9C59-E500-4153-BED7-0D2FE6A01EE7}" destId="{90AA2B20-392D-4F45-B58B-8ECC53DBF705}" srcOrd="3" destOrd="0" parTransId="{61AEDD25-4501-4AE1-94A6-15447E2E2F7F}" sibTransId="{72979603-906F-4739-8EF0-8ED37BDF7CF1}"/>
    <dgm:cxn modelId="{BBC8F40F-43F9-403C-9298-F9B1788918AE}" srcId="{A49164F9-14E0-4C6A-93F6-626A32CB212F}" destId="{82947ACB-6048-45CA-BEED-E35C6834C4E0}" srcOrd="5" destOrd="0" parTransId="{0D177259-1E33-4258-BB3A-4F86EA203C28}" sibTransId="{90817800-C690-4D52-9644-1783CED3C9C7}"/>
    <dgm:cxn modelId="{3A685F12-33F9-420D-A094-99DE82C6D183}" type="presOf" srcId="{6443242A-65A2-4362-8058-D2FE3838AD30}" destId="{8275B6EB-7F70-4C73-9AC0-43B06070566E}" srcOrd="0" destOrd="0" presId="urn:microsoft.com/office/officeart/2005/8/layout/process3"/>
    <dgm:cxn modelId="{8097E71C-CBFE-4567-AA3F-BD2ACF2B9724}" type="presOf" srcId="{BF66A00E-BEFE-4617-A319-E31052861F07}" destId="{09BC112E-0F6B-4B3E-9ECA-B2F86B72D7CA}" srcOrd="0" destOrd="6" presId="urn:microsoft.com/office/officeart/2005/8/layout/process3"/>
    <dgm:cxn modelId="{A3B7D134-9106-4414-BAC9-F892FEE0B0C0}" srcId="{CDBC9C59-E500-4153-BED7-0D2FE6A01EE7}" destId="{0F525D7A-68A5-4DFD-AD87-BEE08873CB4E}" srcOrd="0" destOrd="0" parTransId="{4D1FC454-4E1C-4C39-9189-6FA33C3E0626}" sibTransId="{2CF8BB9A-F5A1-4088-953A-EF603FB5F7B1}"/>
    <dgm:cxn modelId="{D272955B-4EAE-4A0E-9661-0CE38201C1ED}" srcId="{CDBC9C59-E500-4153-BED7-0D2FE6A01EE7}" destId="{3663B642-1020-4A76-A2B6-3F48ED820181}" srcOrd="1" destOrd="0" parTransId="{A5229815-0B7D-43F9-95AF-AC8A9A55DA12}" sibTransId="{496C3B1F-4A6A-4521-BB8C-F8C74AA2CE73}"/>
    <dgm:cxn modelId="{A237B75B-9D84-406A-B530-18AD5CC87F91}" type="presOf" srcId="{A49164F9-14E0-4C6A-93F6-626A32CB212F}" destId="{9E71056E-C046-4D7A-A09F-1005523E029F}" srcOrd="1" destOrd="0" presId="urn:microsoft.com/office/officeart/2005/8/layout/process3"/>
    <dgm:cxn modelId="{05BF5B5E-033A-49C3-B212-7E63148342A0}" type="presOf" srcId="{1DD2FB11-22C9-48AE-B3F4-DF64891E986F}" destId="{09BC112E-0F6B-4B3E-9ECA-B2F86B72D7CA}" srcOrd="0" destOrd="5" presId="urn:microsoft.com/office/officeart/2005/8/layout/process3"/>
    <dgm:cxn modelId="{6255EA65-A667-4FB0-B130-81D90CA9A7E4}" type="presOf" srcId="{A49164F9-14E0-4C6A-93F6-626A32CB212F}" destId="{ACDB0048-7007-45EA-9B29-B8341FE2AFBF}" srcOrd="0" destOrd="0" presId="urn:microsoft.com/office/officeart/2005/8/layout/process3"/>
    <dgm:cxn modelId="{096C8266-5789-4136-AE1D-24B041C0A744}" type="presOf" srcId="{0B51BB55-7857-49D1-A848-95504858D401}" destId="{B2C6EC16-9D12-4144-8281-1E20EA43648B}" srcOrd="0" destOrd="0" presId="urn:microsoft.com/office/officeart/2005/8/layout/process3"/>
    <dgm:cxn modelId="{E0FF7447-1E4C-495B-BF86-E7728FAB9A14}" srcId="{6443242A-65A2-4362-8058-D2FE3838AD30}" destId="{A49164F9-14E0-4C6A-93F6-626A32CB212F}" srcOrd="1" destOrd="0" parTransId="{453D7B41-8E1C-4B1D-9F02-31188B685F2C}" sibTransId="{1FE512B9-D0CB-47F0-A7AB-D546E85AB01E}"/>
    <dgm:cxn modelId="{27B03C49-F179-44F2-999F-8E2DB58749D9}" type="presOf" srcId="{9168C374-223A-43F9-A9DD-D46102DCDC64}" destId="{07130F85-5E06-42C3-A934-2C2119E3CBF4}" srcOrd="0" destOrd="0" presId="urn:microsoft.com/office/officeart/2005/8/layout/process3"/>
    <dgm:cxn modelId="{A2EB8A4A-343F-4BE7-B5DD-F9E66BE4808A}" srcId="{CDBC9C59-E500-4153-BED7-0D2FE6A01EE7}" destId="{1DD2FB11-22C9-48AE-B3F4-DF64891E986F}" srcOrd="5" destOrd="0" parTransId="{D64B9342-7E27-4FCB-8CAC-B7EEEAF70C8C}" sibTransId="{309C9331-AA84-4232-94EF-BCF86682BD4A}"/>
    <dgm:cxn modelId="{CD3C866D-2309-40ED-94F3-CA48A19061D0}" srcId="{A49164F9-14E0-4C6A-93F6-626A32CB212F}" destId="{9168C374-223A-43F9-A9DD-D46102DCDC64}" srcOrd="0" destOrd="0" parTransId="{079C9AE0-97E1-43BB-B2DD-CBF7C9DB1799}" sibTransId="{5BBA3AEF-92D4-4C5D-967A-C7FA21C348B2}"/>
    <dgm:cxn modelId="{8C4FF951-F98C-4B23-AA77-6624FEFC2AAE}" type="presOf" srcId="{049F4ACB-8228-4D23-B6E3-CC1209F9165F}" destId="{09BC112E-0F6B-4B3E-9ECA-B2F86B72D7CA}" srcOrd="0" destOrd="4" presId="urn:microsoft.com/office/officeart/2005/8/layout/process3"/>
    <dgm:cxn modelId="{6DD31573-16EB-4E6C-8C1B-7C4A6649B6B8}" srcId="{CDBC9C59-E500-4153-BED7-0D2FE6A01EE7}" destId="{A4D0E8EC-FB14-4A3C-9234-C98E5BA2EA4A}" srcOrd="2" destOrd="0" parTransId="{4D8230D8-1F38-40E5-98A7-4345C63439F2}" sibTransId="{22FAC95F-7C23-40CC-A001-3F774654A8D2}"/>
    <dgm:cxn modelId="{1C1A4773-BFF1-4D87-9950-401B24911487}" srcId="{A49164F9-14E0-4C6A-93F6-626A32CB212F}" destId="{E141F4BE-AB04-43CB-88FB-8B595FE3BCAF}" srcOrd="3" destOrd="0" parTransId="{1948FB0A-062B-49F5-B48D-3EEE676E9AC0}" sibTransId="{68FD548E-3B08-405F-9C61-0556582F7C98}"/>
    <dgm:cxn modelId="{C5A2EE54-364A-4CAF-8543-DB4C859068FB}" type="presOf" srcId="{18C37E39-B0A4-4B5A-AC84-B940AB0A9E98}" destId="{07130F85-5E06-42C3-A934-2C2119E3CBF4}" srcOrd="0" destOrd="2" presId="urn:microsoft.com/office/officeart/2005/8/layout/process3"/>
    <dgm:cxn modelId="{E2AEE657-6A4D-4379-B382-D48C5C7AEBA5}" srcId="{CDBC9C59-E500-4153-BED7-0D2FE6A01EE7}" destId="{BF66A00E-BEFE-4617-A319-E31052861F07}" srcOrd="6" destOrd="0" parTransId="{C40B6534-2666-4EBE-B656-0E2ABADB46EA}" sibTransId="{EBCA43A5-5C34-4C94-908E-0AA523940294}"/>
    <dgm:cxn modelId="{42322C5A-1740-4F79-B2DF-00ADF6FA1D13}" type="presOf" srcId="{0B51BB55-7857-49D1-A848-95504858D401}" destId="{16240F95-1E6D-44CF-B7A0-93184E4BE9D5}" srcOrd="1" destOrd="0" presId="urn:microsoft.com/office/officeart/2005/8/layout/process3"/>
    <dgm:cxn modelId="{B3E72F86-D362-458D-B1D3-22F515B28680}" type="presOf" srcId="{E141F4BE-AB04-43CB-88FB-8B595FE3BCAF}" destId="{07130F85-5E06-42C3-A934-2C2119E3CBF4}" srcOrd="0" destOrd="3" presId="urn:microsoft.com/office/officeart/2005/8/layout/process3"/>
    <dgm:cxn modelId="{309ADA86-58DF-4197-8758-F471001301CF}" type="presOf" srcId="{82947ACB-6048-45CA-BEED-E35C6834C4E0}" destId="{07130F85-5E06-42C3-A934-2C2119E3CBF4}" srcOrd="0" destOrd="5" presId="urn:microsoft.com/office/officeart/2005/8/layout/process3"/>
    <dgm:cxn modelId="{BE53198C-0E6F-4B53-B222-567A85C5C59B}" type="presOf" srcId="{CDBC9C59-E500-4153-BED7-0D2FE6A01EE7}" destId="{8EB38F20-F53C-4423-9201-C0BD053369E9}" srcOrd="1" destOrd="0" presId="urn:microsoft.com/office/officeart/2005/8/layout/process3"/>
    <dgm:cxn modelId="{7C222390-03A8-4DFB-B430-A63D8BD8E609}" srcId="{A49164F9-14E0-4C6A-93F6-626A32CB212F}" destId="{79255629-A6D1-4A78-A67E-45E3E18D7EA3}" srcOrd="4" destOrd="0" parTransId="{7546EA97-645C-46B3-BAAE-2A34462866C9}" sibTransId="{7F4808CA-F1B8-44AC-B04F-68750ED416EF}"/>
    <dgm:cxn modelId="{C46FC392-B022-4B04-B0CB-481F18BB9FE1}" type="presOf" srcId="{CDBC9C59-E500-4153-BED7-0D2FE6A01EE7}" destId="{F54E0ECB-1B30-4A13-B83A-3C9BE4EE5B5E}" srcOrd="0" destOrd="0" presId="urn:microsoft.com/office/officeart/2005/8/layout/process3"/>
    <dgm:cxn modelId="{EDBD789A-A3E1-40D0-A8DE-261CB80767ED}" type="presOf" srcId="{90AA2B20-392D-4F45-B58B-8ECC53DBF705}" destId="{09BC112E-0F6B-4B3E-9ECA-B2F86B72D7CA}" srcOrd="0" destOrd="3" presId="urn:microsoft.com/office/officeart/2005/8/layout/process3"/>
    <dgm:cxn modelId="{4E03BCAA-18F8-4039-B666-066605F0A70D}" type="presOf" srcId="{A78B77C7-A5FE-4C02-AFDD-30B74D03934A}" destId="{07130F85-5E06-42C3-A934-2C2119E3CBF4}" srcOrd="0" destOrd="1" presId="urn:microsoft.com/office/officeart/2005/8/layout/process3"/>
    <dgm:cxn modelId="{A0E586B7-F06B-47EF-85D1-35354B8181E5}" type="presOf" srcId="{3663B642-1020-4A76-A2B6-3F48ED820181}" destId="{09BC112E-0F6B-4B3E-9ECA-B2F86B72D7CA}" srcOrd="0" destOrd="1" presId="urn:microsoft.com/office/officeart/2005/8/layout/process3"/>
    <dgm:cxn modelId="{62F55FBE-DF48-41D3-8A29-3B8BF0BC0D08}" srcId="{A49164F9-14E0-4C6A-93F6-626A32CB212F}" destId="{18C37E39-B0A4-4B5A-AC84-B940AB0A9E98}" srcOrd="2" destOrd="0" parTransId="{41DBE7FE-012F-4977-8071-E31C178F9A46}" sibTransId="{D9678D6D-6700-4C7B-988B-23D48483799D}"/>
    <dgm:cxn modelId="{E7F0ACC0-AD6C-4AB3-BADA-3C0DC05602BB}" srcId="{6443242A-65A2-4362-8058-D2FE3838AD30}" destId="{CDBC9C59-E500-4153-BED7-0D2FE6A01EE7}" srcOrd="0" destOrd="0" parTransId="{6D735883-4EA4-463E-831E-AE8F8C45CFCB}" sibTransId="{0B51BB55-7857-49D1-A848-95504858D401}"/>
    <dgm:cxn modelId="{6B7F45C2-0B0E-4F91-8DD6-801F149D17AE}" srcId="{CDBC9C59-E500-4153-BED7-0D2FE6A01EE7}" destId="{049F4ACB-8228-4D23-B6E3-CC1209F9165F}" srcOrd="4" destOrd="0" parTransId="{8596B179-029A-4881-A82E-61EF37159E1D}" sibTransId="{458CB750-A365-4E2D-ACC1-36947BD814BA}"/>
    <dgm:cxn modelId="{575D0BC3-96D4-4F6C-9AA8-DBCBAEE02ECF}" srcId="{A49164F9-14E0-4C6A-93F6-626A32CB212F}" destId="{A78B77C7-A5FE-4C02-AFDD-30B74D03934A}" srcOrd="1" destOrd="0" parTransId="{D094AD1C-EC4F-447A-B2CF-1E7675508736}" sibTransId="{195C9996-DFD7-4684-A96A-8926D62CA4BD}"/>
    <dgm:cxn modelId="{0574B5CB-B10B-4315-84DD-C6FE793A7BA0}" type="presOf" srcId="{79255629-A6D1-4A78-A67E-45E3E18D7EA3}" destId="{07130F85-5E06-42C3-A934-2C2119E3CBF4}" srcOrd="0" destOrd="4" presId="urn:microsoft.com/office/officeart/2005/8/layout/process3"/>
    <dgm:cxn modelId="{8B5D4DD3-2AA3-4A66-8CED-56503F9FA882}" type="presOf" srcId="{A4D0E8EC-FB14-4A3C-9234-C98E5BA2EA4A}" destId="{09BC112E-0F6B-4B3E-9ECA-B2F86B72D7CA}" srcOrd="0" destOrd="2" presId="urn:microsoft.com/office/officeart/2005/8/layout/process3"/>
    <dgm:cxn modelId="{526FA0E2-EF86-408E-9518-9B82F6FC57E3}" type="presParOf" srcId="{8275B6EB-7F70-4C73-9AC0-43B06070566E}" destId="{C6372785-64E9-4497-98A6-8FF7A269A727}" srcOrd="0" destOrd="0" presId="urn:microsoft.com/office/officeart/2005/8/layout/process3"/>
    <dgm:cxn modelId="{A55B4005-905A-44C0-AD35-A4C5951661C3}" type="presParOf" srcId="{C6372785-64E9-4497-98A6-8FF7A269A727}" destId="{F54E0ECB-1B30-4A13-B83A-3C9BE4EE5B5E}" srcOrd="0" destOrd="0" presId="urn:microsoft.com/office/officeart/2005/8/layout/process3"/>
    <dgm:cxn modelId="{BF4F7F10-6ED9-4C00-8660-0B6DB3F0A27B}" type="presParOf" srcId="{C6372785-64E9-4497-98A6-8FF7A269A727}" destId="{8EB38F20-F53C-4423-9201-C0BD053369E9}" srcOrd="1" destOrd="0" presId="urn:microsoft.com/office/officeart/2005/8/layout/process3"/>
    <dgm:cxn modelId="{3068C8BA-43FB-4DC6-8175-65B9E7605614}" type="presParOf" srcId="{C6372785-64E9-4497-98A6-8FF7A269A727}" destId="{09BC112E-0F6B-4B3E-9ECA-B2F86B72D7CA}" srcOrd="2" destOrd="0" presId="urn:microsoft.com/office/officeart/2005/8/layout/process3"/>
    <dgm:cxn modelId="{FA1B98CC-0576-45B8-96FA-1768A8907809}" type="presParOf" srcId="{8275B6EB-7F70-4C73-9AC0-43B06070566E}" destId="{B2C6EC16-9D12-4144-8281-1E20EA43648B}" srcOrd="1" destOrd="0" presId="urn:microsoft.com/office/officeart/2005/8/layout/process3"/>
    <dgm:cxn modelId="{9C3937AF-C67B-42A4-8C7F-D0BD4A5CB46D}" type="presParOf" srcId="{B2C6EC16-9D12-4144-8281-1E20EA43648B}" destId="{16240F95-1E6D-44CF-B7A0-93184E4BE9D5}" srcOrd="0" destOrd="0" presId="urn:microsoft.com/office/officeart/2005/8/layout/process3"/>
    <dgm:cxn modelId="{1CEC55BA-D592-446E-82DB-F5FA77640061}" type="presParOf" srcId="{8275B6EB-7F70-4C73-9AC0-43B06070566E}" destId="{9043A881-A172-439F-B796-B9F9089C8A0F}" srcOrd="2" destOrd="0" presId="urn:microsoft.com/office/officeart/2005/8/layout/process3"/>
    <dgm:cxn modelId="{98F92C7A-C97D-4DEE-8519-E03E2DCC70B3}" type="presParOf" srcId="{9043A881-A172-439F-B796-B9F9089C8A0F}" destId="{ACDB0048-7007-45EA-9B29-B8341FE2AFBF}" srcOrd="0" destOrd="0" presId="urn:microsoft.com/office/officeart/2005/8/layout/process3"/>
    <dgm:cxn modelId="{16E33061-1B1E-46D0-B707-3599662408A5}" type="presParOf" srcId="{9043A881-A172-439F-B796-B9F9089C8A0F}" destId="{9E71056E-C046-4D7A-A09F-1005523E029F}" srcOrd="1" destOrd="0" presId="urn:microsoft.com/office/officeart/2005/8/layout/process3"/>
    <dgm:cxn modelId="{EC4C2590-428A-4F57-9650-8AB7D20A0BC7}" type="presParOf" srcId="{9043A881-A172-439F-B796-B9F9089C8A0F}" destId="{07130F85-5E06-42C3-A934-2C2119E3CBF4}" srcOrd="2" destOrd="0" presId="urn:microsoft.com/office/officeart/2005/8/layout/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3ADC5A-B0FB-4C54-BE80-638FA4AD5170}" type="doc">
      <dgm:prSet loTypeId="urn:microsoft.com/office/officeart/2005/8/layout/chevron1" loCatId="process" qsTypeId="urn:microsoft.com/office/officeart/2005/8/quickstyle/simple1" qsCatId="simple" csTypeId="urn:microsoft.com/office/officeart/2005/8/colors/accent1_2" csCatId="accent1" phldr="1"/>
      <dgm:spPr/>
    </dgm:pt>
    <dgm:pt modelId="{7D8C68B7-43F7-4A6B-A988-932816E25730}">
      <dgm:prSet phldrT="[Text]"/>
      <dgm:spPr/>
      <dgm:t>
        <a:bodyPr/>
        <a:lstStyle/>
        <a:p>
          <a:r>
            <a:rPr lang="de-DE" dirty="0"/>
            <a:t>Anwerbephase </a:t>
          </a:r>
        </a:p>
        <a:p>
          <a:r>
            <a:rPr lang="de-DE" dirty="0"/>
            <a:t>1960 -  1973</a:t>
          </a:r>
        </a:p>
      </dgm:t>
    </dgm:pt>
    <dgm:pt modelId="{D9DB17C4-AECD-4F85-BBE6-E9D01F21B07F}" type="parTrans" cxnId="{014B97CC-D573-492E-ADAF-101DEF1BD121}">
      <dgm:prSet/>
      <dgm:spPr/>
      <dgm:t>
        <a:bodyPr/>
        <a:lstStyle/>
        <a:p>
          <a:endParaRPr lang="de-DE"/>
        </a:p>
      </dgm:t>
    </dgm:pt>
    <dgm:pt modelId="{CB7E536D-9F7E-40F8-B3B6-BDBC38310862}" type="sibTrans" cxnId="{014B97CC-D573-492E-ADAF-101DEF1BD121}">
      <dgm:prSet/>
      <dgm:spPr/>
      <dgm:t>
        <a:bodyPr/>
        <a:lstStyle/>
        <a:p>
          <a:endParaRPr lang="de-DE"/>
        </a:p>
      </dgm:t>
    </dgm:pt>
    <dgm:pt modelId="{0182CDF3-739C-44EF-A573-03C8B4C48822}">
      <dgm:prSet phldrT="[Text]"/>
      <dgm:spPr/>
      <dgm:t>
        <a:bodyPr/>
        <a:lstStyle/>
        <a:p>
          <a:r>
            <a:rPr lang="de-DE" dirty="0"/>
            <a:t>Konsolidierungsphase 1973 - 1982</a:t>
          </a:r>
        </a:p>
      </dgm:t>
    </dgm:pt>
    <dgm:pt modelId="{ACEBC034-9B0A-4275-8D54-7E5D0C91A9A5}" type="parTrans" cxnId="{ED07C79D-8075-4B1A-BD9A-B831B8DE544F}">
      <dgm:prSet/>
      <dgm:spPr/>
      <dgm:t>
        <a:bodyPr/>
        <a:lstStyle/>
        <a:p>
          <a:endParaRPr lang="de-DE"/>
        </a:p>
      </dgm:t>
    </dgm:pt>
    <dgm:pt modelId="{1080B280-9818-4148-9311-3F5D03C829CC}" type="sibTrans" cxnId="{ED07C79D-8075-4B1A-BD9A-B831B8DE544F}">
      <dgm:prSet/>
      <dgm:spPr/>
      <dgm:t>
        <a:bodyPr/>
        <a:lstStyle/>
        <a:p>
          <a:endParaRPr lang="de-DE"/>
        </a:p>
      </dgm:t>
    </dgm:pt>
    <dgm:pt modelId="{5A209BD7-4F14-4EAA-B28E-31CA0DAED32B}">
      <dgm:prSet phldrT="[Text]"/>
      <dgm:spPr/>
      <dgm:t>
        <a:bodyPr/>
        <a:lstStyle/>
        <a:p>
          <a:r>
            <a:rPr lang="de-DE" dirty="0"/>
            <a:t>Abwehrphase </a:t>
          </a:r>
        </a:p>
        <a:p>
          <a:r>
            <a:rPr lang="de-DE" dirty="0"/>
            <a:t>1982 - 1998</a:t>
          </a:r>
        </a:p>
      </dgm:t>
    </dgm:pt>
    <dgm:pt modelId="{18B273F7-39BB-4AC3-BE6A-3667AEB1CB3B}" type="parTrans" cxnId="{9C6575BD-EB13-4938-9DBB-7A11CB8A2A54}">
      <dgm:prSet/>
      <dgm:spPr/>
      <dgm:t>
        <a:bodyPr/>
        <a:lstStyle/>
        <a:p>
          <a:endParaRPr lang="de-DE"/>
        </a:p>
      </dgm:t>
    </dgm:pt>
    <dgm:pt modelId="{5F208C41-8349-406D-BE72-F5DF9567C907}" type="sibTrans" cxnId="{9C6575BD-EB13-4938-9DBB-7A11CB8A2A54}">
      <dgm:prSet/>
      <dgm:spPr/>
      <dgm:t>
        <a:bodyPr/>
        <a:lstStyle/>
        <a:p>
          <a:endParaRPr lang="de-DE"/>
        </a:p>
      </dgm:t>
    </dgm:pt>
    <dgm:pt modelId="{781C9778-9614-4A0F-B135-4FFF1C2A028C}">
      <dgm:prSet phldrT="[Text]"/>
      <dgm:spPr/>
      <dgm:t>
        <a:bodyPr/>
        <a:lstStyle/>
        <a:p>
          <a:r>
            <a:rPr lang="de-DE" dirty="0"/>
            <a:t>Akzeptanzphase </a:t>
          </a:r>
        </a:p>
        <a:p>
          <a:r>
            <a:rPr lang="de-DE" dirty="0"/>
            <a:t>1998 - 2015</a:t>
          </a:r>
        </a:p>
      </dgm:t>
    </dgm:pt>
    <dgm:pt modelId="{988ECAF9-F8E2-40C1-91BB-16F840DACD3C}" type="parTrans" cxnId="{B7A2AC21-12F0-455A-A7F6-BC5AEDA5EE94}">
      <dgm:prSet/>
      <dgm:spPr/>
      <dgm:t>
        <a:bodyPr/>
        <a:lstStyle/>
        <a:p>
          <a:endParaRPr lang="de-DE"/>
        </a:p>
      </dgm:t>
    </dgm:pt>
    <dgm:pt modelId="{23FD6021-57B1-4592-AD13-F9BD25E48C28}" type="sibTrans" cxnId="{B7A2AC21-12F0-455A-A7F6-BC5AEDA5EE94}">
      <dgm:prSet/>
      <dgm:spPr/>
      <dgm:t>
        <a:bodyPr/>
        <a:lstStyle/>
        <a:p>
          <a:endParaRPr lang="de-DE"/>
        </a:p>
      </dgm:t>
    </dgm:pt>
    <dgm:pt modelId="{030F5107-08C8-4DFF-9354-32FE0647D4B2}" type="pres">
      <dgm:prSet presAssocID="{B83ADC5A-B0FB-4C54-BE80-638FA4AD5170}" presName="Name0" presStyleCnt="0">
        <dgm:presLayoutVars>
          <dgm:dir/>
          <dgm:animLvl val="lvl"/>
          <dgm:resizeHandles val="exact"/>
        </dgm:presLayoutVars>
      </dgm:prSet>
      <dgm:spPr/>
    </dgm:pt>
    <dgm:pt modelId="{D51B3317-A3EE-4212-8099-7B3240773B1D}" type="pres">
      <dgm:prSet presAssocID="{7D8C68B7-43F7-4A6B-A988-932816E25730}" presName="parTxOnly" presStyleLbl="node1" presStyleIdx="0" presStyleCnt="4">
        <dgm:presLayoutVars>
          <dgm:chMax val="0"/>
          <dgm:chPref val="0"/>
          <dgm:bulletEnabled val="1"/>
        </dgm:presLayoutVars>
      </dgm:prSet>
      <dgm:spPr/>
    </dgm:pt>
    <dgm:pt modelId="{7B36B3F4-6912-4398-9B77-8420DE4C6F7E}" type="pres">
      <dgm:prSet presAssocID="{CB7E536D-9F7E-40F8-B3B6-BDBC38310862}" presName="parTxOnlySpace" presStyleCnt="0"/>
      <dgm:spPr/>
    </dgm:pt>
    <dgm:pt modelId="{ACE42114-9825-413B-B886-7487573C8DF9}" type="pres">
      <dgm:prSet presAssocID="{0182CDF3-739C-44EF-A573-03C8B4C48822}" presName="parTxOnly" presStyleLbl="node1" presStyleIdx="1" presStyleCnt="4">
        <dgm:presLayoutVars>
          <dgm:chMax val="0"/>
          <dgm:chPref val="0"/>
          <dgm:bulletEnabled val="1"/>
        </dgm:presLayoutVars>
      </dgm:prSet>
      <dgm:spPr/>
    </dgm:pt>
    <dgm:pt modelId="{AC85014E-86AF-44FE-A14A-66C6E5F484C0}" type="pres">
      <dgm:prSet presAssocID="{1080B280-9818-4148-9311-3F5D03C829CC}" presName="parTxOnlySpace" presStyleCnt="0"/>
      <dgm:spPr/>
    </dgm:pt>
    <dgm:pt modelId="{7E2543B9-A3E8-4974-A6E8-C898843F9525}" type="pres">
      <dgm:prSet presAssocID="{5A209BD7-4F14-4EAA-B28E-31CA0DAED32B}" presName="parTxOnly" presStyleLbl="node1" presStyleIdx="2" presStyleCnt="4">
        <dgm:presLayoutVars>
          <dgm:chMax val="0"/>
          <dgm:chPref val="0"/>
          <dgm:bulletEnabled val="1"/>
        </dgm:presLayoutVars>
      </dgm:prSet>
      <dgm:spPr/>
    </dgm:pt>
    <dgm:pt modelId="{69746F87-4C6C-46D4-9CAD-233882FD2379}" type="pres">
      <dgm:prSet presAssocID="{5F208C41-8349-406D-BE72-F5DF9567C907}" presName="parTxOnlySpace" presStyleCnt="0"/>
      <dgm:spPr/>
    </dgm:pt>
    <dgm:pt modelId="{32438495-6EE6-406E-8538-95C5DDAD3D06}" type="pres">
      <dgm:prSet presAssocID="{781C9778-9614-4A0F-B135-4FFF1C2A028C}" presName="parTxOnly" presStyleLbl="node1" presStyleIdx="3" presStyleCnt="4">
        <dgm:presLayoutVars>
          <dgm:chMax val="0"/>
          <dgm:chPref val="0"/>
          <dgm:bulletEnabled val="1"/>
        </dgm:presLayoutVars>
      </dgm:prSet>
      <dgm:spPr/>
    </dgm:pt>
  </dgm:ptLst>
  <dgm:cxnLst>
    <dgm:cxn modelId="{B7A2AC21-12F0-455A-A7F6-BC5AEDA5EE94}" srcId="{B83ADC5A-B0FB-4C54-BE80-638FA4AD5170}" destId="{781C9778-9614-4A0F-B135-4FFF1C2A028C}" srcOrd="3" destOrd="0" parTransId="{988ECAF9-F8E2-40C1-91BB-16F840DACD3C}" sibTransId="{23FD6021-57B1-4592-AD13-F9BD25E48C28}"/>
    <dgm:cxn modelId="{1CA6F460-9B9B-4415-BD6F-A22A6DCDFC32}" type="presOf" srcId="{0182CDF3-739C-44EF-A573-03C8B4C48822}" destId="{ACE42114-9825-413B-B886-7487573C8DF9}" srcOrd="0" destOrd="0" presId="urn:microsoft.com/office/officeart/2005/8/layout/chevron1"/>
    <dgm:cxn modelId="{E71CDD4F-0586-4B06-A260-CFF50DB88EC4}" type="presOf" srcId="{5A209BD7-4F14-4EAA-B28E-31CA0DAED32B}" destId="{7E2543B9-A3E8-4974-A6E8-C898843F9525}" srcOrd="0" destOrd="0" presId="urn:microsoft.com/office/officeart/2005/8/layout/chevron1"/>
    <dgm:cxn modelId="{2459AA96-91D8-4527-AAB3-760D90283E46}" type="presOf" srcId="{7D8C68B7-43F7-4A6B-A988-932816E25730}" destId="{D51B3317-A3EE-4212-8099-7B3240773B1D}" srcOrd="0" destOrd="0" presId="urn:microsoft.com/office/officeart/2005/8/layout/chevron1"/>
    <dgm:cxn modelId="{ED07C79D-8075-4B1A-BD9A-B831B8DE544F}" srcId="{B83ADC5A-B0FB-4C54-BE80-638FA4AD5170}" destId="{0182CDF3-739C-44EF-A573-03C8B4C48822}" srcOrd="1" destOrd="0" parTransId="{ACEBC034-9B0A-4275-8D54-7E5D0C91A9A5}" sibTransId="{1080B280-9818-4148-9311-3F5D03C829CC}"/>
    <dgm:cxn modelId="{9C6575BD-EB13-4938-9DBB-7A11CB8A2A54}" srcId="{B83ADC5A-B0FB-4C54-BE80-638FA4AD5170}" destId="{5A209BD7-4F14-4EAA-B28E-31CA0DAED32B}" srcOrd="2" destOrd="0" parTransId="{18B273F7-39BB-4AC3-BE6A-3667AEB1CB3B}" sibTransId="{5F208C41-8349-406D-BE72-F5DF9567C907}"/>
    <dgm:cxn modelId="{41CF9DC2-6E25-4ACB-BA2C-48CC0F4E98D0}" type="presOf" srcId="{B83ADC5A-B0FB-4C54-BE80-638FA4AD5170}" destId="{030F5107-08C8-4DFF-9354-32FE0647D4B2}" srcOrd="0" destOrd="0" presId="urn:microsoft.com/office/officeart/2005/8/layout/chevron1"/>
    <dgm:cxn modelId="{014B97CC-D573-492E-ADAF-101DEF1BD121}" srcId="{B83ADC5A-B0FB-4C54-BE80-638FA4AD5170}" destId="{7D8C68B7-43F7-4A6B-A988-932816E25730}" srcOrd="0" destOrd="0" parTransId="{D9DB17C4-AECD-4F85-BBE6-E9D01F21B07F}" sibTransId="{CB7E536D-9F7E-40F8-B3B6-BDBC38310862}"/>
    <dgm:cxn modelId="{FDE91BEA-9DAB-48C9-B2B4-CF1B95025CEA}" type="presOf" srcId="{781C9778-9614-4A0F-B135-4FFF1C2A028C}" destId="{32438495-6EE6-406E-8538-95C5DDAD3D06}" srcOrd="0" destOrd="0" presId="urn:microsoft.com/office/officeart/2005/8/layout/chevron1"/>
    <dgm:cxn modelId="{D1E642CF-F1C0-44EC-9756-B99D34C35BCE}" type="presParOf" srcId="{030F5107-08C8-4DFF-9354-32FE0647D4B2}" destId="{D51B3317-A3EE-4212-8099-7B3240773B1D}" srcOrd="0" destOrd="0" presId="urn:microsoft.com/office/officeart/2005/8/layout/chevron1"/>
    <dgm:cxn modelId="{17A8F4CD-5198-4B99-9EE4-EC3AAA90AE35}" type="presParOf" srcId="{030F5107-08C8-4DFF-9354-32FE0647D4B2}" destId="{7B36B3F4-6912-4398-9B77-8420DE4C6F7E}" srcOrd="1" destOrd="0" presId="urn:microsoft.com/office/officeart/2005/8/layout/chevron1"/>
    <dgm:cxn modelId="{A54C210A-C4A9-4B8F-AB37-13F3BCFEED53}" type="presParOf" srcId="{030F5107-08C8-4DFF-9354-32FE0647D4B2}" destId="{ACE42114-9825-413B-B886-7487573C8DF9}" srcOrd="2" destOrd="0" presId="urn:microsoft.com/office/officeart/2005/8/layout/chevron1"/>
    <dgm:cxn modelId="{0928E535-7D94-4FEA-A75C-35AA2F273366}" type="presParOf" srcId="{030F5107-08C8-4DFF-9354-32FE0647D4B2}" destId="{AC85014E-86AF-44FE-A14A-66C6E5F484C0}" srcOrd="3" destOrd="0" presId="urn:microsoft.com/office/officeart/2005/8/layout/chevron1"/>
    <dgm:cxn modelId="{99CAED32-1BC2-4A0C-B113-69419AAD70C2}" type="presParOf" srcId="{030F5107-08C8-4DFF-9354-32FE0647D4B2}" destId="{7E2543B9-A3E8-4974-A6E8-C898843F9525}" srcOrd="4" destOrd="0" presId="urn:microsoft.com/office/officeart/2005/8/layout/chevron1"/>
    <dgm:cxn modelId="{D20E02F9-431B-4E3B-AC3F-0B80B0D738AC}" type="presParOf" srcId="{030F5107-08C8-4DFF-9354-32FE0647D4B2}" destId="{69746F87-4C6C-46D4-9CAD-233882FD2379}" srcOrd="5" destOrd="0" presId="urn:microsoft.com/office/officeart/2005/8/layout/chevron1"/>
    <dgm:cxn modelId="{4BDE44C0-A509-4E42-89BF-1C291B4E3CDF}" type="presParOf" srcId="{030F5107-08C8-4DFF-9354-32FE0647D4B2}" destId="{32438495-6EE6-406E-8538-95C5DDAD3D06}" srcOrd="6"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3ADC5A-B0FB-4C54-BE80-638FA4AD5170}" type="doc">
      <dgm:prSet loTypeId="urn:microsoft.com/office/officeart/2005/8/layout/chevron1" loCatId="process" qsTypeId="urn:microsoft.com/office/officeart/2005/8/quickstyle/simple1" qsCatId="simple" csTypeId="urn:microsoft.com/office/officeart/2005/8/colors/accent1_2" csCatId="accent1" phldr="1"/>
      <dgm:spPr/>
    </dgm:pt>
    <dgm:pt modelId="{7D8C68B7-43F7-4A6B-A988-932816E25730}">
      <dgm:prSet phldrT="[Text]"/>
      <dgm:spPr/>
      <dgm:t>
        <a:bodyPr/>
        <a:lstStyle/>
        <a:p>
          <a:r>
            <a:rPr lang="de-DE" dirty="0"/>
            <a:t>Anwerbephase </a:t>
          </a:r>
        </a:p>
        <a:p>
          <a:r>
            <a:rPr lang="de-DE" dirty="0"/>
            <a:t>1960 -  1973</a:t>
          </a:r>
        </a:p>
      </dgm:t>
    </dgm:pt>
    <dgm:pt modelId="{D9DB17C4-AECD-4F85-BBE6-E9D01F21B07F}" type="parTrans" cxnId="{014B97CC-D573-492E-ADAF-101DEF1BD121}">
      <dgm:prSet/>
      <dgm:spPr/>
      <dgm:t>
        <a:bodyPr/>
        <a:lstStyle/>
        <a:p>
          <a:endParaRPr lang="de-DE"/>
        </a:p>
      </dgm:t>
    </dgm:pt>
    <dgm:pt modelId="{CB7E536D-9F7E-40F8-B3B6-BDBC38310862}" type="sibTrans" cxnId="{014B97CC-D573-492E-ADAF-101DEF1BD121}">
      <dgm:prSet/>
      <dgm:spPr/>
      <dgm:t>
        <a:bodyPr/>
        <a:lstStyle/>
        <a:p>
          <a:endParaRPr lang="de-DE"/>
        </a:p>
      </dgm:t>
    </dgm:pt>
    <dgm:pt modelId="{0182CDF3-739C-44EF-A573-03C8B4C48822}">
      <dgm:prSet phldrT="[Text]"/>
      <dgm:spPr/>
      <dgm:t>
        <a:bodyPr/>
        <a:lstStyle/>
        <a:p>
          <a:r>
            <a:rPr lang="de-DE" dirty="0"/>
            <a:t>Konsolidierungsphase 1973 - 1982</a:t>
          </a:r>
        </a:p>
      </dgm:t>
    </dgm:pt>
    <dgm:pt modelId="{ACEBC034-9B0A-4275-8D54-7E5D0C91A9A5}" type="parTrans" cxnId="{ED07C79D-8075-4B1A-BD9A-B831B8DE544F}">
      <dgm:prSet/>
      <dgm:spPr/>
      <dgm:t>
        <a:bodyPr/>
        <a:lstStyle/>
        <a:p>
          <a:endParaRPr lang="de-DE"/>
        </a:p>
      </dgm:t>
    </dgm:pt>
    <dgm:pt modelId="{1080B280-9818-4148-9311-3F5D03C829CC}" type="sibTrans" cxnId="{ED07C79D-8075-4B1A-BD9A-B831B8DE544F}">
      <dgm:prSet/>
      <dgm:spPr/>
      <dgm:t>
        <a:bodyPr/>
        <a:lstStyle/>
        <a:p>
          <a:endParaRPr lang="de-DE"/>
        </a:p>
      </dgm:t>
    </dgm:pt>
    <dgm:pt modelId="{5A209BD7-4F14-4EAA-B28E-31CA0DAED32B}">
      <dgm:prSet phldrT="[Text]"/>
      <dgm:spPr/>
      <dgm:t>
        <a:bodyPr/>
        <a:lstStyle/>
        <a:p>
          <a:r>
            <a:rPr lang="de-DE" dirty="0"/>
            <a:t>Abwehrphase </a:t>
          </a:r>
        </a:p>
        <a:p>
          <a:r>
            <a:rPr lang="de-DE" dirty="0"/>
            <a:t>1982 - 1998</a:t>
          </a:r>
        </a:p>
      </dgm:t>
    </dgm:pt>
    <dgm:pt modelId="{18B273F7-39BB-4AC3-BE6A-3667AEB1CB3B}" type="parTrans" cxnId="{9C6575BD-EB13-4938-9DBB-7A11CB8A2A54}">
      <dgm:prSet/>
      <dgm:spPr/>
      <dgm:t>
        <a:bodyPr/>
        <a:lstStyle/>
        <a:p>
          <a:endParaRPr lang="de-DE"/>
        </a:p>
      </dgm:t>
    </dgm:pt>
    <dgm:pt modelId="{5F208C41-8349-406D-BE72-F5DF9567C907}" type="sibTrans" cxnId="{9C6575BD-EB13-4938-9DBB-7A11CB8A2A54}">
      <dgm:prSet/>
      <dgm:spPr/>
      <dgm:t>
        <a:bodyPr/>
        <a:lstStyle/>
        <a:p>
          <a:endParaRPr lang="de-DE"/>
        </a:p>
      </dgm:t>
    </dgm:pt>
    <dgm:pt modelId="{781C9778-9614-4A0F-B135-4FFF1C2A028C}">
      <dgm:prSet phldrT="[Text]"/>
      <dgm:spPr/>
      <dgm:t>
        <a:bodyPr/>
        <a:lstStyle/>
        <a:p>
          <a:r>
            <a:rPr lang="de-DE" dirty="0"/>
            <a:t>Akzeptanzphase </a:t>
          </a:r>
        </a:p>
        <a:p>
          <a:r>
            <a:rPr lang="de-DE" dirty="0"/>
            <a:t>1998 - 2015</a:t>
          </a:r>
        </a:p>
      </dgm:t>
    </dgm:pt>
    <dgm:pt modelId="{988ECAF9-F8E2-40C1-91BB-16F840DACD3C}" type="parTrans" cxnId="{B7A2AC21-12F0-455A-A7F6-BC5AEDA5EE94}">
      <dgm:prSet/>
      <dgm:spPr/>
      <dgm:t>
        <a:bodyPr/>
        <a:lstStyle/>
        <a:p>
          <a:endParaRPr lang="de-DE"/>
        </a:p>
      </dgm:t>
    </dgm:pt>
    <dgm:pt modelId="{23FD6021-57B1-4592-AD13-F9BD25E48C28}" type="sibTrans" cxnId="{B7A2AC21-12F0-455A-A7F6-BC5AEDA5EE94}">
      <dgm:prSet/>
      <dgm:spPr/>
      <dgm:t>
        <a:bodyPr/>
        <a:lstStyle/>
        <a:p>
          <a:endParaRPr lang="de-DE"/>
        </a:p>
      </dgm:t>
    </dgm:pt>
    <dgm:pt modelId="{030F5107-08C8-4DFF-9354-32FE0647D4B2}" type="pres">
      <dgm:prSet presAssocID="{B83ADC5A-B0FB-4C54-BE80-638FA4AD5170}" presName="Name0" presStyleCnt="0">
        <dgm:presLayoutVars>
          <dgm:dir/>
          <dgm:animLvl val="lvl"/>
          <dgm:resizeHandles val="exact"/>
        </dgm:presLayoutVars>
      </dgm:prSet>
      <dgm:spPr/>
    </dgm:pt>
    <dgm:pt modelId="{D51B3317-A3EE-4212-8099-7B3240773B1D}" type="pres">
      <dgm:prSet presAssocID="{7D8C68B7-43F7-4A6B-A988-932816E25730}" presName="parTxOnly" presStyleLbl="node1" presStyleIdx="0" presStyleCnt="4">
        <dgm:presLayoutVars>
          <dgm:chMax val="0"/>
          <dgm:chPref val="0"/>
          <dgm:bulletEnabled val="1"/>
        </dgm:presLayoutVars>
      </dgm:prSet>
      <dgm:spPr/>
    </dgm:pt>
    <dgm:pt modelId="{7B36B3F4-6912-4398-9B77-8420DE4C6F7E}" type="pres">
      <dgm:prSet presAssocID="{CB7E536D-9F7E-40F8-B3B6-BDBC38310862}" presName="parTxOnlySpace" presStyleCnt="0"/>
      <dgm:spPr/>
    </dgm:pt>
    <dgm:pt modelId="{ACE42114-9825-413B-B886-7487573C8DF9}" type="pres">
      <dgm:prSet presAssocID="{0182CDF3-739C-44EF-A573-03C8B4C48822}" presName="parTxOnly" presStyleLbl="node1" presStyleIdx="1" presStyleCnt="4">
        <dgm:presLayoutVars>
          <dgm:chMax val="0"/>
          <dgm:chPref val="0"/>
          <dgm:bulletEnabled val="1"/>
        </dgm:presLayoutVars>
      </dgm:prSet>
      <dgm:spPr/>
    </dgm:pt>
    <dgm:pt modelId="{AC85014E-86AF-44FE-A14A-66C6E5F484C0}" type="pres">
      <dgm:prSet presAssocID="{1080B280-9818-4148-9311-3F5D03C829CC}" presName="parTxOnlySpace" presStyleCnt="0"/>
      <dgm:spPr/>
    </dgm:pt>
    <dgm:pt modelId="{7E2543B9-A3E8-4974-A6E8-C898843F9525}" type="pres">
      <dgm:prSet presAssocID="{5A209BD7-4F14-4EAA-B28E-31CA0DAED32B}" presName="parTxOnly" presStyleLbl="node1" presStyleIdx="2" presStyleCnt="4">
        <dgm:presLayoutVars>
          <dgm:chMax val="0"/>
          <dgm:chPref val="0"/>
          <dgm:bulletEnabled val="1"/>
        </dgm:presLayoutVars>
      </dgm:prSet>
      <dgm:spPr/>
    </dgm:pt>
    <dgm:pt modelId="{69746F87-4C6C-46D4-9CAD-233882FD2379}" type="pres">
      <dgm:prSet presAssocID="{5F208C41-8349-406D-BE72-F5DF9567C907}" presName="parTxOnlySpace" presStyleCnt="0"/>
      <dgm:spPr/>
    </dgm:pt>
    <dgm:pt modelId="{32438495-6EE6-406E-8538-95C5DDAD3D06}" type="pres">
      <dgm:prSet presAssocID="{781C9778-9614-4A0F-B135-4FFF1C2A028C}" presName="parTxOnly" presStyleLbl="node1" presStyleIdx="3" presStyleCnt="4">
        <dgm:presLayoutVars>
          <dgm:chMax val="0"/>
          <dgm:chPref val="0"/>
          <dgm:bulletEnabled val="1"/>
        </dgm:presLayoutVars>
      </dgm:prSet>
      <dgm:spPr/>
    </dgm:pt>
  </dgm:ptLst>
  <dgm:cxnLst>
    <dgm:cxn modelId="{B7A2AC21-12F0-455A-A7F6-BC5AEDA5EE94}" srcId="{B83ADC5A-B0FB-4C54-BE80-638FA4AD5170}" destId="{781C9778-9614-4A0F-B135-4FFF1C2A028C}" srcOrd="3" destOrd="0" parTransId="{988ECAF9-F8E2-40C1-91BB-16F840DACD3C}" sibTransId="{23FD6021-57B1-4592-AD13-F9BD25E48C28}"/>
    <dgm:cxn modelId="{1CA6F460-9B9B-4415-BD6F-A22A6DCDFC32}" type="presOf" srcId="{0182CDF3-739C-44EF-A573-03C8B4C48822}" destId="{ACE42114-9825-413B-B886-7487573C8DF9}" srcOrd="0" destOrd="0" presId="urn:microsoft.com/office/officeart/2005/8/layout/chevron1"/>
    <dgm:cxn modelId="{E71CDD4F-0586-4B06-A260-CFF50DB88EC4}" type="presOf" srcId="{5A209BD7-4F14-4EAA-B28E-31CA0DAED32B}" destId="{7E2543B9-A3E8-4974-A6E8-C898843F9525}" srcOrd="0" destOrd="0" presId="urn:microsoft.com/office/officeart/2005/8/layout/chevron1"/>
    <dgm:cxn modelId="{2459AA96-91D8-4527-AAB3-760D90283E46}" type="presOf" srcId="{7D8C68B7-43F7-4A6B-A988-932816E25730}" destId="{D51B3317-A3EE-4212-8099-7B3240773B1D}" srcOrd="0" destOrd="0" presId="urn:microsoft.com/office/officeart/2005/8/layout/chevron1"/>
    <dgm:cxn modelId="{ED07C79D-8075-4B1A-BD9A-B831B8DE544F}" srcId="{B83ADC5A-B0FB-4C54-BE80-638FA4AD5170}" destId="{0182CDF3-739C-44EF-A573-03C8B4C48822}" srcOrd="1" destOrd="0" parTransId="{ACEBC034-9B0A-4275-8D54-7E5D0C91A9A5}" sibTransId="{1080B280-9818-4148-9311-3F5D03C829CC}"/>
    <dgm:cxn modelId="{9C6575BD-EB13-4938-9DBB-7A11CB8A2A54}" srcId="{B83ADC5A-B0FB-4C54-BE80-638FA4AD5170}" destId="{5A209BD7-4F14-4EAA-B28E-31CA0DAED32B}" srcOrd="2" destOrd="0" parTransId="{18B273F7-39BB-4AC3-BE6A-3667AEB1CB3B}" sibTransId="{5F208C41-8349-406D-BE72-F5DF9567C907}"/>
    <dgm:cxn modelId="{41CF9DC2-6E25-4ACB-BA2C-48CC0F4E98D0}" type="presOf" srcId="{B83ADC5A-B0FB-4C54-BE80-638FA4AD5170}" destId="{030F5107-08C8-4DFF-9354-32FE0647D4B2}" srcOrd="0" destOrd="0" presId="urn:microsoft.com/office/officeart/2005/8/layout/chevron1"/>
    <dgm:cxn modelId="{014B97CC-D573-492E-ADAF-101DEF1BD121}" srcId="{B83ADC5A-B0FB-4C54-BE80-638FA4AD5170}" destId="{7D8C68B7-43F7-4A6B-A988-932816E25730}" srcOrd="0" destOrd="0" parTransId="{D9DB17C4-AECD-4F85-BBE6-E9D01F21B07F}" sibTransId="{CB7E536D-9F7E-40F8-B3B6-BDBC38310862}"/>
    <dgm:cxn modelId="{FDE91BEA-9DAB-48C9-B2B4-CF1B95025CEA}" type="presOf" srcId="{781C9778-9614-4A0F-B135-4FFF1C2A028C}" destId="{32438495-6EE6-406E-8538-95C5DDAD3D06}" srcOrd="0" destOrd="0" presId="urn:microsoft.com/office/officeart/2005/8/layout/chevron1"/>
    <dgm:cxn modelId="{D1E642CF-F1C0-44EC-9756-B99D34C35BCE}" type="presParOf" srcId="{030F5107-08C8-4DFF-9354-32FE0647D4B2}" destId="{D51B3317-A3EE-4212-8099-7B3240773B1D}" srcOrd="0" destOrd="0" presId="urn:microsoft.com/office/officeart/2005/8/layout/chevron1"/>
    <dgm:cxn modelId="{17A8F4CD-5198-4B99-9EE4-EC3AAA90AE35}" type="presParOf" srcId="{030F5107-08C8-4DFF-9354-32FE0647D4B2}" destId="{7B36B3F4-6912-4398-9B77-8420DE4C6F7E}" srcOrd="1" destOrd="0" presId="urn:microsoft.com/office/officeart/2005/8/layout/chevron1"/>
    <dgm:cxn modelId="{A54C210A-C4A9-4B8F-AB37-13F3BCFEED53}" type="presParOf" srcId="{030F5107-08C8-4DFF-9354-32FE0647D4B2}" destId="{ACE42114-9825-413B-B886-7487573C8DF9}" srcOrd="2" destOrd="0" presId="urn:microsoft.com/office/officeart/2005/8/layout/chevron1"/>
    <dgm:cxn modelId="{0928E535-7D94-4FEA-A75C-35AA2F273366}" type="presParOf" srcId="{030F5107-08C8-4DFF-9354-32FE0647D4B2}" destId="{AC85014E-86AF-44FE-A14A-66C6E5F484C0}" srcOrd="3" destOrd="0" presId="urn:microsoft.com/office/officeart/2005/8/layout/chevron1"/>
    <dgm:cxn modelId="{99CAED32-1BC2-4A0C-B113-69419AAD70C2}" type="presParOf" srcId="{030F5107-08C8-4DFF-9354-32FE0647D4B2}" destId="{7E2543B9-A3E8-4974-A6E8-C898843F9525}" srcOrd="4" destOrd="0" presId="urn:microsoft.com/office/officeart/2005/8/layout/chevron1"/>
    <dgm:cxn modelId="{D20E02F9-431B-4E3B-AC3F-0B80B0D738AC}" type="presParOf" srcId="{030F5107-08C8-4DFF-9354-32FE0647D4B2}" destId="{69746F87-4C6C-46D4-9CAD-233882FD2379}" srcOrd="5" destOrd="0" presId="urn:microsoft.com/office/officeart/2005/8/layout/chevron1"/>
    <dgm:cxn modelId="{4BDE44C0-A509-4E42-89BF-1C291B4E3CDF}" type="presParOf" srcId="{030F5107-08C8-4DFF-9354-32FE0647D4B2}" destId="{32438495-6EE6-406E-8538-95C5DDAD3D06}" srcOrd="6"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3ADC5A-B0FB-4C54-BE80-638FA4AD5170}" type="doc">
      <dgm:prSet loTypeId="urn:microsoft.com/office/officeart/2005/8/layout/chevron1" loCatId="process" qsTypeId="urn:microsoft.com/office/officeart/2005/8/quickstyle/simple1" qsCatId="simple" csTypeId="urn:microsoft.com/office/officeart/2005/8/colors/accent1_2" csCatId="accent1" phldr="1"/>
      <dgm:spPr/>
    </dgm:pt>
    <dgm:pt modelId="{7D8C68B7-43F7-4A6B-A988-932816E25730}">
      <dgm:prSet phldrT="[Text]"/>
      <dgm:spPr/>
      <dgm:t>
        <a:bodyPr/>
        <a:lstStyle/>
        <a:p>
          <a:r>
            <a:rPr lang="de-DE" dirty="0"/>
            <a:t>Anwerbephase </a:t>
          </a:r>
        </a:p>
        <a:p>
          <a:r>
            <a:rPr lang="de-DE" dirty="0"/>
            <a:t>1960 -  1973</a:t>
          </a:r>
        </a:p>
      </dgm:t>
    </dgm:pt>
    <dgm:pt modelId="{D9DB17C4-AECD-4F85-BBE6-E9D01F21B07F}" type="parTrans" cxnId="{014B97CC-D573-492E-ADAF-101DEF1BD121}">
      <dgm:prSet/>
      <dgm:spPr/>
      <dgm:t>
        <a:bodyPr/>
        <a:lstStyle/>
        <a:p>
          <a:endParaRPr lang="de-DE"/>
        </a:p>
      </dgm:t>
    </dgm:pt>
    <dgm:pt modelId="{CB7E536D-9F7E-40F8-B3B6-BDBC38310862}" type="sibTrans" cxnId="{014B97CC-D573-492E-ADAF-101DEF1BD121}">
      <dgm:prSet/>
      <dgm:spPr/>
      <dgm:t>
        <a:bodyPr/>
        <a:lstStyle/>
        <a:p>
          <a:endParaRPr lang="de-DE"/>
        </a:p>
      </dgm:t>
    </dgm:pt>
    <dgm:pt modelId="{0182CDF3-739C-44EF-A573-03C8B4C48822}">
      <dgm:prSet phldrT="[Text]"/>
      <dgm:spPr/>
      <dgm:t>
        <a:bodyPr/>
        <a:lstStyle/>
        <a:p>
          <a:r>
            <a:rPr lang="de-DE" dirty="0"/>
            <a:t>Konsolidierungsphase 1973 - 1982</a:t>
          </a:r>
        </a:p>
      </dgm:t>
    </dgm:pt>
    <dgm:pt modelId="{ACEBC034-9B0A-4275-8D54-7E5D0C91A9A5}" type="parTrans" cxnId="{ED07C79D-8075-4B1A-BD9A-B831B8DE544F}">
      <dgm:prSet/>
      <dgm:spPr/>
      <dgm:t>
        <a:bodyPr/>
        <a:lstStyle/>
        <a:p>
          <a:endParaRPr lang="de-DE"/>
        </a:p>
      </dgm:t>
    </dgm:pt>
    <dgm:pt modelId="{1080B280-9818-4148-9311-3F5D03C829CC}" type="sibTrans" cxnId="{ED07C79D-8075-4B1A-BD9A-B831B8DE544F}">
      <dgm:prSet/>
      <dgm:spPr/>
      <dgm:t>
        <a:bodyPr/>
        <a:lstStyle/>
        <a:p>
          <a:endParaRPr lang="de-DE"/>
        </a:p>
      </dgm:t>
    </dgm:pt>
    <dgm:pt modelId="{5A209BD7-4F14-4EAA-B28E-31CA0DAED32B}">
      <dgm:prSet phldrT="[Text]"/>
      <dgm:spPr/>
      <dgm:t>
        <a:bodyPr/>
        <a:lstStyle/>
        <a:p>
          <a:r>
            <a:rPr lang="de-DE" dirty="0"/>
            <a:t>Abwehrphase </a:t>
          </a:r>
        </a:p>
        <a:p>
          <a:r>
            <a:rPr lang="de-DE" dirty="0"/>
            <a:t>1982 - 1998</a:t>
          </a:r>
        </a:p>
      </dgm:t>
    </dgm:pt>
    <dgm:pt modelId="{18B273F7-39BB-4AC3-BE6A-3667AEB1CB3B}" type="parTrans" cxnId="{9C6575BD-EB13-4938-9DBB-7A11CB8A2A54}">
      <dgm:prSet/>
      <dgm:spPr/>
      <dgm:t>
        <a:bodyPr/>
        <a:lstStyle/>
        <a:p>
          <a:endParaRPr lang="de-DE"/>
        </a:p>
      </dgm:t>
    </dgm:pt>
    <dgm:pt modelId="{5F208C41-8349-406D-BE72-F5DF9567C907}" type="sibTrans" cxnId="{9C6575BD-EB13-4938-9DBB-7A11CB8A2A54}">
      <dgm:prSet/>
      <dgm:spPr/>
      <dgm:t>
        <a:bodyPr/>
        <a:lstStyle/>
        <a:p>
          <a:endParaRPr lang="de-DE"/>
        </a:p>
      </dgm:t>
    </dgm:pt>
    <dgm:pt modelId="{781C9778-9614-4A0F-B135-4FFF1C2A028C}">
      <dgm:prSet phldrT="[Text]"/>
      <dgm:spPr/>
      <dgm:t>
        <a:bodyPr/>
        <a:lstStyle/>
        <a:p>
          <a:r>
            <a:rPr lang="de-DE" dirty="0"/>
            <a:t>Akzeptanzphase </a:t>
          </a:r>
        </a:p>
        <a:p>
          <a:r>
            <a:rPr lang="de-DE" dirty="0"/>
            <a:t>1998 - 2015</a:t>
          </a:r>
        </a:p>
      </dgm:t>
    </dgm:pt>
    <dgm:pt modelId="{988ECAF9-F8E2-40C1-91BB-16F840DACD3C}" type="parTrans" cxnId="{B7A2AC21-12F0-455A-A7F6-BC5AEDA5EE94}">
      <dgm:prSet/>
      <dgm:spPr/>
      <dgm:t>
        <a:bodyPr/>
        <a:lstStyle/>
        <a:p>
          <a:endParaRPr lang="de-DE"/>
        </a:p>
      </dgm:t>
    </dgm:pt>
    <dgm:pt modelId="{23FD6021-57B1-4592-AD13-F9BD25E48C28}" type="sibTrans" cxnId="{B7A2AC21-12F0-455A-A7F6-BC5AEDA5EE94}">
      <dgm:prSet/>
      <dgm:spPr/>
      <dgm:t>
        <a:bodyPr/>
        <a:lstStyle/>
        <a:p>
          <a:endParaRPr lang="de-DE"/>
        </a:p>
      </dgm:t>
    </dgm:pt>
    <dgm:pt modelId="{030F5107-08C8-4DFF-9354-32FE0647D4B2}" type="pres">
      <dgm:prSet presAssocID="{B83ADC5A-B0FB-4C54-BE80-638FA4AD5170}" presName="Name0" presStyleCnt="0">
        <dgm:presLayoutVars>
          <dgm:dir/>
          <dgm:animLvl val="lvl"/>
          <dgm:resizeHandles val="exact"/>
        </dgm:presLayoutVars>
      </dgm:prSet>
      <dgm:spPr/>
    </dgm:pt>
    <dgm:pt modelId="{D51B3317-A3EE-4212-8099-7B3240773B1D}" type="pres">
      <dgm:prSet presAssocID="{7D8C68B7-43F7-4A6B-A988-932816E25730}" presName="parTxOnly" presStyleLbl="node1" presStyleIdx="0" presStyleCnt="4">
        <dgm:presLayoutVars>
          <dgm:chMax val="0"/>
          <dgm:chPref val="0"/>
          <dgm:bulletEnabled val="1"/>
        </dgm:presLayoutVars>
      </dgm:prSet>
      <dgm:spPr/>
    </dgm:pt>
    <dgm:pt modelId="{7B36B3F4-6912-4398-9B77-8420DE4C6F7E}" type="pres">
      <dgm:prSet presAssocID="{CB7E536D-9F7E-40F8-B3B6-BDBC38310862}" presName="parTxOnlySpace" presStyleCnt="0"/>
      <dgm:spPr/>
    </dgm:pt>
    <dgm:pt modelId="{ACE42114-9825-413B-B886-7487573C8DF9}" type="pres">
      <dgm:prSet presAssocID="{0182CDF3-739C-44EF-A573-03C8B4C48822}" presName="parTxOnly" presStyleLbl="node1" presStyleIdx="1" presStyleCnt="4">
        <dgm:presLayoutVars>
          <dgm:chMax val="0"/>
          <dgm:chPref val="0"/>
          <dgm:bulletEnabled val="1"/>
        </dgm:presLayoutVars>
      </dgm:prSet>
      <dgm:spPr/>
    </dgm:pt>
    <dgm:pt modelId="{AC85014E-86AF-44FE-A14A-66C6E5F484C0}" type="pres">
      <dgm:prSet presAssocID="{1080B280-9818-4148-9311-3F5D03C829CC}" presName="parTxOnlySpace" presStyleCnt="0"/>
      <dgm:spPr/>
    </dgm:pt>
    <dgm:pt modelId="{7E2543B9-A3E8-4974-A6E8-C898843F9525}" type="pres">
      <dgm:prSet presAssocID="{5A209BD7-4F14-4EAA-B28E-31CA0DAED32B}" presName="parTxOnly" presStyleLbl="node1" presStyleIdx="2" presStyleCnt="4">
        <dgm:presLayoutVars>
          <dgm:chMax val="0"/>
          <dgm:chPref val="0"/>
          <dgm:bulletEnabled val="1"/>
        </dgm:presLayoutVars>
      </dgm:prSet>
      <dgm:spPr/>
    </dgm:pt>
    <dgm:pt modelId="{69746F87-4C6C-46D4-9CAD-233882FD2379}" type="pres">
      <dgm:prSet presAssocID="{5F208C41-8349-406D-BE72-F5DF9567C907}" presName="parTxOnlySpace" presStyleCnt="0"/>
      <dgm:spPr/>
    </dgm:pt>
    <dgm:pt modelId="{32438495-6EE6-406E-8538-95C5DDAD3D06}" type="pres">
      <dgm:prSet presAssocID="{781C9778-9614-4A0F-B135-4FFF1C2A028C}" presName="parTxOnly" presStyleLbl="node1" presStyleIdx="3" presStyleCnt="4">
        <dgm:presLayoutVars>
          <dgm:chMax val="0"/>
          <dgm:chPref val="0"/>
          <dgm:bulletEnabled val="1"/>
        </dgm:presLayoutVars>
      </dgm:prSet>
      <dgm:spPr/>
    </dgm:pt>
  </dgm:ptLst>
  <dgm:cxnLst>
    <dgm:cxn modelId="{B7A2AC21-12F0-455A-A7F6-BC5AEDA5EE94}" srcId="{B83ADC5A-B0FB-4C54-BE80-638FA4AD5170}" destId="{781C9778-9614-4A0F-B135-4FFF1C2A028C}" srcOrd="3" destOrd="0" parTransId="{988ECAF9-F8E2-40C1-91BB-16F840DACD3C}" sibTransId="{23FD6021-57B1-4592-AD13-F9BD25E48C28}"/>
    <dgm:cxn modelId="{1CA6F460-9B9B-4415-BD6F-A22A6DCDFC32}" type="presOf" srcId="{0182CDF3-739C-44EF-A573-03C8B4C48822}" destId="{ACE42114-9825-413B-B886-7487573C8DF9}" srcOrd="0" destOrd="0" presId="urn:microsoft.com/office/officeart/2005/8/layout/chevron1"/>
    <dgm:cxn modelId="{E71CDD4F-0586-4B06-A260-CFF50DB88EC4}" type="presOf" srcId="{5A209BD7-4F14-4EAA-B28E-31CA0DAED32B}" destId="{7E2543B9-A3E8-4974-A6E8-C898843F9525}" srcOrd="0" destOrd="0" presId="urn:microsoft.com/office/officeart/2005/8/layout/chevron1"/>
    <dgm:cxn modelId="{2459AA96-91D8-4527-AAB3-760D90283E46}" type="presOf" srcId="{7D8C68B7-43F7-4A6B-A988-932816E25730}" destId="{D51B3317-A3EE-4212-8099-7B3240773B1D}" srcOrd="0" destOrd="0" presId="urn:microsoft.com/office/officeart/2005/8/layout/chevron1"/>
    <dgm:cxn modelId="{ED07C79D-8075-4B1A-BD9A-B831B8DE544F}" srcId="{B83ADC5A-B0FB-4C54-BE80-638FA4AD5170}" destId="{0182CDF3-739C-44EF-A573-03C8B4C48822}" srcOrd="1" destOrd="0" parTransId="{ACEBC034-9B0A-4275-8D54-7E5D0C91A9A5}" sibTransId="{1080B280-9818-4148-9311-3F5D03C829CC}"/>
    <dgm:cxn modelId="{9C6575BD-EB13-4938-9DBB-7A11CB8A2A54}" srcId="{B83ADC5A-B0FB-4C54-BE80-638FA4AD5170}" destId="{5A209BD7-4F14-4EAA-B28E-31CA0DAED32B}" srcOrd="2" destOrd="0" parTransId="{18B273F7-39BB-4AC3-BE6A-3667AEB1CB3B}" sibTransId="{5F208C41-8349-406D-BE72-F5DF9567C907}"/>
    <dgm:cxn modelId="{41CF9DC2-6E25-4ACB-BA2C-48CC0F4E98D0}" type="presOf" srcId="{B83ADC5A-B0FB-4C54-BE80-638FA4AD5170}" destId="{030F5107-08C8-4DFF-9354-32FE0647D4B2}" srcOrd="0" destOrd="0" presId="urn:microsoft.com/office/officeart/2005/8/layout/chevron1"/>
    <dgm:cxn modelId="{014B97CC-D573-492E-ADAF-101DEF1BD121}" srcId="{B83ADC5A-B0FB-4C54-BE80-638FA4AD5170}" destId="{7D8C68B7-43F7-4A6B-A988-932816E25730}" srcOrd="0" destOrd="0" parTransId="{D9DB17C4-AECD-4F85-BBE6-E9D01F21B07F}" sibTransId="{CB7E536D-9F7E-40F8-B3B6-BDBC38310862}"/>
    <dgm:cxn modelId="{FDE91BEA-9DAB-48C9-B2B4-CF1B95025CEA}" type="presOf" srcId="{781C9778-9614-4A0F-B135-4FFF1C2A028C}" destId="{32438495-6EE6-406E-8538-95C5DDAD3D06}" srcOrd="0" destOrd="0" presId="urn:microsoft.com/office/officeart/2005/8/layout/chevron1"/>
    <dgm:cxn modelId="{D1E642CF-F1C0-44EC-9756-B99D34C35BCE}" type="presParOf" srcId="{030F5107-08C8-4DFF-9354-32FE0647D4B2}" destId="{D51B3317-A3EE-4212-8099-7B3240773B1D}" srcOrd="0" destOrd="0" presId="urn:microsoft.com/office/officeart/2005/8/layout/chevron1"/>
    <dgm:cxn modelId="{17A8F4CD-5198-4B99-9EE4-EC3AAA90AE35}" type="presParOf" srcId="{030F5107-08C8-4DFF-9354-32FE0647D4B2}" destId="{7B36B3F4-6912-4398-9B77-8420DE4C6F7E}" srcOrd="1" destOrd="0" presId="urn:microsoft.com/office/officeart/2005/8/layout/chevron1"/>
    <dgm:cxn modelId="{A54C210A-C4A9-4B8F-AB37-13F3BCFEED53}" type="presParOf" srcId="{030F5107-08C8-4DFF-9354-32FE0647D4B2}" destId="{ACE42114-9825-413B-B886-7487573C8DF9}" srcOrd="2" destOrd="0" presId="urn:microsoft.com/office/officeart/2005/8/layout/chevron1"/>
    <dgm:cxn modelId="{0928E535-7D94-4FEA-A75C-35AA2F273366}" type="presParOf" srcId="{030F5107-08C8-4DFF-9354-32FE0647D4B2}" destId="{AC85014E-86AF-44FE-A14A-66C6E5F484C0}" srcOrd="3" destOrd="0" presId="urn:microsoft.com/office/officeart/2005/8/layout/chevron1"/>
    <dgm:cxn modelId="{99CAED32-1BC2-4A0C-B113-69419AAD70C2}" type="presParOf" srcId="{030F5107-08C8-4DFF-9354-32FE0647D4B2}" destId="{7E2543B9-A3E8-4974-A6E8-C898843F9525}" srcOrd="4" destOrd="0" presId="urn:microsoft.com/office/officeart/2005/8/layout/chevron1"/>
    <dgm:cxn modelId="{D20E02F9-431B-4E3B-AC3F-0B80B0D738AC}" type="presParOf" srcId="{030F5107-08C8-4DFF-9354-32FE0647D4B2}" destId="{69746F87-4C6C-46D4-9CAD-233882FD2379}" srcOrd="5" destOrd="0" presId="urn:microsoft.com/office/officeart/2005/8/layout/chevron1"/>
    <dgm:cxn modelId="{4BDE44C0-A509-4E42-89BF-1C291B4E3CDF}" type="presParOf" srcId="{030F5107-08C8-4DFF-9354-32FE0647D4B2}" destId="{32438495-6EE6-406E-8538-95C5DDAD3D06}" srcOrd="6"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443242A-65A2-4362-8058-D2FE3838AD30}"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de-DE"/>
        </a:p>
      </dgm:t>
    </dgm:pt>
    <dgm:pt modelId="{CDBC9C59-E500-4153-BED7-0D2FE6A01EE7}">
      <dgm:prSet phldrT="[Text]"/>
      <dgm:spPr/>
      <dgm:t>
        <a:bodyPr/>
        <a:lstStyle/>
        <a:p>
          <a:r>
            <a:rPr lang="de-DE" dirty="0"/>
            <a:t>Sog. „Interkulturelle Pädagogik“</a:t>
          </a:r>
        </a:p>
      </dgm:t>
    </dgm:pt>
    <dgm:pt modelId="{6D735883-4EA4-463E-831E-AE8F8C45CFCB}" type="parTrans" cxnId="{E7F0ACC0-AD6C-4AB3-BADA-3C0DC05602BB}">
      <dgm:prSet/>
      <dgm:spPr/>
      <dgm:t>
        <a:bodyPr/>
        <a:lstStyle/>
        <a:p>
          <a:endParaRPr lang="de-DE"/>
        </a:p>
      </dgm:t>
    </dgm:pt>
    <dgm:pt modelId="{0B51BB55-7857-49D1-A848-95504858D401}" type="sibTrans" cxnId="{E7F0ACC0-AD6C-4AB3-BADA-3C0DC05602BB}">
      <dgm:prSet/>
      <dgm:spPr/>
      <dgm:t>
        <a:bodyPr/>
        <a:lstStyle/>
        <a:p>
          <a:endParaRPr lang="de-DE"/>
        </a:p>
      </dgm:t>
    </dgm:pt>
    <dgm:pt modelId="{9168C374-223A-43F9-A9DD-D46102DCDC64}">
      <dgm:prSet phldrT="[Text]"/>
      <dgm:spPr/>
      <dgm:t>
        <a:bodyPr/>
        <a:lstStyle/>
        <a:p>
          <a:r>
            <a:rPr lang="de-DE" dirty="0"/>
            <a:t>1980er</a:t>
          </a:r>
        </a:p>
      </dgm:t>
    </dgm:pt>
    <dgm:pt modelId="{079C9AE0-97E1-43BB-B2DD-CBF7C9DB1799}" type="parTrans" cxnId="{CD3C866D-2309-40ED-94F3-CA48A19061D0}">
      <dgm:prSet/>
      <dgm:spPr/>
      <dgm:t>
        <a:bodyPr/>
        <a:lstStyle/>
        <a:p>
          <a:endParaRPr lang="de-DE"/>
        </a:p>
      </dgm:t>
    </dgm:pt>
    <dgm:pt modelId="{5BBA3AEF-92D4-4C5D-967A-C7FA21C348B2}" type="sibTrans" cxnId="{CD3C866D-2309-40ED-94F3-CA48A19061D0}">
      <dgm:prSet/>
      <dgm:spPr/>
      <dgm:t>
        <a:bodyPr/>
        <a:lstStyle/>
        <a:p>
          <a:endParaRPr lang="de-DE"/>
        </a:p>
      </dgm:t>
    </dgm:pt>
    <dgm:pt modelId="{7999B130-4A1B-4AEE-AB3F-0FD22329FF83}">
      <dgm:prSet phldrT="[Text]"/>
      <dgm:spPr/>
      <dgm:t>
        <a:bodyPr/>
        <a:lstStyle/>
        <a:p>
          <a:r>
            <a:rPr lang="de-DE" dirty="0"/>
            <a:t>Migrationspädagogik</a:t>
          </a:r>
        </a:p>
      </dgm:t>
    </dgm:pt>
    <dgm:pt modelId="{14D79709-1C4A-49A7-A2AF-6CD25DF93BC3}" type="parTrans" cxnId="{2E06DE9E-B513-41DA-92AD-8BAB74F7CCCE}">
      <dgm:prSet/>
      <dgm:spPr/>
      <dgm:t>
        <a:bodyPr/>
        <a:lstStyle/>
        <a:p>
          <a:endParaRPr lang="de-DE"/>
        </a:p>
      </dgm:t>
    </dgm:pt>
    <dgm:pt modelId="{C057FC23-D649-46CC-89E8-AD47657F7DCC}" type="sibTrans" cxnId="{2E06DE9E-B513-41DA-92AD-8BAB74F7CCCE}">
      <dgm:prSet/>
      <dgm:spPr/>
      <dgm:t>
        <a:bodyPr/>
        <a:lstStyle/>
        <a:p>
          <a:endParaRPr lang="de-DE"/>
        </a:p>
      </dgm:t>
    </dgm:pt>
    <dgm:pt modelId="{64DFB18C-3217-420C-B464-548362DC9F99}">
      <dgm:prSet phldrT="[Text]"/>
      <dgm:spPr/>
      <dgm:t>
        <a:bodyPr/>
        <a:lstStyle/>
        <a:p>
          <a:r>
            <a:rPr lang="de-DE" dirty="0"/>
            <a:t>1990er bis heute</a:t>
          </a:r>
        </a:p>
      </dgm:t>
    </dgm:pt>
    <dgm:pt modelId="{0276A7BD-CCE1-405D-B9E0-BABF3D84D398}" type="parTrans" cxnId="{7838E1F5-CF0C-4FA4-B6D7-E7CE2B2D3235}">
      <dgm:prSet/>
      <dgm:spPr/>
      <dgm:t>
        <a:bodyPr/>
        <a:lstStyle/>
        <a:p>
          <a:endParaRPr lang="de-DE"/>
        </a:p>
      </dgm:t>
    </dgm:pt>
    <dgm:pt modelId="{2B395375-3D25-4106-B994-1330D68FB900}" type="sibTrans" cxnId="{7838E1F5-CF0C-4FA4-B6D7-E7CE2B2D3235}">
      <dgm:prSet/>
      <dgm:spPr/>
      <dgm:t>
        <a:bodyPr/>
        <a:lstStyle/>
        <a:p>
          <a:endParaRPr lang="de-DE"/>
        </a:p>
      </dgm:t>
    </dgm:pt>
    <dgm:pt modelId="{A78B77C7-A5FE-4C02-AFDD-30B74D03934A}">
      <dgm:prSet phldrT="[Text]"/>
      <dgm:spPr/>
      <dgm:t>
        <a:bodyPr/>
        <a:lstStyle/>
        <a:p>
          <a:r>
            <a:rPr lang="de-DE" dirty="0"/>
            <a:t>Dekade des Differenzdiskurses</a:t>
          </a:r>
        </a:p>
      </dgm:t>
    </dgm:pt>
    <dgm:pt modelId="{D094AD1C-EC4F-447A-B2CF-1E7675508736}" type="parTrans" cxnId="{575D0BC3-96D4-4F6C-9AA8-DBCBAEE02ECF}">
      <dgm:prSet/>
      <dgm:spPr/>
      <dgm:t>
        <a:bodyPr/>
        <a:lstStyle/>
        <a:p>
          <a:endParaRPr lang="de-DE"/>
        </a:p>
      </dgm:t>
    </dgm:pt>
    <dgm:pt modelId="{195C9996-DFD7-4684-A96A-8926D62CA4BD}" type="sibTrans" cxnId="{575D0BC3-96D4-4F6C-9AA8-DBCBAEE02ECF}">
      <dgm:prSet/>
      <dgm:spPr/>
      <dgm:t>
        <a:bodyPr/>
        <a:lstStyle/>
        <a:p>
          <a:endParaRPr lang="de-DE"/>
        </a:p>
      </dgm:t>
    </dgm:pt>
    <dgm:pt modelId="{9EC3CDB9-2748-461E-9191-72B9166440A9}">
      <dgm:prSet phldrT="[Text]"/>
      <dgm:spPr/>
      <dgm:t>
        <a:bodyPr/>
        <a:lstStyle/>
        <a:p>
          <a:r>
            <a:rPr lang="de-DE" dirty="0"/>
            <a:t>Dekade des Dominanzdiskurses</a:t>
          </a:r>
        </a:p>
      </dgm:t>
    </dgm:pt>
    <dgm:pt modelId="{54411EB7-26F0-46D1-9C84-C346558000FD}" type="parTrans" cxnId="{145A0105-B57E-488F-9FDA-2E7FA8481DD0}">
      <dgm:prSet/>
      <dgm:spPr/>
      <dgm:t>
        <a:bodyPr/>
        <a:lstStyle/>
        <a:p>
          <a:endParaRPr lang="de-DE"/>
        </a:p>
      </dgm:t>
    </dgm:pt>
    <dgm:pt modelId="{C13FCEE3-B876-434E-951D-41BF9C4EEFEC}" type="sibTrans" cxnId="{145A0105-B57E-488F-9FDA-2E7FA8481DD0}">
      <dgm:prSet/>
      <dgm:spPr/>
      <dgm:t>
        <a:bodyPr/>
        <a:lstStyle/>
        <a:p>
          <a:endParaRPr lang="de-DE"/>
        </a:p>
      </dgm:t>
    </dgm:pt>
    <dgm:pt modelId="{AAE72373-5B80-4807-9830-1BD72C5A7CAD}">
      <dgm:prSet phldrT="[Text]"/>
      <dgm:spPr/>
      <dgm:t>
        <a:bodyPr/>
        <a:lstStyle/>
        <a:p>
          <a:endParaRPr lang="de-DE" dirty="0"/>
        </a:p>
      </dgm:t>
    </dgm:pt>
    <dgm:pt modelId="{7D247D39-EA15-467D-BCCC-7F3F1239BE6A}" type="parTrans" cxnId="{DF2DE045-84B2-4F75-8A91-3D00B6113949}">
      <dgm:prSet/>
      <dgm:spPr/>
      <dgm:t>
        <a:bodyPr/>
        <a:lstStyle/>
        <a:p>
          <a:endParaRPr lang="de-DE"/>
        </a:p>
      </dgm:t>
    </dgm:pt>
    <dgm:pt modelId="{7553A501-7171-48CA-939D-333C502422A8}" type="sibTrans" cxnId="{DF2DE045-84B2-4F75-8A91-3D00B6113949}">
      <dgm:prSet/>
      <dgm:spPr/>
      <dgm:t>
        <a:bodyPr/>
        <a:lstStyle/>
        <a:p>
          <a:endParaRPr lang="de-DE"/>
        </a:p>
      </dgm:t>
    </dgm:pt>
    <dgm:pt modelId="{18C37E39-B0A4-4B5A-AC84-B940AB0A9E98}">
      <dgm:prSet phldrT="[Text]"/>
      <dgm:spPr/>
      <dgm:t>
        <a:bodyPr/>
        <a:lstStyle/>
        <a:p>
          <a:r>
            <a:rPr lang="de-DE" dirty="0"/>
            <a:t>Adressat*innen: Angehörige der Dominanzgesellschaft (Rommelspacher)</a:t>
          </a:r>
        </a:p>
      </dgm:t>
    </dgm:pt>
    <dgm:pt modelId="{41DBE7FE-012F-4977-8071-E31C178F9A46}" type="parTrans" cxnId="{62F55FBE-DF48-41D3-8A29-3B8BF0BC0D08}">
      <dgm:prSet/>
      <dgm:spPr/>
      <dgm:t>
        <a:bodyPr/>
        <a:lstStyle/>
        <a:p>
          <a:endParaRPr lang="de-DE"/>
        </a:p>
      </dgm:t>
    </dgm:pt>
    <dgm:pt modelId="{D9678D6D-6700-4C7B-988B-23D48483799D}" type="sibTrans" cxnId="{62F55FBE-DF48-41D3-8A29-3B8BF0BC0D08}">
      <dgm:prSet/>
      <dgm:spPr/>
      <dgm:t>
        <a:bodyPr/>
        <a:lstStyle/>
        <a:p>
          <a:endParaRPr lang="de-DE"/>
        </a:p>
      </dgm:t>
    </dgm:pt>
    <dgm:pt modelId="{E141F4BE-AB04-43CB-88FB-8B595FE3BCAF}">
      <dgm:prSet/>
      <dgm:spPr/>
      <dgm:t>
        <a:bodyPr/>
        <a:lstStyle/>
        <a:p>
          <a:r>
            <a:rPr lang="de-DE" dirty="0"/>
            <a:t>Ziel: Abkehr vom Defizit Denken, Wunsch nach Integration</a:t>
          </a:r>
        </a:p>
      </dgm:t>
    </dgm:pt>
    <dgm:pt modelId="{1948FB0A-062B-49F5-B48D-3EEE676E9AC0}" type="parTrans" cxnId="{1C1A4773-BFF1-4D87-9950-401B24911487}">
      <dgm:prSet/>
      <dgm:spPr/>
      <dgm:t>
        <a:bodyPr/>
        <a:lstStyle/>
        <a:p>
          <a:endParaRPr lang="de-DE"/>
        </a:p>
      </dgm:t>
    </dgm:pt>
    <dgm:pt modelId="{68FD548E-3B08-405F-9C61-0556582F7C98}" type="sibTrans" cxnId="{1C1A4773-BFF1-4D87-9950-401B24911487}">
      <dgm:prSet/>
      <dgm:spPr/>
      <dgm:t>
        <a:bodyPr/>
        <a:lstStyle/>
        <a:p>
          <a:endParaRPr lang="de-DE"/>
        </a:p>
      </dgm:t>
    </dgm:pt>
    <dgm:pt modelId="{A749E2FC-1A51-4C4A-908C-004A6D5BE58B}">
      <dgm:prSet/>
      <dgm:spPr/>
      <dgm:t>
        <a:bodyPr/>
        <a:lstStyle/>
        <a:p>
          <a:r>
            <a:rPr lang="de-DE" dirty="0"/>
            <a:t>Kulturverständnis als statisches Gebilde</a:t>
          </a:r>
        </a:p>
      </dgm:t>
    </dgm:pt>
    <dgm:pt modelId="{F6B77448-AC7B-4063-A8B5-CCEEDD624CAB}" type="parTrans" cxnId="{E160536C-7E7C-486E-89FB-652A9D1C1CDA}">
      <dgm:prSet/>
      <dgm:spPr/>
      <dgm:t>
        <a:bodyPr/>
        <a:lstStyle/>
        <a:p>
          <a:endParaRPr lang="de-DE"/>
        </a:p>
      </dgm:t>
    </dgm:pt>
    <dgm:pt modelId="{DE5EB1C2-EAAE-4959-B69F-AF13E3567A99}" type="sibTrans" cxnId="{E160536C-7E7C-486E-89FB-652A9D1C1CDA}">
      <dgm:prSet/>
      <dgm:spPr/>
      <dgm:t>
        <a:bodyPr/>
        <a:lstStyle/>
        <a:p>
          <a:endParaRPr lang="de-DE"/>
        </a:p>
      </dgm:t>
    </dgm:pt>
    <dgm:pt modelId="{C6221593-CA43-41A8-BAE9-22F782600840}">
      <dgm:prSet/>
      <dgm:spPr/>
      <dgm:t>
        <a:bodyPr/>
        <a:lstStyle/>
        <a:p>
          <a:r>
            <a:rPr lang="de-DE" dirty="0"/>
            <a:t>Schlüsselwörter: „Kultur“, „Migrationshintergrund</a:t>
          </a:r>
        </a:p>
      </dgm:t>
    </dgm:pt>
    <dgm:pt modelId="{EE717B51-26C8-4ED9-933B-FED92CD16765}" type="parTrans" cxnId="{2820CFA6-5E88-4F5C-A31C-ABD1537E4690}">
      <dgm:prSet/>
      <dgm:spPr/>
      <dgm:t>
        <a:bodyPr/>
        <a:lstStyle/>
        <a:p>
          <a:endParaRPr lang="de-DE"/>
        </a:p>
      </dgm:t>
    </dgm:pt>
    <dgm:pt modelId="{7740DCD7-C351-4BA1-ADD6-F333EA934064}" type="sibTrans" cxnId="{2820CFA6-5E88-4F5C-A31C-ABD1537E4690}">
      <dgm:prSet/>
      <dgm:spPr/>
      <dgm:t>
        <a:bodyPr/>
        <a:lstStyle/>
        <a:p>
          <a:endParaRPr lang="de-DE"/>
        </a:p>
      </dgm:t>
    </dgm:pt>
    <dgm:pt modelId="{3CD3497C-C1A7-4F6D-8CD8-DEFF4F0CE203}">
      <dgm:prSet phldrT="[Text]"/>
      <dgm:spPr/>
      <dgm:t>
        <a:bodyPr/>
        <a:lstStyle/>
        <a:p>
          <a:r>
            <a:rPr lang="de-DE" dirty="0"/>
            <a:t>Adressat*innen: Fachkräfte, Bildungsinstitutionen</a:t>
          </a:r>
        </a:p>
      </dgm:t>
    </dgm:pt>
    <dgm:pt modelId="{C9E7F61B-E16A-4B69-AD59-82AD54B7E3FD}" type="parTrans" cxnId="{02C6DC1F-1845-4166-A836-5D8D1BEE9977}">
      <dgm:prSet/>
      <dgm:spPr/>
      <dgm:t>
        <a:bodyPr/>
        <a:lstStyle/>
        <a:p>
          <a:endParaRPr lang="de-DE"/>
        </a:p>
      </dgm:t>
    </dgm:pt>
    <dgm:pt modelId="{E985819D-2B85-4541-9D7B-2695DD8508E2}" type="sibTrans" cxnId="{02C6DC1F-1845-4166-A836-5D8D1BEE9977}">
      <dgm:prSet/>
      <dgm:spPr/>
      <dgm:t>
        <a:bodyPr/>
        <a:lstStyle/>
        <a:p>
          <a:endParaRPr lang="de-DE"/>
        </a:p>
      </dgm:t>
    </dgm:pt>
    <dgm:pt modelId="{D5CA9A4D-F4A2-4DB3-9477-3F68E9EBFE75}">
      <dgm:prSet phldrT="[Text]"/>
      <dgm:spPr/>
      <dgm:t>
        <a:bodyPr/>
        <a:lstStyle/>
        <a:p>
          <a:r>
            <a:rPr lang="de-DE" dirty="0"/>
            <a:t>Ziel: Sichtbarmachung von Machtasymmetrien</a:t>
          </a:r>
        </a:p>
      </dgm:t>
    </dgm:pt>
    <dgm:pt modelId="{46D165EB-D4F7-44CC-810A-21605EC007BD}" type="parTrans" cxnId="{22498C6C-C010-4113-8171-F72C89D89240}">
      <dgm:prSet/>
      <dgm:spPr/>
      <dgm:t>
        <a:bodyPr/>
        <a:lstStyle/>
        <a:p>
          <a:endParaRPr lang="de-DE"/>
        </a:p>
      </dgm:t>
    </dgm:pt>
    <dgm:pt modelId="{5DE2A03A-97B9-4A30-8726-C7EDD6EAA64D}" type="sibTrans" cxnId="{22498C6C-C010-4113-8171-F72C89D89240}">
      <dgm:prSet/>
      <dgm:spPr/>
      <dgm:t>
        <a:bodyPr/>
        <a:lstStyle/>
        <a:p>
          <a:endParaRPr lang="de-DE"/>
        </a:p>
      </dgm:t>
    </dgm:pt>
    <dgm:pt modelId="{873C0D93-ADBE-4AFB-B1B7-E8BA3ED2935B}">
      <dgm:prSet phldrT="[Text]"/>
      <dgm:spPr/>
      <dgm:t>
        <a:bodyPr/>
        <a:lstStyle/>
        <a:p>
          <a:r>
            <a:rPr lang="de-DE" dirty="0"/>
            <a:t>Praxis: Reflexion der eigenen Rolle und Aufrechterhaltung von Machtverhältnissen</a:t>
          </a:r>
        </a:p>
      </dgm:t>
    </dgm:pt>
    <dgm:pt modelId="{CB7E7A65-F7CB-4577-9AE6-9A47312158FC}" type="parTrans" cxnId="{ECED81E5-30CB-469B-AA79-614A1A6E7D70}">
      <dgm:prSet/>
      <dgm:spPr/>
      <dgm:t>
        <a:bodyPr/>
        <a:lstStyle/>
        <a:p>
          <a:endParaRPr lang="de-DE"/>
        </a:p>
      </dgm:t>
    </dgm:pt>
    <dgm:pt modelId="{9A5EC7CA-FCA7-4E6D-BFF6-38459D509DF2}" type="sibTrans" cxnId="{ECED81E5-30CB-469B-AA79-614A1A6E7D70}">
      <dgm:prSet/>
      <dgm:spPr/>
      <dgm:t>
        <a:bodyPr/>
        <a:lstStyle/>
        <a:p>
          <a:endParaRPr lang="de-DE"/>
        </a:p>
      </dgm:t>
    </dgm:pt>
    <dgm:pt modelId="{1ED08A04-2E34-438E-9B44-59C2B195FB54}">
      <dgm:prSet phldrT="[Text]"/>
      <dgm:spPr/>
      <dgm:t>
        <a:bodyPr/>
        <a:lstStyle/>
        <a:p>
          <a:r>
            <a:rPr lang="de-DE" dirty="0"/>
            <a:t>Schlüsselwörter: </a:t>
          </a:r>
          <a:r>
            <a:rPr lang="de-DE" i="1" dirty="0" err="1"/>
            <a:t>Othering</a:t>
          </a:r>
          <a:r>
            <a:rPr lang="de-DE" dirty="0"/>
            <a:t>, Kulturalisierung, </a:t>
          </a:r>
          <a:r>
            <a:rPr lang="de-DE" dirty="0" err="1"/>
            <a:t>rassismuskritische</a:t>
          </a:r>
          <a:r>
            <a:rPr lang="de-DE" dirty="0"/>
            <a:t> Bildungsarbeit</a:t>
          </a:r>
        </a:p>
      </dgm:t>
    </dgm:pt>
    <dgm:pt modelId="{746376C4-958A-4A9D-88DD-BDCF55496256}" type="parTrans" cxnId="{DD9F21DF-A34A-4114-952C-0E59AE41D56E}">
      <dgm:prSet/>
      <dgm:spPr/>
      <dgm:t>
        <a:bodyPr/>
        <a:lstStyle/>
        <a:p>
          <a:endParaRPr lang="de-DE"/>
        </a:p>
      </dgm:t>
    </dgm:pt>
    <dgm:pt modelId="{A2487298-0E2F-4A1C-90AA-17A1F2BEB911}" type="sibTrans" cxnId="{DD9F21DF-A34A-4114-952C-0E59AE41D56E}">
      <dgm:prSet/>
      <dgm:spPr/>
      <dgm:t>
        <a:bodyPr/>
        <a:lstStyle/>
        <a:p>
          <a:endParaRPr lang="de-DE"/>
        </a:p>
      </dgm:t>
    </dgm:pt>
    <dgm:pt modelId="{8275B6EB-7F70-4C73-9AC0-43B06070566E}" type="pres">
      <dgm:prSet presAssocID="{6443242A-65A2-4362-8058-D2FE3838AD30}" presName="linearFlow" presStyleCnt="0">
        <dgm:presLayoutVars>
          <dgm:dir/>
          <dgm:animLvl val="lvl"/>
          <dgm:resizeHandles val="exact"/>
        </dgm:presLayoutVars>
      </dgm:prSet>
      <dgm:spPr/>
    </dgm:pt>
    <dgm:pt modelId="{C6372785-64E9-4497-98A6-8FF7A269A727}" type="pres">
      <dgm:prSet presAssocID="{CDBC9C59-E500-4153-BED7-0D2FE6A01EE7}" presName="composite" presStyleCnt="0"/>
      <dgm:spPr/>
    </dgm:pt>
    <dgm:pt modelId="{F54E0ECB-1B30-4A13-B83A-3C9BE4EE5B5E}" type="pres">
      <dgm:prSet presAssocID="{CDBC9C59-E500-4153-BED7-0D2FE6A01EE7}" presName="parTx" presStyleLbl="node1" presStyleIdx="0" presStyleCnt="2">
        <dgm:presLayoutVars>
          <dgm:chMax val="0"/>
          <dgm:chPref val="0"/>
          <dgm:bulletEnabled val="1"/>
        </dgm:presLayoutVars>
      </dgm:prSet>
      <dgm:spPr/>
    </dgm:pt>
    <dgm:pt modelId="{8EB38F20-F53C-4423-9201-C0BD053369E9}" type="pres">
      <dgm:prSet presAssocID="{CDBC9C59-E500-4153-BED7-0D2FE6A01EE7}" presName="parSh" presStyleLbl="node1" presStyleIdx="0" presStyleCnt="2"/>
      <dgm:spPr/>
    </dgm:pt>
    <dgm:pt modelId="{09BC112E-0F6B-4B3E-9ECA-B2F86B72D7CA}" type="pres">
      <dgm:prSet presAssocID="{CDBC9C59-E500-4153-BED7-0D2FE6A01EE7}" presName="desTx" presStyleLbl="fgAcc1" presStyleIdx="0" presStyleCnt="2">
        <dgm:presLayoutVars>
          <dgm:bulletEnabled val="1"/>
        </dgm:presLayoutVars>
      </dgm:prSet>
      <dgm:spPr/>
    </dgm:pt>
    <dgm:pt modelId="{B2C6EC16-9D12-4144-8281-1E20EA43648B}" type="pres">
      <dgm:prSet presAssocID="{0B51BB55-7857-49D1-A848-95504858D401}" presName="sibTrans" presStyleLbl="sibTrans2D1" presStyleIdx="0" presStyleCnt="1"/>
      <dgm:spPr/>
    </dgm:pt>
    <dgm:pt modelId="{16240F95-1E6D-44CF-B7A0-93184E4BE9D5}" type="pres">
      <dgm:prSet presAssocID="{0B51BB55-7857-49D1-A848-95504858D401}" presName="connTx" presStyleLbl="sibTrans2D1" presStyleIdx="0" presStyleCnt="1"/>
      <dgm:spPr/>
    </dgm:pt>
    <dgm:pt modelId="{C45DA1ED-C382-4D54-A525-8BBCAB6AD23F}" type="pres">
      <dgm:prSet presAssocID="{7999B130-4A1B-4AEE-AB3F-0FD22329FF83}" presName="composite" presStyleCnt="0"/>
      <dgm:spPr/>
    </dgm:pt>
    <dgm:pt modelId="{A30A9978-7D1F-4883-BDAF-BDC9D6DC5733}" type="pres">
      <dgm:prSet presAssocID="{7999B130-4A1B-4AEE-AB3F-0FD22329FF83}" presName="parTx" presStyleLbl="node1" presStyleIdx="0" presStyleCnt="2">
        <dgm:presLayoutVars>
          <dgm:chMax val="0"/>
          <dgm:chPref val="0"/>
          <dgm:bulletEnabled val="1"/>
        </dgm:presLayoutVars>
      </dgm:prSet>
      <dgm:spPr/>
    </dgm:pt>
    <dgm:pt modelId="{5198CD4A-3CF5-45BC-8FFE-B742DBD8CBC6}" type="pres">
      <dgm:prSet presAssocID="{7999B130-4A1B-4AEE-AB3F-0FD22329FF83}" presName="parSh" presStyleLbl="node1" presStyleIdx="1" presStyleCnt="2"/>
      <dgm:spPr/>
    </dgm:pt>
    <dgm:pt modelId="{9110F670-B33D-445D-95F8-9A4CE4950806}" type="pres">
      <dgm:prSet presAssocID="{7999B130-4A1B-4AEE-AB3F-0FD22329FF83}" presName="desTx" presStyleLbl="fgAcc1" presStyleIdx="1" presStyleCnt="2">
        <dgm:presLayoutVars>
          <dgm:bulletEnabled val="1"/>
        </dgm:presLayoutVars>
      </dgm:prSet>
      <dgm:spPr/>
    </dgm:pt>
  </dgm:ptLst>
  <dgm:cxnLst>
    <dgm:cxn modelId="{688B4E00-78A8-4837-82C7-123AA56FAD0B}" type="presOf" srcId="{D5CA9A4D-F4A2-4DB3-9477-3F68E9EBFE75}" destId="{9110F670-B33D-445D-95F8-9A4CE4950806}" srcOrd="0" destOrd="3" presId="urn:microsoft.com/office/officeart/2005/8/layout/process3"/>
    <dgm:cxn modelId="{5639C202-2A96-4A57-93A2-572D96FE54FE}" type="presOf" srcId="{9EC3CDB9-2748-461E-9191-72B9166440A9}" destId="{9110F670-B33D-445D-95F8-9A4CE4950806}" srcOrd="0" destOrd="1" presId="urn:microsoft.com/office/officeart/2005/8/layout/process3"/>
    <dgm:cxn modelId="{145A0105-B57E-488F-9FDA-2E7FA8481DD0}" srcId="{7999B130-4A1B-4AEE-AB3F-0FD22329FF83}" destId="{9EC3CDB9-2748-461E-9191-72B9166440A9}" srcOrd="1" destOrd="0" parTransId="{54411EB7-26F0-46D1-9C84-C346558000FD}" sibTransId="{C13FCEE3-B876-434E-951D-41BF9C4EEFEC}"/>
    <dgm:cxn modelId="{3A685F12-33F9-420D-A094-99DE82C6D183}" type="presOf" srcId="{6443242A-65A2-4362-8058-D2FE3838AD30}" destId="{8275B6EB-7F70-4C73-9AC0-43B06070566E}" srcOrd="0" destOrd="0" presId="urn:microsoft.com/office/officeart/2005/8/layout/process3"/>
    <dgm:cxn modelId="{02C6DC1F-1845-4166-A836-5D8D1BEE9977}" srcId="{7999B130-4A1B-4AEE-AB3F-0FD22329FF83}" destId="{3CD3497C-C1A7-4F6D-8CD8-DEFF4F0CE203}" srcOrd="2" destOrd="0" parTransId="{C9E7F61B-E16A-4B69-AD59-82AD54B7E3FD}" sibTransId="{E985819D-2B85-4541-9D7B-2695DD8508E2}"/>
    <dgm:cxn modelId="{1FFAF039-CA63-4FF7-B640-793D44465A8B}" type="presOf" srcId="{7999B130-4A1B-4AEE-AB3F-0FD22329FF83}" destId="{A30A9978-7D1F-4883-BDAF-BDC9D6DC5733}" srcOrd="0" destOrd="0" presId="urn:microsoft.com/office/officeart/2005/8/layout/process3"/>
    <dgm:cxn modelId="{E9D1AE5D-F3C9-4BD7-A279-8451569090FC}" type="presOf" srcId="{1ED08A04-2E34-438E-9B44-59C2B195FB54}" destId="{9110F670-B33D-445D-95F8-9A4CE4950806}" srcOrd="0" destOrd="5" presId="urn:microsoft.com/office/officeart/2005/8/layout/process3"/>
    <dgm:cxn modelId="{DF2DE045-84B2-4F75-8A91-3D00B6113949}" srcId="{CDBC9C59-E500-4153-BED7-0D2FE6A01EE7}" destId="{AAE72373-5B80-4807-9830-1BD72C5A7CAD}" srcOrd="6" destOrd="0" parTransId="{7D247D39-EA15-467D-BCCC-7F3F1239BE6A}" sibTransId="{7553A501-7171-48CA-939D-333C502422A8}"/>
    <dgm:cxn modelId="{096C8266-5789-4136-AE1D-24B041C0A744}" type="presOf" srcId="{0B51BB55-7857-49D1-A848-95504858D401}" destId="{B2C6EC16-9D12-4144-8281-1E20EA43648B}" srcOrd="0" destOrd="0" presId="urn:microsoft.com/office/officeart/2005/8/layout/process3"/>
    <dgm:cxn modelId="{E160536C-7E7C-486E-89FB-652A9D1C1CDA}" srcId="{CDBC9C59-E500-4153-BED7-0D2FE6A01EE7}" destId="{A749E2FC-1A51-4C4A-908C-004A6D5BE58B}" srcOrd="4" destOrd="0" parTransId="{F6B77448-AC7B-4063-A8B5-CCEEDD624CAB}" sibTransId="{DE5EB1C2-EAAE-4959-B69F-AF13E3567A99}"/>
    <dgm:cxn modelId="{22498C6C-C010-4113-8171-F72C89D89240}" srcId="{7999B130-4A1B-4AEE-AB3F-0FD22329FF83}" destId="{D5CA9A4D-F4A2-4DB3-9477-3F68E9EBFE75}" srcOrd="3" destOrd="0" parTransId="{46D165EB-D4F7-44CC-810A-21605EC007BD}" sibTransId="{5DE2A03A-97B9-4A30-8726-C7EDD6EAA64D}"/>
    <dgm:cxn modelId="{CD3C866D-2309-40ED-94F3-CA48A19061D0}" srcId="{CDBC9C59-E500-4153-BED7-0D2FE6A01EE7}" destId="{9168C374-223A-43F9-A9DD-D46102DCDC64}" srcOrd="0" destOrd="0" parTransId="{079C9AE0-97E1-43BB-B2DD-CBF7C9DB1799}" sibTransId="{5BBA3AEF-92D4-4C5D-967A-C7FA21C348B2}"/>
    <dgm:cxn modelId="{FD031F4E-F8B9-4386-AC8C-FDBC48A19D44}" type="presOf" srcId="{A749E2FC-1A51-4C4A-908C-004A6D5BE58B}" destId="{09BC112E-0F6B-4B3E-9ECA-B2F86B72D7CA}" srcOrd="0" destOrd="4" presId="urn:microsoft.com/office/officeart/2005/8/layout/process3"/>
    <dgm:cxn modelId="{67C6D56F-D239-453C-8A63-DB7542A8E402}" type="presOf" srcId="{C6221593-CA43-41A8-BAE9-22F782600840}" destId="{09BC112E-0F6B-4B3E-9ECA-B2F86B72D7CA}" srcOrd="0" destOrd="5" presId="urn:microsoft.com/office/officeart/2005/8/layout/process3"/>
    <dgm:cxn modelId="{E0F1E24F-3F8F-432D-BDF6-433DF05619B8}" type="presOf" srcId="{A78B77C7-A5FE-4C02-AFDD-30B74D03934A}" destId="{09BC112E-0F6B-4B3E-9ECA-B2F86B72D7CA}" srcOrd="0" destOrd="1" presId="urn:microsoft.com/office/officeart/2005/8/layout/process3"/>
    <dgm:cxn modelId="{1C1A4773-BFF1-4D87-9950-401B24911487}" srcId="{CDBC9C59-E500-4153-BED7-0D2FE6A01EE7}" destId="{E141F4BE-AB04-43CB-88FB-8B595FE3BCAF}" srcOrd="3" destOrd="0" parTransId="{1948FB0A-062B-49F5-B48D-3EEE676E9AC0}" sibTransId="{68FD548E-3B08-405F-9C61-0556582F7C98}"/>
    <dgm:cxn modelId="{42322C5A-1740-4F79-B2DF-00ADF6FA1D13}" type="presOf" srcId="{0B51BB55-7857-49D1-A848-95504858D401}" destId="{16240F95-1E6D-44CF-B7A0-93184E4BE9D5}" srcOrd="1" destOrd="0" presId="urn:microsoft.com/office/officeart/2005/8/layout/process3"/>
    <dgm:cxn modelId="{3229EA84-C6C5-4A45-848A-FA687AC599D6}" type="presOf" srcId="{E141F4BE-AB04-43CB-88FB-8B595FE3BCAF}" destId="{09BC112E-0F6B-4B3E-9ECA-B2F86B72D7CA}" srcOrd="0" destOrd="3" presId="urn:microsoft.com/office/officeart/2005/8/layout/process3"/>
    <dgm:cxn modelId="{BE53198C-0E6F-4B53-B222-567A85C5C59B}" type="presOf" srcId="{CDBC9C59-E500-4153-BED7-0D2FE6A01EE7}" destId="{8EB38F20-F53C-4423-9201-C0BD053369E9}" srcOrd="1" destOrd="0" presId="urn:microsoft.com/office/officeart/2005/8/layout/process3"/>
    <dgm:cxn modelId="{E9E3518C-D5AC-4C03-A521-449D3900C288}" type="presOf" srcId="{AAE72373-5B80-4807-9830-1BD72C5A7CAD}" destId="{09BC112E-0F6B-4B3E-9ECA-B2F86B72D7CA}" srcOrd="0" destOrd="6" presId="urn:microsoft.com/office/officeart/2005/8/layout/process3"/>
    <dgm:cxn modelId="{CDA54590-B4BB-4AD6-A83A-2D3B48BC65F2}" type="presOf" srcId="{9168C374-223A-43F9-A9DD-D46102DCDC64}" destId="{09BC112E-0F6B-4B3E-9ECA-B2F86B72D7CA}" srcOrd="0" destOrd="0" presId="urn:microsoft.com/office/officeart/2005/8/layout/process3"/>
    <dgm:cxn modelId="{C46FC392-B022-4B04-B0CB-481F18BB9FE1}" type="presOf" srcId="{CDBC9C59-E500-4153-BED7-0D2FE6A01EE7}" destId="{F54E0ECB-1B30-4A13-B83A-3C9BE4EE5B5E}" srcOrd="0" destOrd="0" presId="urn:microsoft.com/office/officeart/2005/8/layout/process3"/>
    <dgm:cxn modelId="{DA1AC999-E97F-450F-9238-B9B996A6D07E}" type="presOf" srcId="{18C37E39-B0A4-4B5A-AC84-B940AB0A9E98}" destId="{09BC112E-0F6B-4B3E-9ECA-B2F86B72D7CA}" srcOrd="0" destOrd="2" presId="urn:microsoft.com/office/officeart/2005/8/layout/process3"/>
    <dgm:cxn modelId="{0CCCEF9A-7685-40FA-B587-A609CAFCB115}" type="presOf" srcId="{873C0D93-ADBE-4AFB-B1B7-E8BA3ED2935B}" destId="{9110F670-B33D-445D-95F8-9A4CE4950806}" srcOrd="0" destOrd="4" presId="urn:microsoft.com/office/officeart/2005/8/layout/process3"/>
    <dgm:cxn modelId="{B0227B9B-2AD6-458D-ADE6-371C21AB9035}" type="presOf" srcId="{7999B130-4A1B-4AEE-AB3F-0FD22329FF83}" destId="{5198CD4A-3CF5-45BC-8FFE-B742DBD8CBC6}" srcOrd="1" destOrd="0" presId="urn:microsoft.com/office/officeart/2005/8/layout/process3"/>
    <dgm:cxn modelId="{2E06DE9E-B513-41DA-92AD-8BAB74F7CCCE}" srcId="{6443242A-65A2-4362-8058-D2FE3838AD30}" destId="{7999B130-4A1B-4AEE-AB3F-0FD22329FF83}" srcOrd="1" destOrd="0" parTransId="{14D79709-1C4A-49A7-A2AF-6CD25DF93BC3}" sibTransId="{C057FC23-D649-46CC-89E8-AD47657F7DCC}"/>
    <dgm:cxn modelId="{2820CFA6-5E88-4F5C-A31C-ABD1537E4690}" srcId="{CDBC9C59-E500-4153-BED7-0D2FE6A01EE7}" destId="{C6221593-CA43-41A8-BAE9-22F782600840}" srcOrd="5" destOrd="0" parTransId="{EE717B51-26C8-4ED9-933B-FED92CD16765}" sibTransId="{7740DCD7-C351-4BA1-ADD6-F333EA934064}"/>
    <dgm:cxn modelId="{AA2D30B8-F4C7-4175-B002-109634915884}" type="presOf" srcId="{3CD3497C-C1A7-4F6D-8CD8-DEFF4F0CE203}" destId="{9110F670-B33D-445D-95F8-9A4CE4950806}" srcOrd="0" destOrd="2" presId="urn:microsoft.com/office/officeart/2005/8/layout/process3"/>
    <dgm:cxn modelId="{62F55FBE-DF48-41D3-8A29-3B8BF0BC0D08}" srcId="{CDBC9C59-E500-4153-BED7-0D2FE6A01EE7}" destId="{18C37E39-B0A4-4B5A-AC84-B940AB0A9E98}" srcOrd="2" destOrd="0" parTransId="{41DBE7FE-012F-4977-8071-E31C178F9A46}" sibTransId="{D9678D6D-6700-4C7B-988B-23D48483799D}"/>
    <dgm:cxn modelId="{E7F0ACC0-AD6C-4AB3-BADA-3C0DC05602BB}" srcId="{6443242A-65A2-4362-8058-D2FE3838AD30}" destId="{CDBC9C59-E500-4153-BED7-0D2FE6A01EE7}" srcOrd="0" destOrd="0" parTransId="{6D735883-4EA4-463E-831E-AE8F8C45CFCB}" sibTransId="{0B51BB55-7857-49D1-A848-95504858D401}"/>
    <dgm:cxn modelId="{575D0BC3-96D4-4F6C-9AA8-DBCBAEE02ECF}" srcId="{CDBC9C59-E500-4153-BED7-0D2FE6A01EE7}" destId="{A78B77C7-A5FE-4C02-AFDD-30B74D03934A}" srcOrd="1" destOrd="0" parTransId="{D094AD1C-EC4F-447A-B2CF-1E7675508736}" sibTransId="{195C9996-DFD7-4684-A96A-8926D62CA4BD}"/>
    <dgm:cxn modelId="{2CFED8CD-8731-4C4F-A7FA-F71DB33681AE}" type="presOf" srcId="{64DFB18C-3217-420C-B464-548362DC9F99}" destId="{9110F670-B33D-445D-95F8-9A4CE4950806}" srcOrd="0" destOrd="0" presId="urn:microsoft.com/office/officeart/2005/8/layout/process3"/>
    <dgm:cxn modelId="{DD9F21DF-A34A-4114-952C-0E59AE41D56E}" srcId="{7999B130-4A1B-4AEE-AB3F-0FD22329FF83}" destId="{1ED08A04-2E34-438E-9B44-59C2B195FB54}" srcOrd="5" destOrd="0" parTransId="{746376C4-958A-4A9D-88DD-BDCF55496256}" sibTransId="{A2487298-0E2F-4A1C-90AA-17A1F2BEB911}"/>
    <dgm:cxn modelId="{ECED81E5-30CB-469B-AA79-614A1A6E7D70}" srcId="{7999B130-4A1B-4AEE-AB3F-0FD22329FF83}" destId="{873C0D93-ADBE-4AFB-B1B7-E8BA3ED2935B}" srcOrd="4" destOrd="0" parTransId="{CB7E7A65-F7CB-4577-9AE6-9A47312158FC}" sibTransId="{9A5EC7CA-FCA7-4E6D-BFF6-38459D509DF2}"/>
    <dgm:cxn modelId="{7838E1F5-CF0C-4FA4-B6D7-E7CE2B2D3235}" srcId="{7999B130-4A1B-4AEE-AB3F-0FD22329FF83}" destId="{64DFB18C-3217-420C-B464-548362DC9F99}" srcOrd="0" destOrd="0" parTransId="{0276A7BD-CCE1-405D-B9E0-BABF3D84D398}" sibTransId="{2B395375-3D25-4106-B994-1330D68FB900}"/>
    <dgm:cxn modelId="{526FA0E2-EF86-408E-9518-9B82F6FC57E3}" type="presParOf" srcId="{8275B6EB-7F70-4C73-9AC0-43B06070566E}" destId="{C6372785-64E9-4497-98A6-8FF7A269A727}" srcOrd="0" destOrd="0" presId="urn:microsoft.com/office/officeart/2005/8/layout/process3"/>
    <dgm:cxn modelId="{A55B4005-905A-44C0-AD35-A4C5951661C3}" type="presParOf" srcId="{C6372785-64E9-4497-98A6-8FF7A269A727}" destId="{F54E0ECB-1B30-4A13-B83A-3C9BE4EE5B5E}" srcOrd="0" destOrd="0" presId="urn:microsoft.com/office/officeart/2005/8/layout/process3"/>
    <dgm:cxn modelId="{BF4F7F10-6ED9-4C00-8660-0B6DB3F0A27B}" type="presParOf" srcId="{C6372785-64E9-4497-98A6-8FF7A269A727}" destId="{8EB38F20-F53C-4423-9201-C0BD053369E9}" srcOrd="1" destOrd="0" presId="urn:microsoft.com/office/officeart/2005/8/layout/process3"/>
    <dgm:cxn modelId="{3068C8BA-43FB-4DC6-8175-65B9E7605614}" type="presParOf" srcId="{C6372785-64E9-4497-98A6-8FF7A269A727}" destId="{09BC112E-0F6B-4B3E-9ECA-B2F86B72D7CA}" srcOrd="2" destOrd="0" presId="urn:microsoft.com/office/officeart/2005/8/layout/process3"/>
    <dgm:cxn modelId="{FA1B98CC-0576-45B8-96FA-1768A8907809}" type="presParOf" srcId="{8275B6EB-7F70-4C73-9AC0-43B06070566E}" destId="{B2C6EC16-9D12-4144-8281-1E20EA43648B}" srcOrd="1" destOrd="0" presId="urn:microsoft.com/office/officeart/2005/8/layout/process3"/>
    <dgm:cxn modelId="{9C3937AF-C67B-42A4-8C7F-D0BD4A5CB46D}" type="presParOf" srcId="{B2C6EC16-9D12-4144-8281-1E20EA43648B}" destId="{16240F95-1E6D-44CF-B7A0-93184E4BE9D5}" srcOrd="0" destOrd="0" presId="urn:microsoft.com/office/officeart/2005/8/layout/process3"/>
    <dgm:cxn modelId="{11C0080B-220E-455A-B46C-0FD70B446232}" type="presParOf" srcId="{8275B6EB-7F70-4C73-9AC0-43B06070566E}" destId="{C45DA1ED-C382-4D54-A525-8BBCAB6AD23F}" srcOrd="2" destOrd="0" presId="urn:microsoft.com/office/officeart/2005/8/layout/process3"/>
    <dgm:cxn modelId="{6A16F79D-3951-4465-9216-0FF5789E8159}" type="presParOf" srcId="{C45DA1ED-C382-4D54-A525-8BBCAB6AD23F}" destId="{A30A9978-7D1F-4883-BDAF-BDC9D6DC5733}" srcOrd="0" destOrd="0" presId="urn:microsoft.com/office/officeart/2005/8/layout/process3"/>
    <dgm:cxn modelId="{FD260A59-DF9B-40FC-B445-149D752F7CAB}" type="presParOf" srcId="{C45DA1ED-C382-4D54-A525-8BBCAB6AD23F}" destId="{5198CD4A-3CF5-45BC-8FFE-B742DBD8CBC6}" srcOrd="1" destOrd="0" presId="urn:microsoft.com/office/officeart/2005/8/layout/process3"/>
    <dgm:cxn modelId="{3DA57E6E-57FE-49E3-B363-DF8034242E54}" type="presParOf" srcId="{C45DA1ED-C382-4D54-A525-8BBCAB6AD23F}" destId="{9110F670-B33D-445D-95F8-9A4CE4950806}"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B3317-A3EE-4212-8099-7B3240773B1D}">
      <dsp:nvSpPr>
        <dsp:cNvPr id="0" name=""/>
        <dsp:cNvSpPr/>
      </dsp:nvSpPr>
      <dsp:spPr>
        <a:xfrm>
          <a:off x="5094"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Anwerbephase </a:t>
          </a:r>
        </a:p>
        <a:p>
          <a:pPr marL="0" lvl="0" indent="0" algn="ctr" defTabSz="666750">
            <a:lnSpc>
              <a:spcPct val="90000"/>
            </a:lnSpc>
            <a:spcBef>
              <a:spcPct val="0"/>
            </a:spcBef>
            <a:spcAft>
              <a:spcPct val="35000"/>
            </a:spcAft>
            <a:buNone/>
          </a:pPr>
          <a:r>
            <a:rPr lang="de-DE" sz="1500" kern="1200" dirty="0"/>
            <a:t>1960 -  1973</a:t>
          </a:r>
        </a:p>
      </dsp:txBody>
      <dsp:txXfrm>
        <a:off x="598217" y="2007836"/>
        <a:ext cx="1779368" cy="1186245"/>
      </dsp:txXfrm>
    </dsp:sp>
    <dsp:sp modelId="{ACE42114-9825-413B-B886-7487573C8DF9}">
      <dsp:nvSpPr>
        <dsp:cNvPr id="0" name=""/>
        <dsp:cNvSpPr/>
      </dsp:nvSpPr>
      <dsp:spPr>
        <a:xfrm>
          <a:off x="2674146"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Konsolidierungsphase 1973 - 1982</a:t>
          </a:r>
        </a:p>
      </dsp:txBody>
      <dsp:txXfrm>
        <a:off x="3267269" y="2007836"/>
        <a:ext cx="1779368" cy="1186245"/>
      </dsp:txXfrm>
    </dsp:sp>
    <dsp:sp modelId="{7E2543B9-A3E8-4974-A6E8-C898843F9525}">
      <dsp:nvSpPr>
        <dsp:cNvPr id="0" name=""/>
        <dsp:cNvSpPr/>
      </dsp:nvSpPr>
      <dsp:spPr>
        <a:xfrm>
          <a:off x="5343199"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Abwehrphase </a:t>
          </a:r>
        </a:p>
        <a:p>
          <a:pPr marL="0" lvl="0" indent="0" algn="ctr" defTabSz="666750">
            <a:lnSpc>
              <a:spcPct val="90000"/>
            </a:lnSpc>
            <a:spcBef>
              <a:spcPct val="0"/>
            </a:spcBef>
            <a:spcAft>
              <a:spcPct val="35000"/>
            </a:spcAft>
            <a:buNone/>
          </a:pPr>
          <a:r>
            <a:rPr lang="de-DE" sz="1500" kern="1200" dirty="0"/>
            <a:t>1982 - 1998</a:t>
          </a:r>
        </a:p>
      </dsp:txBody>
      <dsp:txXfrm>
        <a:off x="5936322" y="2007836"/>
        <a:ext cx="1779368" cy="1186245"/>
      </dsp:txXfrm>
    </dsp:sp>
    <dsp:sp modelId="{32438495-6EE6-406E-8538-95C5DDAD3D06}">
      <dsp:nvSpPr>
        <dsp:cNvPr id="0" name=""/>
        <dsp:cNvSpPr/>
      </dsp:nvSpPr>
      <dsp:spPr>
        <a:xfrm>
          <a:off x="8012251"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Akzeptanzphase </a:t>
          </a:r>
        </a:p>
        <a:p>
          <a:pPr marL="0" lvl="0" indent="0" algn="ctr" defTabSz="666750">
            <a:lnSpc>
              <a:spcPct val="90000"/>
            </a:lnSpc>
            <a:spcBef>
              <a:spcPct val="0"/>
            </a:spcBef>
            <a:spcAft>
              <a:spcPct val="35000"/>
            </a:spcAft>
            <a:buNone/>
          </a:pPr>
          <a:r>
            <a:rPr lang="de-DE" sz="1500" kern="1200" dirty="0"/>
            <a:t>1998 - 2015</a:t>
          </a:r>
        </a:p>
      </dsp:txBody>
      <dsp:txXfrm>
        <a:off x="8605374" y="2007836"/>
        <a:ext cx="1779368" cy="11862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B3317-A3EE-4212-8099-7B3240773B1D}">
      <dsp:nvSpPr>
        <dsp:cNvPr id="0" name=""/>
        <dsp:cNvSpPr/>
      </dsp:nvSpPr>
      <dsp:spPr>
        <a:xfrm>
          <a:off x="5094"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Anwerbephase </a:t>
          </a:r>
        </a:p>
        <a:p>
          <a:pPr marL="0" lvl="0" indent="0" algn="ctr" defTabSz="666750">
            <a:lnSpc>
              <a:spcPct val="90000"/>
            </a:lnSpc>
            <a:spcBef>
              <a:spcPct val="0"/>
            </a:spcBef>
            <a:spcAft>
              <a:spcPct val="35000"/>
            </a:spcAft>
            <a:buNone/>
          </a:pPr>
          <a:r>
            <a:rPr lang="de-DE" sz="1500" kern="1200" dirty="0"/>
            <a:t>1960 -  1973</a:t>
          </a:r>
        </a:p>
      </dsp:txBody>
      <dsp:txXfrm>
        <a:off x="598217" y="2007836"/>
        <a:ext cx="1779368" cy="1186245"/>
      </dsp:txXfrm>
    </dsp:sp>
    <dsp:sp modelId="{ACE42114-9825-413B-B886-7487573C8DF9}">
      <dsp:nvSpPr>
        <dsp:cNvPr id="0" name=""/>
        <dsp:cNvSpPr/>
      </dsp:nvSpPr>
      <dsp:spPr>
        <a:xfrm>
          <a:off x="2674146"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Konsolidierungsphase 1973 - 1982</a:t>
          </a:r>
        </a:p>
      </dsp:txBody>
      <dsp:txXfrm>
        <a:off x="3267269" y="2007836"/>
        <a:ext cx="1779368" cy="1186245"/>
      </dsp:txXfrm>
    </dsp:sp>
    <dsp:sp modelId="{7E2543B9-A3E8-4974-A6E8-C898843F9525}">
      <dsp:nvSpPr>
        <dsp:cNvPr id="0" name=""/>
        <dsp:cNvSpPr/>
      </dsp:nvSpPr>
      <dsp:spPr>
        <a:xfrm>
          <a:off x="5343199"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Abwehrphase </a:t>
          </a:r>
        </a:p>
        <a:p>
          <a:pPr marL="0" lvl="0" indent="0" algn="ctr" defTabSz="666750">
            <a:lnSpc>
              <a:spcPct val="90000"/>
            </a:lnSpc>
            <a:spcBef>
              <a:spcPct val="0"/>
            </a:spcBef>
            <a:spcAft>
              <a:spcPct val="35000"/>
            </a:spcAft>
            <a:buNone/>
          </a:pPr>
          <a:r>
            <a:rPr lang="de-DE" sz="1500" kern="1200" dirty="0"/>
            <a:t>1982 - 1998</a:t>
          </a:r>
        </a:p>
      </dsp:txBody>
      <dsp:txXfrm>
        <a:off x="5936322" y="2007836"/>
        <a:ext cx="1779368" cy="1186245"/>
      </dsp:txXfrm>
    </dsp:sp>
    <dsp:sp modelId="{32438495-6EE6-406E-8538-95C5DDAD3D06}">
      <dsp:nvSpPr>
        <dsp:cNvPr id="0" name=""/>
        <dsp:cNvSpPr/>
      </dsp:nvSpPr>
      <dsp:spPr>
        <a:xfrm>
          <a:off x="8012251"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Akzeptanzphase </a:t>
          </a:r>
        </a:p>
        <a:p>
          <a:pPr marL="0" lvl="0" indent="0" algn="ctr" defTabSz="666750">
            <a:lnSpc>
              <a:spcPct val="90000"/>
            </a:lnSpc>
            <a:spcBef>
              <a:spcPct val="0"/>
            </a:spcBef>
            <a:spcAft>
              <a:spcPct val="35000"/>
            </a:spcAft>
            <a:buNone/>
          </a:pPr>
          <a:r>
            <a:rPr lang="de-DE" sz="1500" kern="1200" dirty="0"/>
            <a:t>1998 - 2015</a:t>
          </a:r>
        </a:p>
      </dsp:txBody>
      <dsp:txXfrm>
        <a:off x="8605374" y="2007836"/>
        <a:ext cx="1779368" cy="11862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B3317-A3EE-4212-8099-7B3240773B1D}">
      <dsp:nvSpPr>
        <dsp:cNvPr id="0" name=""/>
        <dsp:cNvSpPr/>
      </dsp:nvSpPr>
      <dsp:spPr>
        <a:xfrm>
          <a:off x="5094"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Anwerbephase </a:t>
          </a:r>
        </a:p>
        <a:p>
          <a:pPr marL="0" lvl="0" indent="0" algn="ctr" defTabSz="666750">
            <a:lnSpc>
              <a:spcPct val="90000"/>
            </a:lnSpc>
            <a:spcBef>
              <a:spcPct val="0"/>
            </a:spcBef>
            <a:spcAft>
              <a:spcPct val="35000"/>
            </a:spcAft>
            <a:buNone/>
          </a:pPr>
          <a:r>
            <a:rPr lang="de-DE" sz="1500" kern="1200" dirty="0"/>
            <a:t>1960 -  1973</a:t>
          </a:r>
        </a:p>
      </dsp:txBody>
      <dsp:txXfrm>
        <a:off x="598217" y="2007836"/>
        <a:ext cx="1779368" cy="1186245"/>
      </dsp:txXfrm>
    </dsp:sp>
    <dsp:sp modelId="{ACE42114-9825-413B-B886-7487573C8DF9}">
      <dsp:nvSpPr>
        <dsp:cNvPr id="0" name=""/>
        <dsp:cNvSpPr/>
      </dsp:nvSpPr>
      <dsp:spPr>
        <a:xfrm>
          <a:off x="2674146"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Konsolidierungsphase 1973 - 1982</a:t>
          </a:r>
        </a:p>
      </dsp:txBody>
      <dsp:txXfrm>
        <a:off x="3267269" y="2007836"/>
        <a:ext cx="1779368" cy="1186245"/>
      </dsp:txXfrm>
    </dsp:sp>
    <dsp:sp modelId="{7E2543B9-A3E8-4974-A6E8-C898843F9525}">
      <dsp:nvSpPr>
        <dsp:cNvPr id="0" name=""/>
        <dsp:cNvSpPr/>
      </dsp:nvSpPr>
      <dsp:spPr>
        <a:xfrm>
          <a:off x="5343199"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Abwehrphase </a:t>
          </a:r>
        </a:p>
        <a:p>
          <a:pPr marL="0" lvl="0" indent="0" algn="ctr" defTabSz="666750">
            <a:lnSpc>
              <a:spcPct val="90000"/>
            </a:lnSpc>
            <a:spcBef>
              <a:spcPct val="0"/>
            </a:spcBef>
            <a:spcAft>
              <a:spcPct val="35000"/>
            </a:spcAft>
            <a:buNone/>
          </a:pPr>
          <a:r>
            <a:rPr lang="de-DE" sz="1500" kern="1200" dirty="0"/>
            <a:t>1982 - 1998</a:t>
          </a:r>
        </a:p>
      </dsp:txBody>
      <dsp:txXfrm>
        <a:off x="5936322" y="2007836"/>
        <a:ext cx="1779368" cy="1186245"/>
      </dsp:txXfrm>
    </dsp:sp>
    <dsp:sp modelId="{32438495-6EE6-406E-8538-95C5DDAD3D06}">
      <dsp:nvSpPr>
        <dsp:cNvPr id="0" name=""/>
        <dsp:cNvSpPr/>
      </dsp:nvSpPr>
      <dsp:spPr>
        <a:xfrm>
          <a:off x="8012251"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Akzeptanzphase </a:t>
          </a:r>
        </a:p>
        <a:p>
          <a:pPr marL="0" lvl="0" indent="0" algn="ctr" defTabSz="666750">
            <a:lnSpc>
              <a:spcPct val="90000"/>
            </a:lnSpc>
            <a:spcBef>
              <a:spcPct val="0"/>
            </a:spcBef>
            <a:spcAft>
              <a:spcPct val="35000"/>
            </a:spcAft>
            <a:buNone/>
          </a:pPr>
          <a:r>
            <a:rPr lang="de-DE" sz="1500" kern="1200" dirty="0"/>
            <a:t>1998 - 2015</a:t>
          </a:r>
        </a:p>
      </dsp:txBody>
      <dsp:txXfrm>
        <a:off x="8605374" y="2007836"/>
        <a:ext cx="1779368" cy="11862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B3317-A3EE-4212-8099-7B3240773B1D}">
      <dsp:nvSpPr>
        <dsp:cNvPr id="0" name=""/>
        <dsp:cNvSpPr/>
      </dsp:nvSpPr>
      <dsp:spPr>
        <a:xfrm>
          <a:off x="5094"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Anwerbephase </a:t>
          </a:r>
        </a:p>
        <a:p>
          <a:pPr marL="0" lvl="0" indent="0" algn="ctr" defTabSz="666750">
            <a:lnSpc>
              <a:spcPct val="90000"/>
            </a:lnSpc>
            <a:spcBef>
              <a:spcPct val="0"/>
            </a:spcBef>
            <a:spcAft>
              <a:spcPct val="35000"/>
            </a:spcAft>
            <a:buNone/>
          </a:pPr>
          <a:r>
            <a:rPr lang="de-DE" sz="1500" kern="1200" dirty="0"/>
            <a:t>1960 -  1973</a:t>
          </a:r>
        </a:p>
      </dsp:txBody>
      <dsp:txXfrm>
        <a:off x="598217" y="2007836"/>
        <a:ext cx="1779368" cy="1186245"/>
      </dsp:txXfrm>
    </dsp:sp>
    <dsp:sp modelId="{ACE42114-9825-413B-B886-7487573C8DF9}">
      <dsp:nvSpPr>
        <dsp:cNvPr id="0" name=""/>
        <dsp:cNvSpPr/>
      </dsp:nvSpPr>
      <dsp:spPr>
        <a:xfrm>
          <a:off x="2674146"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Konsolidierungsphase 1973 - 1982</a:t>
          </a:r>
        </a:p>
      </dsp:txBody>
      <dsp:txXfrm>
        <a:off x="3267269" y="2007836"/>
        <a:ext cx="1779368" cy="1186245"/>
      </dsp:txXfrm>
    </dsp:sp>
    <dsp:sp modelId="{7E2543B9-A3E8-4974-A6E8-C898843F9525}">
      <dsp:nvSpPr>
        <dsp:cNvPr id="0" name=""/>
        <dsp:cNvSpPr/>
      </dsp:nvSpPr>
      <dsp:spPr>
        <a:xfrm>
          <a:off x="5343199"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Abwehrphase </a:t>
          </a:r>
        </a:p>
        <a:p>
          <a:pPr marL="0" lvl="0" indent="0" algn="ctr" defTabSz="666750">
            <a:lnSpc>
              <a:spcPct val="90000"/>
            </a:lnSpc>
            <a:spcBef>
              <a:spcPct val="0"/>
            </a:spcBef>
            <a:spcAft>
              <a:spcPct val="35000"/>
            </a:spcAft>
            <a:buNone/>
          </a:pPr>
          <a:r>
            <a:rPr lang="de-DE" sz="1500" kern="1200" dirty="0"/>
            <a:t>1982 - 1998</a:t>
          </a:r>
        </a:p>
      </dsp:txBody>
      <dsp:txXfrm>
        <a:off x="5936322" y="2007836"/>
        <a:ext cx="1779368" cy="1186245"/>
      </dsp:txXfrm>
    </dsp:sp>
    <dsp:sp modelId="{32438495-6EE6-406E-8538-95C5DDAD3D06}">
      <dsp:nvSpPr>
        <dsp:cNvPr id="0" name=""/>
        <dsp:cNvSpPr/>
      </dsp:nvSpPr>
      <dsp:spPr>
        <a:xfrm>
          <a:off x="8012251"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Akzeptanzphase </a:t>
          </a:r>
        </a:p>
        <a:p>
          <a:pPr marL="0" lvl="0" indent="0" algn="ctr" defTabSz="666750">
            <a:lnSpc>
              <a:spcPct val="90000"/>
            </a:lnSpc>
            <a:spcBef>
              <a:spcPct val="0"/>
            </a:spcBef>
            <a:spcAft>
              <a:spcPct val="35000"/>
            </a:spcAft>
            <a:buNone/>
          </a:pPr>
          <a:r>
            <a:rPr lang="de-DE" sz="1500" kern="1200" dirty="0"/>
            <a:t>1998 - 2015</a:t>
          </a:r>
        </a:p>
      </dsp:txBody>
      <dsp:txXfrm>
        <a:off x="8605374" y="2007836"/>
        <a:ext cx="1779368" cy="11862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38F20-F53C-4423-9201-C0BD053369E9}">
      <dsp:nvSpPr>
        <dsp:cNvPr id="0" name=""/>
        <dsp:cNvSpPr/>
      </dsp:nvSpPr>
      <dsp:spPr>
        <a:xfrm>
          <a:off x="3398" y="178455"/>
          <a:ext cx="2917104" cy="691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de-DE" sz="1600" kern="1200" dirty="0"/>
            <a:t>Sog. „Ausländerpädagogik“</a:t>
          </a:r>
        </a:p>
      </dsp:txBody>
      <dsp:txXfrm>
        <a:off x="3398" y="178455"/>
        <a:ext cx="2917104" cy="460800"/>
      </dsp:txXfrm>
    </dsp:sp>
    <dsp:sp modelId="{09BC112E-0F6B-4B3E-9ECA-B2F86B72D7CA}">
      <dsp:nvSpPr>
        <dsp:cNvPr id="0" name=""/>
        <dsp:cNvSpPr/>
      </dsp:nvSpPr>
      <dsp:spPr>
        <a:xfrm>
          <a:off x="600877" y="639256"/>
          <a:ext cx="2917104" cy="3790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de-DE" sz="1600" kern="1200" dirty="0"/>
            <a:t>1970er</a:t>
          </a:r>
        </a:p>
        <a:p>
          <a:pPr marL="171450" lvl="1" indent="-171450" algn="l" defTabSz="711200">
            <a:lnSpc>
              <a:spcPct val="90000"/>
            </a:lnSpc>
            <a:spcBef>
              <a:spcPct val="0"/>
            </a:spcBef>
            <a:spcAft>
              <a:spcPct val="15000"/>
            </a:spcAft>
            <a:buChar char="•"/>
          </a:pPr>
          <a:r>
            <a:rPr lang="de-DE" sz="1600" kern="1200" dirty="0"/>
            <a:t>Dekade des Defizitdiskurses</a:t>
          </a:r>
        </a:p>
        <a:p>
          <a:pPr marL="171450" lvl="1" indent="-171450" algn="l" defTabSz="711200">
            <a:lnSpc>
              <a:spcPct val="90000"/>
            </a:lnSpc>
            <a:spcBef>
              <a:spcPct val="0"/>
            </a:spcBef>
            <a:spcAft>
              <a:spcPct val="15000"/>
            </a:spcAft>
            <a:buChar char="•"/>
          </a:pPr>
          <a:r>
            <a:rPr lang="de-DE" sz="1600" kern="1200" dirty="0"/>
            <a:t>Adressant*innen: sog. „Ausländerkinder“</a:t>
          </a:r>
        </a:p>
        <a:p>
          <a:pPr marL="171450" lvl="1" indent="-171450" algn="l" defTabSz="711200">
            <a:lnSpc>
              <a:spcPct val="90000"/>
            </a:lnSpc>
            <a:spcBef>
              <a:spcPct val="0"/>
            </a:spcBef>
            <a:spcAft>
              <a:spcPct val="15000"/>
            </a:spcAft>
            <a:buChar char="•"/>
          </a:pPr>
          <a:r>
            <a:rPr lang="de-DE" sz="1600" kern="1200" dirty="0"/>
            <a:t>Ziel: Assimilation oder Rückkehr</a:t>
          </a:r>
        </a:p>
        <a:p>
          <a:pPr marL="171450" lvl="1" indent="-171450" algn="l" defTabSz="711200">
            <a:lnSpc>
              <a:spcPct val="90000"/>
            </a:lnSpc>
            <a:spcBef>
              <a:spcPct val="0"/>
            </a:spcBef>
            <a:spcAft>
              <a:spcPct val="15000"/>
            </a:spcAft>
            <a:buChar char="•"/>
          </a:pPr>
          <a:r>
            <a:rPr lang="de-DE" sz="1600" kern="1200" dirty="0"/>
            <a:t>Kulturverständnis als homogene Gruppe</a:t>
          </a:r>
        </a:p>
        <a:p>
          <a:pPr marL="171450" lvl="1" indent="-171450" algn="l" defTabSz="711200">
            <a:lnSpc>
              <a:spcPct val="90000"/>
            </a:lnSpc>
            <a:spcBef>
              <a:spcPct val="0"/>
            </a:spcBef>
            <a:spcAft>
              <a:spcPct val="15000"/>
            </a:spcAft>
            <a:buChar char="•"/>
          </a:pPr>
          <a:r>
            <a:rPr lang="de-DE" sz="1600" kern="1200" dirty="0"/>
            <a:t>Schlüsselwörter: „Gastarbeiter“</a:t>
          </a:r>
        </a:p>
        <a:p>
          <a:pPr marL="171450" lvl="1" indent="-171450" algn="l" defTabSz="711200">
            <a:lnSpc>
              <a:spcPct val="90000"/>
            </a:lnSpc>
            <a:spcBef>
              <a:spcPct val="0"/>
            </a:spcBef>
            <a:spcAft>
              <a:spcPct val="15000"/>
            </a:spcAft>
            <a:buChar char="•"/>
          </a:pPr>
          <a:endParaRPr lang="de-DE" sz="1600" kern="1200" dirty="0"/>
        </a:p>
      </dsp:txBody>
      <dsp:txXfrm>
        <a:off x="686316" y="724695"/>
        <a:ext cx="2746226" cy="3619922"/>
      </dsp:txXfrm>
    </dsp:sp>
    <dsp:sp modelId="{B2C6EC16-9D12-4144-8281-1E20EA43648B}">
      <dsp:nvSpPr>
        <dsp:cNvPr id="0" name=""/>
        <dsp:cNvSpPr/>
      </dsp:nvSpPr>
      <dsp:spPr>
        <a:xfrm>
          <a:off x="3362724" y="45718"/>
          <a:ext cx="937511" cy="7262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de-DE" sz="1300" kern="1200"/>
        </a:p>
      </dsp:txBody>
      <dsp:txXfrm>
        <a:off x="3362724" y="190973"/>
        <a:ext cx="719629" cy="435764"/>
      </dsp:txXfrm>
    </dsp:sp>
    <dsp:sp modelId="{9E71056E-C046-4D7A-A09F-1005523E029F}">
      <dsp:nvSpPr>
        <dsp:cNvPr id="0" name=""/>
        <dsp:cNvSpPr/>
      </dsp:nvSpPr>
      <dsp:spPr>
        <a:xfrm>
          <a:off x="4689392" y="178455"/>
          <a:ext cx="2917104" cy="691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de-DE" sz="1600" kern="1200" dirty="0"/>
            <a:t>Sog. „Interkulturelle Pädagogik“</a:t>
          </a:r>
        </a:p>
      </dsp:txBody>
      <dsp:txXfrm>
        <a:off x="4689392" y="178455"/>
        <a:ext cx="2917104" cy="460800"/>
      </dsp:txXfrm>
    </dsp:sp>
    <dsp:sp modelId="{07130F85-5E06-42C3-A934-2C2119E3CBF4}">
      <dsp:nvSpPr>
        <dsp:cNvPr id="0" name=""/>
        <dsp:cNvSpPr/>
      </dsp:nvSpPr>
      <dsp:spPr>
        <a:xfrm>
          <a:off x="5286871" y="639256"/>
          <a:ext cx="2917104" cy="3790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de-DE" sz="1600" kern="1200" dirty="0"/>
            <a:t>1980er</a:t>
          </a:r>
        </a:p>
        <a:p>
          <a:pPr marL="171450" lvl="1" indent="-171450" algn="l" defTabSz="711200">
            <a:lnSpc>
              <a:spcPct val="90000"/>
            </a:lnSpc>
            <a:spcBef>
              <a:spcPct val="0"/>
            </a:spcBef>
            <a:spcAft>
              <a:spcPct val="15000"/>
            </a:spcAft>
            <a:buChar char="•"/>
          </a:pPr>
          <a:r>
            <a:rPr lang="de-DE" sz="1600" kern="1200" dirty="0"/>
            <a:t>Dekade des Differenzdiskurses</a:t>
          </a:r>
        </a:p>
        <a:p>
          <a:pPr marL="171450" lvl="1" indent="-171450" algn="l" defTabSz="711200">
            <a:lnSpc>
              <a:spcPct val="90000"/>
            </a:lnSpc>
            <a:spcBef>
              <a:spcPct val="0"/>
            </a:spcBef>
            <a:spcAft>
              <a:spcPct val="15000"/>
            </a:spcAft>
            <a:buChar char="•"/>
          </a:pPr>
          <a:r>
            <a:rPr lang="de-DE" sz="1600" kern="1200" dirty="0"/>
            <a:t>Adressat*innen: Angehörige der Dominanzgesellschaft (Rommelspacher)</a:t>
          </a:r>
        </a:p>
        <a:p>
          <a:pPr marL="171450" lvl="1" indent="-171450" algn="l" defTabSz="711200">
            <a:lnSpc>
              <a:spcPct val="90000"/>
            </a:lnSpc>
            <a:spcBef>
              <a:spcPct val="0"/>
            </a:spcBef>
            <a:spcAft>
              <a:spcPct val="15000"/>
            </a:spcAft>
            <a:buChar char="•"/>
          </a:pPr>
          <a:r>
            <a:rPr lang="de-DE" sz="1600" kern="1200" dirty="0"/>
            <a:t>Ziel: Abkehr vom Defizit Denken, Wunsch nach Integration</a:t>
          </a:r>
        </a:p>
        <a:p>
          <a:pPr marL="171450" lvl="1" indent="-171450" algn="l" defTabSz="711200">
            <a:lnSpc>
              <a:spcPct val="90000"/>
            </a:lnSpc>
            <a:spcBef>
              <a:spcPct val="0"/>
            </a:spcBef>
            <a:spcAft>
              <a:spcPct val="15000"/>
            </a:spcAft>
            <a:buChar char="•"/>
          </a:pPr>
          <a:r>
            <a:rPr lang="de-DE" sz="1600" kern="1200" dirty="0"/>
            <a:t>Kulturverständnis als statisches Gebilde bleibt bestehen</a:t>
          </a:r>
        </a:p>
        <a:p>
          <a:pPr marL="171450" lvl="1" indent="-171450" algn="l" defTabSz="711200">
            <a:lnSpc>
              <a:spcPct val="90000"/>
            </a:lnSpc>
            <a:spcBef>
              <a:spcPct val="0"/>
            </a:spcBef>
            <a:spcAft>
              <a:spcPct val="15000"/>
            </a:spcAft>
            <a:buChar char="•"/>
          </a:pPr>
          <a:r>
            <a:rPr lang="de-DE" sz="1600" kern="1200" dirty="0"/>
            <a:t>Schlüsselwörter: „Kultur“, „</a:t>
          </a:r>
          <a:r>
            <a:rPr lang="de-DE" sz="1600" i="1" kern="1200" dirty="0"/>
            <a:t>Migrationshintergrund</a:t>
          </a:r>
          <a:r>
            <a:rPr lang="de-DE" sz="1600" kern="1200" dirty="0"/>
            <a:t>“</a:t>
          </a:r>
        </a:p>
      </dsp:txBody>
      <dsp:txXfrm>
        <a:off x="5372310" y="724695"/>
        <a:ext cx="2746226" cy="36199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B3317-A3EE-4212-8099-7B3240773B1D}">
      <dsp:nvSpPr>
        <dsp:cNvPr id="0" name=""/>
        <dsp:cNvSpPr/>
      </dsp:nvSpPr>
      <dsp:spPr>
        <a:xfrm>
          <a:off x="5094"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Anwerbephase </a:t>
          </a:r>
        </a:p>
        <a:p>
          <a:pPr marL="0" lvl="0" indent="0" algn="ctr" defTabSz="666750">
            <a:lnSpc>
              <a:spcPct val="90000"/>
            </a:lnSpc>
            <a:spcBef>
              <a:spcPct val="0"/>
            </a:spcBef>
            <a:spcAft>
              <a:spcPct val="35000"/>
            </a:spcAft>
            <a:buNone/>
          </a:pPr>
          <a:r>
            <a:rPr lang="de-DE" sz="1500" kern="1200" dirty="0"/>
            <a:t>1960 -  1973</a:t>
          </a:r>
        </a:p>
      </dsp:txBody>
      <dsp:txXfrm>
        <a:off x="598217" y="2007836"/>
        <a:ext cx="1779368" cy="1186245"/>
      </dsp:txXfrm>
    </dsp:sp>
    <dsp:sp modelId="{ACE42114-9825-413B-B886-7487573C8DF9}">
      <dsp:nvSpPr>
        <dsp:cNvPr id="0" name=""/>
        <dsp:cNvSpPr/>
      </dsp:nvSpPr>
      <dsp:spPr>
        <a:xfrm>
          <a:off x="2674146"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Konsolidierungsphase 1973 - 1982</a:t>
          </a:r>
        </a:p>
      </dsp:txBody>
      <dsp:txXfrm>
        <a:off x="3267269" y="2007836"/>
        <a:ext cx="1779368" cy="1186245"/>
      </dsp:txXfrm>
    </dsp:sp>
    <dsp:sp modelId="{7E2543B9-A3E8-4974-A6E8-C898843F9525}">
      <dsp:nvSpPr>
        <dsp:cNvPr id="0" name=""/>
        <dsp:cNvSpPr/>
      </dsp:nvSpPr>
      <dsp:spPr>
        <a:xfrm>
          <a:off x="5343199"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Abwehrphase </a:t>
          </a:r>
        </a:p>
        <a:p>
          <a:pPr marL="0" lvl="0" indent="0" algn="ctr" defTabSz="666750">
            <a:lnSpc>
              <a:spcPct val="90000"/>
            </a:lnSpc>
            <a:spcBef>
              <a:spcPct val="0"/>
            </a:spcBef>
            <a:spcAft>
              <a:spcPct val="35000"/>
            </a:spcAft>
            <a:buNone/>
          </a:pPr>
          <a:r>
            <a:rPr lang="de-DE" sz="1500" kern="1200" dirty="0"/>
            <a:t>1982 - 1998</a:t>
          </a:r>
        </a:p>
      </dsp:txBody>
      <dsp:txXfrm>
        <a:off x="5936322" y="2007836"/>
        <a:ext cx="1779368" cy="1186245"/>
      </dsp:txXfrm>
    </dsp:sp>
    <dsp:sp modelId="{32438495-6EE6-406E-8538-95C5DDAD3D06}">
      <dsp:nvSpPr>
        <dsp:cNvPr id="0" name=""/>
        <dsp:cNvSpPr/>
      </dsp:nvSpPr>
      <dsp:spPr>
        <a:xfrm>
          <a:off x="8012251"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Akzeptanzphase </a:t>
          </a:r>
        </a:p>
        <a:p>
          <a:pPr marL="0" lvl="0" indent="0" algn="ctr" defTabSz="666750">
            <a:lnSpc>
              <a:spcPct val="90000"/>
            </a:lnSpc>
            <a:spcBef>
              <a:spcPct val="0"/>
            </a:spcBef>
            <a:spcAft>
              <a:spcPct val="35000"/>
            </a:spcAft>
            <a:buNone/>
          </a:pPr>
          <a:r>
            <a:rPr lang="de-DE" sz="1500" kern="1200" dirty="0"/>
            <a:t>1998 - 2015</a:t>
          </a:r>
        </a:p>
      </dsp:txBody>
      <dsp:txXfrm>
        <a:off x="8605374" y="2007836"/>
        <a:ext cx="1779368" cy="11862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B3317-A3EE-4212-8099-7B3240773B1D}">
      <dsp:nvSpPr>
        <dsp:cNvPr id="0" name=""/>
        <dsp:cNvSpPr/>
      </dsp:nvSpPr>
      <dsp:spPr>
        <a:xfrm>
          <a:off x="5094"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Anwerbephase </a:t>
          </a:r>
        </a:p>
        <a:p>
          <a:pPr marL="0" lvl="0" indent="0" algn="ctr" defTabSz="666750">
            <a:lnSpc>
              <a:spcPct val="90000"/>
            </a:lnSpc>
            <a:spcBef>
              <a:spcPct val="0"/>
            </a:spcBef>
            <a:spcAft>
              <a:spcPct val="35000"/>
            </a:spcAft>
            <a:buNone/>
          </a:pPr>
          <a:r>
            <a:rPr lang="de-DE" sz="1500" kern="1200" dirty="0"/>
            <a:t>1960 -  1973</a:t>
          </a:r>
        </a:p>
      </dsp:txBody>
      <dsp:txXfrm>
        <a:off x="598217" y="2007836"/>
        <a:ext cx="1779368" cy="1186245"/>
      </dsp:txXfrm>
    </dsp:sp>
    <dsp:sp modelId="{ACE42114-9825-413B-B886-7487573C8DF9}">
      <dsp:nvSpPr>
        <dsp:cNvPr id="0" name=""/>
        <dsp:cNvSpPr/>
      </dsp:nvSpPr>
      <dsp:spPr>
        <a:xfrm>
          <a:off x="2674146"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Konsolidierungsphase 1973 - 1982</a:t>
          </a:r>
        </a:p>
      </dsp:txBody>
      <dsp:txXfrm>
        <a:off x="3267269" y="2007836"/>
        <a:ext cx="1779368" cy="1186245"/>
      </dsp:txXfrm>
    </dsp:sp>
    <dsp:sp modelId="{7E2543B9-A3E8-4974-A6E8-C898843F9525}">
      <dsp:nvSpPr>
        <dsp:cNvPr id="0" name=""/>
        <dsp:cNvSpPr/>
      </dsp:nvSpPr>
      <dsp:spPr>
        <a:xfrm>
          <a:off x="5343199"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Abwehrphase </a:t>
          </a:r>
        </a:p>
        <a:p>
          <a:pPr marL="0" lvl="0" indent="0" algn="ctr" defTabSz="666750">
            <a:lnSpc>
              <a:spcPct val="90000"/>
            </a:lnSpc>
            <a:spcBef>
              <a:spcPct val="0"/>
            </a:spcBef>
            <a:spcAft>
              <a:spcPct val="35000"/>
            </a:spcAft>
            <a:buNone/>
          </a:pPr>
          <a:r>
            <a:rPr lang="de-DE" sz="1500" kern="1200" dirty="0"/>
            <a:t>1982 - 1998</a:t>
          </a:r>
        </a:p>
      </dsp:txBody>
      <dsp:txXfrm>
        <a:off x="5936322" y="2007836"/>
        <a:ext cx="1779368" cy="1186245"/>
      </dsp:txXfrm>
    </dsp:sp>
    <dsp:sp modelId="{32438495-6EE6-406E-8538-95C5DDAD3D06}">
      <dsp:nvSpPr>
        <dsp:cNvPr id="0" name=""/>
        <dsp:cNvSpPr/>
      </dsp:nvSpPr>
      <dsp:spPr>
        <a:xfrm>
          <a:off x="8012251"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Akzeptanzphase </a:t>
          </a:r>
        </a:p>
        <a:p>
          <a:pPr marL="0" lvl="0" indent="0" algn="ctr" defTabSz="666750">
            <a:lnSpc>
              <a:spcPct val="90000"/>
            </a:lnSpc>
            <a:spcBef>
              <a:spcPct val="0"/>
            </a:spcBef>
            <a:spcAft>
              <a:spcPct val="35000"/>
            </a:spcAft>
            <a:buNone/>
          </a:pPr>
          <a:r>
            <a:rPr lang="de-DE" sz="1500" kern="1200" dirty="0"/>
            <a:t>1998 - 2015</a:t>
          </a:r>
        </a:p>
      </dsp:txBody>
      <dsp:txXfrm>
        <a:off x="8605374" y="2007836"/>
        <a:ext cx="1779368" cy="118624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B3317-A3EE-4212-8099-7B3240773B1D}">
      <dsp:nvSpPr>
        <dsp:cNvPr id="0" name=""/>
        <dsp:cNvSpPr/>
      </dsp:nvSpPr>
      <dsp:spPr>
        <a:xfrm>
          <a:off x="5094"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Anwerbephase </a:t>
          </a:r>
        </a:p>
        <a:p>
          <a:pPr marL="0" lvl="0" indent="0" algn="ctr" defTabSz="666750">
            <a:lnSpc>
              <a:spcPct val="90000"/>
            </a:lnSpc>
            <a:spcBef>
              <a:spcPct val="0"/>
            </a:spcBef>
            <a:spcAft>
              <a:spcPct val="35000"/>
            </a:spcAft>
            <a:buNone/>
          </a:pPr>
          <a:r>
            <a:rPr lang="de-DE" sz="1500" kern="1200" dirty="0"/>
            <a:t>1960 -  1973</a:t>
          </a:r>
        </a:p>
      </dsp:txBody>
      <dsp:txXfrm>
        <a:off x="598217" y="2007836"/>
        <a:ext cx="1779368" cy="1186245"/>
      </dsp:txXfrm>
    </dsp:sp>
    <dsp:sp modelId="{ACE42114-9825-413B-B886-7487573C8DF9}">
      <dsp:nvSpPr>
        <dsp:cNvPr id="0" name=""/>
        <dsp:cNvSpPr/>
      </dsp:nvSpPr>
      <dsp:spPr>
        <a:xfrm>
          <a:off x="2674146"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Konsolidierungsphase 1973 - 1982</a:t>
          </a:r>
        </a:p>
      </dsp:txBody>
      <dsp:txXfrm>
        <a:off x="3267269" y="2007836"/>
        <a:ext cx="1779368" cy="1186245"/>
      </dsp:txXfrm>
    </dsp:sp>
    <dsp:sp modelId="{7E2543B9-A3E8-4974-A6E8-C898843F9525}">
      <dsp:nvSpPr>
        <dsp:cNvPr id="0" name=""/>
        <dsp:cNvSpPr/>
      </dsp:nvSpPr>
      <dsp:spPr>
        <a:xfrm>
          <a:off x="5343199"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Abwehrphase </a:t>
          </a:r>
        </a:p>
        <a:p>
          <a:pPr marL="0" lvl="0" indent="0" algn="ctr" defTabSz="666750">
            <a:lnSpc>
              <a:spcPct val="90000"/>
            </a:lnSpc>
            <a:spcBef>
              <a:spcPct val="0"/>
            </a:spcBef>
            <a:spcAft>
              <a:spcPct val="35000"/>
            </a:spcAft>
            <a:buNone/>
          </a:pPr>
          <a:r>
            <a:rPr lang="de-DE" sz="1500" kern="1200" dirty="0"/>
            <a:t>1982 - 1998</a:t>
          </a:r>
        </a:p>
      </dsp:txBody>
      <dsp:txXfrm>
        <a:off x="5936322" y="2007836"/>
        <a:ext cx="1779368" cy="1186245"/>
      </dsp:txXfrm>
    </dsp:sp>
    <dsp:sp modelId="{32438495-6EE6-406E-8538-95C5DDAD3D06}">
      <dsp:nvSpPr>
        <dsp:cNvPr id="0" name=""/>
        <dsp:cNvSpPr/>
      </dsp:nvSpPr>
      <dsp:spPr>
        <a:xfrm>
          <a:off x="8012251" y="2007836"/>
          <a:ext cx="2965613" cy="118624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kern="1200" dirty="0"/>
            <a:t>Akzeptanzphase </a:t>
          </a:r>
        </a:p>
        <a:p>
          <a:pPr marL="0" lvl="0" indent="0" algn="ctr" defTabSz="666750">
            <a:lnSpc>
              <a:spcPct val="90000"/>
            </a:lnSpc>
            <a:spcBef>
              <a:spcPct val="0"/>
            </a:spcBef>
            <a:spcAft>
              <a:spcPct val="35000"/>
            </a:spcAft>
            <a:buNone/>
          </a:pPr>
          <a:r>
            <a:rPr lang="de-DE" sz="1500" kern="1200" dirty="0"/>
            <a:t>1998 - 2015</a:t>
          </a:r>
        </a:p>
      </dsp:txBody>
      <dsp:txXfrm>
        <a:off x="8605374" y="2007836"/>
        <a:ext cx="1779368" cy="11862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38F20-F53C-4423-9201-C0BD053369E9}">
      <dsp:nvSpPr>
        <dsp:cNvPr id="0" name=""/>
        <dsp:cNvSpPr/>
      </dsp:nvSpPr>
      <dsp:spPr>
        <a:xfrm>
          <a:off x="3398" y="54255"/>
          <a:ext cx="2917104" cy="691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de-DE" sz="1600" kern="1200" dirty="0"/>
            <a:t>Sog. „Interkulturelle Pädagogik“</a:t>
          </a:r>
        </a:p>
      </dsp:txBody>
      <dsp:txXfrm>
        <a:off x="3398" y="54255"/>
        <a:ext cx="2917104" cy="460800"/>
      </dsp:txXfrm>
    </dsp:sp>
    <dsp:sp modelId="{09BC112E-0F6B-4B3E-9ECA-B2F86B72D7CA}">
      <dsp:nvSpPr>
        <dsp:cNvPr id="0" name=""/>
        <dsp:cNvSpPr/>
      </dsp:nvSpPr>
      <dsp:spPr>
        <a:xfrm>
          <a:off x="600877" y="515056"/>
          <a:ext cx="2917104" cy="4039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de-DE" sz="1600" kern="1200" dirty="0"/>
            <a:t>1980er</a:t>
          </a:r>
        </a:p>
        <a:p>
          <a:pPr marL="171450" lvl="1" indent="-171450" algn="l" defTabSz="711200">
            <a:lnSpc>
              <a:spcPct val="90000"/>
            </a:lnSpc>
            <a:spcBef>
              <a:spcPct val="0"/>
            </a:spcBef>
            <a:spcAft>
              <a:spcPct val="15000"/>
            </a:spcAft>
            <a:buChar char="•"/>
          </a:pPr>
          <a:r>
            <a:rPr lang="de-DE" sz="1600" kern="1200" dirty="0"/>
            <a:t>Dekade des Differenzdiskurses</a:t>
          </a:r>
        </a:p>
        <a:p>
          <a:pPr marL="171450" lvl="1" indent="-171450" algn="l" defTabSz="711200">
            <a:lnSpc>
              <a:spcPct val="90000"/>
            </a:lnSpc>
            <a:spcBef>
              <a:spcPct val="0"/>
            </a:spcBef>
            <a:spcAft>
              <a:spcPct val="15000"/>
            </a:spcAft>
            <a:buChar char="•"/>
          </a:pPr>
          <a:r>
            <a:rPr lang="de-DE" sz="1600" kern="1200" dirty="0"/>
            <a:t>Adressat*innen: Angehörige der Dominanzgesellschaft (Rommelspacher)</a:t>
          </a:r>
        </a:p>
        <a:p>
          <a:pPr marL="171450" lvl="1" indent="-171450" algn="l" defTabSz="711200">
            <a:lnSpc>
              <a:spcPct val="90000"/>
            </a:lnSpc>
            <a:spcBef>
              <a:spcPct val="0"/>
            </a:spcBef>
            <a:spcAft>
              <a:spcPct val="15000"/>
            </a:spcAft>
            <a:buChar char="•"/>
          </a:pPr>
          <a:r>
            <a:rPr lang="de-DE" sz="1600" kern="1200" dirty="0"/>
            <a:t>Ziel: Abkehr vom Defizit Denken, Wunsch nach Integration</a:t>
          </a:r>
        </a:p>
        <a:p>
          <a:pPr marL="171450" lvl="1" indent="-171450" algn="l" defTabSz="711200">
            <a:lnSpc>
              <a:spcPct val="90000"/>
            </a:lnSpc>
            <a:spcBef>
              <a:spcPct val="0"/>
            </a:spcBef>
            <a:spcAft>
              <a:spcPct val="15000"/>
            </a:spcAft>
            <a:buChar char="•"/>
          </a:pPr>
          <a:r>
            <a:rPr lang="de-DE" sz="1600" kern="1200" dirty="0"/>
            <a:t>Kulturverständnis als statisches Gebilde</a:t>
          </a:r>
        </a:p>
        <a:p>
          <a:pPr marL="171450" lvl="1" indent="-171450" algn="l" defTabSz="711200">
            <a:lnSpc>
              <a:spcPct val="90000"/>
            </a:lnSpc>
            <a:spcBef>
              <a:spcPct val="0"/>
            </a:spcBef>
            <a:spcAft>
              <a:spcPct val="15000"/>
            </a:spcAft>
            <a:buChar char="•"/>
          </a:pPr>
          <a:r>
            <a:rPr lang="de-DE" sz="1600" kern="1200" dirty="0"/>
            <a:t>Schlüsselwörter: „Kultur“, „Migrationshintergrund</a:t>
          </a:r>
        </a:p>
        <a:p>
          <a:pPr marL="171450" lvl="1" indent="-171450" algn="l" defTabSz="711200">
            <a:lnSpc>
              <a:spcPct val="90000"/>
            </a:lnSpc>
            <a:spcBef>
              <a:spcPct val="0"/>
            </a:spcBef>
            <a:spcAft>
              <a:spcPct val="15000"/>
            </a:spcAft>
            <a:buChar char="•"/>
          </a:pPr>
          <a:endParaRPr lang="de-DE" sz="1600" kern="1200" dirty="0"/>
        </a:p>
      </dsp:txBody>
      <dsp:txXfrm>
        <a:off x="686316" y="600495"/>
        <a:ext cx="2746226" cy="3868322"/>
      </dsp:txXfrm>
    </dsp:sp>
    <dsp:sp modelId="{B2C6EC16-9D12-4144-8281-1E20EA43648B}">
      <dsp:nvSpPr>
        <dsp:cNvPr id="0" name=""/>
        <dsp:cNvSpPr/>
      </dsp:nvSpPr>
      <dsp:spPr>
        <a:xfrm>
          <a:off x="3362725" y="-78481"/>
          <a:ext cx="937511" cy="7262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de-DE" sz="1300" kern="1200"/>
        </a:p>
      </dsp:txBody>
      <dsp:txXfrm>
        <a:off x="3362725" y="66774"/>
        <a:ext cx="719629" cy="435764"/>
      </dsp:txXfrm>
    </dsp:sp>
    <dsp:sp modelId="{5198CD4A-3CF5-45BC-8FFE-B742DBD8CBC6}">
      <dsp:nvSpPr>
        <dsp:cNvPr id="0" name=""/>
        <dsp:cNvSpPr/>
      </dsp:nvSpPr>
      <dsp:spPr>
        <a:xfrm>
          <a:off x="4689392" y="54255"/>
          <a:ext cx="2917104" cy="691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de-DE" sz="1600" kern="1200" dirty="0"/>
            <a:t>Migrationspädagogik</a:t>
          </a:r>
        </a:p>
      </dsp:txBody>
      <dsp:txXfrm>
        <a:off x="4689392" y="54255"/>
        <a:ext cx="2917104" cy="460800"/>
      </dsp:txXfrm>
    </dsp:sp>
    <dsp:sp modelId="{9110F670-B33D-445D-95F8-9A4CE4950806}">
      <dsp:nvSpPr>
        <dsp:cNvPr id="0" name=""/>
        <dsp:cNvSpPr/>
      </dsp:nvSpPr>
      <dsp:spPr>
        <a:xfrm>
          <a:off x="5286872" y="515056"/>
          <a:ext cx="2917104" cy="4039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de-DE" sz="1600" kern="1200" dirty="0"/>
            <a:t>1990er bis heute</a:t>
          </a:r>
        </a:p>
        <a:p>
          <a:pPr marL="171450" lvl="1" indent="-171450" algn="l" defTabSz="711200">
            <a:lnSpc>
              <a:spcPct val="90000"/>
            </a:lnSpc>
            <a:spcBef>
              <a:spcPct val="0"/>
            </a:spcBef>
            <a:spcAft>
              <a:spcPct val="15000"/>
            </a:spcAft>
            <a:buChar char="•"/>
          </a:pPr>
          <a:r>
            <a:rPr lang="de-DE" sz="1600" kern="1200" dirty="0"/>
            <a:t>Dekade des Dominanzdiskurses</a:t>
          </a:r>
        </a:p>
        <a:p>
          <a:pPr marL="171450" lvl="1" indent="-171450" algn="l" defTabSz="711200">
            <a:lnSpc>
              <a:spcPct val="90000"/>
            </a:lnSpc>
            <a:spcBef>
              <a:spcPct val="0"/>
            </a:spcBef>
            <a:spcAft>
              <a:spcPct val="15000"/>
            </a:spcAft>
            <a:buChar char="•"/>
          </a:pPr>
          <a:r>
            <a:rPr lang="de-DE" sz="1600" kern="1200" dirty="0"/>
            <a:t>Adressat*innen: Fachkräfte, Bildungsinstitutionen</a:t>
          </a:r>
        </a:p>
        <a:p>
          <a:pPr marL="171450" lvl="1" indent="-171450" algn="l" defTabSz="711200">
            <a:lnSpc>
              <a:spcPct val="90000"/>
            </a:lnSpc>
            <a:spcBef>
              <a:spcPct val="0"/>
            </a:spcBef>
            <a:spcAft>
              <a:spcPct val="15000"/>
            </a:spcAft>
            <a:buChar char="•"/>
          </a:pPr>
          <a:r>
            <a:rPr lang="de-DE" sz="1600" kern="1200" dirty="0"/>
            <a:t>Ziel: Sichtbarmachung von Machtasymmetrien</a:t>
          </a:r>
        </a:p>
        <a:p>
          <a:pPr marL="171450" lvl="1" indent="-171450" algn="l" defTabSz="711200">
            <a:lnSpc>
              <a:spcPct val="90000"/>
            </a:lnSpc>
            <a:spcBef>
              <a:spcPct val="0"/>
            </a:spcBef>
            <a:spcAft>
              <a:spcPct val="15000"/>
            </a:spcAft>
            <a:buChar char="•"/>
          </a:pPr>
          <a:r>
            <a:rPr lang="de-DE" sz="1600" kern="1200" dirty="0"/>
            <a:t>Praxis: Reflexion der eigenen Rolle und Aufrechterhaltung von Machtverhältnissen</a:t>
          </a:r>
        </a:p>
        <a:p>
          <a:pPr marL="171450" lvl="1" indent="-171450" algn="l" defTabSz="711200">
            <a:lnSpc>
              <a:spcPct val="90000"/>
            </a:lnSpc>
            <a:spcBef>
              <a:spcPct val="0"/>
            </a:spcBef>
            <a:spcAft>
              <a:spcPct val="15000"/>
            </a:spcAft>
            <a:buChar char="•"/>
          </a:pPr>
          <a:r>
            <a:rPr lang="de-DE" sz="1600" kern="1200" dirty="0"/>
            <a:t>Schlüsselwörter: </a:t>
          </a:r>
          <a:r>
            <a:rPr lang="de-DE" sz="1600" i="1" kern="1200" dirty="0" err="1"/>
            <a:t>Othering</a:t>
          </a:r>
          <a:r>
            <a:rPr lang="de-DE" sz="1600" kern="1200" dirty="0"/>
            <a:t>, Kulturalisierung, </a:t>
          </a:r>
          <a:r>
            <a:rPr lang="de-DE" sz="1600" kern="1200" dirty="0" err="1"/>
            <a:t>rassismuskritische</a:t>
          </a:r>
          <a:r>
            <a:rPr lang="de-DE" sz="1600" kern="1200" dirty="0"/>
            <a:t> Bildungsarbeit</a:t>
          </a:r>
        </a:p>
      </dsp:txBody>
      <dsp:txXfrm>
        <a:off x="5372311" y="600495"/>
        <a:ext cx="2746226" cy="386832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E81FD-6F7E-4C28-A15B-4BC3C2AFEB4C}" type="datetimeFigureOut">
              <a:rPr lang="de-DE" smtClean="0"/>
              <a:t>03.12.2025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5FE160-505A-4C3D-AD4C-14D93D2F5551}" type="slidenum">
              <a:rPr lang="de-DE" smtClean="0"/>
              <a:t>‹Nr.›</a:t>
            </a:fld>
            <a:endParaRPr lang="de-DE"/>
          </a:p>
        </p:txBody>
      </p:sp>
    </p:spTree>
    <p:extLst>
      <p:ext uri="{BB962C8B-B14F-4D97-AF65-F5344CB8AC3E}">
        <p14:creationId xmlns:p14="http://schemas.microsoft.com/office/powerpoint/2010/main" val="3517076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Hier und auf den nächsten Folien werden Begriffe wie „Ausländerpädagogik“ / „Interkulturelle Pädagogik“ thematisiert.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Dabei geht es hier nicht darum, pädagogische Konzepte zu lernen, sondern darum, aus den Ausführungen von Mecheril (2010) mitzunehmen, dass sich die gesellschaftlichen und wissenschaftlichen</a:t>
            </a:r>
          </a:p>
          <a:p>
            <a:r>
              <a:rPr lang="de-DE" sz="1200" kern="1200" dirty="0">
                <a:solidFill>
                  <a:schemeClr val="tx1"/>
                </a:solidFill>
                <a:effectLst/>
                <a:latin typeface="+mn-lt"/>
                <a:ea typeface="+mn-ea"/>
                <a:cs typeface="+mn-cs"/>
              </a:rPr>
              <a:t>Diskurse, Begriffe und Konzepte in Bezug auf Migration bis heute stark verändert haben und teilweise kritisch beleuchtet werden </a:t>
            </a:r>
            <a:r>
              <a:rPr lang="de-DE" sz="1200" kern="1200">
                <a:solidFill>
                  <a:schemeClr val="tx1"/>
                </a:solidFill>
                <a:effectLst/>
                <a:latin typeface="+mn-lt"/>
                <a:ea typeface="+mn-ea"/>
                <a:cs typeface="+mn-cs"/>
              </a:rPr>
              <a:t>müssen.</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In diesem Kurs-Teil geht es darum, diese Veränderungen nachzuvollziehen und aktuelle Begrifflichkeiten und Perspektiven kennenzulernen, die auch für die eigene professionelle Haltung in Gesundheitsfachberufen wichtig sind.</a:t>
            </a:r>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7</a:t>
            </a:fld>
            <a:endParaRPr lang="de-DE"/>
          </a:p>
        </p:txBody>
      </p:sp>
    </p:spTree>
    <p:extLst>
      <p:ext uri="{BB962C8B-B14F-4D97-AF65-F5344CB8AC3E}">
        <p14:creationId xmlns:p14="http://schemas.microsoft.com/office/powerpoint/2010/main" val="3724121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der Konsolidierungsphase kommt es zur Gründung des sog. Ausländeramtes, heute Bundesamt für Migration und Flüchtlinge</a:t>
            </a:r>
          </a:p>
        </p:txBody>
      </p:sp>
      <p:sp>
        <p:nvSpPr>
          <p:cNvPr id="4" name="Foliennummernplatzhalter 3"/>
          <p:cNvSpPr>
            <a:spLocks noGrp="1"/>
          </p:cNvSpPr>
          <p:nvPr>
            <p:ph type="sldNum" sz="quarter" idx="5"/>
          </p:nvPr>
        </p:nvSpPr>
        <p:spPr/>
        <p:txBody>
          <a:bodyPr/>
          <a:lstStyle/>
          <a:p>
            <a:fld id="{F35FE160-505A-4C3D-AD4C-14D93D2F5551}" type="slidenum">
              <a:rPr lang="de-DE" smtClean="0"/>
              <a:t>8</a:t>
            </a:fld>
            <a:endParaRPr lang="de-DE"/>
          </a:p>
        </p:txBody>
      </p:sp>
    </p:spTree>
    <p:extLst>
      <p:ext uri="{BB962C8B-B14F-4D97-AF65-F5344CB8AC3E}">
        <p14:creationId xmlns:p14="http://schemas.microsoft.com/office/powerpoint/2010/main" val="46781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Heinz Kühn als Leiter und sog.  „Ausländerbeauftragter“ des Bundes, (heute „Integrationsbeauftragter“) fordert in seinem Memorandum ein Umdenken in der Integrationspolitik.</a:t>
            </a:r>
          </a:p>
        </p:txBody>
      </p:sp>
      <p:sp>
        <p:nvSpPr>
          <p:cNvPr id="4" name="Foliennummernplatzhalter 3"/>
          <p:cNvSpPr>
            <a:spLocks noGrp="1"/>
          </p:cNvSpPr>
          <p:nvPr>
            <p:ph type="sldNum" sz="quarter" idx="5"/>
          </p:nvPr>
        </p:nvSpPr>
        <p:spPr/>
        <p:txBody>
          <a:bodyPr/>
          <a:lstStyle/>
          <a:p>
            <a:fld id="{F35FE160-505A-4C3D-AD4C-14D93D2F5551}" type="slidenum">
              <a:rPr lang="de-DE" smtClean="0"/>
              <a:t>9</a:t>
            </a:fld>
            <a:endParaRPr lang="de-DE"/>
          </a:p>
        </p:txBody>
      </p:sp>
    </p:spTree>
    <p:extLst>
      <p:ext uri="{BB962C8B-B14F-4D97-AF65-F5344CB8AC3E}">
        <p14:creationId xmlns:p14="http://schemas.microsoft.com/office/powerpoint/2010/main" val="1758607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Daraufhin kommt es zum ersten Paradigmenwechsel.</a:t>
            </a:r>
          </a:p>
        </p:txBody>
      </p:sp>
      <p:sp>
        <p:nvSpPr>
          <p:cNvPr id="4" name="Foliennummernplatzhalter 3"/>
          <p:cNvSpPr>
            <a:spLocks noGrp="1"/>
          </p:cNvSpPr>
          <p:nvPr>
            <p:ph type="sldNum" sz="quarter" idx="5"/>
          </p:nvPr>
        </p:nvSpPr>
        <p:spPr/>
        <p:txBody>
          <a:bodyPr/>
          <a:lstStyle/>
          <a:p>
            <a:fld id="{F35FE160-505A-4C3D-AD4C-14D93D2F5551}" type="slidenum">
              <a:rPr lang="de-DE" smtClean="0"/>
              <a:t>10</a:t>
            </a:fld>
            <a:endParaRPr lang="de-DE"/>
          </a:p>
        </p:txBody>
      </p:sp>
    </p:spTree>
    <p:extLst>
      <p:ext uri="{BB962C8B-B14F-4D97-AF65-F5344CB8AC3E}">
        <p14:creationId xmlns:p14="http://schemas.microsoft.com/office/powerpoint/2010/main" val="3100130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Helmut Schmidt stellt die Vertrauensfrage, scheitert, es kommt zum Regierungswechsel</a:t>
            </a:r>
          </a:p>
        </p:txBody>
      </p:sp>
      <p:sp>
        <p:nvSpPr>
          <p:cNvPr id="4" name="Foliennummernplatzhalter 3"/>
          <p:cNvSpPr>
            <a:spLocks noGrp="1"/>
          </p:cNvSpPr>
          <p:nvPr>
            <p:ph type="sldNum" sz="quarter" idx="5"/>
          </p:nvPr>
        </p:nvSpPr>
        <p:spPr/>
        <p:txBody>
          <a:bodyPr/>
          <a:lstStyle/>
          <a:p>
            <a:fld id="{F35FE160-505A-4C3D-AD4C-14D93D2F5551}" type="slidenum">
              <a:rPr lang="de-DE" smtClean="0"/>
              <a:t>11</a:t>
            </a:fld>
            <a:endParaRPr lang="de-DE"/>
          </a:p>
        </p:txBody>
      </p:sp>
    </p:spTree>
    <p:extLst>
      <p:ext uri="{BB962C8B-B14F-4D97-AF65-F5344CB8AC3E}">
        <p14:creationId xmlns:p14="http://schemas.microsoft.com/office/powerpoint/2010/main" val="76833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13</a:t>
            </a:fld>
            <a:endParaRPr lang="de-DE"/>
          </a:p>
        </p:txBody>
      </p:sp>
    </p:spTree>
    <p:extLst>
      <p:ext uri="{BB962C8B-B14F-4D97-AF65-F5344CB8AC3E}">
        <p14:creationId xmlns:p14="http://schemas.microsoft.com/office/powerpoint/2010/main" val="3724953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14</a:t>
            </a:fld>
            <a:endParaRPr lang="de-DE"/>
          </a:p>
        </p:txBody>
      </p:sp>
    </p:spTree>
    <p:extLst>
      <p:ext uri="{BB962C8B-B14F-4D97-AF65-F5344CB8AC3E}">
        <p14:creationId xmlns:p14="http://schemas.microsoft.com/office/powerpoint/2010/main" val="965238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35FE160-505A-4C3D-AD4C-14D93D2F5551}" type="slidenum">
              <a:rPr lang="de-DE" smtClean="0"/>
              <a:t>22</a:t>
            </a:fld>
            <a:endParaRPr lang="de-DE"/>
          </a:p>
        </p:txBody>
      </p:sp>
    </p:spTree>
    <p:extLst>
      <p:ext uri="{BB962C8B-B14F-4D97-AF65-F5344CB8AC3E}">
        <p14:creationId xmlns:p14="http://schemas.microsoft.com/office/powerpoint/2010/main" val="2107493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Diese Folie kann von Lehrpersonen inhaltlich angepasst werden: welche Stellen / betriebliche Maßnahmen wurden in Ihrer (Bildungs-)Institution / Pflegeschule / Klinik etc. zur Durchsetzung des AGGs  eingerichtet?</a:t>
            </a:r>
          </a:p>
        </p:txBody>
      </p:sp>
      <p:sp>
        <p:nvSpPr>
          <p:cNvPr id="4" name="Foliennummernplatzhalter 3"/>
          <p:cNvSpPr>
            <a:spLocks noGrp="1"/>
          </p:cNvSpPr>
          <p:nvPr>
            <p:ph type="sldNum" sz="quarter" idx="5"/>
          </p:nvPr>
        </p:nvSpPr>
        <p:spPr/>
        <p:txBody>
          <a:bodyPr/>
          <a:lstStyle/>
          <a:p>
            <a:fld id="{F35FE160-505A-4C3D-AD4C-14D93D2F5551}" type="slidenum">
              <a:rPr lang="de-DE" smtClean="0"/>
              <a:t>27</a:t>
            </a:fld>
            <a:endParaRPr lang="de-DE"/>
          </a:p>
        </p:txBody>
      </p:sp>
    </p:spTree>
    <p:extLst>
      <p:ext uri="{BB962C8B-B14F-4D97-AF65-F5344CB8AC3E}">
        <p14:creationId xmlns:p14="http://schemas.microsoft.com/office/powerpoint/2010/main" val="575306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gif"/><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gif"/><Relationship Id="rId7" Type="http://schemas.openxmlformats.org/officeDocument/2006/relationships/diagramColors" Target="../diagrams/colors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4.png"/><Relationship Id="rId7" Type="http://schemas.openxmlformats.org/officeDocument/2006/relationships/diagramQuickStyle" Target="../diagrams/quickStyle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gif"/><Relationship Id="rId9" Type="http://schemas.microsoft.com/office/2007/relationships/diagramDrawing" Target="../diagrams/drawing3.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4.png"/><Relationship Id="rId7" Type="http://schemas.openxmlformats.org/officeDocument/2006/relationships/diagramQuickStyle" Target="../diagrams/quickStyle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gif"/><Relationship Id="rId9" Type="http://schemas.microsoft.com/office/2007/relationships/diagramDrawing" Target="../diagrams/drawing4.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4.png"/><Relationship Id="rId7" Type="http://schemas.openxmlformats.org/officeDocument/2006/relationships/diagramQuickStyle" Target="../diagrams/quickStyle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gif"/><Relationship Id="rId9" Type="http://schemas.microsoft.com/office/2007/relationships/diagramDrawing" Target="../diagrams/drawing5.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4.png"/><Relationship Id="rId7" Type="http://schemas.openxmlformats.org/officeDocument/2006/relationships/diagramQuickStyle" Target="../diagrams/quickStyle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2.gif"/><Relationship Id="rId9" Type="http://schemas.microsoft.com/office/2007/relationships/diagramDrawing" Target="../diagrams/drawing6.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4.png"/><Relationship Id="rId7" Type="http://schemas.openxmlformats.org/officeDocument/2006/relationships/diagramQuickStyle" Target="../diagrams/quickStyle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gif"/><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4.png"/><Relationship Id="rId7" Type="http://schemas.openxmlformats.org/officeDocument/2006/relationships/diagramQuickStyle" Target="../diagrams/quickStyle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2.gif"/><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gif"/><Relationship Id="rId7" Type="http://schemas.openxmlformats.org/officeDocument/2006/relationships/diagramColors" Target="../diagrams/colors9.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creativecommons.org/licenses/by/4.0/deed.d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youtu.be/3or9nS46Shs" TargetMode="External"/><Relationship Id="rId5" Type="http://schemas.openxmlformats.org/officeDocument/2006/relationships/image" Target="../media/image6.png"/><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creativecommons.org/licenses/by/4.0/deed.de" TargetMode="Externa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bpb.de/kurz-knapp/hintergrund-aktuell/324552/erstes-anwerbeabkommen-vor-65-jahren/"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kulturshaker.de/kulturkonzepte/transkulturalitaet/" TargetMode="External"/><Relationship Id="rId4" Type="http://schemas.openxmlformats.org/officeDocument/2006/relationships/hyperlink" Target="https://www.bpb.de/shop/zeitschriften/izpb/sozialer-wandel-in-deutschland-324/198020/migration-und-integration/"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hyperlink" Target="http://www.uk-koeln.de/lehre/lindenburg-akadem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839058" y="1524703"/>
            <a:ext cx="4496454" cy="4524315"/>
          </a:xfrm>
          <a:prstGeom prst="rect">
            <a:avLst/>
          </a:prstGeom>
          <a:noFill/>
        </p:spPr>
        <p:txBody>
          <a:bodyPr wrap="square" rtlCol="0">
            <a:spAutoFit/>
          </a:bodyPr>
          <a:lstStyle/>
          <a:p>
            <a:r>
              <a:rPr lang="de-DE" sz="2400" b="1" dirty="0">
                <a:solidFill>
                  <a:schemeClr val="dk1"/>
                </a:solidFill>
              </a:rPr>
              <a:t>Diversität in der Pflege - Vertiefungsmodul</a:t>
            </a:r>
          </a:p>
          <a:p>
            <a:endParaRPr lang="de-DE" sz="2400" b="1" dirty="0">
              <a:latin typeface="+mj-lt"/>
            </a:endParaRPr>
          </a:p>
          <a:p>
            <a:endParaRPr lang="de-DE" sz="2400" b="1" dirty="0">
              <a:latin typeface="+mj-lt"/>
            </a:endParaRPr>
          </a:p>
          <a:p>
            <a:r>
              <a:rPr lang="de-DE" sz="2400" b="1" dirty="0">
                <a:latin typeface="+mj-lt"/>
              </a:rPr>
              <a:t>Perspektiven auf die Migrationsgesellschaft in Deutschland </a:t>
            </a:r>
          </a:p>
          <a:p>
            <a:endParaRPr lang="de-DE" sz="2400" b="1" dirty="0">
              <a:highlight>
                <a:srgbClr val="FFFF00"/>
              </a:highlight>
              <a:latin typeface="+mj-lt"/>
            </a:endParaRPr>
          </a:p>
          <a:p>
            <a:r>
              <a:rPr lang="de-DE" sz="2400" b="1" i="1" dirty="0">
                <a:latin typeface="+mj-lt"/>
              </a:rPr>
              <a:t>Kultur vs. Diversität</a:t>
            </a:r>
          </a:p>
          <a:p>
            <a:endParaRPr lang="de-DE" sz="2400" b="1" dirty="0">
              <a:solidFill>
                <a:srgbClr val="FF0000"/>
              </a:solidFill>
              <a:latin typeface="+mj-lt"/>
            </a:endParaRPr>
          </a:p>
          <a:p>
            <a:endParaRPr lang="de-DE" sz="2400" b="1" dirty="0">
              <a:solidFill>
                <a:srgbClr val="FF0000"/>
              </a:solidFill>
              <a:latin typeface="+mj-lt"/>
            </a:endParaRPr>
          </a:p>
          <a:p>
            <a:endParaRPr lang="de-DE" sz="2400" b="1" dirty="0">
              <a:solidFill>
                <a:srgbClr val="FF0000"/>
              </a:solidFill>
              <a:latin typeface="+mj-lt"/>
            </a:endParaRPr>
          </a:p>
        </p:txBody>
      </p:sp>
      <p:sp>
        <p:nvSpPr>
          <p:cNvPr id="15" name="Textfeld 14">
            <a:extLst>
              <a:ext uri="{FF2B5EF4-FFF2-40B4-BE49-F238E27FC236}">
                <a16:creationId xmlns:a16="http://schemas.microsoft.com/office/drawing/2014/main" id="{F6D5C292-0875-43A1-878E-12FD709B0121}"/>
              </a:ext>
            </a:extLst>
          </p:cNvPr>
          <p:cNvSpPr txBox="1"/>
          <p:nvPr/>
        </p:nvSpPr>
        <p:spPr>
          <a:xfrm>
            <a:off x="1976984" y="2910736"/>
            <a:ext cx="2989299" cy="461665"/>
          </a:xfrm>
          <a:prstGeom prst="rect">
            <a:avLst/>
          </a:prstGeom>
          <a:noFill/>
        </p:spPr>
        <p:txBody>
          <a:bodyPr wrap="square" rtlCol="0">
            <a:spAutoFit/>
          </a:bodyPr>
          <a:lstStyle/>
          <a:p>
            <a:endParaRPr lang="de-DE" sz="2400" dirty="0">
              <a:solidFill>
                <a:srgbClr val="FF0000"/>
              </a:solidFill>
              <a:latin typeface="+mj-lt"/>
            </a:endParaRPr>
          </a:p>
        </p:txBody>
      </p:sp>
      <p:pic>
        <p:nvPicPr>
          <p:cNvPr id="16" name="Grafik 15">
            <a:extLst>
              <a:ext uri="{FF2B5EF4-FFF2-40B4-BE49-F238E27FC236}">
                <a16:creationId xmlns:a16="http://schemas.microsoft.com/office/drawing/2014/main" id="{AF7813D6-84DD-4B9C-859F-341F845E5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pic>
        <p:nvPicPr>
          <p:cNvPr id="2" name="Grafik 1">
            <a:extLst>
              <a:ext uri="{FF2B5EF4-FFF2-40B4-BE49-F238E27FC236}">
                <a16:creationId xmlns:a16="http://schemas.microsoft.com/office/drawing/2014/main" id="{4DFEB073-F7FA-E1C1-6AB6-5FFD89B7B9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0642" y="2035050"/>
            <a:ext cx="3086830" cy="2056380"/>
          </a:xfrm>
          <a:prstGeom prst="rect">
            <a:avLst/>
          </a:prstGeom>
        </p:spPr>
      </p:pic>
      <p:sp>
        <p:nvSpPr>
          <p:cNvPr id="3" name="Textfeld 2">
            <a:extLst>
              <a:ext uri="{FF2B5EF4-FFF2-40B4-BE49-F238E27FC236}">
                <a16:creationId xmlns:a16="http://schemas.microsoft.com/office/drawing/2014/main" id="{918E4288-1116-9BD7-6017-571EA0519481}"/>
              </a:ext>
            </a:extLst>
          </p:cNvPr>
          <p:cNvSpPr txBox="1"/>
          <p:nvPr/>
        </p:nvSpPr>
        <p:spPr>
          <a:xfrm>
            <a:off x="2070642" y="4094198"/>
            <a:ext cx="3086830" cy="307777"/>
          </a:xfrm>
          <a:prstGeom prst="rect">
            <a:avLst/>
          </a:prstGeom>
          <a:noFill/>
        </p:spPr>
        <p:txBody>
          <a:bodyPr wrap="square" rtlCol="0">
            <a:spAutoFit/>
          </a:bodyPr>
          <a:lstStyle/>
          <a:p>
            <a:r>
              <a:rPr lang="de-DE" sz="700" dirty="0"/>
              <a:t>Foto: Nutzung mit freundlicher Genehmigung von </a:t>
            </a:r>
            <a:r>
              <a:rPr lang="de-DE" sz="700" dirty="0" err="1"/>
              <a:t>MedizinFotoKöln</a:t>
            </a:r>
            <a:r>
              <a:rPr lang="de-DE" sz="700" dirty="0"/>
              <a:t>/ Christian Wittke</a:t>
            </a:r>
          </a:p>
        </p:txBody>
      </p:sp>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914399"/>
            <a:ext cx="10515600" cy="785140"/>
          </a:xfrm>
        </p:spPr>
        <p:txBody>
          <a:bodyPr>
            <a:normAutofit/>
          </a:bodyPr>
          <a:lstStyle/>
          <a:p>
            <a:r>
              <a:rPr lang="de-DE" sz="3600" dirty="0"/>
              <a:t>Code </a:t>
            </a:r>
            <a:r>
              <a:rPr lang="de-DE" sz="3600" dirty="0" err="1"/>
              <a:t>of</a:t>
            </a:r>
            <a:r>
              <a:rPr lang="de-DE" sz="3600" dirty="0"/>
              <a:t> Conduct</a:t>
            </a:r>
          </a:p>
        </p:txBody>
      </p:sp>
      <p:sp>
        <p:nvSpPr>
          <p:cNvPr id="6" name="Textplatzhalter 7">
            <a:extLst>
              <a:ext uri="{FF2B5EF4-FFF2-40B4-BE49-F238E27FC236}">
                <a16:creationId xmlns:a16="http://schemas.microsoft.com/office/drawing/2014/main" id="{46F17C9C-7175-4F97-AFE3-6C811E0A3E4A}"/>
              </a:ext>
            </a:extLst>
          </p:cNvPr>
          <p:cNvSpPr txBox="1">
            <a:spLocks/>
          </p:cNvSpPr>
          <p:nvPr/>
        </p:nvSpPr>
        <p:spPr>
          <a:xfrm>
            <a:off x="838200" y="1974513"/>
            <a:ext cx="8712200" cy="4608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0000" lvl="1" indent="-270000">
              <a:defRPr/>
            </a:pPr>
            <a:endParaRPr lang="de-DE" dirty="0"/>
          </a:p>
          <a:p>
            <a:pPr marL="270000" lvl="1" indent="-270000">
              <a:defRPr/>
            </a:pPr>
            <a:r>
              <a:rPr lang="de-DE" dirty="0"/>
              <a:t>Sensibles Thema erfordert Sensibilität von allen Seiten</a:t>
            </a:r>
          </a:p>
          <a:p>
            <a:pPr marL="270000" lvl="1" indent="-270000">
              <a:defRPr/>
            </a:pPr>
            <a:endParaRPr lang="de-DE" dirty="0"/>
          </a:p>
          <a:p>
            <a:pPr marL="270000" lvl="1" indent="-270000">
              <a:defRPr/>
            </a:pPr>
            <a:r>
              <a:rPr lang="de-DE" dirty="0"/>
              <a:t>Grundlegend wohlwollende Haltung mit Fehlerfreundlichkeit</a:t>
            </a:r>
          </a:p>
          <a:p>
            <a:pPr marL="270000" lvl="1" indent="-270000">
              <a:defRPr/>
            </a:pPr>
            <a:endParaRPr lang="de-DE" dirty="0"/>
          </a:p>
          <a:p>
            <a:pPr marL="270000" lvl="1" indent="-270000">
              <a:defRPr/>
            </a:pPr>
            <a:r>
              <a:rPr lang="de-DE" dirty="0"/>
              <a:t>Lernraum für Achtsamkeit und Grenzen</a:t>
            </a:r>
          </a:p>
          <a:p>
            <a:pPr marL="270000" lvl="1" indent="-270000">
              <a:defRPr/>
            </a:pPr>
            <a:endParaRPr lang="de-DE" dirty="0"/>
          </a:p>
          <a:p>
            <a:pPr marL="270000" lvl="1" indent="-270000">
              <a:defRPr/>
            </a:pPr>
            <a:r>
              <a:rPr lang="de-DE" dirty="0"/>
              <a:t>Möglichkeit der Unterbrechung</a:t>
            </a:r>
          </a:p>
          <a:p>
            <a:pPr marL="539875" lvl="2" indent="-270000">
              <a:defRPr/>
            </a:pPr>
            <a:endParaRPr lang="de-DE" dirty="0"/>
          </a:p>
          <a:p>
            <a:pPr marL="539875" lvl="2" indent="-270000">
              <a:defRPr/>
            </a:pPr>
            <a:endParaRPr lang="de-DE" dirty="0"/>
          </a:p>
          <a:p>
            <a:pPr marL="270000" lvl="1" indent="-270000">
              <a:defRPr/>
            </a:pPr>
            <a:endParaRPr lang="de-DE" dirty="0"/>
          </a:p>
          <a:p>
            <a:pPr marL="270000" lvl="1" indent="-270000">
              <a:defRPr/>
            </a:pPr>
            <a:endParaRPr lang="de-DE" dirty="0"/>
          </a:p>
          <a:p>
            <a:pPr marL="270000" lvl="1" indent="-270000">
              <a:defRPr/>
            </a:pPr>
            <a:endParaRPr lang="de-DE" dirty="0"/>
          </a:p>
          <a:p>
            <a:pPr marL="270000" lvl="1" indent="-270000">
              <a:defRPr/>
            </a:pPr>
            <a:endParaRPr lang="de-DE" dirty="0"/>
          </a:p>
          <a:p>
            <a:pPr marL="270000" lvl="1" indent="-270000">
              <a:defRPr/>
            </a:pPr>
            <a:endParaRPr lang="de-DE" dirty="0"/>
          </a:p>
          <a:p>
            <a:pPr marL="270000" lvl="1" indent="-270000">
              <a:defRPr/>
            </a:pPr>
            <a:endParaRPr lang="de-DE" b="1" dirty="0"/>
          </a:p>
          <a:p>
            <a:pPr marL="0" lvl="1" indent="0">
              <a:buFont typeface="Arial" panose="020B0604020202020204" pitchFamily="34" charset="0"/>
              <a:buNone/>
              <a:defRPr/>
            </a:pPr>
            <a:endParaRPr lang="de-DE" b="1" dirty="0"/>
          </a:p>
        </p:txBody>
      </p:sp>
    </p:spTree>
    <p:extLst>
      <p:ext uri="{BB962C8B-B14F-4D97-AF65-F5344CB8AC3E}">
        <p14:creationId xmlns:p14="http://schemas.microsoft.com/office/powerpoint/2010/main" val="384431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026C503-84FA-45F3-A467-5B3D2EC32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DB7DD6E-54E5-4002-BF66-5DFB89A395A6}"/>
              </a:ext>
            </a:extLst>
          </p:cNvPr>
          <p:cNvSpPr>
            <a:spLocks noGrp="1"/>
          </p:cNvSpPr>
          <p:nvPr>
            <p:ph type="title"/>
          </p:nvPr>
        </p:nvSpPr>
        <p:spPr/>
        <p:txBody>
          <a:bodyPr>
            <a:normAutofit/>
          </a:bodyPr>
          <a:lstStyle/>
          <a:p>
            <a:r>
              <a:rPr lang="de-DE" sz="5000" dirty="0"/>
              <a:t>"Historische Entwicklungen in Bezug auf die Migrationsgesellschaft“</a:t>
            </a:r>
          </a:p>
        </p:txBody>
      </p:sp>
      <p:sp>
        <p:nvSpPr>
          <p:cNvPr id="3" name="Textplatzhalter 2">
            <a:extLst>
              <a:ext uri="{FF2B5EF4-FFF2-40B4-BE49-F238E27FC236}">
                <a16:creationId xmlns:a16="http://schemas.microsoft.com/office/drawing/2014/main" id="{E7A0D9A8-D141-425C-A5EA-638335A3E7B2}"/>
              </a:ext>
            </a:extLst>
          </p:cNvPr>
          <p:cNvSpPr>
            <a:spLocks noGrp="1"/>
          </p:cNvSpPr>
          <p:nvPr>
            <p:ph type="body" idx="1"/>
          </p:nvPr>
        </p:nvSpPr>
        <p:spPr/>
        <p:txBody>
          <a:bodyPr/>
          <a:lstStyle/>
          <a:p>
            <a:r>
              <a:rPr lang="de-DE" dirty="0"/>
              <a:t>Eine chronologische Einordnung und Verortung im Rahmen gesellschaftlicher Ereignisse und Denkrichtungen in Deutschland (ab 1955) (n. Mecheril)</a:t>
            </a:r>
          </a:p>
          <a:p>
            <a:endParaRPr lang="de-DE" dirty="0"/>
          </a:p>
        </p:txBody>
      </p:sp>
      <p:pic>
        <p:nvPicPr>
          <p:cNvPr id="6" name="Grafik 5">
            <a:extLst>
              <a:ext uri="{FF2B5EF4-FFF2-40B4-BE49-F238E27FC236}">
                <a16:creationId xmlns:a16="http://schemas.microsoft.com/office/drawing/2014/main" id="{B8135FDD-582F-435E-B8C3-7A86D2A03F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Tree>
    <p:extLst>
      <p:ext uri="{BB962C8B-B14F-4D97-AF65-F5344CB8AC3E}">
        <p14:creationId xmlns:p14="http://schemas.microsoft.com/office/powerpoint/2010/main" val="317765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graphicFrame>
        <p:nvGraphicFramePr>
          <p:cNvPr id="6" name="Inhaltsplatzhalter 5">
            <a:extLst>
              <a:ext uri="{FF2B5EF4-FFF2-40B4-BE49-F238E27FC236}">
                <a16:creationId xmlns:a16="http://schemas.microsoft.com/office/drawing/2014/main" id="{60463C2B-6E6C-40A1-AE3C-A552F2A69EE2}"/>
              </a:ext>
            </a:extLst>
          </p:cNvPr>
          <p:cNvGraphicFramePr>
            <a:graphicFrameLocks/>
          </p:cNvGraphicFramePr>
          <p:nvPr>
            <p:extLst>
              <p:ext uri="{D42A27DB-BD31-4B8C-83A1-F6EECF244321}">
                <p14:modId xmlns:p14="http://schemas.microsoft.com/office/powerpoint/2010/main" val="17463329"/>
              </p:ext>
            </p:extLst>
          </p:nvPr>
        </p:nvGraphicFramePr>
        <p:xfrm>
          <a:off x="604520" y="1005840"/>
          <a:ext cx="10982960" cy="52019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itel 7">
            <a:extLst>
              <a:ext uri="{FF2B5EF4-FFF2-40B4-BE49-F238E27FC236}">
                <a16:creationId xmlns:a16="http://schemas.microsoft.com/office/drawing/2014/main" id="{8CD1D93B-2465-4C42-961C-49293BA6DF88}"/>
              </a:ext>
            </a:extLst>
          </p:cNvPr>
          <p:cNvSpPr>
            <a:spLocks noGrp="1"/>
          </p:cNvSpPr>
          <p:nvPr>
            <p:ph type="title"/>
          </p:nvPr>
        </p:nvSpPr>
        <p:spPr>
          <a:xfrm>
            <a:off x="838200" y="914399"/>
            <a:ext cx="11262360" cy="785140"/>
          </a:xfrm>
        </p:spPr>
        <p:txBody>
          <a:bodyPr>
            <a:normAutofit fontScale="90000"/>
          </a:bodyPr>
          <a:lstStyle/>
          <a:p>
            <a:r>
              <a:rPr lang="de-DE" sz="3600" dirty="0"/>
              <a:t>Fünf Phasen der Migrations- und Integrationspolitik Deutschlands</a:t>
            </a:r>
          </a:p>
        </p:txBody>
      </p:sp>
      <p:sp>
        <p:nvSpPr>
          <p:cNvPr id="8" name="Textfeld 7">
            <a:extLst>
              <a:ext uri="{FF2B5EF4-FFF2-40B4-BE49-F238E27FC236}">
                <a16:creationId xmlns:a16="http://schemas.microsoft.com/office/drawing/2014/main" id="{315C488F-82C4-48E5-AD29-4FE8B85EC99C}"/>
              </a:ext>
            </a:extLst>
          </p:cNvPr>
          <p:cNvSpPr txBox="1"/>
          <p:nvPr/>
        </p:nvSpPr>
        <p:spPr>
          <a:xfrm>
            <a:off x="507166" y="5820490"/>
            <a:ext cx="2513830" cy="246221"/>
          </a:xfrm>
          <a:prstGeom prst="rect">
            <a:avLst/>
          </a:prstGeom>
          <a:noFill/>
        </p:spPr>
        <p:txBody>
          <a:bodyPr wrap="none" rtlCol="0">
            <a:spAutoFit/>
          </a:bodyPr>
          <a:lstStyle/>
          <a:p>
            <a:r>
              <a:rPr lang="de-DE" sz="1000" dirty="0"/>
              <a:t>Abb.: Eigene Darstellung nach Geißler (2014)</a:t>
            </a:r>
          </a:p>
        </p:txBody>
      </p:sp>
    </p:spTree>
    <p:extLst>
      <p:ext uri="{BB962C8B-B14F-4D97-AF65-F5344CB8AC3E}">
        <p14:creationId xmlns:p14="http://schemas.microsoft.com/office/powerpoint/2010/main" val="120245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graphicFrame>
        <p:nvGraphicFramePr>
          <p:cNvPr id="6" name="Inhaltsplatzhalter 5">
            <a:extLst>
              <a:ext uri="{FF2B5EF4-FFF2-40B4-BE49-F238E27FC236}">
                <a16:creationId xmlns:a16="http://schemas.microsoft.com/office/drawing/2014/main" id="{60463C2B-6E6C-40A1-AE3C-A552F2A69EE2}"/>
              </a:ext>
            </a:extLst>
          </p:cNvPr>
          <p:cNvGraphicFramePr>
            <a:graphicFrameLocks/>
          </p:cNvGraphicFramePr>
          <p:nvPr>
            <p:extLst>
              <p:ext uri="{D42A27DB-BD31-4B8C-83A1-F6EECF244321}">
                <p14:modId xmlns:p14="http://schemas.microsoft.com/office/powerpoint/2010/main" val="3500515916"/>
              </p:ext>
            </p:extLst>
          </p:nvPr>
        </p:nvGraphicFramePr>
        <p:xfrm>
          <a:off x="604520" y="1005840"/>
          <a:ext cx="10982960" cy="52019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itel 7">
            <a:extLst>
              <a:ext uri="{FF2B5EF4-FFF2-40B4-BE49-F238E27FC236}">
                <a16:creationId xmlns:a16="http://schemas.microsoft.com/office/drawing/2014/main" id="{8CD1D93B-2465-4C42-961C-49293BA6DF88}"/>
              </a:ext>
            </a:extLst>
          </p:cNvPr>
          <p:cNvSpPr>
            <a:spLocks noGrp="1"/>
          </p:cNvSpPr>
          <p:nvPr>
            <p:ph type="title"/>
          </p:nvPr>
        </p:nvSpPr>
        <p:spPr>
          <a:xfrm>
            <a:off x="838200" y="914399"/>
            <a:ext cx="11262360" cy="785140"/>
          </a:xfrm>
        </p:spPr>
        <p:txBody>
          <a:bodyPr>
            <a:normAutofit fontScale="90000"/>
          </a:bodyPr>
          <a:lstStyle/>
          <a:p>
            <a:r>
              <a:rPr lang="de-DE" sz="3600" dirty="0"/>
              <a:t>Fünf Phasen der Migrations- und Integrationspolitik Deutschlands</a:t>
            </a:r>
          </a:p>
        </p:txBody>
      </p:sp>
      <p:sp>
        <p:nvSpPr>
          <p:cNvPr id="2" name="Ellipse 1">
            <a:extLst>
              <a:ext uri="{FF2B5EF4-FFF2-40B4-BE49-F238E27FC236}">
                <a16:creationId xmlns:a16="http://schemas.microsoft.com/office/drawing/2014/main" id="{073BD315-96CC-4966-9EB1-E165BEC7BF55}"/>
              </a:ext>
            </a:extLst>
          </p:cNvPr>
          <p:cNvSpPr/>
          <p:nvPr/>
        </p:nvSpPr>
        <p:spPr>
          <a:xfrm>
            <a:off x="751840" y="2382519"/>
            <a:ext cx="2631440" cy="244856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B01E16BA-6A63-4E65-9C5F-48514AFFF360}"/>
              </a:ext>
            </a:extLst>
          </p:cNvPr>
          <p:cNvSpPr txBox="1"/>
          <p:nvPr/>
        </p:nvSpPr>
        <p:spPr>
          <a:xfrm>
            <a:off x="507166" y="5820490"/>
            <a:ext cx="2513830" cy="246221"/>
          </a:xfrm>
          <a:prstGeom prst="rect">
            <a:avLst/>
          </a:prstGeom>
          <a:noFill/>
        </p:spPr>
        <p:txBody>
          <a:bodyPr wrap="none" rtlCol="0">
            <a:spAutoFit/>
          </a:bodyPr>
          <a:lstStyle/>
          <a:p>
            <a:r>
              <a:rPr lang="de-DE" sz="1000" dirty="0"/>
              <a:t>Abb.: Eigene Darstellung nach Geißler (2014)</a:t>
            </a:r>
          </a:p>
        </p:txBody>
      </p:sp>
    </p:spTree>
    <p:extLst>
      <p:ext uri="{BB962C8B-B14F-4D97-AF65-F5344CB8AC3E}">
        <p14:creationId xmlns:p14="http://schemas.microsoft.com/office/powerpoint/2010/main" val="367399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1A11D4AF-27DA-4592-BF91-7A24B9949641}"/>
              </a:ext>
            </a:extLst>
          </p:cNvPr>
          <p:cNvSpPr/>
          <p:nvPr/>
        </p:nvSpPr>
        <p:spPr>
          <a:xfrm>
            <a:off x="760914" y="887214"/>
            <a:ext cx="7183377" cy="584775"/>
          </a:xfrm>
          <a:prstGeom prst="rect">
            <a:avLst/>
          </a:prstGeom>
        </p:spPr>
        <p:txBody>
          <a:bodyPr wrap="none">
            <a:spAutoFit/>
          </a:bodyPr>
          <a:lstStyle/>
          <a:p>
            <a:r>
              <a:rPr lang="de-DE" sz="3200" dirty="0"/>
              <a:t>Sog. </a:t>
            </a:r>
            <a:r>
              <a:rPr lang="de-DE" sz="3200" i="1" dirty="0" err="1"/>
              <a:t>Anwerberphase</a:t>
            </a:r>
            <a:r>
              <a:rPr lang="de-DE" sz="3200" dirty="0"/>
              <a:t> in der BRD und DDR</a:t>
            </a:r>
          </a:p>
        </p:txBody>
      </p:sp>
      <p:sp>
        <p:nvSpPr>
          <p:cNvPr id="6" name="Inhaltsplatzhalter 2">
            <a:extLst>
              <a:ext uri="{FF2B5EF4-FFF2-40B4-BE49-F238E27FC236}">
                <a16:creationId xmlns:a16="http://schemas.microsoft.com/office/drawing/2014/main" id="{AFB1FD3F-65C8-45E7-93EA-7A7796231C0D}"/>
              </a:ext>
            </a:extLst>
          </p:cNvPr>
          <p:cNvSpPr txBox="1">
            <a:spLocks/>
          </p:cNvSpPr>
          <p:nvPr/>
        </p:nvSpPr>
        <p:spPr>
          <a:xfrm>
            <a:off x="760914" y="1471989"/>
            <a:ext cx="4463727" cy="460851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400" u="sng" dirty="0"/>
              <a:t>Sog. </a:t>
            </a:r>
            <a:r>
              <a:rPr lang="de-DE" sz="2400" i="1" u="sng" dirty="0" err="1"/>
              <a:t>Anwerberabkommen</a:t>
            </a:r>
            <a:r>
              <a:rPr lang="de-DE" sz="2400" i="1" u="sng" dirty="0"/>
              <a:t> </a:t>
            </a:r>
            <a:r>
              <a:rPr lang="de-DE" sz="2400" u="sng" dirty="0"/>
              <a:t>BRD:</a:t>
            </a:r>
            <a:r>
              <a:rPr lang="de-DE" sz="2400" dirty="0"/>
              <a:t> </a:t>
            </a:r>
          </a:p>
          <a:p>
            <a:pPr lvl="1"/>
            <a:endParaRPr lang="de-DE" sz="2000" dirty="0"/>
          </a:p>
          <a:p>
            <a:pPr lvl="1">
              <a:lnSpc>
                <a:spcPct val="100000"/>
              </a:lnSpc>
            </a:pPr>
            <a:r>
              <a:rPr lang="de-DE" sz="2000" dirty="0"/>
              <a:t>Ab 1955 Italien </a:t>
            </a:r>
          </a:p>
          <a:p>
            <a:pPr lvl="1">
              <a:lnSpc>
                <a:spcPct val="100000"/>
              </a:lnSpc>
            </a:pPr>
            <a:r>
              <a:rPr lang="de-DE" sz="2000" dirty="0"/>
              <a:t>1960 Spanien / Griechenland </a:t>
            </a:r>
          </a:p>
          <a:p>
            <a:pPr lvl="1">
              <a:lnSpc>
                <a:spcPct val="100000"/>
              </a:lnSpc>
            </a:pPr>
            <a:r>
              <a:rPr lang="de-DE" sz="2000" dirty="0"/>
              <a:t>1961 Türkei </a:t>
            </a:r>
          </a:p>
          <a:p>
            <a:pPr lvl="1">
              <a:lnSpc>
                <a:spcPct val="100000"/>
              </a:lnSpc>
            </a:pPr>
            <a:r>
              <a:rPr lang="de-DE" sz="2000" dirty="0"/>
              <a:t>1963 Marokko </a:t>
            </a:r>
          </a:p>
          <a:p>
            <a:pPr lvl="1">
              <a:lnSpc>
                <a:spcPct val="100000"/>
              </a:lnSpc>
            </a:pPr>
            <a:r>
              <a:rPr lang="de-DE" sz="2000" dirty="0"/>
              <a:t>1964 Portugal </a:t>
            </a:r>
          </a:p>
          <a:p>
            <a:pPr lvl="1">
              <a:lnSpc>
                <a:spcPct val="100000"/>
              </a:lnSpc>
            </a:pPr>
            <a:r>
              <a:rPr lang="de-DE" sz="2000" dirty="0"/>
              <a:t>1965 Tunesien </a:t>
            </a:r>
          </a:p>
          <a:p>
            <a:pPr lvl="1">
              <a:lnSpc>
                <a:spcPct val="100000"/>
              </a:lnSpc>
            </a:pPr>
            <a:r>
              <a:rPr lang="de-DE" sz="2000" dirty="0"/>
              <a:t>1968 Jugoslawien</a:t>
            </a:r>
          </a:p>
        </p:txBody>
      </p:sp>
      <p:sp>
        <p:nvSpPr>
          <p:cNvPr id="8" name="Inhaltsplatzhalter 2">
            <a:extLst>
              <a:ext uri="{FF2B5EF4-FFF2-40B4-BE49-F238E27FC236}">
                <a16:creationId xmlns:a16="http://schemas.microsoft.com/office/drawing/2014/main" id="{D20DD0CE-7AC5-47B8-99DA-CD2CA2232C31}"/>
              </a:ext>
            </a:extLst>
          </p:cNvPr>
          <p:cNvSpPr txBox="1">
            <a:spLocks/>
          </p:cNvSpPr>
          <p:nvPr/>
        </p:nvSpPr>
        <p:spPr>
          <a:xfrm>
            <a:off x="5373554" y="1471989"/>
            <a:ext cx="6300286" cy="460851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400" u="sng" dirty="0"/>
              <a:t>Sog. </a:t>
            </a:r>
            <a:r>
              <a:rPr lang="de-DE" sz="2400" i="1" u="sng" dirty="0"/>
              <a:t>Vertragsarbeiter</a:t>
            </a:r>
            <a:r>
              <a:rPr lang="de-DE" sz="2400" u="sng" dirty="0"/>
              <a:t> aus sog. </a:t>
            </a:r>
            <a:r>
              <a:rPr lang="de-DE" sz="2400" i="1" u="sng" dirty="0"/>
              <a:t>Bruderstaaten</a:t>
            </a:r>
            <a:r>
              <a:rPr lang="de-DE" sz="2400" u="sng" dirty="0"/>
              <a:t> der ehemaligen DDR: </a:t>
            </a:r>
          </a:p>
          <a:p>
            <a:pPr marL="0" indent="0">
              <a:buNone/>
            </a:pPr>
            <a:endParaRPr lang="de-DE" sz="2000" dirty="0"/>
          </a:p>
          <a:p>
            <a:pPr lvl="1"/>
            <a:r>
              <a:rPr lang="de-DE" sz="2000" dirty="0"/>
              <a:t>Ab 1965 Polen bis 1968</a:t>
            </a:r>
          </a:p>
          <a:p>
            <a:pPr lvl="1"/>
            <a:r>
              <a:rPr lang="de-DE" sz="2000" dirty="0"/>
              <a:t>Ab 1967 Ungarn bis 1968</a:t>
            </a:r>
          </a:p>
          <a:p>
            <a:pPr lvl="1"/>
            <a:r>
              <a:rPr lang="de-DE" sz="2000" dirty="0"/>
              <a:t>Ab 1978 Kuba </a:t>
            </a:r>
          </a:p>
          <a:p>
            <a:pPr lvl="1"/>
            <a:r>
              <a:rPr lang="de-DE" sz="2000" dirty="0"/>
              <a:t>Ab 1979 Mosambik </a:t>
            </a:r>
          </a:p>
          <a:p>
            <a:pPr lvl="1"/>
            <a:r>
              <a:rPr lang="de-DE" sz="2000" dirty="0"/>
              <a:t>Ab 1980 Vietnam  </a:t>
            </a:r>
          </a:p>
          <a:p>
            <a:pPr lvl="1"/>
            <a:r>
              <a:rPr lang="de-DE" sz="2000" dirty="0"/>
              <a:t>Außerdem: Nicaragua, Algerien, Jemen, Tunesien, Angola und China 1984 </a:t>
            </a:r>
          </a:p>
        </p:txBody>
      </p:sp>
      <p:sp>
        <p:nvSpPr>
          <p:cNvPr id="9" name="Textfeld 8">
            <a:extLst>
              <a:ext uri="{FF2B5EF4-FFF2-40B4-BE49-F238E27FC236}">
                <a16:creationId xmlns:a16="http://schemas.microsoft.com/office/drawing/2014/main" id="{7715266B-A1F5-4A76-A27E-7A74C40E1DFA}"/>
              </a:ext>
            </a:extLst>
          </p:cNvPr>
          <p:cNvSpPr txBox="1"/>
          <p:nvPr/>
        </p:nvSpPr>
        <p:spPr>
          <a:xfrm>
            <a:off x="518160" y="5268921"/>
            <a:ext cx="9754304" cy="1200329"/>
          </a:xfrm>
          <a:prstGeom prst="rect">
            <a:avLst/>
          </a:prstGeom>
          <a:noFill/>
        </p:spPr>
        <p:txBody>
          <a:bodyPr wrap="square" rtlCol="0">
            <a:spAutoFit/>
          </a:bodyPr>
          <a:lstStyle/>
          <a:p>
            <a:r>
              <a:rPr lang="de-DE" dirty="0"/>
              <a:t>Von den 14 Millionen (BRD), die bis zum „</a:t>
            </a:r>
            <a:r>
              <a:rPr lang="de-DE" i="1" dirty="0" err="1"/>
              <a:t>Anwerberstopp</a:t>
            </a:r>
            <a:r>
              <a:rPr lang="de-DE" dirty="0"/>
              <a:t>“ 1973 kamen, sind 11 Millionen zurückgegangen (31.12.1989, waren in den Bundesländern der ehemaligen DDR 93.500 ehemalige sog. Vertragsarbeiter*innen) </a:t>
            </a:r>
          </a:p>
          <a:p>
            <a:endParaRPr lang="de-DE" dirty="0"/>
          </a:p>
        </p:txBody>
      </p:sp>
    </p:spTree>
    <p:extLst>
      <p:ext uri="{BB962C8B-B14F-4D97-AF65-F5344CB8AC3E}">
        <p14:creationId xmlns:p14="http://schemas.microsoft.com/office/powerpoint/2010/main" val="419424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6">
                                            <p:txEl>
                                              <p:pRg st="5" end="5"/>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6">
                                            <p:txEl>
                                              <p:pRg st="6" end="6"/>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23091C-CF39-4419-A1DE-E3749F53753D}"/>
              </a:ext>
            </a:extLst>
          </p:cNvPr>
          <p:cNvSpPr/>
          <p:nvPr/>
        </p:nvSpPr>
        <p:spPr>
          <a:xfrm>
            <a:off x="568960" y="772159"/>
            <a:ext cx="9743440" cy="1569660"/>
          </a:xfrm>
          <a:prstGeom prst="rect">
            <a:avLst/>
          </a:prstGeom>
        </p:spPr>
        <p:txBody>
          <a:bodyPr wrap="square">
            <a:spAutoFit/>
          </a:bodyPr>
          <a:lstStyle/>
          <a:p>
            <a:pPr algn="ctr"/>
            <a:r>
              <a:rPr lang="de-DE" sz="3200" dirty="0"/>
              <a:t>Damit einhergehende gesellschaftliche Diskurse, am Beispiel von Migrationspädagogik (Mecheril, 2010)</a:t>
            </a:r>
            <a:br>
              <a:rPr lang="de-DE" sz="3200" dirty="0"/>
            </a:br>
            <a:r>
              <a:rPr lang="de-DE" sz="3200" dirty="0"/>
              <a:t>– Umgang mit Zuwanderung – </a:t>
            </a:r>
          </a:p>
        </p:txBody>
      </p:sp>
      <p:pic>
        <p:nvPicPr>
          <p:cNvPr id="3" name="Grafik 2">
            <a:extLst>
              <a:ext uri="{FF2B5EF4-FFF2-40B4-BE49-F238E27FC236}">
                <a16:creationId xmlns:a16="http://schemas.microsoft.com/office/drawing/2014/main" id="{498AB659-1AEC-4079-9F44-BB1C77BCDD72}"/>
              </a:ext>
            </a:extLst>
          </p:cNvPr>
          <p:cNvPicPr>
            <a:picLocks noChangeAspect="1"/>
          </p:cNvPicPr>
          <p:nvPr/>
        </p:nvPicPr>
        <p:blipFill>
          <a:blip r:embed="rId5"/>
          <a:stretch>
            <a:fillRect/>
          </a:stretch>
        </p:blipFill>
        <p:spPr>
          <a:xfrm>
            <a:off x="1710600" y="2341819"/>
            <a:ext cx="2911092" cy="3436918"/>
          </a:xfrm>
          <a:prstGeom prst="rect">
            <a:avLst/>
          </a:prstGeom>
        </p:spPr>
      </p:pic>
      <p:graphicFrame>
        <p:nvGraphicFramePr>
          <p:cNvPr id="7" name="Tabelle 6">
            <a:extLst>
              <a:ext uri="{FF2B5EF4-FFF2-40B4-BE49-F238E27FC236}">
                <a16:creationId xmlns:a16="http://schemas.microsoft.com/office/drawing/2014/main" id="{26444937-F526-4270-B090-24F3DAF18680}"/>
              </a:ext>
            </a:extLst>
          </p:cNvPr>
          <p:cNvGraphicFramePr>
            <a:graphicFrameLocks noGrp="1"/>
          </p:cNvGraphicFramePr>
          <p:nvPr>
            <p:extLst>
              <p:ext uri="{D42A27DB-BD31-4B8C-83A1-F6EECF244321}">
                <p14:modId xmlns:p14="http://schemas.microsoft.com/office/powerpoint/2010/main" val="661435227"/>
              </p:ext>
            </p:extLst>
          </p:nvPr>
        </p:nvGraphicFramePr>
        <p:xfrm>
          <a:off x="4913630" y="2527047"/>
          <a:ext cx="6065520" cy="3108960"/>
        </p:xfrm>
        <a:graphic>
          <a:graphicData uri="http://schemas.openxmlformats.org/drawingml/2006/table">
            <a:tbl>
              <a:tblPr firstRow="1" bandRow="1">
                <a:tableStyleId>{5C22544A-7EE6-4342-B048-85BDC9FD1C3A}</a:tableStyleId>
              </a:tblPr>
              <a:tblGrid>
                <a:gridCol w="3032760">
                  <a:extLst>
                    <a:ext uri="{9D8B030D-6E8A-4147-A177-3AD203B41FA5}">
                      <a16:colId xmlns:a16="http://schemas.microsoft.com/office/drawing/2014/main" val="3455693464"/>
                    </a:ext>
                  </a:extLst>
                </a:gridCol>
                <a:gridCol w="3032760">
                  <a:extLst>
                    <a:ext uri="{9D8B030D-6E8A-4147-A177-3AD203B41FA5}">
                      <a16:colId xmlns:a16="http://schemas.microsoft.com/office/drawing/2014/main" val="1901382070"/>
                    </a:ext>
                  </a:extLst>
                </a:gridCol>
              </a:tblGrid>
              <a:tr h="264402">
                <a:tc>
                  <a:txBody>
                    <a:bodyPr/>
                    <a:lstStyle/>
                    <a:p>
                      <a:r>
                        <a:rPr lang="de-DE" dirty="0"/>
                        <a:t>Paradigmatische Ansätze Merkmale</a:t>
                      </a:r>
                    </a:p>
                  </a:txBody>
                  <a:tcPr/>
                </a:tc>
                <a:tc>
                  <a:txBody>
                    <a:bodyPr/>
                    <a:lstStyle/>
                    <a:p>
                      <a:r>
                        <a:rPr lang="de-DE" dirty="0"/>
                        <a:t>Perspektiven der sog. „Ausländerpädagogik“</a:t>
                      </a:r>
                    </a:p>
                  </a:txBody>
                  <a:tcPr/>
                </a:tc>
                <a:extLst>
                  <a:ext uri="{0D108BD9-81ED-4DB2-BD59-A6C34878D82A}">
                    <a16:rowId xmlns:a16="http://schemas.microsoft.com/office/drawing/2014/main" val="246615452"/>
                  </a:ext>
                </a:extLst>
              </a:tr>
              <a:tr h="264402">
                <a:tc>
                  <a:txBody>
                    <a:bodyPr/>
                    <a:lstStyle/>
                    <a:p>
                      <a:r>
                        <a:rPr lang="de-DE" dirty="0"/>
                        <a:t>Wer gilt als „Andere“?</a:t>
                      </a:r>
                    </a:p>
                  </a:txBody>
                  <a:tcPr/>
                </a:tc>
                <a:tc>
                  <a:txBody>
                    <a:bodyPr/>
                    <a:lstStyle/>
                    <a:p>
                      <a:r>
                        <a:rPr lang="de-DE" dirty="0"/>
                        <a:t>Spezifische Andere „Ausländer“</a:t>
                      </a:r>
                    </a:p>
                  </a:txBody>
                  <a:tcPr/>
                </a:tc>
                <a:extLst>
                  <a:ext uri="{0D108BD9-81ED-4DB2-BD59-A6C34878D82A}">
                    <a16:rowId xmlns:a16="http://schemas.microsoft.com/office/drawing/2014/main" val="444174622"/>
                  </a:ext>
                </a:extLst>
              </a:tr>
              <a:tr h="264402">
                <a:tc>
                  <a:txBody>
                    <a:bodyPr/>
                    <a:lstStyle/>
                    <a:p>
                      <a:r>
                        <a:rPr lang="de-DE" dirty="0"/>
                        <a:t>Unterscheidungskriterien</a:t>
                      </a:r>
                    </a:p>
                  </a:txBody>
                  <a:tcPr/>
                </a:tc>
                <a:tc>
                  <a:txBody>
                    <a:bodyPr/>
                    <a:lstStyle/>
                    <a:p>
                      <a:r>
                        <a:rPr lang="de-DE" dirty="0"/>
                        <a:t>Pass/Herkunft</a:t>
                      </a:r>
                    </a:p>
                  </a:txBody>
                  <a:tcPr/>
                </a:tc>
                <a:extLst>
                  <a:ext uri="{0D108BD9-81ED-4DB2-BD59-A6C34878D82A}">
                    <a16:rowId xmlns:a16="http://schemas.microsoft.com/office/drawing/2014/main" val="2641542152"/>
                  </a:ext>
                </a:extLst>
              </a:tr>
              <a:tr h="264402">
                <a:tc>
                  <a:txBody>
                    <a:bodyPr/>
                    <a:lstStyle/>
                    <a:p>
                      <a:r>
                        <a:rPr lang="de-DE" dirty="0"/>
                        <a:t>Thematischer Schwerpunkt</a:t>
                      </a:r>
                    </a:p>
                  </a:txBody>
                  <a:tcPr/>
                </a:tc>
                <a:tc>
                  <a:txBody>
                    <a:bodyPr/>
                    <a:lstStyle/>
                    <a:p>
                      <a:r>
                        <a:rPr lang="de-DE" dirty="0"/>
                        <a:t>(Sprach-) Fertigkeiten</a:t>
                      </a:r>
                    </a:p>
                  </a:txBody>
                  <a:tcPr/>
                </a:tc>
                <a:extLst>
                  <a:ext uri="{0D108BD9-81ED-4DB2-BD59-A6C34878D82A}">
                    <a16:rowId xmlns:a16="http://schemas.microsoft.com/office/drawing/2014/main" val="2665977979"/>
                  </a:ext>
                </a:extLst>
              </a:tr>
              <a:tr h="264402">
                <a:tc>
                  <a:txBody>
                    <a:bodyPr/>
                    <a:lstStyle/>
                    <a:p>
                      <a:r>
                        <a:rPr lang="de-DE" dirty="0"/>
                        <a:t>Unterscheidungskonzept</a:t>
                      </a:r>
                    </a:p>
                  </a:txBody>
                  <a:tcPr/>
                </a:tc>
                <a:tc>
                  <a:txBody>
                    <a:bodyPr/>
                    <a:lstStyle/>
                    <a:p>
                      <a:r>
                        <a:rPr lang="de-DE" dirty="0"/>
                        <a:t>Defizit</a:t>
                      </a:r>
                    </a:p>
                  </a:txBody>
                  <a:tcPr/>
                </a:tc>
                <a:extLst>
                  <a:ext uri="{0D108BD9-81ED-4DB2-BD59-A6C34878D82A}">
                    <a16:rowId xmlns:a16="http://schemas.microsoft.com/office/drawing/2014/main" val="3910992160"/>
                  </a:ext>
                </a:extLst>
              </a:tr>
              <a:tr h="264402">
                <a:tc>
                  <a:txBody>
                    <a:bodyPr/>
                    <a:lstStyle/>
                    <a:p>
                      <a:r>
                        <a:rPr lang="de-DE" dirty="0"/>
                        <a:t>Handlungsperspektive</a:t>
                      </a:r>
                    </a:p>
                  </a:txBody>
                  <a:tcPr/>
                </a:tc>
                <a:tc>
                  <a:txBody>
                    <a:bodyPr/>
                    <a:lstStyle/>
                    <a:p>
                      <a:r>
                        <a:rPr lang="de-DE" dirty="0"/>
                        <a:t>Assimilation</a:t>
                      </a:r>
                    </a:p>
                  </a:txBody>
                  <a:tcPr/>
                </a:tc>
                <a:extLst>
                  <a:ext uri="{0D108BD9-81ED-4DB2-BD59-A6C34878D82A}">
                    <a16:rowId xmlns:a16="http://schemas.microsoft.com/office/drawing/2014/main" val="3990791064"/>
                  </a:ext>
                </a:extLst>
              </a:tr>
              <a:tr h="264402">
                <a:tc>
                  <a:txBody>
                    <a:bodyPr/>
                    <a:lstStyle/>
                    <a:p>
                      <a:r>
                        <a:rPr lang="de-DE" dirty="0"/>
                        <a:t>Handlungskonzept</a:t>
                      </a:r>
                    </a:p>
                  </a:txBody>
                  <a:tcPr/>
                </a:tc>
                <a:tc>
                  <a:txBody>
                    <a:bodyPr/>
                    <a:lstStyle/>
                    <a:p>
                      <a:r>
                        <a:rPr lang="de-DE" dirty="0"/>
                        <a:t>Förderung, Kompensation</a:t>
                      </a:r>
                    </a:p>
                  </a:txBody>
                  <a:tcPr/>
                </a:tc>
                <a:extLst>
                  <a:ext uri="{0D108BD9-81ED-4DB2-BD59-A6C34878D82A}">
                    <a16:rowId xmlns:a16="http://schemas.microsoft.com/office/drawing/2014/main" val="1675942351"/>
                  </a:ext>
                </a:extLst>
              </a:tr>
            </a:tbl>
          </a:graphicData>
        </a:graphic>
      </p:graphicFrame>
      <p:sp>
        <p:nvSpPr>
          <p:cNvPr id="8" name="Textfeld 7">
            <a:extLst>
              <a:ext uri="{FF2B5EF4-FFF2-40B4-BE49-F238E27FC236}">
                <a16:creationId xmlns:a16="http://schemas.microsoft.com/office/drawing/2014/main" id="{62DB4B2F-0006-4CB7-880A-093C73E9D9DC}"/>
              </a:ext>
            </a:extLst>
          </p:cNvPr>
          <p:cNvSpPr txBox="1"/>
          <p:nvPr/>
        </p:nvSpPr>
        <p:spPr>
          <a:xfrm>
            <a:off x="568960" y="5801038"/>
            <a:ext cx="2597186" cy="246221"/>
          </a:xfrm>
          <a:prstGeom prst="rect">
            <a:avLst/>
          </a:prstGeom>
          <a:noFill/>
        </p:spPr>
        <p:txBody>
          <a:bodyPr wrap="none" rtlCol="0">
            <a:spAutoFit/>
          </a:bodyPr>
          <a:lstStyle/>
          <a:p>
            <a:r>
              <a:rPr lang="de-DE" sz="1000" dirty="0"/>
              <a:t>Abb.: Eigene Darstellung nach Mecheril (2010)</a:t>
            </a:r>
          </a:p>
        </p:txBody>
      </p:sp>
    </p:spTree>
    <p:extLst>
      <p:ext uri="{BB962C8B-B14F-4D97-AF65-F5344CB8AC3E}">
        <p14:creationId xmlns:p14="http://schemas.microsoft.com/office/powerpoint/2010/main" val="153761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graphicFrame>
        <p:nvGraphicFramePr>
          <p:cNvPr id="6" name="Inhaltsplatzhalter 5">
            <a:extLst>
              <a:ext uri="{FF2B5EF4-FFF2-40B4-BE49-F238E27FC236}">
                <a16:creationId xmlns:a16="http://schemas.microsoft.com/office/drawing/2014/main" id="{60463C2B-6E6C-40A1-AE3C-A552F2A69EE2}"/>
              </a:ext>
            </a:extLst>
          </p:cNvPr>
          <p:cNvGraphicFramePr>
            <a:graphicFrameLocks/>
          </p:cNvGraphicFramePr>
          <p:nvPr>
            <p:extLst>
              <p:ext uri="{D42A27DB-BD31-4B8C-83A1-F6EECF244321}">
                <p14:modId xmlns:p14="http://schemas.microsoft.com/office/powerpoint/2010/main" val="108344328"/>
              </p:ext>
            </p:extLst>
          </p:nvPr>
        </p:nvGraphicFramePr>
        <p:xfrm>
          <a:off x="604520" y="1005840"/>
          <a:ext cx="10982960" cy="52019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itel 7">
            <a:extLst>
              <a:ext uri="{FF2B5EF4-FFF2-40B4-BE49-F238E27FC236}">
                <a16:creationId xmlns:a16="http://schemas.microsoft.com/office/drawing/2014/main" id="{8CD1D93B-2465-4C42-961C-49293BA6DF88}"/>
              </a:ext>
            </a:extLst>
          </p:cNvPr>
          <p:cNvSpPr>
            <a:spLocks noGrp="1"/>
          </p:cNvSpPr>
          <p:nvPr>
            <p:ph type="title"/>
          </p:nvPr>
        </p:nvSpPr>
        <p:spPr>
          <a:xfrm>
            <a:off x="838200" y="914399"/>
            <a:ext cx="11262360" cy="785140"/>
          </a:xfrm>
        </p:spPr>
        <p:txBody>
          <a:bodyPr>
            <a:normAutofit fontScale="90000"/>
          </a:bodyPr>
          <a:lstStyle/>
          <a:p>
            <a:r>
              <a:rPr lang="de-DE" sz="3600" i="1" dirty="0"/>
              <a:t>Sternstunden </a:t>
            </a:r>
            <a:r>
              <a:rPr lang="de-DE" sz="3600" dirty="0"/>
              <a:t>der politischen / gesellschaftlichen Entwicklung</a:t>
            </a:r>
            <a:br>
              <a:rPr lang="de-DE" sz="3600" dirty="0"/>
            </a:br>
            <a:r>
              <a:rPr lang="de-DE" sz="3600" dirty="0"/>
              <a:t>und Auswirkung auf pädagogische Denkrichtungen</a:t>
            </a:r>
          </a:p>
        </p:txBody>
      </p:sp>
      <p:sp>
        <p:nvSpPr>
          <p:cNvPr id="3" name="Textfeld 2">
            <a:extLst>
              <a:ext uri="{FF2B5EF4-FFF2-40B4-BE49-F238E27FC236}">
                <a16:creationId xmlns:a16="http://schemas.microsoft.com/office/drawing/2014/main" id="{B01E16BA-6A63-4E65-9C5F-48514AFFF360}"/>
              </a:ext>
            </a:extLst>
          </p:cNvPr>
          <p:cNvSpPr txBox="1"/>
          <p:nvPr/>
        </p:nvSpPr>
        <p:spPr>
          <a:xfrm>
            <a:off x="527486" y="5840810"/>
            <a:ext cx="2513830" cy="246221"/>
          </a:xfrm>
          <a:prstGeom prst="rect">
            <a:avLst/>
          </a:prstGeom>
          <a:noFill/>
        </p:spPr>
        <p:txBody>
          <a:bodyPr wrap="none" rtlCol="0">
            <a:spAutoFit/>
          </a:bodyPr>
          <a:lstStyle/>
          <a:p>
            <a:r>
              <a:rPr lang="de-DE" sz="1000" dirty="0"/>
              <a:t>Abb.: Eigene Darstellung nach Geißler (2014)</a:t>
            </a:r>
          </a:p>
        </p:txBody>
      </p:sp>
      <p:sp>
        <p:nvSpPr>
          <p:cNvPr id="8" name="Wolke 7">
            <a:extLst>
              <a:ext uri="{FF2B5EF4-FFF2-40B4-BE49-F238E27FC236}">
                <a16:creationId xmlns:a16="http://schemas.microsoft.com/office/drawing/2014/main" id="{AF1BFCE0-B3AA-49F3-9118-2A313AAA8958}"/>
              </a:ext>
            </a:extLst>
          </p:cNvPr>
          <p:cNvSpPr/>
          <p:nvPr/>
        </p:nvSpPr>
        <p:spPr>
          <a:xfrm>
            <a:off x="3388219" y="1778466"/>
            <a:ext cx="2786534" cy="1450122"/>
          </a:xfrm>
          <a:prstGeom prst="cloud">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1978 Gründung des sog. Ausländeramtes</a:t>
            </a:r>
          </a:p>
        </p:txBody>
      </p:sp>
    </p:spTree>
    <p:extLst>
      <p:ext uri="{BB962C8B-B14F-4D97-AF65-F5344CB8AC3E}">
        <p14:creationId xmlns:p14="http://schemas.microsoft.com/office/powerpoint/2010/main" val="213531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graphicFrame>
        <p:nvGraphicFramePr>
          <p:cNvPr id="6" name="Inhaltsplatzhalter 5">
            <a:extLst>
              <a:ext uri="{FF2B5EF4-FFF2-40B4-BE49-F238E27FC236}">
                <a16:creationId xmlns:a16="http://schemas.microsoft.com/office/drawing/2014/main" id="{60463C2B-6E6C-40A1-AE3C-A552F2A69EE2}"/>
              </a:ext>
            </a:extLst>
          </p:cNvPr>
          <p:cNvGraphicFramePr>
            <a:graphicFrameLocks/>
          </p:cNvGraphicFramePr>
          <p:nvPr>
            <p:extLst>
              <p:ext uri="{D42A27DB-BD31-4B8C-83A1-F6EECF244321}">
                <p14:modId xmlns:p14="http://schemas.microsoft.com/office/powerpoint/2010/main" val="4153785128"/>
              </p:ext>
            </p:extLst>
          </p:nvPr>
        </p:nvGraphicFramePr>
        <p:xfrm>
          <a:off x="604520" y="1005840"/>
          <a:ext cx="10982960" cy="52019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itel 7">
            <a:extLst>
              <a:ext uri="{FF2B5EF4-FFF2-40B4-BE49-F238E27FC236}">
                <a16:creationId xmlns:a16="http://schemas.microsoft.com/office/drawing/2014/main" id="{8CD1D93B-2465-4C42-961C-49293BA6DF88}"/>
              </a:ext>
            </a:extLst>
          </p:cNvPr>
          <p:cNvSpPr>
            <a:spLocks noGrp="1"/>
          </p:cNvSpPr>
          <p:nvPr>
            <p:ph type="title"/>
          </p:nvPr>
        </p:nvSpPr>
        <p:spPr>
          <a:xfrm>
            <a:off x="838200" y="914399"/>
            <a:ext cx="11262360" cy="785140"/>
          </a:xfrm>
        </p:spPr>
        <p:txBody>
          <a:bodyPr>
            <a:normAutofit fontScale="90000"/>
          </a:bodyPr>
          <a:lstStyle/>
          <a:p>
            <a:r>
              <a:rPr lang="de-DE" sz="3600" i="1" dirty="0"/>
              <a:t>Sternstunden </a:t>
            </a:r>
            <a:r>
              <a:rPr lang="de-DE" sz="3600" dirty="0"/>
              <a:t>der politischen / gesellschaftlichen Entwicklung</a:t>
            </a:r>
            <a:br>
              <a:rPr lang="de-DE" sz="3600" dirty="0"/>
            </a:br>
            <a:r>
              <a:rPr lang="de-DE" sz="3600" dirty="0"/>
              <a:t>und Auswirkung auf pädagogische Denkrichtungen</a:t>
            </a:r>
          </a:p>
        </p:txBody>
      </p:sp>
      <p:sp>
        <p:nvSpPr>
          <p:cNvPr id="3" name="Textfeld 2">
            <a:extLst>
              <a:ext uri="{FF2B5EF4-FFF2-40B4-BE49-F238E27FC236}">
                <a16:creationId xmlns:a16="http://schemas.microsoft.com/office/drawing/2014/main" id="{B01E16BA-6A63-4E65-9C5F-48514AFFF360}"/>
              </a:ext>
            </a:extLst>
          </p:cNvPr>
          <p:cNvSpPr txBox="1"/>
          <p:nvPr/>
        </p:nvSpPr>
        <p:spPr>
          <a:xfrm>
            <a:off x="517326" y="5852160"/>
            <a:ext cx="2513830" cy="246221"/>
          </a:xfrm>
          <a:prstGeom prst="rect">
            <a:avLst/>
          </a:prstGeom>
          <a:noFill/>
        </p:spPr>
        <p:txBody>
          <a:bodyPr wrap="none" rtlCol="0">
            <a:spAutoFit/>
          </a:bodyPr>
          <a:lstStyle/>
          <a:p>
            <a:r>
              <a:rPr lang="de-DE" sz="1000" dirty="0"/>
              <a:t>Abb.: Eigene Darstellung nach Geißler (2014)</a:t>
            </a:r>
          </a:p>
        </p:txBody>
      </p:sp>
      <p:sp>
        <p:nvSpPr>
          <p:cNvPr id="8" name="Wolke 7">
            <a:extLst>
              <a:ext uri="{FF2B5EF4-FFF2-40B4-BE49-F238E27FC236}">
                <a16:creationId xmlns:a16="http://schemas.microsoft.com/office/drawing/2014/main" id="{AF1BFCE0-B3AA-49F3-9118-2A313AAA8958}"/>
              </a:ext>
            </a:extLst>
          </p:cNvPr>
          <p:cNvSpPr/>
          <p:nvPr/>
        </p:nvSpPr>
        <p:spPr>
          <a:xfrm>
            <a:off x="3388219" y="1778466"/>
            <a:ext cx="2786534" cy="1450122"/>
          </a:xfrm>
          <a:prstGeom prst="cloud">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1978 Gründung des sog. Ausländeramtes</a:t>
            </a:r>
          </a:p>
        </p:txBody>
      </p:sp>
      <p:sp>
        <p:nvSpPr>
          <p:cNvPr id="9" name="Wolke 8">
            <a:extLst>
              <a:ext uri="{FF2B5EF4-FFF2-40B4-BE49-F238E27FC236}">
                <a16:creationId xmlns:a16="http://schemas.microsoft.com/office/drawing/2014/main" id="{FDB0638F-EF7D-47D8-B510-426D4294E949}"/>
              </a:ext>
            </a:extLst>
          </p:cNvPr>
          <p:cNvSpPr/>
          <p:nvPr/>
        </p:nvSpPr>
        <p:spPr>
          <a:xfrm>
            <a:off x="3475465" y="3999166"/>
            <a:ext cx="2699288" cy="1264786"/>
          </a:xfrm>
          <a:prstGeom prst="cloud">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1979 </a:t>
            </a:r>
          </a:p>
          <a:p>
            <a:pPr algn="ctr"/>
            <a:r>
              <a:rPr lang="de-DE" dirty="0"/>
              <a:t>Heinz Kühn Memorandum</a:t>
            </a:r>
          </a:p>
        </p:txBody>
      </p:sp>
    </p:spTree>
    <p:extLst>
      <p:ext uri="{BB962C8B-B14F-4D97-AF65-F5344CB8AC3E}">
        <p14:creationId xmlns:p14="http://schemas.microsoft.com/office/powerpoint/2010/main" val="424200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graphicFrame>
        <p:nvGraphicFramePr>
          <p:cNvPr id="6" name="Inhaltsplatzhalter 3">
            <a:extLst>
              <a:ext uri="{FF2B5EF4-FFF2-40B4-BE49-F238E27FC236}">
                <a16:creationId xmlns:a16="http://schemas.microsoft.com/office/drawing/2014/main" id="{57C32CF3-44B6-475A-BC99-E12748B3E3FB}"/>
              </a:ext>
            </a:extLst>
          </p:cNvPr>
          <p:cNvGraphicFramePr>
            <a:graphicFrameLocks/>
          </p:cNvGraphicFramePr>
          <p:nvPr>
            <p:extLst>
              <p:ext uri="{D42A27DB-BD31-4B8C-83A1-F6EECF244321}">
                <p14:modId xmlns:p14="http://schemas.microsoft.com/office/powerpoint/2010/main" val="4079548111"/>
              </p:ext>
            </p:extLst>
          </p:nvPr>
        </p:nvGraphicFramePr>
        <p:xfrm>
          <a:off x="1992313" y="1284288"/>
          <a:ext cx="8207374" cy="460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Rechteck 1">
            <a:extLst>
              <a:ext uri="{FF2B5EF4-FFF2-40B4-BE49-F238E27FC236}">
                <a16:creationId xmlns:a16="http://schemas.microsoft.com/office/drawing/2014/main" id="{7886E15F-9303-4BC9-9F37-756614A48597}"/>
              </a:ext>
            </a:extLst>
          </p:cNvPr>
          <p:cNvSpPr/>
          <p:nvPr/>
        </p:nvSpPr>
        <p:spPr>
          <a:xfrm>
            <a:off x="457200" y="809784"/>
            <a:ext cx="12049760" cy="584775"/>
          </a:xfrm>
          <a:prstGeom prst="rect">
            <a:avLst/>
          </a:prstGeom>
        </p:spPr>
        <p:txBody>
          <a:bodyPr wrap="square">
            <a:spAutoFit/>
          </a:bodyPr>
          <a:lstStyle/>
          <a:p>
            <a:r>
              <a:rPr lang="de-DE" sz="3200" dirty="0">
                <a:solidFill>
                  <a:prstClr val="black"/>
                </a:solidFill>
                <a:latin typeface="Calibri Light" panose="020F0302020204030204"/>
                <a:ea typeface="+mj-ea"/>
                <a:cs typeface="+mj-cs"/>
              </a:rPr>
              <a:t>Ein erster Paradigmenwechsel im pädagogischen Kontext</a:t>
            </a:r>
            <a:endParaRPr lang="de-DE" sz="3200" dirty="0"/>
          </a:p>
        </p:txBody>
      </p:sp>
      <p:sp>
        <p:nvSpPr>
          <p:cNvPr id="7" name="Textfeld 6">
            <a:extLst>
              <a:ext uri="{FF2B5EF4-FFF2-40B4-BE49-F238E27FC236}">
                <a16:creationId xmlns:a16="http://schemas.microsoft.com/office/drawing/2014/main" id="{68274DCD-BD40-4C2C-9088-60C89C6CE512}"/>
              </a:ext>
            </a:extLst>
          </p:cNvPr>
          <p:cNvSpPr txBox="1"/>
          <p:nvPr/>
        </p:nvSpPr>
        <p:spPr>
          <a:xfrm>
            <a:off x="537646" y="5801995"/>
            <a:ext cx="2597186" cy="246221"/>
          </a:xfrm>
          <a:prstGeom prst="rect">
            <a:avLst/>
          </a:prstGeom>
          <a:noFill/>
        </p:spPr>
        <p:txBody>
          <a:bodyPr wrap="none" rtlCol="0">
            <a:spAutoFit/>
          </a:bodyPr>
          <a:lstStyle/>
          <a:p>
            <a:r>
              <a:rPr lang="de-DE" sz="1000" dirty="0"/>
              <a:t>Abb.: Eigene Darstellung nach Mecheril (2010)</a:t>
            </a:r>
          </a:p>
        </p:txBody>
      </p:sp>
    </p:spTree>
    <p:extLst>
      <p:ext uri="{BB962C8B-B14F-4D97-AF65-F5344CB8AC3E}">
        <p14:creationId xmlns:p14="http://schemas.microsoft.com/office/powerpoint/2010/main" val="228424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graphicFrame>
        <p:nvGraphicFramePr>
          <p:cNvPr id="6" name="Inhaltsplatzhalter 5">
            <a:extLst>
              <a:ext uri="{FF2B5EF4-FFF2-40B4-BE49-F238E27FC236}">
                <a16:creationId xmlns:a16="http://schemas.microsoft.com/office/drawing/2014/main" id="{60463C2B-6E6C-40A1-AE3C-A552F2A69EE2}"/>
              </a:ext>
            </a:extLst>
          </p:cNvPr>
          <p:cNvGraphicFramePr>
            <a:graphicFrameLocks/>
          </p:cNvGraphicFramePr>
          <p:nvPr>
            <p:extLst>
              <p:ext uri="{D42A27DB-BD31-4B8C-83A1-F6EECF244321}">
                <p14:modId xmlns:p14="http://schemas.microsoft.com/office/powerpoint/2010/main" val="2686543503"/>
              </p:ext>
            </p:extLst>
          </p:nvPr>
        </p:nvGraphicFramePr>
        <p:xfrm>
          <a:off x="604520" y="1005840"/>
          <a:ext cx="10982960" cy="52019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itel 7">
            <a:extLst>
              <a:ext uri="{FF2B5EF4-FFF2-40B4-BE49-F238E27FC236}">
                <a16:creationId xmlns:a16="http://schemas.microsoft.com/office/drawing/2014/main" id="{8CD1D93B-2465-4C42-961C-49293BA6DF88}"/>
              </a:ext>
            </a:extLst>
          </p:cNvPr>
          <p:cNvSpPr>
            <a:spLocks noGrp="1"/>
          </p:cNvSpPr>
          <p:nvPr>
            <p:ph type="title"/>
          </p:nvPr>
        </p:nvSpPr>
        <p:spPr>
          <a:xfrm>
            <a:off x="838200" y="914399"/>
            <a:ext cx="11262360" cy="785140"/>
          </a:xfrm>
        </p:spPr>
        <p:txBody>
          <a:bodyPr>
            <a:normAutofit fontScale="90000"/>
          </a:bodyPr>
          <a:lstStyle/>
          <a:p>
            <a:r>
              <a:rPr lang="de-DE" sz="3600" i="1" dirty="0"/>
              <a:t>Sternstunden </a:t>
            </a:r>
            <a:r>
              <a:rPr lang="de-DE" sz="3600" dirty="0"/>
              <a:t>der politischen / gesellschaftlichen Entwicklung</a:t>
            </a:r>
            <a:br>
              <a:rPr lang="de-DE" sz="3600" dirty="0"/>
            </a:br>
            <a:r>
              <a:rPr lang="de-DE" sz="3600" dirty="0"/>
              <a:t>und Auswirkung auf pädagogische Denkrichtungen</a:t>
            </a:r>
          </a:p>
        </p:txBody>
      </p:sp>
      <p:sp>
        <p:nvSpPr>
          <p:cNvPr id="3" name="Textfeld 2">
            <a:extLst>
              <a:ext uri="{FF2B5EF4-FFF2-40B4-BE49-F238E27FC236}">
                <a16:creationId xmlns:a16="http://schemas.microsoft.com/office/drawing/2014/main" id="{B01E16BA-6A63-4E65-9C5F-48514AFFF360}"/>
              </a:ext>
            </a:extLst>
          </p:cNvPr>
          <p:cNvSpPr txBox="1"/>
          <p:nvPr/>
        </p:nvSpPr>
        <p:spPr>
          <a:xfrm>
            <a:off x="466526" y="5852160"/>
            <a:ext cx="2513830" cy="246221"/>
          </a:xfrm>
          <a:prstGeom prst="rect">
            <a:avLst/>
          </a:prstGeom>
          <a:noFill/>
        </p:spPr>
        <p:txBody>
          <a:bodyPr wrap="none" rtlCol="0">
            <a:spAutoFit/>
          </a:bodyPr>
          <a:lstStyle/>
          <a:p>
            <a:r>
              <a:rPr lang="de-DE" sz="1000" dirty="0"/>
              <a:t>Abb.: Eigene Darstellung nach Geißler (2014)</a:t>
            </a:r>
          </a:p>
        </p:txBody>
      </p:sp>
      <p:sp>
        <p:nvSpPr>
          <p:cNvPr id="9" name="Textfeld 8">
            <a:extLst>
              <a:ext uri="{FF2B5EF4-FFF2-40B4-BE49-F238E27FC236}">
                <a16:creationId xmlns:a16="http://schemas.microsoft.com/office/drawing/2014/main" id="{DFF497A4-276D-42BB-82BD-8AA4033D2322}"/>
              </a:ext>
            </a:extLst>
          </p:cNvPr>
          <p:cNvSpPr txBox="1"/>
          <p:nvPr/>
        </p:nvSpPr>
        <p:spPr>
          <a:xfrm>
            <a:off x="4357256" y="4950036"/>
            <a:ext cx="4522328" cy="369332"/>
          </a:xfrm>
          <a:prstGeom prst="rect">
            <a:avLst/>
          </a:prstGeom>
          <a:solidFill>
            <a:schemeClr val="accent1">
              <a:lumMod val="60000"/>
              <a:lumOff val="40000"/>
            </a:schemeClr>
          </a:solidFill>
          <a:ln>
            <a:solidFill>
              <a:schemeClr val="tx1"/>
            </a:solidFill>
          </a:ln>
        </p:spPr>
        <p:txBody>
          <a:bodyPr wrap="none" rtlCol="0">
            <a:spAutoFit/>
          </a:bodyPr>
          <a:lstStyle/>
          <a:p>
            <a:r>
              <a:rPr lang="de-DE" dirty="0"/>
              <a:t>Was passiert im Oktober 1982 in Deutschland?</a:t>
            </a:r>
          </a:p>
        </p:txBody>
      </p:sp>
      <p:cxnSp>
        <p:nvCxnSpPr>
          <p:cNvPr id="10" name="Gerade Verbindung mit Pfeil 9">
            <a:extLst>
              <a:ext uri="{FF2B5EF4-FFF2-40B4-BE49-F238E27FC236}">
                <a16:creationId xmlns:a16="http://schemas.microsoft.com/office/drawing/2014/main" id="{42513EC8-1E67-49B8-B87F-7FAE4674BD69}"/>
              </a:ext>
            </a:extLst>
          </p:cNvPr>
          <p:cNvCxnSpPr>
            <a:cxnSpLocks/>
          </p:cNvCxnSpPr>
          <p:nvPr/>
        </p:nvCxnSpPr>
        <p:spPr>
          <a:xfrm flipV="1">
            <a:off x="5749300" y="3606799"/>
            <a:ext cx="468620" cy="1066801"/>
          </a:xfrm>
          <a:prstGeom prst="straightConnector1">
            <a:avLst/>
          </a:prstGeom>
          <a:ln w="4445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45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AA3D9B9C-C0AD-4BA0-AA45-F479C73493F2}"/>
              </a:ext>
            </a:extLst>
          </p:cNvPr>
          <p:cNvSpPr/>
          <p:nvPr/>
        </p:nvSpPr>
        <p:spPr>
          <a:xfrm>
            <a:off x="672656" y="887214"/>
            <a:ext cx="5423344" cy="584775"/>
          </a:xfrm>
          <a:prstGeom prst="rect">
            <a:avLst/>
          </a:prstGeom>
        </p:spPr>
        <p:txBody>
          <a:bodyPr wrap="none">
            <a:spAutoFit/>
          </a:bodyPr>
          <a:lstStyle/>
          <a:p>
            <a:r>
              <a:rPr lang="de-DE" sz="3200" dirty="0"/>
              <a:t>Stagnation in der Abwehrphase</a:t>
            </a:r>
          </a:p>
        </p:txBody>
      </p:sp>
      <p:sp>
        <p:nvSpPr>
          <p:cNvPr id="6" name="Inhaltsplatzhalter 2">
            <a:extLst>
              <a:ext uri="{FF2B5EF4-FFF2-40B4-BE49-F238E27FC236}">
                <a16:creationId xmlns:a16="http://schemas.microsoft.com/office/drawing/2014/main" id="{4AB905BA-111A-4716-A26E-D0D532B4CD39}"/>
              </a:ext>
            </a:extLst>
          </p:cNvPr>
          <p:cNvSpPr txBox="1">
            <a:spLocks/>
          </p:cNvSpPr>
          <p:nvPr/>
        </p:nvSpPr>
        <p:spPr>
          <a:xfrm>
            <a:off x="1299776" y="2295937"/>
            <a:ext cx="8207375" cy="24487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„Deutschland ist </a:t>
            </a:r>
            <a:r>
              <a:rPr lang="de-DE" b="1" dirty="0"/>
              <a:t>kein</a:t>
            </a:r>
            <a:r>
              <a:rPr lang="de-DE" dirty="0"/>
              <a:t> Einwanderungsland. Es sind daher alle humanitär vertretbaren Maßnahmen zu ergreifen, um den Zuzug von Ausländern zu unterbinden.“  </a:t>
            </a:r>
          </a:p>
          <a:p>
            <a:pPr marL="0" indent="0">
              <a:buNone/>
            </a:pPr>
            <a:r>
              <a:rPr lang="de-DE" dirty="0"/>
              <a:t>Zitat aus dem Koalitionsvertrag 1982 (CDU/FDP) </a:t>
            </a:r>
          </a:p>
        </p:txBody>
      </p:sp>
    </p:spTree>
    <p:extLst>
      <p:ext uri="{BB962C8B-B14F-4D97-AF65-F5344CB8AC3E}">
        <p14:creationId xmlns:p14="http://schemas.microsoft.com/office/powerpoint/2010/main" val="215872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graphicFrame>
        <p:nvGraphicFramePr>
          <p:cNvPr id="6" name="Inhaltsplatzhalter 5">
            <a:extLst>
              <a:ext uri="{FF2B5EF4-FFF2-40B4-BE49-F238E27FC236}">
                <a16:creationId xmlns:a16="http://schemas.microsoft.com/office/drawing/2014/main" id="{60463C2B-6E6C-40A1-AE3C-A552F2A69EE2}"/>
              </a:ext>
            </a:extLst>
          </p:cNvPr>
          <p:cNvGraphicFramePr>
            <a:graphicFrameLocks/>
          </p:cNvGraphicFramePr>
          <p:nvPr>
            <p:extLst>
              <p:ext uri="{D42A27DB-BD31-4B8C-83A1-F6EECF244321}">
                <p14:modId xmlns:p14="http://schemas.microsoft.com/office/powerpoint/2010/main" val="2798882661"/>
              </p:ext>
            </p:extLst>
          </p:nvPr>
        </p:nvGraphicFramePr>
        <p:xfrm>
          <a:off x="604520" y="1005840"/>
          <a:ext cx="10982960" cy="52019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itel 7">
            <a:extLst>
              <a:ext uri="{FF2B5EF4-FFF2-40B4-BE49-F238E27FC236}">
                <a16:creationId xmlns:a16="http://schemas.microsoft.com/office/drawing/2014/main" id="{8CD1D93B-2465-4C42-961C-49293BA6DF88}"/>
              </a:ext>
            </a:extLst>
          </p:cNvPr>
          <p:cNvSpPr>
            <a:spLocks noGrp="1"/>
          </p:cNvSpPr>
          <p:nvPr>
            <p:ph type="title"/>
          </p:nvPr>
        </p:nvSpPr>
        <p:spPr>
          <a:xfrm>
            <a:off x="838200" y="914399"/>
            <a:ext cx="11262360" cy="785140"/>
          </a:xfrm>
        </p:spPr>
        <p:txBody>
          <a:bodyPr>
            <a:normAutofit fontScale="90000"/>
          </a:bodyPr>
          <a:lstStyle/>
          <a:p>
            <a:r>
              <a:rPr lang="de-DE" sz="3600" i="1" dirty="0"/>
              <a:t>Sternstunden </a:t>
            </a:r>
            <a:r>
              <a:rPr lang="de-DE" sz="3600" dirty="0"/>
              <a:t>der politischen / gesellschaftlichen Entwicklung</a:t>
            </a:r>
            <a:br>
              <a:rPr lang="de-DE" sz="3600" dirty="0"/>
            </a:br>
            <a:r>
              <a:rPr lang="de-DE" sz="3600" dirty="0"/>
              <a:t>und Auswirkung auf pädagogische Denkrichtungen</a:t>
            </a:r>
          </a:p>
        </p:txBody>
      </p:sp>
      <p:sp>
        <p:nvSpPr>
          <p:cNvPr id="3" name="Textfeld 2">
            <a:extLst>
              <a:ext uri="{FF2B5EF4-FFF2-40B4-BE49-F238E27FC236}">
                <a16:creationId xmlns:a16="http://schemas.microsoft.com/office/drawing/2014/main" id="{B01E16BA-6A63-4E65-9C5F-48514AFFF360}"/>
              </a:ext>
            </a:extLst>
          </p:cNvPr>
          <p:cNvSpPr txBox="1"/>
          <p:nvPr/>
        </p:nvSpPr>
        <p:spPr>
          <a:xfrm>
            <a:off x="456366" y="5852160"/>
            <a:ext cx="2542684" cy="246221"/>
          </a:xfrm>
          <a:prstGeom prst="rect">
            <a:avLst/>
          </a:prstGeom>
          <a:noFill/>
        </p:spPr>
        <p:txBody>
          <a:bodyPr wrap="none" rtlCol="0">
            <a:spAutoFit/>
          </a:bodyPr>
          <a:lstStyle/>
          <a:p>
            <a:r>
              <a:rPr lang="de-DE" sz="1000" dirty="0"/>
              <a:t>Abb.: Eigene Darstellung nach  Geißler (2014)</a:t>
            </a:r>
          </a:p>
        </p:txBody>
      </p:sp>
      <p:sp>
        <p:nvSpPr>
          <p:cNvPr id="11" name="Wolke 10">
            <a:extLst>
              <a:ext uri="{FF2B5EF4-FFF2-40B4-BE49-F238E27FC236}">
                <a16:creationId xmlns:a16="http://schemas.microsoft.com/office/drawing/2014/main" id="{79570674-BF84-4531-9F37-6EE0245B1579}"/>
              </a:ext>
            </a:extLst>
          </p:cNvPr>
          <p:cNvSpPr/>
          <p:nvPr/>
        </p:nvSpPr>
        <p:spPr>
          <a:xfrm>
            <a:off x="5965200" y="1907736"/>
            <a:ext cx="2844316" cy="1363942"/>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1989 </a:t>
            </a:r>
          </a:p>
          <a:p>
            <a:pPr algn="ctr"/>
            <a:r>
              <a:rPr lang="de-DE" dirty="0"/>
              <a:t>Fall der Mauer</a:t>
            </a:r>
          </a:p>
          <a:p>
            <a:pPr algn="ctr"/>
            <a:r>
              <a:rPr lang="de-DE" dirty="0"/>
              <a:t>Zusammenbruch der UDSSR</a:t>
            </a:r>
          </a:p>
        </p:txBody>
      </p:sp>
      <p:sp>
        <p:nvSpPr>
          <p:cNvPr id="12" name="Wolke 11">
            <a:extLst>
              <a:ext uri="{FF2B5EF4-FFF2-40B4-BE49-F238E27FC236}">
                <a16:creationId xmlns:a16="http://schemas.microsoft.com/office/drawing/2014/main" id="{E32A9EE3-D43F-4B86-B714-095F89D16263}"/>
              </a:ext>
            </a:extLst>
          </p:cNvPr>
          <p:cNvSpPr/>
          <p:nvPr/>
        </p:nvSpPr>
        <p:spPr>
          <a:xfrm>
            <a:off x="6096000" y="4090946"/>
            <a:ext cx="2844316" cy="1147918"/>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1992/93 sog. Asylkompromiss</a:t>
            </a:r>
          </a:p>
        </p:txBody>
      </p:sp>
    </p:spTree>
    <p:extLst>
      <p:ext uri="{BB962C8B-B14F-4D97-AF65-F5344CB8AC3E}">
        <p14:creationId xmlns:p14="http://schemas.microsoft.com/office/powerpoint/2010/main" val="170212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graphicFrame>
        <p:nvGraphicFramePr>
          <p:cNvPr id="6" name="Inhaltsplatzhalter 5">
            <a:extLst>
              <a:ext uri="{FF2B5EF4-FFF2-40B4-BE49-F238E27FC236}">
                <a16:creationId xmlns:a16="http://schemas.microsoft.com/office/drawing/2014/main" id="{60463C2B-6E6C-40A1-AE3C-A552F2A69EE2}"/>
              </a:ext>
            </a:extLst>
          </p:cNvPr>
          <p:cNvGraphicFramePr>
            <a:graphicFrameLocks/>
          </p:cNvGraphicFramePr>
          <p:nvPr>
            <p:extLst>
              <p:ext uri="{D42A27DB-BD31-4B8C-83A1-F6EECF244321}">
                <p14:modId xmlns:p14="http://schemas.microsoft.com/office/powerpoint/2010/main" val="2906066555"/>
              </p:ext>
            </p:extLst>
          </p:nvPr>
        </p:nvGraphicFramePr>
        <p:xfrm>
          <a:off x="604520" y="1005840"/>
          <a:ext cx="10982960" cy="52019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itel 7">
            <a:extLst>
              <a:ext uri="{FF2B5EF4-FFF2-40B4-BE49-F238E27FC236}">
                <a16:creationId xmlns:a16="http://schemas.microsoft.com/office/drawing/2014/main" id="{8CD1D93B-2465-4C42-961C-49293BA6DF88}"/>
              </a:ext>
            </a:extLst>
          </p:cNvPr>
          <p:cNvSpPr>
            <a:spLocks noGrp="1"/>
          </p:cNvSpPr>
          <p:nvPr>
            <p:ph type="title"/>
          </p:nvPr>
        </p:nvSpPr>
        <p:spPr>
          <a:xfrm>
            <a:off x="838200" y="914399"/>
            <a:ext cx="11262360" cy="785140"/>
          </a:xfrm>
        </p:spPr>
        <p:txBody>
          <a:bodyPr>
            <a:normAutofit fontScale="90000"/>
          </a:bodyPr>
          <a:lstStyle/>
          <a:p>
            <a:r>
              <a:rPr lang="de-DE" sz="3600" i="1" dirty="0"/>
              <a:t>Sternstunden </a:t>
            </a:r>
            <a:r>
              <a:rPr lang="de-DE" sz="3600" dirty="0"/>
              <a:t>der politischen / gesellschaftlichen Entwicklung</a:t>
            </a:r>
            <a:br>
              <a:rPr lang="de-DE" sz="3600" dirty="0"/>
            </a:br>
            <a:r>
              <a:rPr lang="de-DE" sz="3600" dirty="0"/>
              <a:t>und Auswirkung auf pädagogische Denkrichtungen</a:t>
            </a:r>
          </a:p>
        </p:txBody>
      </p:sp>
      <p:sp>
        <p:nvSpPr>
          <p:cNvPr id="3" name="Textfeld 2">
            <a:extLst>
              <a:ext uri="{FF2B5EF4-FFF2-40B4-BE49-F238E27FC236}">
                <a16:creationId xmlns:a16="http://schemas.microsoft.com/office/drawing/2014/main" id="{B01E16BA-6A63-4E65-9C5F-48514AFFF360}"/>
              </a:ext>
            </a:extLst>
          </p:cNvPr>
          <p:cNvSpPr txBox="1"/>
          <p:nvPr/>
        </p:nvSpPr>
        <p:spPr>
          <a:xfrm>
            <a:off x="507166" y="5820490"/>
            <a:ext cx="2513830" cy="246221"/>
          </a:xfrm>
          <a:prstGeom prst="rect">
            <a:avLst/>
          </a:prstGeom>
          <a:noFill/>
        </p:spPr>
        <p:txBody>
          <a:bodyPr wrap="none" rtlCol="0">
            <a:spAutoFit/>
          </a:bodyPr>
          <a:lstStyle/>
          <a:p>
            <a:r>
              <a:rPr lang="de-DE" sz="1000" dirty="0"/>
              <a:t>Abb.: Eigene Darstellung nach Geißler (2014)</a:t>
            </a:r>
          </a:p>
        </p:txBody>
      </p:sp>
      <p:sp>
        <p:nvSpPr>
          <p:cNvPr id="9" name="Wolke 8">
            <a:extLst>
              <a:ext uri="{FF2B5EF4-FFF2-40B4-BE49-F238E27FC236}">
                <a16:creationId xmlns:a16="http://schemas.microsoft.com/office/drawing/2014/main" id="{AEE374D0-15C4-41F9-9C02-2F6FA167D7A0}"/>
              </a:ext>
            </a:extLst>
          </p:cNvPr>
          <p:cNvSpPr/>
          <p:nvPr/>
        </p:nvSpPr>
        <p:spPr>
          <a:xfrm>
            <a:off x="8547668" y="1729459"/>
            <a:ext cx="3039812" cy="1359768"/>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2000 Einführung doppelte Staatsbürgerschaft</a:t>
            </a:r>
          </a:p>
        </p:txBody>
      </p:sp>
      <p:sp>
        <p:nvSpPr>
          <p:cNvPr id="10" name="Wolke 9">
            <a:extLst>
              <a:ext uri="{FF2B5EF4-FFF2-40B4-BE49-F238E27FC236}">
                <a16:creationId xmlns:a16="http://schemas.microsoft.com/office/drawing/2014/main" id="{C3A13483-47F2-4857-A8C1-66E1D2B1C5E5}"/>
              </a:ext>
            </a:extLst>
          </p:cNvPr>
          <p:cNvSpPr/>
          <p:nvPr/>
        </p:nvSpPr>
        <p:spPr>
          <a:xfrm>
            <a:off x="8450083" y="4095067"/>
            <a:ext cx="3393937" cy="1459994"/>
          </a:xfrm>
          <a:prstGeom prst="cloud">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2005 Zuwanderungsgesetz Deutschland </a:t>
            </a:r>
            <a:r>
              <a:rPr lang="de-DE" b="1" dirty="0"/>
              <a:t>ein</a:t>
            </a:r>
            <a:r>
              <a:rPr lang="de-DE" dirty="0"/>
              <a:t> Einwanderungsland</a:t>
            </a:r>
          </a:p>
        </p:txBody>
      </p:sp>
    </p:spTree>
    <p:extLst>
      <p:ext uri="{BB962C8B-B14F-4D97-AF65-F5344CB8AC3E}">
        <p14:creationId xmlns:p14="http://schemas.microsoft.com/office/powerpoint/2010/main" val="278523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864F773-BF11-4D24-ABFC-21C1686D0A5B}"/>
              </a:ext>
            </a:extLst>
          </p:cNvPr>
          <p:cNvSpPr/>
          <p:nvPr/>
        </p:nvSpPr>
        <p:spPr>
          <a:xfrm>
            <a:off x="487680" y="815060"/>
            <a:ext cx="10840720" cy="1077218"/>
          </a:xfrm>
          <a:prstGeom prst="rect">
            <a:avLst/>
          </a:prstGeom>
        </p:spPr>
        <p:txBody>
          <a:bodyPr wrap="square">
            <a:spAutoFit/>
          </a:bodyPr>
          <a:lstStyle/>
          <a:p>
            <a:r>
              <a:rPr lang="de-DE" sz="3200" dirty="0"/>
              <a:t>Mit der Akzeptanzphase wird Kritik am Konzept der „Interkulturellen Pädagogik“ lauter</a:t>
            </a:r>
          </a:p>
        </p:txBody>
      </p:sp>
      <p:sp>
        <p:nvSpPr>
          <p:cNvPr id="3" name="Rechteck 2">
            <a:extLst>
              <a:ext uri="{FF2B5EF4-FFF2-40B4-BE49-F238E27FC236}">
                <a16:creationId xmlns:a16="http://schemas.microsoft.com/office/drawing/2014/main" id="{B8A89273-1958-4D6C-8B5B-6BEC5EDC957D}"/>
              </a:ext>
            </a:extLst>
          </p:cNvPr>
          <p:cNvSpPr/>
          <p:nvPr/>
        </p:nvSpPr>
        <p:spPr>
          <a:xfrm>
            <a:off x="741680" y="2194157"/>
            <a:ext cx="8473440" cy="3046988"/>
          </a:xfrm>
          <a:prstGeom prst="rect">
            <a:avLst/>
          </a:prstGeom>
        </p:spPr>
        <p:txBody>
          <a:bodyPr wrap="square">
            <a:spAutoFit/>
          </a:bodyPr>
          <a:lstStyle/>
          <a:p>
            <a:pPr marL="285750" indent="-285750">
              <a:buFont typeface="Arial" panose="020B0604020202020204" pitchFamily="34" charset="0"/>
              <a:buChar char="•"/>
            </a:pPr>
            <a:r>
              <a:rPr lang="de-DE" sz="2400" dirty="0"/>
              <a:t>Adressat*innen: Angehörige der Dominanzgesellschaft (Rommelspacher)</a:t>
            </a:r>
          </a:p>
          <a:p>
            <a:pPr marL="285750" indent="-285750">
              <a:buFont typeface="Arial" panose="020B0604020202020204" pitchFamily="34" charset="0"/>
              <a:buChar char="•"/>
            </a:pPr>
            <a:r>
              <a:rPr lang="de-DE" sz="2400" dirty="0"/>
              <a:t>Häufig statischer Kulturbegriff</a:t>
            </a:r>
          </a:p>
          <a:p>
            <a:pPr marL="285750" indent="-285750">
              <a:buFont typeface="Arial" panose="020B0604020202020204" pitchFamily="34" charset="0"/>
              <a:buChar char="•"/>
            </a:pPr>
            <a:r>
              <a:rPr lang="de-DE" sz="2400" dirty="0"/>
              <a:t>Wunsch nach „technologischer Bewältigung“ der Komplexität</a:t>
            </a:r>
          </a:p>
          <a:p>
            <a:pPr marL="285750" indent="-285750">
              <a:buFont typeface="Arial" panose="020B0604020202020204" pitchFamily="34" charset="0"/>
              <a:buChar char="•"/>
            </a:pPr>
            <a:r>
              <a:rPr lang="de-DE" sz="2400" dirty="0"/>
              <a:t>Machtasymmetrien werden nicht mitgedacht</a:t>
            </a:r>
          </a:p>
          <a:p>
            <a:pPr marL="285750" indent="-285750">
              <a:buFont typeface="Arial" panose="020B0604020202020204" pitchFamily="34" charset="0"/>
              <a:buChar char="•"/>
            </a:pPr>
            <a:r>
              <a:rPr lang="de-DE" sz="2400" dirty="0"/>
              <a:t>Es braucht fachliches Wissen auf unterschiedlichsten Ebenen, um Lebensrealitäten verstehen zu können</a:t>
            </a:r>
          </a:p>
          <a:p>
            <a:pPr marL="285750" indent="-285750">
              <a:buFont typeface="Arial" panose="020B0604020202020204" pitchFamily="34" charset="0"/>
              <a:buChar char="•"/>
            </a:pPr>
            <a:r>
              <a:rPr lang="de-DE" sz="2400" dirty="0"/>
              <a:t>Über andere sprechen ist immer machtvolles sprechen</a:t>
            </a:r>
          </a:p>
        </p:txBody>
      </p:sp>
      <p:sp>
        <p:nvSpPr>
          <p:cNvPr id="6" name="Textfeld 5">
            <a:extLst>
              <a:ext uri="{FF2B5EF4-FFF2-40B4-BE49-F238E27FC236}">
                <a16:creationId xmlns:a16="http://schemas.microsoft.com/office/drawing/2014/main" id="{E3359FAC-F6AA-4A7D-97FC-ABCFC8521A86}"/>
              </a:ext>
            </a:extLst>
          </p:cNvPr>
          <p:cNvSpPr txBox="1"/>
          <p:nvPr/>
        </p:nvSpPr>
        <p:spPr>
          <a:xfrm>
            <a:off x="741680" y="5765941"/>
            <a:ext cx="5976664" cy="246221"/>
          </a:xfrm>
          <a:prstGeom prst="rect">
            <a:avLst/>
          </a:prstGeom>
          <a:noFill/>
        </p:spPr>
        <p:txBody>
          <a:bodyPr wrap="square" rtlCol="0">
            <a:spAutoFit/>
          </a:bodyPr>
          <a:lstStyle/>
          <a:p>
            <a:pPr marL="270000" lvl="1" indent="-270000" fontAlgn="auto">
              <a:buClr>
                <a:srgbClr val="009BDC"/>
              </a:buClr>
              <a:defRPr/>
            </a:pPr>
            <a:r>
              <a:rPr lang="de-DE" sz="1000" dirty="0"/>
              <a:t>Quelle: Mecheril, Paul (2010)</a:t>
            </a:r>
          </a:p>
        </p:txBody>
      </p:sp>
    </p:spTree>
    <p:extLst>
      <p:ext uri="{BB962C8B-B14F-4D97-AF65-F5344CB8AC3E}">
        <p14:creationId xmlns:p14="http://schemas.microsoft.com/office/powerpoint/2010/main" val="248645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9794D35A-E4A9-451D-8439-4BA2130382B5}"/>
              </a:ext>
            </a:extLst>
          </p:cNvPr>
          <p:cNvSpPr/>
          <p:nvPr/>
        </p:nvSpPr>
        <p:spPr>
          <a:xfrm>
            <a:off x="406400" y="847800"/>
            <a:ext cx="11623040" cy="584775"/>
          </a:xfrm>
          <a:prstGeom prst="rect">
            <a:avLst/>
          </a:prstGeom>
        </p:spPr>
        <p:txBody>
          <a:bodyPr wrap="square">
            <a:spAutoFit/>
          </a:bodyPr>
          <a:lstStyle/>
          <a:p>
            <a:r>
              <a:rPr lang="de-DE" sz="3200" dirty="0"/>
              <a:t>Wirkmächtige Diskurse innerhalb der deutsche Gesellschaft ab 1990</a:t>
            </a:r>
          </a:p>
        </p:txBody>
      </p:sp>
      <p:graphicFrame>
        <p:nvGraphicFramePr>
          <p:cNvPr id="7" name="Inhaltsplatzhalter 3">
            <a:extLst>
              <a:ext uri="{FF2B5EF4-FFF2-40B4-BE49-F238E27FC236}">
                <a16:creationId xmlns:a16="http://schemas.microsoft.com/office/drawing/2014/main" id="{D66791B4-52D5-4839-9C0B-2868A1AF0F07}"/>
              </a:ext>
            </a:extLst>
          </p:cNvPr>
          <p:cNvGraphicFramePr>
            <a:graphicFrameLocks/>
          </p:cNvGraphicFramePr>
          <p:nvPr>
            <p:extLst>
              <p:ext uri="{D42A27DB-BD31-4B8C-83A1-F6EECF244321}">
                <p14:modId xmlns:p14="http://schemas.microsoft.com/office/powerpoint/2010/main" val="2849142036"/>
              </p:ext>
            </p:extLst>
          </p:nvPr>
        </p:nvGraphicFramePr>
        <p:xfrm>
          <a:off x="1819592" y="1401688"/>
          <a:ext cx="8207375" cy="46085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feld 7">
            <a:extLst>
              <a:ext uri="{FF2B5EF4-FFF2-40B4-BE49-F238E27FC236}">
                <a16:creationId xmlns:a16="http://schemas.microsoft.com/office/drawing/2014/main" id="{85364D13-983F-4413-B4DD-851D0FC6C44B}"/>
              </a:ext>
            </a:extLst>
          </p:cNvPr>
          <p:cNvSpPr txBox="1"/>
          <p:nvPr/>
        </p:nvSpPr>
        <p:spPr>
          <a:xfrm>
            <a:off x="527486" y="5887089"/>
            <a:ext cx="2597186" cy="246221"/>
          </a:xfrm>
          <a:prstGeom prst="rect">
            <a:avLst/>
          </a:prstGeom>
          <a:noFill/>
        </p:spPr>
        <p:txBody>
          <a:bodyPr wrap="none" rtlCol="0">
            <a:spAutoFit/>
          </a:bodyPr>
          <a:lstStyle/>
          <a:p>
            <a:r>
              <a:rPr lang="de-DE" sz="1000" dirty="0"/>
              <a:t>Abb.: Eigene Darstellung nach Mecheril (2010)</a:t>
            </a:r>
          </a:p>
        </p:txBody>
      </p:sp>
    </p:spTree>
    <p:extLst>
      <p:ext uri="{BB962C8B-B14F-4D97-AF65-F5344CB8AC3E}">
        <p14:creationId xmlns:p14="http://schemas.microsoft.com/office/powerpoint/2010/main" val="161877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EC768D11-9267-4A8C-9812-EEB0D1240CFF}"/>
              </a:ext>
            </a:extLst>
          </p:cNvPr>
          <p:cNvSpPr/>
          <p:nvPr/>
        </p:nvSpPr>
        <p:spPr>
          <a:xfrm>
            <a:off x="518311" y="887214"/>
            <a:ext cx="6821868" cy="584775"/>
          </a:xfrm>
          <a:prstGeom prst="rect">
            <a:avLst/>
          </a:prstGeom>
        </p:spPr>
        <p:txBody>
          <a:bodyPr wrap="none">
            <a:spAutoFit/>
          </a:bodyPr>
          <a:lstStyle/>
          <a:p>
            <a:r>
              <a:rPr lang="de-DE" sz="3200" dirty="0"/>
              <a:t>Überblick Paradigmenwechsel bis heute</a:t>
            </a:r>
          </a:p>
        </p:txBody>
      </p:sp>
      <p:graphicFrame>
        <p:nvGraphicFramePr>
          <p:cNvPr id="6" name="Tabelle 5">
            <a:extLst>
              <a:ext uri="{FF2B5EF4-FFF2-40B4-BE49-F238E27FC236}">
                <a16:creationId xmlns:a16="http://schemas.microsoft.com/office/drawing/2014/main" id="{96FFFBD7-6B24-4183-9AF3-7D09CEAF45BF}"/>
              </a:ext>
            </a:extLst>
          </p:cNvPr>
          <p:cNvGraphicFramePr>
            <a:graphicFrameLocks noGrp="1"/>
          </p:cNvGraphicFramePr>
          <p:nvPr>
            <p:extLst>
              <p:ext uri="{D42A27DB-BD31-4B8C-83A1-F6EECF244321}">
                <p14:modId xmlns:p14="http://schemas.microsoft.com/office/powerpoint/2010/main" val="1387378552"/>
              </p:ext>
            </p:extLst>
          </p:nvPr>
        </p:nvGraphicFramePr>
        <p:xfrm>
          <a:off x="599440" y="1471989"/>
          <a:ext cx="10535920" cy="4480560"/>
        </p:xfrm>
        <a:graphic>
          <a:graphicData uri="http://schemas.openxmlformats.org/drawingml/2006/table">
            <a:tbl>
              <a:tblPr firstRow="1" bandRow="1">
                <a:tableStyleId>{5C22544A-7EE6-4342-B048-85BDC9FD1C3A}</a:tableStyleId>
              </a:tblPr>
              <a:tblGrid>
                <a:gridCol w="2641600">
                  <a:extLst>
                    <a:ext uri="{9D8B030D-6E8A-4147-A177-3AD203B41FA5}">
                      <a16:colId xmlns:a16="http://schemas.microsoft.com/office/drawing/2014/main" val="3455693464"/>
                    </a:ext>
                  </a:extLst>
                </a:gridCol>
                <a:gridCol w="2479040">
                  <a:extLst>
                    <a:ext uri="{9D8B030D-6E8A-4147-A177-3AD203B41FA5}">
                      <a16:colId xmlns:a16="http://schemas.microsoft.com/office/drawing/2014/main" val="1901382070"/>
                    </a:ext>
                  </a:extLst>
                </a:gridCol>
                <a:gridCol w="2753360">
                  <a:extLst>
                    <a:ext uri="{9D8B030D-6E8A-4147-A177-3AD203B41FA5}">
                      <a16:colId xmlns:a16="http://schemas.microsoft.com/office/drawing/2014/main" val="303156590"/>
                    </a:ext>
                  </a:extLst>
                </a:gridCol>
                <a:gridCol w="2661920">
                  <a:extLst>
                    <a:ext uri="{9D8B030D-6E8A-4147-A177-3AD203B41FA5}">
                      <a16:colId xmlns:a16="http://schemas.microsoft.com/office/drawing/2014/main" val="356683297"/>
                    </a:ext>
                  </a:extLst>
                </a:gridCol>
              </a:tblGrid>
              <a:tr h="264402">
                <a:tc>
                  <a:txBody>
                    <a:bodyPr/>
                    <a:lstStyle/>
                    <a:p>
                      <a:r>
                        <a:rPr lang="de-DE" dirty="0"/>
                        <a:t>Paradigmatische Ansätze Merkmale</a:t>
                      </a:r>
                    </a:p>
                  </a:txBody>
                  <a:tcPr/>
                </a:tc>
                <a:tc>
                  <a:txBody>
                    <a:bodyPr/>
                    <a:lstStyle/>
                    <a:p>
                      <a:r>
                        <a:rPr lang="de-DE" dirty="0"/>
                        <a:t>„Ausländerpädagogik“</a:t>
                      </a:r>
                    </a:p>
                  </a:txBody>
                  <a:tcPr/>
                </a:tc>
                <a:tc>
                  <a:txBody>
                    <a:bodyPr/>
                    <a:lstStyle/>
                    <a:p>
                      <a:r>
                        <a:rPr lang="de-DE" dirty="0"/>
                        <a:t>„Interkulturelle Pädagogik“</a:t>
                      </a:r>
                    </a:p>
                  </a:txBody>
                  <a:tcPr/>
                </a:tc>
                <a:tc>
                  <a:txBody>
                    <a:bodyPr/>
                    <a:lstStyle/>
                    <a:p>
                      <a:r>
                        <a:rPr lang="de-DE" dirty="0"/>
                        <a:t>Migrationspädagogik</a:t>
                      </a:r>
                    </a:p>
                  </a:txBody>
                  <a:tcPr/>
                </a:tc>
                <a:extLst>
                  <a:ext uri="{0D108BD9-81ED-4DB2-BD59-A6C34878D82A}">
                    <a16:rowId xmlns:a16="http://schemas.microsoft.com/office/drawing/2014/main" val="246615452"/>
                  </a:ext>
                </a:extLst>
              </a:tr>
              <a:tr h="264402">
                <a:tc>
                  <a:txBody>
                    <a:bodyPr/>
                    <a:lstStyle/>
                    <a:p>
                      <a:r>
                        <a:rPr lang="de-DE" dirty="0"/>
                        <a:t>Wer gilt als „Andere“?</a:t>
                      </a:r>
                    </a:p>
                  </a:txBody>
                  <a:tcPr/>
                </a:tc>
                <a:tc>
                  <a:txBody>
                    <a:bodyPr/>
                    <a:lstStyle/>
                    <a:p>
                      <a:r>
                        <a:rPr lang="de-DE" dirty="0"/>
                        <a:t>Spezifische Andere „Ausländer“</a:t>
                      </a:r>
                    </a:p>
                  </a:txBody>
                  <a:tcPr/>
                </a:tc>
                <a:tc>
                  <a:txBody>
                    <a:bodyPr/>
                    <a:lstStyle/>
                    <a:p>
                      <a:r>
                        <a:rPr lang="de-DE" dirty="0"/>
                        <a:t>Alle sind (einander) Andere</a:t>
                      </a:r>
                    </a:p>
                  </a:txBody>
                  <a:tcPr/>
                </a:tc>
                <a:tc>
                  <a:txBody>
                    <a:bodyPr/>
                    <a:lstStyle/>
                    <a:p>
                      <a:r>
                        <a:rPr lang="de-DE" dirty="0"/>
                        <a:t>„</a:t>
                      </a:r>
                      <a:r>
                        <a:rPr lang="de-DE" dirty="0" err="1"/>
                        <a:t>Othering</a:t>
                      </a:r>
                      <a:r>
                        <a:rPr lang="de-DE" dirty="0"/>
                        <a:t>“ wird als „</a:t>
                      </a:r>
                      <a:r>
                        <a:rPr lang="de-DE" dirty="0" err="1"/>
                        <a:t>Rassifizierung</a:t>
                      </a:r>
                      <a:r>
                        <a:rPr lang="de-DE" dirty="0"/>
                        <a:t>“ verstanden</a:t>
                      </a:r>
                    </a:p>
                  </a:txBody>
                  <a:tcPr/>
                </a:tc>
                <a:extLst>
                  <a:ext uri="{0D108BD9-81ED-4DB2-BD59-A6C34878D82A}">
                    <a16:rowId xmlns:a16="http://schemas.microsoft.com/office/drawing/2014/main" val="444174622"/>
                  </a:ext>
                </a:extLst>
              </a:tr>
              <a:tr h="264402">
                <a:tc>
                  <a:txBody>
                    <a:bodyPr/>
                    <a:lstStyle/>
                    <a:p>
                      <a:r>
                        <a:rPr lang="de-DE" dirty="0"/>
                        <a:t>Unterscheidungskriterien</a:t>
                      </a:r>
                    </a:p>
                  </a:txBody>
                  <a:tcPr/>
                </a:tc>
                <a:tc>
                  <a:txBody>
                    <a:bodyPr/>
                    <a:lstStyle/>
                    <a:p>
                      <a:r>
                        <a:rPr lang="de-DE" dirty="0"/>
                        <a:t>Pass/Herkunft</a:t>
                      </a:r>
                    </a:p>
                  </a:txBody>
                  <a:tcPr/>
                </a:tc>
                <a:tc>
                  <a:txBody>
                    <a:bodyPr/>
                    <a:lstStyle/>
                    <a:p>
                      <a:r>
                        <a:rPr lang="de-DE" dirty="0"/>
                        <a:t>Kultur</a:t>
                      </a:r>
                    </a:p>
                  </a:txBody>
                  <a:tcPr/>
                </a:tc>
                <a:tc>
                  <a:txBody>
                    <a:bodyPr/>
                    <a:lstStyle/>
                    <a:p>
                      <a:r>
                        <a:rPr lang="de-DE" dirty="0"/>
                        <a:t>Diversität</a:t>
                      </a:r>
                    </a:p>
                  </a:txBody>
                  <a:tcPr/>
                </a:tc>
                <a:extLst>
                  <a:ext uri="{0D108BD9-81ED-4DB2-BD59-A6C34878D82A}">
                    <a16:rowId xmlns:a16="http://schemas.microsoft.com/office/drawing/2014/main" val="2641542152"/>
                  </a:ext>
                </a:extLst>
              </a:tr>
              <a:tr h="264402">
                <a:tc>
                  <a:txBody>
                    <a:bodyPr/>
                    <a:lstStyle/>
                    <a:p>
                      <a:r>
                        <a:rPr lang="de-DE" dirty="0"/>
                        <a:t>Thematischer Schwerpunkt</a:t>
                      </a:r>
                    </a:p>
                  </a:txBody>
                  <a:tcPr/>
                </a:tc>
                <a:tc>
                  <a:txBody>
                    <a:bodyPr/>
                    <a:lstStyle/>
                    <a:p>
                      <a:r>
                        <a:rPr lang="de-DE" dirty="0"/>
                        <a:t>(Sprach-) Fertigkeiten</a:t>
                      </a:r>
                    </a:p>
                  </a:txBody>
                  <a:tcPr/>
                </a:tc>
                <a:tc>
                  <a:txBody>
                    <a:bodyPr/>
                    <a:lstStyle/>
                    <a:p>
                      <a:r>
                        <a:rPr lang="de-DE" dirty="0"/>
                        <a:t>Identität</a:t>
                      </a:r>
                    </a:p>
                  </a:txBody>
                  <a:tcPr/>
                </a:tc>
                <a:tc>
                  <a:txBody>
                    <a:bodyPr/>
                    <a:lstStyle/>
                    <a:p>
                      <a:r>
                        <a:rPr lang="de-DE" dirty="0"/>
                        <a:t>Subjektivierung statt Objektivierung</a:t>
                      </a:r>
                    </a:p>
                  </a:txBody>
                  <a:tcPr/>
                </a:tc>
                <a:extLst>
                  <a:ext uri="{0D108BD9-81ED-4DB2-BD59-A6C34878D82A}">
                    <a16:rowId xmlns:a16="http://schemas.microsoft.com/office/drawing/2014/main" val="2665977979"/>
                  </a:ext>
                </a:extLst>
              </a:tr>
              <a:tr h="264402">
                <a:tc>
                  <a:txBody>
                    <a:bodyPr/>
                    <a:lstStyle/>
                    <a:p>
                      <a:r>
                        <a:rPr lang="de-DE" dirty="0"/>
                        <a:t>Unterscheidungskonzept</a:t>
                      </a:r>
                    </a:p>
                  </a:txBody>
                  <a:tcPr/>
                </a:tc>
                <a:tc>
                  <a:txBody>
                    <a:bodyPr/>
                    <a:lstStyle/>
                    <a:p>
                      <a:r>
                        <a:rPr lang="de-DE" dirty="0"/>
                        <a:t>Defizit</a:t>
                      </a:r>
                    </a:p>
                  </a:txBody>
                  <a:tcPr/>
                </a:tc>
                <a:tc>
                  <a:txBody>
                    <a:bodyPr/>
                    <a:lstStyle/>
                    <a:p>
                      <a:r>
                        <a:rPr lang="de-DE" dirty="0"/>
                        <a:t>Differenz</a:t>
                      </a:r>
                    </a:p>
                  </a:txBody>
                  <a:tcPr/>
                </a:tc>
                <a:tc>
                  <a:txBody>
                    <a:bodyPr/>
                    <a:lstStyle/>
                    <a:p>
                      <a:r>
                        <a:rPr lang="de-DE" dirty="0"/>
                        <a:t>Selbstbezeichnung statt Fremdbezeichnung, </a:t>
                      </a:r>
                    </a:p>
                  </a:txBody>
                  <a:tcPr/>
                </a:tc>
                <a:extLst>
                  <a:ext uri="{0D108BD9-81ED-4DB2-BD59-A6C34878D82A}">
                    <a16:rowId xmlns:a16="http://schemas.microsoft.com/office/drawing/2014/main" val="3910992160"/>
                  </a:ext>
                </a:extLst>
              </a:tr>
              <a:tr h="264402">
                <a:tc>
                  <a:txBody>
                    <a:bodyPr/>
                    <a:lstStyle/>
                    <a:p>
                      <a:r>
                        <a:rPr lang="de-DE" dirty="0"/>
                        <a:t>Handlungsperspektive</a:t>
                      </a:r>
                    </a:p>
                  </a:txBody>
                  <a:tcPr/>
                </a:tc>
                <a:tc>
                  <a:txBody>
                    <a:bodyPr/>
                    <a:lstStyle/>
                    <a:p>
                      <a:r>
                        <a:rPr lang="de-DE" dirty="0"/>
                        <a:t>Assimilation</a:t>
                      </a:r>
                    </a:p>
                  </a:txBody>
                  <a:tcPr/>
                </a:tc>
                <a:tc>
                  <a:txBody>
                    <a:bodyPr/>
                    <a:lstStyle/>
                    <a:p>
                      <a:r>
                        <a:rPr lang="de-DE" dirty="0"/>
                        <a:t>Anerkennung</a:t>
                      </a:r>
                    </a:p>
                  </a:txBody>
                  <a:tcPr/>
                </a:tc>
                <a:tc>
                  <a:txBody>
                    <a:bodyPr/>
                    <a:lstStyle/>
                    <a:p>
                      <a:r>
                        <a:rPr lang="de-DE" dirty="0"/>
                        <a:t>Abbau von Diskriminierung</a:t>
                      </a:r>
                    </a:p>
                  </a:txBody>
                  <a:tcPr/>
                </a:tc>
                <a:extLst>
                  <a:ext uri="{0D108BD9-81ED-4DB2-BD59-A6C34878D82A}">
                    <a16:rowId xmlns:a16="http://schemas.microsoft.com/office/drawing/2014/main" val="3990791064"/>
                  </a:ext>
                </a:extLst>
              </a:tr>
              <a:tr h="264402">
                <a:tc>
                  <a:txBody>
                    <a:bodyPr/>
                    <a:lstStyle/>
                    <a:p>
                      <a:r>
                        <a:rPr lang="de-DE" dirty="0"/>
                        <a:t>Handlungskonzept</a:t>
                      </a:r>
                    </a:p>
                  </a:txBody>
                  <a:tcPr/>
                </a:tc>
                <a:tc>
                  <a:txBody>
                    <a:bodyPr/>
                    <a:lstStyle/>
                    <a:p>
                      <a:r>
                        <a:rPr lang="de-DE" dirty="0"/>
                        <a:t>Förderung, Kompensation</a:t>
                      </a:r>
                    </a:p>
                  </a:txBody>
                  <a:tcPr/>
                </a:tc>
                <a:tc>
                  <a:txBody>
                    <a:bodyPr/>
                    <a:lstStyle/>
                    <a:p>
                      <a:r>
                        <a:rPr lang="de-DE" dirty="0"/>
                        <a:t>Begegnung, Verstehen</a:t>
                      </a:r>
                    </a:p>
                  </a:txBody>
                  <a:tcPr/>
                </a:tc>
                <a:tc>
                  <a:txBody>
                    <a:bodyPr/>
                    <a:lstStyle/>
                    <a:p>
                      <a:r>
                        <a:rPr lang="de-DE" dirty="0"/>
                        <a:t>Machtasymmetrien sichtbarmachen</a:t>
                      </a:r>
                    </a:p>
                  </a:txBody>
                  <a:tcPr/>
                </a:tc>
                <a:extLst>
                  <a:ext uri="{0D108BD9-81ED-4DB2-BD59-A6C34878D82A}">
                    <a16:rowId xmlns:a16="http://schemas.microsoft.com/office/drawing/2014/main" val="1675942351"/>
                  </a:ext>
                </a:extLst>
              </a:tr>
            </a:tbl>
          </a:graphicData>
        </a:graphic>
      </p:graphicFrame>
      <p:sp>
        <p:nvSpPr>
          <p:cNvPr id="3" name="Rechteck 2">
            <a:extLst>
              <a:ext uri="{FF2B5EF4-FFF2-40B4-BE49-F238E27FC236}">
                <a16:creationId xmlns:a16="http://schemas.microsoft.com/office/drawing/2014/main" id="{B04048C8-9D59-44F8-89DB-AD04F0697E23}"/>
              </a:ext>
            </a:extLst>
          </p:cNvPr>
          <p:cNvSpPr/>
          <p:nvPr/>
        </p:nvSpPr>
        <p:spPr>
          <a:xfrm>
            <a:off x="410930" y="5952549"/>
            <a:ext cx="2597186" cy="246221"/>
          </a:xfrm>
          <a:prstGeom prst="rect">
            <a:avLst/>
          </a:prstGeom>
        </p:spPr>
        <p:txBody>
          <a:bodyPr wrap="none">
            <a:spAutoFit/>
          </a:bodyPr>
          <a:lstStyle/>
          <a:p>
            <a:r>
              <a:rPr lang="de-DE" sz="1000" dirty="0"/>
              <a:t>Abb.: Eigene Darstellung nach Mecheril (2010)</a:t>
            </a:r>
          </a:p>
        </p:txBody>
      </p:sp>
    </p:spTree>
    <p:extLst>
      <p:ext uri="{BB962C8B-B14F-4D97-AF65-F5344CB8AC3E}">
        <p14:creationId xmlns:p14="http://schemas.microsoft.com/office/powerpoint/2010/main" val="198306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EC768D11-9267-4A8C-9812-EEB0D1240CFF}"/>
              </a:ext>
            </a:extLst>
          </p:cNvPr>
          <p:cNvSpPr/>
          <p:nvPr/>
        </p:nvSpPr>
        <p:spPr>
          <a:xfrm>
            <a:off x="518311" y="887214"/>
            <a:ext cx="6821868" cy="584775"/>
          </a:xfrm>
          <a:prstGeom prst="rect">
            <a:avLst/>
          </a:prstGeom>
        </p:spPr>
        <p:txBody>
          <a:bodyPr wrap="none">
            <a:spAutoFit/>
          </a:bodyPr>
          <a:lstStyle/>
          <a:p>
            <a:r>
              <a:rPr lang="de-DE" sz="3200" dirty="0"/>
              <a:t>Überblick Paradigmenwechsel bis heute</a:t>
            </a:r>
          </a:p>
        </p:txBody>
      </p:sp>
      <p:graphicFrame>
        <p:nvGraphicFramePr>
          <p:cNvPr id="6" name="Tabelle 5">
            <a:extLst>
              <a:ext uri="{FF2B5EF4-FFF2-40B4-BE49-F238E27FC236}">
                <a16:creationId xmlns:a16="http://schemas.microsoft.com/office/drawing/2014/main" id="{96FFFBD7-6B24-4183-9AF3-7D09CEAF45BF}"/>
              </a:ext>
            </a:extLst>
          </p:cNvPr>
          <p:cNvGraphicFramePr>
            <a:graphicFrameLocks noGrp="1"/>
          </p:cNvGraphicFramePr>
          <p:nvPr>
            <p:extLst>
              <p:ext uri="{D42A27DB-BD31-4B8C-83A1-F6EECF244321}">
                <p14:modId xmlns:p14="http://schemas.microsoft.com/office/powerpoint/2010/main" val="2785713947"/>
              </p:ext>
            </p:extLst>
          </p:nvPr>
        </p:nvGraphicFramePr>
        <p:xfrm>
          <a:off x="599440" y="1471989"/>
          <a:ext cx="10535920" cy="4480560"/>
        </p:xfrm>
        <a:graphic>
          <a:graphicData uri="http://schemas.openxmlformats.org/drawingml/2006/table">
            <a:tbl>
              <a:tblPr firstRow="1" bandRow="1">
                <a:tableStyleId>{5C22544A-7EE6-4342-B048-85BDC9FD1C3A}</a:tableStyleId>
              </a:tblPr>
              <a:tblGrid>
                <a:gridCol w="2641600">
                  <a:extLst>
                    <a:ext uri="{9D8B030D-6E8A-4147-A177-3AD203B41FA5}">
                      <a16:colId xmlns:a16="http://schemas.microsoft.com/office/drawing/2014/main" val="3455693464"/>
                    </a:ext>
                  </a:extLst>
                </a:gridCol>
                <a:gridCol w="2479040">
                  <a:extLst>
                    <a:ext uri="{9D8B030D-6E8A-4147-A177-3AD203B41FA5}">
                      <a16:colId xmlns:a16="http://schemas.microsoft.com/office/drawing/2014/main" val="1901382070"/>
                    </a:ext>
                  </a:extLst>
                </a:gridCol>
                <a:gridCol w="2753360">
                  <a:extLst>
                    <a:ext uri="{9D8B030D-6E8A-4147-A177-3AD203B41FA5}">
                      <a16:colId xmlns:a16="http://schemas.microsoft.com/office/drawing/2014/main" val="303156590"/>
                    </a:ext>
                  </a:extLst>
                </a:gridCol>
                <a:gridCol w="2661920">
                  <a:extLst>
                    <a:ext uri="{9D8B030D-6E8A-4147-A177-3AD203B41FA5}">
                      <a16:colId xmlns:a16="http://schemas.microsoft.com/office/drawing/2014/main" val="356683297"/>
                    </a:ext>
                  </a:extLst>
                </a:gridCol>
              </a:tblGrid>
              <a:tr h="264402">
                <a:tc>
                  <a:txBody>
                    <a:bodyPr/>
                    <a:lstStyle/>
                    <a:p>
                      <a:r>
                        <a:rPr lang="de-DE" dirty="0"/>
                        <a:t>Paradigmatische Ansätze Merkmale</a:t>
                      </a:r>
                    </a:p>
                  </a:txBody>
                  <a:tcPr/>
                </a:tc>
                <a:tc>
                  <a:txBody>
                    <a:bodyPr/>
                    <a:lstStyle/>
                    <a:p>
                      <a:r>
                        <a:rPr lang="de-DE" dirty="0"/>
                        <a:t>„Ausländerpädagogik“</a:t>
                      </a:r>
                    </a:p>
                  </a:txBody>
                  <a:tcPr/>
                </a:tc>
                <a:tc>
                  <a:txBody>
                    <a:bodyPr/>
                    <a:lstStyle/>
                    <a:p>
                      <a:r>
                        <a:rPr lang="de-DE" dirty="0"/>
                        <a:t>„Interkulturelle Pädagogik“</a:t>
                      </a:r>
                    </a:p>
                  </a:txBody>
                  <a:tcPr/>
                </a:tc>
                <a:tc>
                  <a:txBody>
                    <a:bodyPr/>
                    <a:lstStyle/>
                    <a:p>
                      <a:r>
                        <a:rPr lang="de-DE" dirty="0"/>
                        <a:t>Migrationspädagogik</a:t>
                      </a:r>
                    </a:p>
                  </a:txBody>
                  <a:tcPr/>
                </a:tc>
                <a:extLst>
                  <a:ext uri="{0D108BD9-81ED-4DB2-BD59-A6C34878D82A}">
                    <a16:rowId xmlns:a16="http://schemas.microsoft.com/office/drawing/2014/main" val="246615452"/>
                  </a:ext>
                </a:extLst>
              </a:tr>
              <a:tr h="264402">
                <a:tc>
                  <a:txBody>
                    <a:bodyPr/>
                    <a:lstStyle/>
                    <a:p>
                      <a:r>
                        <a:rPr lang="de-DE" dirty="0"/>
                        <a:t>Wer gilt als „Andere“?</a:t>
                      </a:r>
                    </a:p>
                  </a:txBody>
                  <a:tcPr/>
                </a:tc>
                <a:tc>
                  <a:txBody>
                    <a:bodyPr/>
                    <a:lstStyle/>
                    <a:p>
                      <a:r>
                        <a:rPr lang="de-DE" dirty="0"/>
                        <a:t>Spezifische Andere „Ausländer“</a:t>
                      </a:r>
                    </a:p>
                  </a:txBody>
                  <a:tcPr/>
                </a:tc>
                <a:tc>
                  <a:txBody>
                    <a:bodyPr/>
                    <a:lstStyle/>
                    <a:p>
                      <a:r>
                        <a:rPr lang="de-DE" dirty="0"/>
                        <a:t>Alle sind (einander) Andere</a:t>
                      </a:r>
                    </a:p>
                  </a:txBody>
                  <a:tcPr/>
                </a:tc>
                <a:tc>
                  <a:txBody>
                    <a:bodyPr/>
                    <a:lstStyle/>
                    <a:p>
                      <a:r>
                        <a:rPr lang="de-DE" dirty="0"/>
                        <a:t>„</a:t>
                      </a:r>
                      <a:r>
                        <a:rPr lang="de-DE" dirty="0" err="1"/>
                        <a:t>Othering</a:t>
                      </a:r>
                      <a:r>
                        <a:rPr lang="de-DE" dirty="0"/>
                        <a:t>“ wird als „</a:t>
                      </a:r>
                      <a:r>
                        <a:rPr lang="de-DE" dirty="0" err="1"/>
                        <a:t>Rassifizierung</a:t>
                      </a:r>
                      <a:r>
                        <a:rPr lang="de-DE" dirty="0"/>
                        <a:t>“ verstanden</a:t>
                      </a:r>
                    </a:p>
                  </a:txBody>
                  <a:tcPr/>
                </a:tc>
                <a:extLst>
                  <a:ext uri="{0D108BD9-81ED-4DB2-BD59-A6C34878D82A}">
                    <a16:rowId xmlns:a16="http://schemas.microsoft.com/office/drawing/2014/main" val="444174622"/>
                  </a:ext>
                </a:extLst>
              </a:tr>
              <a:tr h="264402">
                <a:tc>
                  <a:txBody>
                    <a:bodyPr/>
                    <a:lstStyle/>
                    <a:p>
                      <a:r>
                        <a:rPr lang="de-DE" dirty="0"/>
                        <a:t>Unterscheidungskriterien</a:t>
                      </a:r>
                    </a:p>
                  </a:txBody>
                  <a:tcPr/>
                </a:tc>
                <a:tc>
                  <a:txBody>
                    <a:bodyPr/>
                    <a:lstStyle/>
                    <a:p>
                      <a:r>
                        <a:rPr lang="de-DE" dirty="0"/>
                        <a:t>Pass/Herkunft</a:t>
                      </a:r>
                    </a:p>
                  </a:txBody>
                  <a:tcPr/>
                </a:tc>
                <a:tc>
                  <a:txBody>
                    <a:bodyPr/>
                    <a:lstStyle/>
                    <a:p>
                      <a:r>
                        <a:rPr lang="de-DE" dirty="0"/>
                        <a:t>Kultur</a:t>
                      </a:r>
                    </a:p>
                  </a:txBody>
                  <a:tcPr/>
                </a:tc>
                <a:tc>
                  <a:txBody>
                    <a:bodyPr/>
                    <a:lstStyle/>
                    <a:p>
                      <a:r>
                        <a:rPr lang="de-DE" dirty="0"/>
                        <a:t>Diversität</a:t>
                      </a:r>
                    </a:p>
                  </a:txBody>
                  <a:tcPr/>
                </a:tc>
                <a:extLst>
                  <a:ext uri="{0D108BD9-81ED-4DB2-BD59-A6C34878D82A}">
                    <a16:rowId xmlns:a16="http://schemas.microsoft.com/office/drawing/2014/main" val="2641542152"/>
                  </a:ext>
                </a:extLst>
              </a:tr>
              <a:tr h="264402">
                <a:tc>
                  <a:txBody>
                    <a:bodyPr/>
                    <a:lstStyle/>
                    <a:p>
                      <a:r>
                        <a:rPr lang="de-DE" dirty="0"/>
                        <a:t>Thematischer Schwerpunkt</a:t>
                      </a:r>
                    </a:p>
                  </a:txBody>
                  <a:tcPr/>
                </a:tc>
                <a:tc>
                  <a:txBody>
                    <a:bodyPr/>
                    <a:lstStyle/>
                    <a:p>
                      <a:r>
                        <a:rPr lang="de-DE" dirty="0"/>
                        <a:t>(Sprach-) Fertigkeiten</a:t>
                      </a:r>
                    </a:p>
                  </a:txBody>
                  <a:tcPr/>
                </a:tc>
                <a:tc>
                  <a:txBody>
                    <a:bodyPr/>
                    <a:lstStyle/>
                    <a:p>
                      <a:r>
                        <a:rPr lang="de-DE" dirty="0"/>
                        <a:t>Identität</a:t>
                      </a:r>
                    </a:p>
                  </a:txBody>
                  <a:tcPr/>
                </a:tc>
                <a:tc>
                  <a:txBody>
                    <a:bodyPr/>
                    <a:lstStyle/>
                    <a:p>
                      <a:r>
                        <a:rPr lang="de-DE" dirty="0"/>
                        <a:t>Subjektivierung statt Objektivierung</a:t>
                      </a:r>
                    </a:p>
                  </a:txBody>
                  <a:tcPr/>
                </a:tc>
                <a:extLst>
                  <a:ext uri="{0D108BD9-81ED-4DB2-BD59-A6C34878D82A}">
                    <a16:rowId xmlns:a16="http://schemas.microsoft.com/office/drawing/2014/main" val="2665977979"/>
                  </a:ext>
                </a:extLst>
              </a:tr>
              <a:tr h="264402">
                <a:tc>
                  <a:txBody>
                    <a:bodyPr/>
                    <a:lstStyle/>
                    <a:p>
                      <a:r>
                        <a:rPr lang="de-DE" dirty="0"/>
                        <a:t>Unterscheidungskonzept</a:t>
                      </a:r>
                    </a:p>
                  </a:txBody>
                  <a:tcPr/>
                </a:tc>
                <a:tc>
                  <a:txBody>
                    <a:bodyPr/>
                    <a:lstStyle/>
                    <a:p>
                      <a:r>
                        <a:rPr lang="de-DE" dirty="0"/>
                        <a:t>Defizit</a:t>
                      </a:r>
                    </a:p>
                  </a:txBody>
                  <a:tcPr/>
                </a:tc>
                <a:tc>
                  <a:txBody>
                    <a:bodyPr/>
                    <a:lstStyle/>
                    <a:p>
                      <a:r>
                        <a:rPr lang="de-DE" dirty="0"/>
                        <a:t>Differenz</a:t>
                      </a:r>
                    </a:p>
                  </a:txBody>
                  <a:tcPr/>
                </a:tc>
                <a:tc>
                  <a:txBody>
                    <a:bodyPr/>
                    <a:lstStyle/>
                    <a:p>
                      <a:r>
                        <a:rPr lang="de-DE" dirty="0"/>
                        <a:t>Selbstbezeichnung statt Fremdbezeichnung, </a:t>
                      </a:r>
                    </a:p>
                  </a:txBody>
                  <a:tcPr/>
                </a:tc>
                <a:extLst>
                  <a:ext uri="{0D108BD9-81ED-4DB2-BD59-A6C34878D82A}">
                    <a16:rowId xmlns:a16="http://schemas.microsoft.com/office/drawing/2014/main" val="3910992160"/>
                  </a:ext>
                </a:extLst>
              </a:tr>
              <a:tr h="264402">
                <a:tc>
                  <a:txBody>
                    <a:bodyPr/>
                    <a:lstStyle/>
                    <a:p>
                      <a:r>
                        <a:rPr lang="de-DE" dirty="0"/>
                        <a:t>Handlungsperspektive</a:t>
                      </a:r>
                    </a:p>
                  </a:txBody>
                  <a:tcPr/>
                </a:tc>
                <a:tc>
                  <a:txBody>
                    <a:bodyPr/>
                    <a:lstStyle/>
                    <a:p>
                      <a:r>
                        <a:rPr lang="de-DE" dirty="0"/>
                        <a:t>Assimilation</a:t>
                      </a:r>
                    </a:p>
                  </a:txBody>
                  <a:tcPr/>
                </a:tc>
                <a:tc>
                  <a:txBody>
                    <a:bodyPr/>
                    <a:lstStyle/>
                    <a:p>
                      <a:r>
                        <a:rPr lang="de-DE" dirty="0"/>
                        <a:t>Anerkennung</a:t>
                      </a:r>
                    </a:p>
                  </a:txBody>
                  <a:tcPr/>
                </a:tc>
                <a:tc>
                  <a:txBody>
                    <a:bodyPr/>
                    <a:lstStyle/>
                    <a:p>
                      <a:r>
                        <a:rPr lang="de-DE" dirty="0"/>
                        <a:t>Abbau von Diskriminierung</a:t>
                      </a:r>
                    </a:p>
                  </a:txBody>
                  <a:tcPr/>
                </a:tc>
                <a:extLst>
                  <a:ext uri="{0D108BD9-81ED-4DB2-BD59-A6C34878D82A}">
                    <a16:rowId xmlns:a16="http://schemas.microsoft.com/office/drawing/2014/main" val="3990791064"/>
                  </a:ext>
                </a:extLst>
              </a:tr>
              <a:tr h="264402">
                <a:tc>
                  <a:txBody>
                    <a:bodyPr/>
                    <a:lstStyle/>
                    <a:p>
                      <a:r>
                        <a:rPr lang="de-DE" dirty="0"/>
                        <a:t>Handlungskonzept</a:t>
                      </a:r>
                    </a:p>
                  </a:txBody>
                  <a:tcPr/>
                </a:tc>
                <a:tc>
                  <a:txBody>
                    <a:bodyPr/>
                    <a:lstStyle/>
                    <a:p>
                      <a:r>
                        <a:rPr lang="de-DE" dirty="0"/>
                        <a:t>Förderung, Kompensation</a:t>
                      </a:r>
                    </a:p>
                  </a:txBody>
                  <a:tcPr/>
                </a:tc>
                <a:tc>
                  <a:txBody>
                    <a:bodyPr/>
                    <a:lstStyle/>
                    <a:p>
                      <a:r>
                        <a:rPr lang="de-DE" dirty="0"/>
                        <a:t>Begegnung, Verstehen</a:t>
                      </a:r>
                    </a:p>
                  </a:txBody>
                  <a:tcPr/>
                </a:tc>
                <a:tc>
                  <a:txBody>
                    <a:bodyPr/>
                    <a:lstStyle/>
                    <a:p>
                      <a:r>
                        <a:rPr lang="de-DE" dirty="0"/>
                        <a:t>Machtasymmetrien sichtbarmachen</a:t>
                      </a:r>
                    </a:p>
                  </a:txBody>
                  <a:tcPr/>
                </a:tc>
                <a:extLst>
                  <a:ext uri="{0D108BD9-81ED-4DB2-BD59-A6C34878D82A}">
                    <a16:rowId xmlns:a16="http://schemas.microsoft.com/office/drawing/2014/main" val="1675942351"/>
                  </a:ext>
                </a:extLst>
              </a:tr>
            </a:tbl>
          </a:graphicData>
        </a:graphic>
      </p:graphicFrame>
      <p:sp>
        <p:nvSpPr>
          <p:cNvPr id="3" name="Rechteck 2">
            <a:extLst>
              <a:ext uri="{FF2B5EF4-FFF2-40B4-BE49-F238E27FC236}">
                <a16:creationId xmlns:a16="http://schemas.microsoft.com/office/drawing/2014/main" id="{B04048C8-9D59-44F8-89DB-AD04F0697E23}"/>
              </a:ext>
            </a:extLst>
          </p:cNvPr>
          <p:cNvSpPr/>
          <p:nvPr/>
        </p:nvSpPr>
        <p:spPr>
          <a:xfrm>
            <a:off x="410930" y="5952549"/>
            <a:ext cx="2369559" cy="246221"/>
          </a:xfrm>
          <a:prstGeom prst="rect">
            <a:avLst/>
          </a:prstGeom>
        </p:spPr>
        <p:txBody>
          <a:bodyPr wrap="none">
            <a:spAutoFit/>
          </a:bodyPr>
          <a:lstStyle/>
          <a:p>
            <a:r>
              <a:rPr lang="de-DE" sz="1000" dirty="0"/>
              <a:t>Abb.: Eigene Darstellung n. Mecheril 2010</a:t>
            </a:r>
          </a:p>
        </p:txBody>
      </p:sp>
      <p:sp>
        <p:nvSpPr>
          <p:cNvPr id="7" name="Ellipse 6">
            <a:extLst>
              <a:ext uri="{FF2B5EF4-FFF2-40B4-BE49-F238E27FC236}">
                <a16:creationId xmlns:a16="http://schemas.microsoft.com/office/drawing/2014/main" id="{16732C44-134A-4770-BE3D-104FF1562C7B}"/>
              </a:ext>
            </a:extLst>
          </p:cNvPr>
          <p:cNvSpPr/>
          <p:nvPr/>
        </p:nvSpPr>
        <p:spPr>
          <a:xfrm>
            <a:off x="5627948" y="2924944"/>
            <a:ext cx="936104"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2113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026C503-84FA-45F3-A467-5B3D2EC32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DB7DD6E-54E5-4002-BF66-5DFB89A395A6}"/>
              </a:ext>
            </a:extLst>
          </p:cNvPr>
          <p:cNvSpPr>
            <a:spLocks noGrp="1"/>
          </p:cNvSpPr>
          <p:nvPr>
            <p:ph type="title"/>
          </p:nvPr>
        </p:nvSpPr>
        <p:spPr/>
        <p:txBody>
          <a:bodyPr>
            <a:normAutofit/>
          </a:bodyPr>
          <a:lstStyle/>
          <a:p>
            <a:r>
              <a:rPr lang="de-DE" dirty="0"/>
              <a:t>Von kultursensibler Pflege zu diversitätssensibler Kompetenz</a:t>
            </a:r>
          </a:p>
        </p:txBody>
      </p:sp>
      <p:sp>
        <p:nvSpPr>
          <p:cNvPr id="3" name="Textplatzhalter 2">
            <a:extLst>
              <a:ext uri="{FF2B5EF4-FFF2-40B4-BE49-F238E27FC236}">
                <a16:creationId xmlns:a16="http://schemas.microsoft.com/office/drawing/2014/main" id="{E7A0D9A8-D141-425C-A5EA-638335A3E7B2}"/>
              </a:ext>
            </a:extLst>
          </p:cNvPr>
          <p:cNvSpPr>
            <a:spLocks noGrp="1"/>
          </p:cNvSpPr>
          <p:nvPr>
            <p:ph type="body" idx="1"/>
          </p:nvPr>
        </p:nvSpPr>
        <p:spPr/>
        <p:txBody>
          <a:bodyPr/>
          <a:lstStyle/>
          <a:p>
            <a:endParaRPr lang="de-DE" dirty="0"/>
          </a:p>
        </p:txBody>
      </p:sp>
      <p:pic>
        <p:nvPicPr>
          <p:cNvPr id="6" name="Grafik 5">
            <a:extLst>
              <a:ext uri="{FF2B5EF4-FFF2-40B4-BE49-F238E27FC236}">
                <a16:creationId xmlns:a16="http://schemas.microsoft.com/office/drawing/2014/main" id="{B8135FDD-582F-435E-B8C3-7A86D2A03F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Tree>
    <p:extLst>
      <p:ext uri="{BB962C8B-B14F-4D97-AF65-F5344CB8AC3E}">
        <p14:creationId xmlns:p14="http://schemas.microsoft.com/office/powerpoint/2010/main" val="355453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6DDCFEF3-C674-4D43-AEA4-FFF77000F415}"/>
              </a:ext>
            </a:extLst>
          </p:cNvPr>
          <p:cNvSpPr/>
          <p:nvPr/>
        </p:nvSpPr>
        <p:spPr>
          <a:xfrm>
            <a:off x="517644" y="815060"/>
            <a:ext cx="9025676" cy="584775"/>
          </a:xfrm>
          <a:prstGeom prst="rect">
            <a:avLst/>
          </a:prstGeom>
        </p:spPr>
        <p:txBody>
          <a:bodyPr wrap="none">
            <a:spAutoFit/>
          </a:bodyPr>
          <a:lstStyle/>
          <a:p>
            <a:r>
              <a:rPr lang="de-DE" sz="3200" dirty="0"/>
              <a:t>Inter</a:t>
            </a:r>
            <a:r>
              <a:rPr lang="de-DE" sz="3200" b="1" i="1" dirty="0"/>
              <a:t>kulturelle </a:t>
            </a:r>
            <a:r>
              <a:rPr lang="de-DE" sz="3200" dirty="0"/>
              <a:t>Kompetenz oder </a:t>
            </a:r>
            <a:r>
              <a:rPr lang="de-DE" sz="3200" b="1" i="1" dirty="0"/>
              <a:t>kultur</a:t>
            </a:r>
            <a:r>
              <a:rPr lang="de-DE" sz="3200" dirty="0"/>
              <a:t>sensible Pflege</a:t>
            </a:r>
          </a:p>
        </p:txBody>
      </p:sp>
      <p:sp>
        <p:nvSpPr>
          <p:cNvPr id="3" name="Rechteck 2">
            <a:extLst>
              <a:ext uri="{FF2B5EF4-FFF2-40B4-BE49-F238E27FC236}">
                <a16:creationId xmlns:a16="http://schemas.microsoft.com/office/drawing/2014/main" id="{D42A1A73-34F3-448F-87ED-C4FC010F5E3F}"/>
              </a:ext>
            </a:extLst>
          </p:cNvPr>
          <p:cNvSpPr/>
          <p:nvPr/>
        </p:nvSpPr>
        <p:spPr>
          <a:xfrm>
            <a:off x="650240" y="1536174"/>
            <a:ext cx="9387840" cy="3785652"/>
          </a:xfrm>
          <a:prstGeom prst="rect">
            <a:avLst/>
          </a:prstGeom>
        </p:spPr>
        <p:txBody>
          <a:bodyPr wrap="square">
            <a:spAutoFit/>
          </a:bodyPr>
          <a:lstStyle/>
          <a:p>
            <a:pPr marL="342900" indent="-342900">
              <a:buFont typeface="Arial" panose="020B0604020202020204" pitchFamily="34" charset="0"/>
              <a:buChar char="•"/>
            </a:pPr>
            <a:r>
              <a:rPr lang="de-DE" sz="2400" dirty="0"/>
              <a:t>Häufig missverstandene Begrifflichkeiten</a:t>
            </a:r>
          </a:p>
          <a:p>
            <a:pPr marL="342900" indent="-342900">
              <a:buFont typeface="Arial" panose="020B0604020202020204" pitchFamily="34" charset="0"/>
              <a:buChar char="•"/>
            </a:pPr>
            <a:r>
              <a:rPr lang="de-DE" sz="2400" dirty="0"/>
              <a:t>Im Rahmenlehrplan wird das Wort „Kultur“ 78-mal verwendet </a:t>
            </a:r>
          </a:p>
          <a:p>
            <a:pPr marL="342900" indent="-342900">
              <a:buFont typeface="Arial" panose="020B0604020202020204" pitchFamily="34" charset="0"/>
              <a:buChar char="•"/>
            </a:pPr>
            <a:r>
              <a:rPr lang="de-DE" sz="2400" dirty="0"/>
              <a:t>Beispiele: „kulturbedingt“, „kultursensibel“, „kultureller“ Hintergrund, Umfeld, Bezüge, etc.</a:t>
            </a:r>
          </a:p>
          <a:p>
            <a:pPr marL="342900" indent="-342900">
              <a:buFont typeface="Arial" panose="020B0604020202020204" pitchFamily="34" charset="0"/>
              <a:buChar char="•"/>
            </a:pPr>
            <a:r>
              <a:rPr lang="de-DE" sz="2400" dirty="0"/>
              <a:t> „Phänomene von Macht und Machtmissbrauch“ wird als Kompetenz sechsmal erwähnt</a:t>
            </a:r>
          </a:p>
          <a:p>
            <a:pPr marL="342900" indent="-342900">
              <a:buFont typeface="Arial" panose="020B0604020202020204" pitchFamily="34" charset="0"/>
              <a:buChar char="•"/>
            </a:pPr>
            <a:r>
              <a:rPr lang="de-DE" sz="2400" dirty="0"/>
              <a:t> allerdings werden diese Phänomene nicht in einen Zusammenhang gebracht</a:t>
            </a:r>
          </a:p>
          <a:p>
            <a:pPr marL="342900" indent="-342900">
              <a:buFont typeface="Arial" panose="020B0604020202020204" pitchFamily="34" charset="0"/>
              <a:buChar char="•"/>
            </a:pPr>
            <a:r>
              <a:rPr lang="de-DE" sz="2400" dirty="0" err="1"/>
              <a:t>Rassismuskritik</a:t>
            </a:r>
            <a:r>
              <a:rPr lang="de-DE" sz="2400" dirty="0"/>
              <a:t> oder diversitätsbewusstes Denken und Handeln wird in den Curricularen der theoretischen Ausbildung gar nicht erwähnt</a:t>
            </a:r>
          </a:p>
        </p:txBody>
      </p:sp>
    </p:spTree>
    <p:extLst>
      <p:ext uri="{BB962C8B-B14F-4D97-AF65-F5344CB8AC3E}">
        <p14:creationId xmlns:p14="http://schemas.microsoft.com/office/powerpoint/2010/main" val="25493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43C60119-3D57-4D89-9BDC-F4BAED43A3EF}"/>
              </a:ext>
            </a:extLst>
          </p:cNvPr>
          <p:cNvSpPr/>
          <p:nvPr/>
        </p:nvSpPr>
        <p:spPr>
          <a:xfrm>
            <a:off x="548640" y="914399"/>
            <a:ext cx="10566400" cy="1077218"/>
          </a:xfrm>
          <a:prstGeom prst="rect">
            <a:avLst/>
          </a:prstGeom>
        </p:spPr>
        <p:txBody>
          <a:bodyPr wrap="square">
            <a:spAutoFit/>
          </a:bodyPr>
          <a:lstStyle/>
          <a:p>
            <a:r>
              <a:rPr lang="de-DE" altLang="de-DE" sz="3200" dirty="0"/>
              <a:t>Das Phänomen der kulturellen bzw. religiösen Zuschreibung (vgl. </a:t>
            </a:r>
            <a:r>
              <a:rPr lang="de-DE" altLang="de-DE" sz="3200" dirty="0" err="1"/>
              <a:t>Shoomann</a:t>
            </a:r>
            <a:r>
              <a:rPr lang="de-DE" altLang="de-DE" sz="3200" dirty="0"/>
              <a:t> 2014)</a:t>
            </a:r>
            <a:endParaRPr lang="de-DE" sz="3200" dirty="0"/>
          </a:p>
        </p:txBody>
      </p:sp>
      <p:sp>
        <p:nvSpPr>
          <p:cNvPr id="3" name="Rechteck 2">
            <a:extLst>
              <a:ext uri="{FF2B5EF4-FFF2-40B4-BE49-F238E27FC236}">
                <a16:creationId xmlns:a16="http://schemas.microsoft.com/office/drawing/2014/main" id="{675C3941-D507-4A47-A089-11C960999869}"/>
              </a:ext>
            </a:extLst>
          </p:cNvPr>
          <p:cNvSpPr/>
          <p:nvPr/>
        </p:nvSpPr>
        <p:spPr>
          <a:xfrm>
            <a:off x="924560" y="2090956"/>
            <a:ext cx="9814560" cy="3693319"/>
          </a:xfrm>
          <a:prstGeom prst="rect">
            <a:avLst/>
          </a:prstGeom>
        </p:spPr>
        <p:txBody>
          <a:bodyPr wrap="square">
            <a:spAutoFit/>
          </a:bodyPr>
          <a:lstStyle/>
          <a:p>
            <a:pPr marL="285750" lvl="1" indent="-285750">
              <a:buFont typeface="Arial" panose="020B0604020202020204" pitchFamily="34" charset="0"/>
              <a:buChar char="•"/>
              <a:defRPr/>
            </a:pPr>
            <a:r>
              <a:rPr lang="de-DE" dirty="0"/>
              <a:t>Kulturelle bzw. religiöse Zuschreibungen aufgrund von Merkmalen, wie ein bestimmtes Aussehen, einem Akzent, einem bestimmten Namen etc., nennt man </a:t>
            </a:r>
            <a:r>
              <a:rPr lang="de-DE" b="1" i="1" dirty="0">
                <a:solidFill>
                  <a:srgbClr val="FF0000"/>
                </a:solidFill>
              </a:rPr>
              <a:t>Kulturalisierung</a:t>
            </a:r>
          </a:p>
          <a:p>
            <a:pPr marL="285750" lvl="1" indent="-285750">
              <a:buFont typeface="Arial" panose="020B0604020202020204" pitchFamily="34" charset="0"/>
              <a:buChar char="•"/>
              <a:defRPr/>
            </a:pPr>
            <a:r>
              <a:rPr lang="de-DE" b="1" i="1" dirty="0"/>
              <a:t>Kulturalisierung</a:t>
            </a:r>
            <a:r>
              <a:rPr lang="de-DE" dirty="0"/>
              <a:t> entsteht aufgrund einer </a:t>
            </a:r>
            <a:r>
              <a:rPr lang="de-DE" b="1" dirty="0" err="1"/>
              <a:t>Rassifizierung</a:t>
            </a:r>
            <a:r>
              <a:rPr lang="de-DE" b="1" dirty="0"/>
              <a:t> </a:t>
            </a:r>
            <a:r>
              <a:rPr lang="de-DE" dirty="0"/>
              <a:t>des Kulturbegriffs</a:t>
            </a:r>
          </a:p>
          <a:p>
            <a:pPr marL="285750" lvl="1" indent="-285750">
              <a:buFont typeface="Arial" panose="020B0604020202020204" pitchFamily="34" charset="0"/>
              <a:buChar char="•"/>
              <a:defRPr/>
            </a:pPr>
            <a:r>
              <a:rPr lang="de-DE" dirty="0"/>
              <a:t>Damit einher geht das sog. </a:t>
            </a:r>
            <a:r>
              <a:rPr lang="de-DE" i="1" dirty="0" err="1">
                <a:solidFill>
                  <a:srgbClr val="FF0000"/>
                </a:solidFill>
              </a:rPr>
              <a:t>Othering</a:t>
            </a:r>
            <a:r>
              <a:rPr lang="de-DE" dirty="0">
                <a:solidFill>
                  <a:srgbClr val="FF0000"/>
                </a:solidFill>
              </a:rPr>
              <a:t>. </a:t>
            </a:r>
            <a:r>
              <a:rPr lang="de-DE" dirty="0"/>
              <a:t>Ein Prozess, in dem die „</a:t>
            </a:r>
            <a:r>
              <a:rPr lang="de-DE" i="1" dirty="0"/>
              <a:t>Anderen</a:t>
            </a:r>
            <a:r>
              <a:rPr lang="de-DE" dirty="0"/>
              <a:t>“ als fremd und nicht zugehörig konstruiert und von einer vermeintlichen „</a:t>
            </a:r>
            <a:r>
              <a:rPr lang="de-DE" i="1" dirty="0"/>
              <a:t>Wir</a:t>
            </a:r>
            <a:r>
              <a:rPr lang="de-DE" dirty="0"/>
              <a:t>“-Gruppe als Norm unterschieden und abgegrenzt werden.</a:t>
            </a:r>
          </a:p>
          <a:p>
            <a:pPr marL="285750" lvl="1" indent="-285750">
              <a:buFont typeface="Arial" panose="020B0604020202020204" pitchFamily="34" charset="0"/>
              <a:buChar char="•"/>
              <a:defRPr/>
            </a:pPr>
            <a:r>
              <a:rPr lang="de-DE" dirty="0">
                <a:solidFill>
                  <a:srgbClr val="2E2B21"/>
                </a:solidFill>
                <a:ea typeface="Calibri" panose="020F0502020204030204" pitchFamily="34" charset="0"/>
                <a:cs typeface="Arial" panose="020B0604020202020204" pitchFamily="34" charset="0"/>
              </a:rPr>
              <a:t>Diesem Kulturbegriff liegt das veraltete Verständnis von Kultur zugrunde</a:t>
            </a:r>
          </a:p>
          <a:p>
            <a:pPr marL="555625" lvl="2" indent="-285750">
              <a:buFont typeface="Arial" panose="020B0604020202020204" pitchFamily="34" charset="0"/>
              <a:buChar char="•"/>
              <a:defRPr/>
            </a:pPr>
            <a:r>
              <a:rPr lang="de-DE" dirty="0">
                <a:solidFill>
                  <a:srgbClr val="2E2B21"/>
                </a:solidFill>
                <a:ea typeface="Calibri" panose="020F0502020204030204" pitchFamily="34" charset="0"/>
                <a:cs typeface="Arial" panose="020B0604020202020204" pitchFamily="34" charset="0"/>
              </a:rPr>
              <a:t>	Kultur als homogene Gruppe</a:t>
            </a:r>
          </a:p>
          <a:p>
            <a:pPr marL="555625" lvl="2" indent="-285750">
              <a:buFont typeface="Arial" panose="020B0604020202020204" pitchFamily="34" charset="0"/>
              <a:buChar char="•"/>
              <a:defRPr/>
            </a:pPr>
            <a:r>
              <a:rPr lang="de-DE" dirty="0">
                <a:solidFill>
                  <a:srgbClr val="2E2B21"/>
                </a:solidFill>
                <a:ea typeface="Calibri" panose="020F0502020204030204" pitchFamily="34" charset="0"/>
                <a:cs typeface="Arial" panose="020B0604020202020204" pitchFamily="34" charset="0"/>
              </a:rPr>
              <a:t>	statisch</a:t>
            </a:r>
          </a:p>
          <a:p>
            <a:pPr marL="555625" lvl="2" indent="-285750">
              <a:buFont typeface="Arial" panose="020B0604020202020204" pitchFamily="34" charset="0"/>
              <a:buChar char="•"/>
              <a:defRPr/>
            </a:pPr>
            <a:r>
              <a:rPr lang="de-DE" dirty="0">
                <a:solidFill>
                  <a:srgbClr val="2E2B21"/>
                </a:solidFill>
                <a:ea typeface="Calibri" panose="020F0502020204030204" pitchFamily="34" charset="0"/>
                <a:cs typeface="Arial" panose="020B0604020202020204" pitchFamily="34" charset="0"/>
              </a:rPr>
              <a:t>	ahistorisch</a:t>
            </a:r>
          </a:p>
          <a:p>
            <a:pPr marL="555625" lvl="2" indent="-285750">
              <a:buFont typeface="Arial" panose="020B0604020202020204" pitchFamily="34" charset="0"/>
              <a:buChar char="•"/>
              <a:defRPr/>
            </a:pPr>
            <a:r>
              <a:rPr lang="de-DE" dirty="0">
                <a:solidFill>
                  <a:srgbClr val="2E2B21"/>
                </a:solidFill>
                <a:ea typeface="Calibri" panose="020F0502020204030204" pitchFamily="34" charset="0"/>
                <a:cs typeface="Arial" panose="020B0604020202020204" pitchFamily="34" charset="0"/>
              </a:rPr>
              <a:t>	nicht durchlässig oder hybrid</a:t>
            </a:r>
          </a:p>
          <a:p>
            <a:pPr marL="285750" lvl="1" indent="-285750">
              <a:buFont typeface="Arial" panose="020B0604020202020204" pitchFamily="34" charset="0"/>
              <a:buChar char="•"/>
              <a:defRPr/>
            </a:pPr>
            <a:r>
              <a:rPr lang="de-DE" dirty="0">
                <a:solidFill>
                  <a:srgbClr val="2E2B21"/>
                </a:solidFill>
                <a:ea typeface="Calibri" panose="020F0502020204030204" pitchFamily="34" charset="0"/>
                <a:cs typeface="Arial" panose="020B0604020202020204" pitchFamily="34" charset="0"/>
              </a:rPr>
              <a:t>Man spricht hier von einem </a:t>
            </a:r>
            <a:r>
              <a:rPr lang="de-DE" b="1" dirty="0">
                <a:solidFill>
                  <a:srgbClr val="2E2B21"/>
                </a:solidFill>
                <a:ea typeface="Calibri" panose="020F0502020204030204" pitchFamily="34" charset="0"/>
                <a:cs typeface="Arial" panose="020B0604020202020204" pitchFamily="34" charset="0"/>
              </a:rPr>
              <a:t>essentialistischem Kulturverständnis</a:t>
            </a:r>
          </a:p>
          <a:p>
            <a:pPr marL="555625" lvl="2" indent="-285750">
              <a:buFont typeface="Arial" panose="020B0604020202020204" pitchFamily="34" charset="0"/>
              <a:buChar char="•"/>
              <a:defRPr/>
            </a:pPr>
            <a:r>
              <a:rPr lang="de-DE" b="1" dirty="0">
                <a:solidFill>
                  <a:srgbClr val="2E2B21"/>
                </a:solidFill>
                <a:ea typeface="Calibri" panose="020F0502020204030204" pitchFamily="34" charset="0"/>
                <a:cs typeface="Arial" panose="020B0604020202020204" pitchFamily="34" charset="0"/>
              </a:rPr>
              <a:t>	</a:t>
            </a:r>
            <a:r>
              <a:rPr lang="de-DE" dirty="0">
                <a:solidFill>
                  <a:srgbClr val="2E2B21"/>
                </a:solidFill>
                <a:ea typeface="Calibri" panose="020F0502020204030204" pitchFamily="34" charset="0"/>
                <a:cs typeface="Arial" panose="020B0604020202020204" pitchFamily="34" charset="0"/>
              </a:rPr>
              <a:t>von lat. </a:t>
            </a:r>
            <a:r>
              <a:rPr lang="de-DE" dirty="0" err="1">
                <a:solidFill>
                  <a:srgbClr val="2E2B21"/>
                </a:solidFill>
                <a:ea typeface="Calibri" panose="020F0502020204030204" pitchFamily="34" charset="0"/>
                <a:cs typeface="Arial" panose="020B0604020202020204" pitchFamily="34" charset="0"/>
              </a:rPr>
              <a:t>essentia</a:t>
            </a:r>
            <a:r>
              <a:rPr lang="de-DE" dirty="0">
                <a:solidFill>
                  <a:srgbClr val="2E2B21"/>
                </a:solidFill>
                <a:ea typeface="Calibri" panose="020F0502020204030204" pitchFamily="34" charset="0"/>
                <a:cs typeface="Arial" panose="020B0604020202020204" pitchFamily="34" charset="0"/>
              </a:rPr>
              <a:t> „Wesen“, also dem Wesen nach</a:t>
            </a:r>
          </a:p>
        </p:txBody>
      </p:sp>
    </p:spTree>
    <p:extLst>
      <p:ext uri="{BB962C8B-B14F-4D97-AF65-F5344CB8AC3E}">
        <p14:creationId xmlns:p14="http://schemas.microsoft.com/office/powerpoint/2010/main" val="373643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535815DE-1C70-42D1-982A-19FBA61C5087}"/>
              </a:ext>
            </a:extLst>
          </p:cNvPr>
          <p:cNvSpPr/>
          <p:nvPr/>
        </p:nvSpPr>
        <p:spPr>
          <a:xfrm>
            <a:off x="539589" y="907534"/>
            <a:ext cx="2672911" cy="584775"/>
          </a:xfrm>
          <a:prstGeom prst="rect">
            <a:avLst/>
          </a:prstGeom>
        </p:spPr>
        <p:txBody>
          <a:bodyPr wrap="none">
            <a:spAutoFit/>
          </a:bodyPr>
          <a:lstStyle/>
          <a:p>
            <a:r>
              <a:rPr lang="de-DE" sz="3200" dirty="0"/>
              <a:t>Was ist Kultur?</a:t>
            </a:r>
          </a:p>
        </p:txBody>
      </p:sp>
      <p:pic>
        <p:nvPicPr>
          <p:cNvPr id="6" name="Grafik 5">
            <a:extLst>
              <a:ext uri="{FF2B5EF4-FFF2-40B4-BE49-F238E27FC236}">
                <a16:creationId xmlns:a16="http://schemas.microsoft.com/office/drawing/2014/main" id="{264C032E-40B2-4FAC-9256-50A0402B370E}"/>
              </a:ext>
            </a:extLst>
          </p:cNvPr>
          <p:cNvPicPr>
            <a:picLocks noChangeAspect="1"/>
          </p:cNvPicPr>
          <p:nvPr/>
        </p:nvPicPr>
        <p:blipFill>
          <a:blip r:embed="rId5"/>
          <a:stretch>
            <a:fillRect/>
          </a:stretch>
        </p:blipFill>
        <p:spPr>
          <a:xfrm>
            <a:off x="4515397" y="1773704"/>
            <a:ext cx="6825515" cy="3885416"/>
          </a:xfrm>
          <a:prstGeom prst="rect">
            <a:avLst/>
          </a:prstGeom>
        </p:spPr>
      </p:pic>
      <p:sp>
        <p:nvSpPr>
          <p:cNvPr id="3" name="Rechteck 2">
            <a:extLst>
              <a:ext uri="{FF2B5EF4-FFF2-40B4-BE49-F238E27FC236}">
                <a16:creationId xmlns:a16="http://schemas.microsoft.com/office/drawing/2014/main" id="{5B304456-9306-4D9F-B54F-17784BFC7E62}"/>
              </a:ext>
            </a:extLst>
          </p:cNvPr>
          <p:cNvSpPr/>
          <p:nvPr/>
        </p:nvSpPr>
        <p:spPr>
          <a:xfrm>
            <a:off x="1302900" y="2399843"/>
            <a:ext cx="3104119" cy="369332"/>
          </a:xfrm>
          <a:prstGeom prst="rect">
            <a:avLst/>
          </a:prstGeom>
        </p:spPr>
        <p:txBody>
          <a:bodyPr wrap="none">
            <a:spAutoFit/>
          </a:bodyPr>
          <a:lstStyle/>
          <a:p>
            <a:r>
              <a:rPr lang="de-DE" dirty="0">
                <a:hlinkClick r:id="rId6"/>
              </a:rPr>
              <a:t>https://youtu.be/3or9nS46Shs</a:t>
            </a:r>
            <a:r>
              <a:rPr lang="de-DE" dirty="0"/>
              <a:t> </a:t>
            </a:r>
          </a:p>
        </p:txBody>
      </p:sp>
      <p:sp>
        <p:nvSpPr>
          <p:cNvPr id="8" name="Textfeld 7">
            <a:extLst>
              <a:ext uri="{FF2B5EF4-FFF2-40B4-BE49-F238E27FC236}">
                <a16:creationId xmlns:a16="http://schemas.microsoft.com/office/drawing/2014/main" id="{EFD1F905-9E61-563B-1FAA-2C6C151E0C5C}"/>
              </a:ext>
            </a:extLst>
          </p:cNvPr>
          <p:cNvSpPr txBox="1"/>
          <p:nvPr/>
        </p:nvSpPr>
        <p:spPr>
          <a:xfrm>
            <a:off x="539589" y="5350037"/>
            <a:ext cx="4496236" cy="984885"/>
          </a:xfrm>
          <a:prstGeom prst="rect">
            <a:avLst/>
          </a:prstGeom>
          <a:noFill/>
        </p:spPr>
        <p:txBody>
          <a:bodyPr wrap="square" rtlCol="0">
            <a:spAutoFit/>
          </a:bodyPr>
          <a:lstStyle/>
          <a:p>
            <a:r>
              <a:rPr lang="de-DE" sz="1000" dirty="0"/>
              <a:t>Abb.: Screenshot von Film: „Was ist Kultur? Eine Begriffsklärung“,</a:t>
            </a:r>
          </a:p>
          <a:p>
            <a:r>
              <a:rPr lang="de-DE" sz="1000" dirty="0"/>
              <a:t>Kulturshaker-Videos, Götz Kolle,  Deutschland, </a:t>
            </a:r>
            <a:r>
              <a:rPr lang="de-DE" sz="1000" dirty="0" err="1"/>
              <a:t>linzenziert</a:t>
            </a:r>
            <a:r>
              <a:rPr lang="de-DE" sz="1000" dirty="0"/>
              <a:t> unter CC-BY 4.0, </a:t>
            </a:r>
            <a:r>
              <a:rPr lang="de-DE" sz="1000" dirty="0">
                <a:hlinkClick r:id="rId7"/>
              </a:rPr>
              <a:t>https://creativecommons.org/licenses/by/4.0/deed.de</a:t>
            </a:r>
            <a:r>
              <a:rPr lang="de-DE" sz="1000" dirty="0"/>
              <a:t>, abrufbar unter </a:t>
            </a:r>
            <a:r>
              <a:rPr lang="de-DE" sz="1000" dirty="0">
                <a:hlinkClick r:id="rId6"/>
              </a:rPr>
              <a:t>https://youtu.be/3or9nS46Shs</a:t>
            </a:r>
            <a:r>
              <a:rPr lang="de-DE" sz="1000" dirty="0"/>
              <a:t> , Länge: 5:36</a:t>
            </a:r>
          </a:p>
          <a:p>
            <a:endParaRPr lang="de-DE" dirty="0"/>
          </a:p>
        </p:txBody>
      </p:sp>
    </p:spTree>
    <p:extLst>
      <p:ext uri="{BB962C8B-B14F-4D97-AF65-F5344CB8AC3E}">
        <p14:creationId xmlns:p14="http://schemas.microsoft.com/office/powerpoint/2010/main" val="118642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pic>
        <p:nvPicPr>
          <p:cNvPr id="6" name="Inhaltsplatzhalter 3">
            <a:extLst>
              <a:ext uri="{FF2B5EF4-FFF2-40B4-BE49-F238E27FC236}">
                <a16:creationId xmlns:a16="http://schemas.microsoft.com/office/drawing/2014/main" id="{8C27EC93-DE5B-4C4A-8149-C4E005CA3AC0}"/>
              </a:ext>
            </a:extLst>
          </p:cNvPr>
          <p:cNvPicPr>
            <a:picLocks noChangeAspect="1"/>
          </p:cNvPicPr>
          <p:nvPr/>
        </p:nvPicPr>
        <p:blipFill rotWithShape="1">
          <a:blip r:embed="rId4"/>
          <a:srcRect l="5294"/>
          <a:stretch/>
        </p:blipFill>
        <p:spPr>
          <a:xfrm>
            <a:off x="2927648" y="1536664"/>
            <a:ext cx="6711959" cy="4503810"/>
          </a:xfrm>
          <a:prstGeom prst="rect">
            <a:avLst/>
          </a:prstGeom>
        </p:spPr>
      </p:pic>
      <p:sp>
        <p:nvSpPr>
          <p:cNvPr id="2" name="Rechteck 1">
            <a:extLst>
              <a:ext uri="{FF2B5EF4-FFF2-40B4-BE49-F238E27FC236}">
                <a16:creationId xmlns:a16="http://schemas.microsoft.com/office/drawing/2014/main" id="{75AC5926-C9D6-4BDE-89D0-239AE25D3306}"/>
              </a:ext>
            </a:extLst>
          </p:cNvPr>
          <p:cNvSpPr/>
          <p:nvPr/>
        </p:nvSpPr>
        <p:spPr>
          <a:xfrm>
            <a:off x="589569" y="883475"/>
            <a:ext cx="2898422" cy="584775"/>
          </a:xfrm>
          <a:prstGeom prst="rect">
            <a:avLst/>
          </a:prstGeom>
        </p:spPr>
        <p:txBody>
          <a:bodyPr wrap="none">
            <a:spAutoFit/>
          </a:bodyPr>
          <a:lstStyle/>
          <a:p>
            <a:r>
              <a:rPr lang="de-DE" sz="3200" dirty="0"/>
              <a:t>Transkulturalität</a:t>
            </a:r>
          </a:p>
        </p:txBody>
      </p:sp>
      <p:sp>
        <p:nvSpPr>
          <p:cNvPr id="3" name="Rechteck 2">
            <a:extLst>
              <a:ext uri="{FF2B5EF4-FFF2-40B4-BE49-F238E27FC236}">
                <a16:creationId xmlns:a16="http://schemas.microsoft.com/office/drawing/2014/main" id="{3329DFE7-300F-4B2F-926B-AB8D4EAC5C69}"/>
              </a:ext>
            </a:extLst>
          </p:cNvPr>
          <p:cNvSpPr/>
          <p:nvPr/>
        </p:nvSpPr>
        <p:spPr>
          <a:xfrm>
            <a:off x="568195" y="5486280"/>
            <a:ext cx="3584636" cy="707886"/>
          </a:xfrm>
          <a:prstGeom prst="rect">
            <a:avLst/>
          </a:prstGeom>
        </p:spPr>
        <p:txBody>
          <a:bodyPr wrap="none">
            <a:spAutoFit/>
          </a:bodyPr>
          <a:lstStyle/>
          <a:p>
            <a:r>
              <a:rPr lang="de-DE" sz="1000" dirty="0"/>
              <a:t>Abb.:  https://kulturshaker.de/kulturkonzepte/transkulturalitaet/,</a:t>
            </a:r>
          </a:p>
          <a:p>
            <a:r>
              <a:rPr lang="de-DE" sz="1000" dirty="0"/>
              <a:t> lizenziert unter Creative Commons Lizenz CC-BY 4.0, </a:t>
            </a:r>
          </a:p>
          <a:p>
            <a:r>
              <a:rPr lang="de-DE" sz="1000" dirty="0">
                <a:hlinkClick r:id="rId5"/>
              </a:rPr>
              <a:t>https://creativecommons.org/licenses/by/4.0/deed.de</a:t>
            </a:r>
            <a:endParaRPr lang="de-DE" sz="1000" dirty="0"/>
          </a:p>
          <a:p>
            <a:endParaRPr lang="de-DE" sz="1000" dirty="0"/>
          </a:p>
        </p:txBody>
      </p:sp>
    </p:spTree>
    <p:extLst>
      <p:ext uri="{BB962C8B-B14F-4D97-AF65-F5344CB8AC3E}">
        <p14:creationId xmlns:p14="http://schemas.microsoft.com/office/powerpoint/2010/main" val="1414545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0DCCA4C5-76E6-4679-95BE-64373A03D079}"/>
              </a:ext>
            </a:extLst>
          </p:cNvPr>
          <p:cNvSpPr/>
          <p:nvPr/>
        </p:nvSpPr>
        <p:spPr>
          <a:xfrm>
            <a:off x="566456" y="907534"/>
            <a:ext cx="4090607" cy="584775"/>
          </a:xfrm>
          <a:prstGeom prst="rect">
            <a:avLst/>
          </a:prstGeom>
        </p:spPr>
        <p:txBody>
          <a:bodyPr wrap="none">
            <a:spAutoFit/>
          </a:bodyPr>
          <a:lstStyle/>
          <a:p>
            <a:r>
              <a:rPr lang="de-DE" sz="3200" dirty="0"/>
              <a:t>Von Kultur zu Diversität</a:t>
            </a:r>
          </a:p>
        </p:txBody>
      </p:sp>
      <p:sp>
        <p:nvSpPr>
          <p:cNvPr id="3" name="Rechteck 2">
            <a:extLst>
              <a:ext uri="{FF2B5EF4-FFF2-40B4-BE49-F238E27FC236}">
                <a16:creationId xmlns:a16="http://schemas.microsoft.com/office/drawing/2014/main" id="{182BFC54-B4C9-41D5-811B-4BBB2DC315C3}"/>
              </a:ext>
            </a:extLst>
          </p:cNvPr>
          <p:cNvSpPr/>
          <p:nvPr/>
        </p:nvSpPr>
        <p:spPr>
          <a:xfrm>
            <a:off x="701040" y="2141696"/>
            <a:ext cx="7680960" cy="1938992"/>
          </a:xfrm>
          <a:prstGeom prst="rect">
            <a:avLst/>
          </a:prstGeom>
        </p:spPr>
        <p:txBody>
          <a:bodyPr wrap="square">
            <a:spAutoFit/>
          </a:bodyPr>
          <a:lstStyle/>
          <a:p>
            <a:pPr marL="342900" indent="-342900">
              <a:buClr>
                <a:schemeClr val="tx2"/>
              </a:buClr>
              <a:buFont typeface="Arial" panose="020B0604020202020204" pitchFamily="34" charset="0"/>
              <a:buChar char="•"/>
            </a:pPr>
            <a:r>
              <a:rPr lang="de-DE" sz="2400" dirty="0"/>
              <a:t>Konzept von Kultur häufig missverständlich</a:t>
            </a:r>
          </a:p>
          <a:p>
            <a:pPr marL="342900" indent="-342900">
              <a:buClr>
                <a:schemeClr val="tx2"/>
              </a:buClr>
              <a:buFont typeface="Arial" panose="020B0604020202020204" pitchFamily="34" charset="0"/>
              <a:buChar char="•"/>
            </a:pPr>
            <a:r>
              <a:rPr lang="de-DE" sz="2400" dirty="0"/>
              <a:t>Häufig auf Nationalität oder Religion konzentriert</a:t>
            </a:r>
          </a:p>
          <a:p>
            <a:pPr marL="342900" indent="-342900">
              <a:buClr>
                <a:schemeClr val="tx2"/>
              </a:buClr>
              <a:buFont typeface="Arial" panose="020B0604020202020204" pitchFamily="34" charset="0"/>
              <a:buChar char="•"/>
            </a:pPr>
            <a:r>
              <a:rPr lang="de-DE" sz="2400" dirty="0"/>
              <a:t>Diversität, als Ersatz für Kultur ist vielschichtiger und trotzdem präziser</a:t>
            </a:r>
          </a:p>
          <a:p>
            <a:pPr marL="342900" indent="-342900">
              <a:buClr>
                <a:schemeClr val="tx2"/>
              </a:buClr>
              <a:buFont typeface="Arial" panose="020B0604020202020204" pitchFamily="34" charset="0"/>
              <a:buChar char="•"/>
            </a:pPr>
            <a:r>
              <a:rPr lang="de-DE" sz="2400" dirty="0"/>
              <a:t>Diversitätskompetenz statt Interkulturelle Kompetenz</a:t>
            </a:r>
          </a:p>
        </p:txBody>
      </p:sp>
    </p:spTree>
    <p:extLst>
      <p:ext uri="{BB962C8B-B14F-4D97-AF65-F5344CB8AC3E}">
        <p14:creationId xmlns:p14="http://schemas.microsoft.com/office/powerpoint/2010/main" val="269606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pic>
        <p:nvPicPr>
          <p:cNvPr id="6" name="Inhaltsplatzhalter 2">
            <a:extLst>
              <a:ext uri="{FF2B5EF4-FFF2-40B4-BE49-F238E27FC236}">
                <a16:creationId xmlns:a16="http://schemas.microsoft.com/office/drawing/2014/main" id="{0600D194-9DD5-4E2B-A9C5-370E5EAAA935}"/>
              </a:ext>
            </a:extLst>
          </p:cNvPr>
          <p:cNvPicPr>
            <a:picLocks noChangeAspect="1"/>
          </p:cNvPicPr>
          <p:nvPr/>
        </p:nvPicPr>
        <p:blipFill rotWithShape="1">
          <a:blip r:embed="rId4">
            <a:extLst>
              <a:ext uri="{28A0092B-C50C-407E-A947-70E740481C1C}">
                <a14:useLocalDpi xmlns:a14="http://schemas.microsoft.com/office/drawing/2010/main" val="0"/>
              </a:ext>
            </a:extLst>
          </a:blip>
          <a:srcRect t="4113" b="3679"/>
          <a:stretch/>
        </p:blipFill>
        <p:spPr>
          <a:xfrm>
            <a:off x="3386101" y="1379537"/>
            <a:ext cx="5133975" cy="4733926"/>
          </a:xfrm>
          <a:prstGeom prst="rect">
            <a:avLst/>
          </a:prstGeom>
        </p:spPr>
      </p:pic>
      <p:sp>
        <p:nvSpPr>
          <p:cNvPr id="7" name="Rechteck 6">
            <a:extLst>
              <a:ext uri="{FF2B5EF4-FFF2-40B4-BE49-F238E27FC236}">
                <a16:creationId xmlns:a16="http://schemas.microsoft.com/office/drawing/2014/main" id="{2A2F8212-264C-494E-BE71-79459086B394}"/>
              </a:ext>
            </a:extLst>
          </p:cNvPr>
          <p:cNvSpPr/>
          <p:nvPr/>
        </p:nvSpPr>
        <p:spPr>
          <a:xfrm>
            <a:off x="5907377" y="1451112"/>
            <a:ext cx="83489" cy="552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48E1AD01-DB49-47FE-9EA1-8DD221FD1713}"/>
              </a:ext>
            </a:extLst>
          </p:cNvPr>
          <p:cNvSpPr txBox="1"/>
          <p:nvPr/>
        </p:nvSpPr>
        <p:spPr>
          <a:xfrm>
            <a:off x="5188901" y="1429542"/>
            <a:ext cx="1520438" cy="430887"/>
          </a:xfrm>
          <a:prstGeom prst="rect">
            <a:avLst/>
          </a:prstGeom>
          <a:noFill/>
        </p:spPr>
        <p:txBody>
          <a:bodyPr wrap="square" rtlCol="0">
            <a:spAutoFit/>
          </a:bodyPr>
          <a:lstStyle/>
          <a:p>
            <a:pPr algn="ctr"/>
            <a:r>
              <a:rPr lang="de-DE" sz="1100" b="1" dirty="0"/>
              <a:t>Organisationale Dimension</a:t>
            </a:r>
          </a:p>
        </p:txBody>
      </p:sp>
      <p:sp>
        <p:nvSpPr>
          <p:cNvPr id="9" name="Textfeld 8">
            <a:extLst>
              <a:ext uri="{FF2B5EF4-FFF2-40B4-BE49-F238E27FC236}">
                <a16:creationId xmlns:a16="http://schemas.microsoft.com/office/drawing/2014/main" id="{1E01472D-39D4-4049-93AB-81D31227AB5A}"/>
              </a:ext>
            </a:extLst>
          </p:cNvPr>
          <p:cNvSpPr txBox="1"/>
          <p:nvPr/>
        </p:nvSpPr>
        <p:spPr>
          <a:xfrm>
            <a:off x="5230647" y="1764946"/>
            <a:ext cx="1520438" cy="230832"/>
          </a:xfrm>
          <a:prstGeom prst="rect">
            <a:avLst/>
          </a:prstGeom>
          <a:noFill/>
        </p:spPr>
        <p:txBody>
          <a:bodyPr wrap="square" rtlCol="0">
            <a:spAutoFit/>
          </a:bodyPr>
          <a:lstStyle/>
          <a:p>
            <a:pPr algn="ctr"/>
            <a:r>
              <a:rPr lang="de-DE" sz="900" dirty="0"/>
              <a:t>Funktion/Einstufung</a:t>
            </a:r>
          </a:p>
        </p:txBody>
      </p:sp>
      <p:sp>
        <p:nvSpPr>
          <p:cNvPr id="10" name="Textfeld 9">
            <a:extLst>
              <a:ext uri="{FF2B5EF4-FFF2-40B4-BE49-F238E27FC236}">
                <a16:creationId xmlns:a16="http://schemas.microsoft.com/office/drawing/2014/main" id="{ECB87E56-B3EC-446F-8D4B-DD78E2CC01AB}"/>
              </a:ext>
            </a:extLst>
          </p:cNvPr>
          <p:cNvSpPr txBox="1"/>
          <p:nvPr/>
        </p:nvSpPr>
        <p:spPr>
          <a:xfrm>
            <a:off x="7236118" y="2857995"/>
            <a:ext cx="1167617" cy="507831"/>
          </a:xfrm>
          <a:prstGeom prst="rect">
            <a:avLst/>
          </a:prstGeom>
          <a:noFill/>
        </p:spPr>
        <p:txBody>
          <a:bodyPr wrap="square" rtlCol="0">
            <a:spAutoFit/>
          </a:bodyPr>
          <a:lstStyle/>
          <a:p>
            <a:pPr algn="ctr"/>
            <a:r>
              <a:rPr lang="de-DE" sz="900" dirty="0"/>
              <a:t>Arbeits- </a:t>
            </a:r>
          </a:p>
          <a:p>
            <a:pPr algn="ctr"/>
            <a:r>
              <a:rPr lang="de-DE" sz="900" dirty="0" err="1"/>
              <a:t>inhalte</a:t>
            </a:r>
            <a:r>
              <a:rPr lang="de-DE" sz="900" dirty="0"/>
              <a:t>/</a:t>
            </a:r>
          </a:p>
          <a:p>
            <a:pPr algn="ctr"/>
            <a:r>
              <a:rPr lang="de-DE" sz="900" dirty="0"/>
              <a:t>-feld</a:t>
            </a:r>
          </a:p>
        </p:txBody>
      </p:sp>
      <p:sp>
        <p:nvSpPr>
          <p:cNvPr id="11" name="Textfeld 10">
            <a:extLst>
              <a:ext uri="{FF2B5EF4-FFF2-40B4-BE49-F238E27FC236}">
                <a16:creationId xmlns:a16="http://schemas.microsoft.com/office/drawing/2014/main" id="{E4A429E9-4F26-4116-81FC-0A3B75B4BFCC}"/>
              </a:ext>
            </a:extLst>
          </p:cNvPr>
          <p:cNvSpPr txBox="1"/>
          <p:nvPr/>
        </p:nvSpPr>
        <p:spPr>
          <a:xfrm>
            <a:off x="7285784" y="4144280"/>
            <a:ext cx="1167617" cy="507831"/>
          </a:xfrm>
          <a:prstGeom prst="rect">
            <a:avLst/>
          </a:prstGeom>
          <a:noFill/>
        </p:spPr>
        <p:txBody>
          <a:bodyPr wrap="square" rtlCol="0">
            <a:spAutoFit/>
          </a:bodyPr>
          <a:lstStyle/>
          <a:p>
            <a:pPr algn="ctr"/>
            <a:r>
              <a:rPr lang="de-DE" sz="900" dirty="0"/>
              <a:t>Abteilung</a:t>
            </a:r>
          </a:p>
          <a:p>
            <a:pPr algn="ctr"/>
            <a:r>
              <a:rPr lang="de-DE" sz="900" dirty="0"/>
              <a:t>Einheit</a:t>
            </a:r>
          </a:p>
          <a:p>
            <a:pPr algn="ctr"/>
            <a:r>
              <a:rPr lang="de-DE" sz="900" dirty="0"/>
              <a:t>Gruppe</a:t>
            </a:r>
          </a:p>
        </p:txBody>
      </p:sp>
      <p:sp>
        <p:nvSpPr>
          <p:cNvPr id="12" name="Textfeld 11">
            <a:extLst>
              <a:ext uri="{FF2B5EF4-FFF2-40B4-BE49-F238E27FC236}">
                <a16:creationId xmlns:a16="http://schemas.microsoft.com/office/drawing/2014/main" id="{14CD5529-7281-44E8-A511-A00E10F8A68F}"/>
              </a:ext>
            </a:extLst>
          </p:cNvPr>
          <p:cNvSpPr txBox="1"/>
          <p:nvPr/>
        </p:nvSpPr>
        <p:spPr>
          <a:xfrm>
            <a:off x="6125531" y="5408727"/>
            <a:ext cx="1167617" cy="369332"/>
          </a:xfrm>
          <a:prstGeom prst="rect">
            <a:avLst/>
          </a:prstGeom>
          <a:noFill/>
        </p:spPr>
        <p:txBody>
          <a:bodyPr wrap="square" rtlCol="0">
            <a:spAutoFit/>
          </a:bodyPr>
          <a:lstStyle/>
          <a:p>
            <a:pPr algn="ctr"/>
            <a:r>
              <a:rPr lang="de-DE" sz="900" dirty="0"/>
              <a:t>Dauer der Zugehörigkeit</a:t>
            </a:r>
          </a:p>
        </p:txBody>
      </p:sp>
      <p:sp>
        <p:nvSpPr>
          <p:cNvPr id="13" name="Textfeld 12">
            <a:extLst>
              <a:ext uri="{FF2B5EF4-FFF2-40B4-BE49-F238E27FC236}">
                <a16:creationId xmlns:a16="http://schemas.microsoft.com/office/drawing/2014/main" id="{D3136B39-5417-4E45-A727-ADFC051900A5}"/>
              </a:ext>
            </a:extLst>
          </p:cNvPr>
          <p:cNvSpPr txBox="1"/>
          <p:nvPr/>
        </p:nvSpPr>
        <p:spPr>
          <a:xfrm>
            <a:off x="3496609" y="2782971"/>
            <a:ext cx="1167617" cy="507831"/>
          </a:xfrm>
          <a:prstGeom prst="rect">
            <a:avLst/>
          </a:prstGeom>
          <a:noFill/>
        </p:spPr>
        <p:txBody>
          <a:bodyPr wrap="square" rtlCol="0">
            <a:spAutoFit/>
          </a:bodyPr>
          <a:lstStyle/>
          <a:p>
            <a:pPr algn="ctr"/>
            <a:r>
              <a:rPr lang="de-DE" sz="900" dirty="0"/>
              <a:t>Manage-</a:t>
            </a:r>
          </a:p>
          <a:p>
            <a:pPr algn="ctr"/>
            <a:r>
              <a:rPr lang="de-DE" sz="900" dirty="0" err="1"/>
              <a:t>ment</a:t>
            </a:r>
            <a:r>
              <a:rPr lang="de-DE" sz="900" dirty="0"/>
              <a:t>-</a:t>
            </a:r>
          </a:p>
          <a:p>
            <a:pPr algn="ctr"/>
            <a:r>
              <a:rPr lang="de-DE" sz="900" dirty="0"/>
              <a:t>Status</a:t>
            </a:r>
          </a:p>
        </p:txBody>
      </p:sp>
      <p:sp>
        <p:nvSpPr>
          <p:cNvPr id="14" name="Textfeld 13">
            <a:extLst>
              <a:ext uri="{FF2B5EF4-FFF2-40B4-BE49-F238E27FC236}">
                <a16:creationId xmlns:a16="http://schemas.microsoft.com/office/drawing/2014/main" id="{3D10DAB3-3447-451B-BA10-956C0A047F41}"/>
              </a:ext>
            </a:extLst>
          </p:cNvPr>
          <p:cNvSpPr txBox="1"/>
          <p:nvPr/>
        </p:nvSpPr>
        <p:spPr>
          <a:xfrm>
            <a:off x="3496610" y="4075029"/>
            <a:ext cx="1167617" cy="646331"/>
          </a:xfrm>
          <a:prstGeom prst="rect">
            <a:avLst/>
          </a:prstGeom>
          <a:noFill/>
        </p:spPr>
        <p:txBody>
          <a:bodyPr wrap="square" rtlCol="0">
            <a:spAutoFit/>
          </a:bodyPr>
          <a:lstStyle/>
          <a:p>
            <a:pPr algn="ctr"/>
            <a:r>
              <a:rPr lang="de-DE" sz="900" dirty="0"/>
              <a:t>Gewerk-</a:t>
            </a:r>
          </a:p>
          <a:p>
            <a:pPr algn="ctr"/>
            <a:r>
              <a:rPr lang="de-DE" sz="900" dirty="0" err="1"/>
              <a:t>schafts</a:t>
            </a:r>
            <a:r>
              <a:rPr lang="de-DE" sz="900" dirty="0"/>
              <a:t>-</a:t>
            </a:r>
          </a:p>
          <a:p>
            <a:pPr algn="ctr"/>
            <a:r>
              <a:rPr lang="de-DE" sz="900" dirty="0"/>
              <a:t>Zuge-</a:t>
            </a:r>
          </a:p>
          <a:p>
            <a:pPr algn="ctr"/>
            <a:r>
              <a:rPr lang="de-DE" sz="900" dirty="0" err="1"/>
              <a:t>hörigkeit</a:t>
            </a:r>
            <a:endParaRPr lang="de-DE" sz="900" dirty="0"/>
          </a:p>
        </p:txBody>
      </p:sp>
      <p:sp>
        <p:nvSpPr>
          <p:cNvPr id="15" name="Textfeld 14">
            <a:extLst>
              <a:ext uri="{FF2B5EF4-FFF2-40B4-BE49-F238E27FC236}">
                <a16:creationId xmlns:a16="http://schemas.microsoft.com/office/drawing/2014/main" id="{20239B20-5823-405C-8382-436B20C27112}"/>
              </a:ext>
            </a:extLst>
          </p:cNvPr>
          <p:cNvSpPr txBox="1"/>
          <p:nvPr/>
        </p:nvSpPr>
        <p:spPr>
          <a:xfrm>
            <a:off x="4739760" y="5509536"/>
            <a:ext cx="1167617" cy="230832"/>
          </a:xfrm>
          <a:prstGeom prst="rect">
            <a:avLst/>
          </a:prstGeom>
          <a:noFill/>
        </p:spPr>
        <p:txBody>
          <a:bodyPr wrap="square" rtlCol="0">
            <a:spAutoFit/>
          </a:bodyPr>
          <a:lstStyle/>
          <a:p>
            <a:pPr algn="ctr"/>
            <a:r>
              <a:rPr lang="de-DE" sz="900" dirty="0"/>
              <a:t>Arbeitsort</a:t>
            </a:r>
          </a:p>
        </p:txBody>
      </p:sp>
      <p:sp>
        <p:nvSpPr>
          <p:cNvPr id="16" name="Rechteck 15">
            <a:extLst>
              <a:ext uri="{FF2B5EF4-FFF2-40B4-BE49-F238E27FC236}">
                <a16:creationId xmlns:a16="http://schemas.microsoft.com/office/drawing/2014/main" id="{5243AA87-1A95-46C9-A957-727B3D734039}"/>
              </a:ext>
            </a:extLst>
          </p:cNvPr>
          <p:cNvSpPr/>
          <p:nvPr/>
        </p:nvSpPr>
        <p:spPr>
          <a:xfrm>
            <a:off x="5907377" y="2033303"/>
            <a:ext cx="83489"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42BD7F32-8E61-4765-B661-62D53C2917D6}"/>
              </a:ext>
            </a:extLst>
          </p:cNvPr>
          <p:cNvSpPr/>
          <p:nvPr/>
        </p:nvSpPr>
        <p:spPr>
          <a:xfrm>
            <a:off x="5907377" y="2630778"/>
            <a:ext cx="59890"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BE57CB85-C7E9-4F9F-A2E6-DE99B31E2DF0}"/>
              </a:ext>
            </a:extLst>
          </p:cNvPr>
          <p:cNvSpPr txBox="1"/>
          <p:nvPr/>
        </p:nvSpPr>
        <p:spPr>
          <a:xfrm>
            <a:off x="5230646" y="2048301"/>
            <a:ext cx="1520438" cy="261610"/>
          </a:xfrm>
          <a:prstGeom prst="rect">
            <a:avLst/>
          </a:prstGeom>
          <a:noFill/>
        </p:spPr>
        <p:txBody>
          <a:bodyPr wrap="square" rtlCol="0">
            <a:spAutoFit/>
          </a:bodyPr>
          <a:lstStyle/>
          <a:p>
            <a:pPr algn="ctr"/>
            <a:r>
              <a:rPr lang="de-DE" sz="1100" b="1" dirty="0"/>
              <a:t>Äußere Dimension</a:t>
            </a:r>
          </a:p>
        </p:txBody>
      </p:sp>
      <p:sp>
        <p:nvSpPr>
          <p:cNvPr id="19" name="Textfeld 18">
            <a:extLst>
              <a:ext uri="{FF2B5EF4-FFF2-40B4-BE49-F238E27FC236}">
                <a16:creationId xmlns:a16="http://schemas.microsoft.com/office/drawing/2014/main" id="{B872AAA5-BF4C-4A25-9E1D-F9F9C35E07F7}"/>
              </a:ext>
            </a:extLst>
          </p:cNvPr>
          <p:cNvSpPr txBox="1"/>
          <p:nvPr/>
        </p:nvSpPr>
        <p:spPr>
          <a:xfrm>
            <a:off x="5188901" y="2777378"/>
            <a:ext cx="1520438" cy="261610"/>
          </a:xfrm>
          <a:prstGeom prst="rect">
            <a:avLst/>
          </a:prstGeom>
          <a:noFill/>
        </p:spPr>
        <p:txBody>
          <a:bodyPr wrap="square" rtlCol="0">
            <a:spAutoFit/>
          </a:bodyPr>
          <a:lstStyle/>
          <a:p>
            <a:pPr algn="ctr"/>
            <a:r>
              <a:rPr lang="de-DE" sz="1100" b="1" dirty="0"/>
              <a:t>Innere Dimension</a:t>
            </a:r>
          </a:p>
        </p:txBody>
      </p:sp>
      <p:sp>
        <p:nvSpPr>
          <p:cNvPr id="20" name="Textfeld 19">
            <a:extLst>
              <a:ext uri="{FF2B5EF4-FFF2-40B4-BE49-F238E27FC236}">
                <a16:creationId xmlns:a16="http://schemas.microsoft.com/office/drawing/2014/main" id="{C8936E05-DA6F-4315-9F51-AE46E36D924D}"/>
              </a:ext>
            </a:extLst>
          </p:cNvPr>
          <p:cNvSpPr txBox="1"/>
          <p:nvPr/>
        </p:nvSpPr>
        <p:spPr>
          <a:xfrm>
            <a:off x="5365311" y="2367978"/>
            <a:ext cx="1167617" cy="230832"/>
          </a:xfrm>
          <a:prstGeom prst="rect">
            <a:avLst/>
          </a:prstGeom>
          <a:noFill/>
        </p:spPr>
        <p:txBody>
          <a:bodyPr wrap="square" rtlCol="0">
            <a:spAutoFit/>
          </a:bodyPr>
          <a:lstStyle/>
          <a:p>
            <a:pPr algn="ctr"/>
            <a:r>
              <a:rPr lang="de-DE" sz="900" dirty="0"/>
              <a:t>Geographische Lage</a:t>
            </a:r>
          </a:p>
        </p:txBody>
      </p:sp>
      <p:sp>
        <p:nvSpPr>
          <p:cNvPr id="21" name="Textfeld 20">
            <a:extLst>
              <a:ext uri="{FF2B5EF4-FFF2-40B4-BE49-F238E27FC236}">
                <a16:creationId xmlns:a16="http://schemas.microsoft.com/office/drawing/2014/main" id="{4B236774-8958-4D09-B899-2B4A92C7B577}"/>
              </a:ext>
            </a:extLst>
          </p:cNvPr>
          <p:cNvSpPr txBox="1"/>
          <p:nvPr/>
        </p:nvSpPr>
        <p:spPr>
          <a:xfrm>
            <a:off x="5372557" y="2958137"/>
            <a:ext cx="1167617" cy="230832"/>
          </a:xfrm>
          <a:prstGeom prst="rect">
            <a:avLst/>
          </a:prstGeom>
          <a:noFill/>
        </p:spPr>
        <p:txBody>
          <a:bodyPr wrap="square" rtlCol="0">
            <a:spAutoFit/>
          </a:bodyPr>
          <a:lstStyle/>
          <a:p>
            <a:pPr algn="ctr"/>
            <a:r>
              <a:rPr lang="de-DE" sz="900" dirty="0"/>
              <a:t>Alter</a:t>
            </a:r>
          </a:p>
        </p:txBody>
      </p:sp>
      <p:cxnSp>
        <p:nvCxnSpPr>
          <p:cNvPr id="22" name="Gerader Verbinder 21">
            <a:extLst>
              <a:ext uri="{FF2B5EF4-FFF2-40B4-BE49-F238E27FC236}">
                <a16:creationId xmlns:a16="http://schemas.microsoft.com/office/drawing/2014/main" id="{60B0472D-A8A1-4362-8C15-1D51EB140095}"/>
              </a:ext>
            </a:extLst>
          </p:cNvPr>
          <p:cNvCxnSpPr>
            <a:cxnSpLocks/>
          </p:cNvCxnSpPr>
          <p:nvPr/>
        </p:nvCxnSpPr>
        <p:spPr>
          <a:xfrm flipH="1" flipV="1">
            <a:off x="4374110" y="3073182"/>
            <a:ext cx="51285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23" name="Gerader Verbinder 22">
            <a:extLst>
              <a:ext uri="{FF2B5EF4-FFF2-40B4-BE49-F238E27FC236}">
                <a16:creationId xmlns:a16="http://schemas.microsoft.com/office/drawing/2014/main" id="{7C891C80-EE2F-487A-9C2A-D9B5598F1CBC}"/>
              </a:ext>
            </a:extLst>
          </p:cNvPr>
          <p:cNvCxnSpPr>
            <a:cxnSpLocks/>
          </p:cNvCxnSpPr>
          <p:nvPr/>
        </p:nvCxnSpPr>
        <p:spPr>
          <a:xfrm flipH="1">
            <a:off x="4374111" y="4132342"/>
            <a:ext cx="512849" cy="265852"/>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Gerader Verbinder 23">
            <a:extLst>
              <a:ext uri="{FF2B5EF4-FFF2-40B4-BE49-F238E27FC236}">
                <a16:creationId xmlns:a16="http://schemas.microsoft.com/office/drawing/2014/main" id="{AC88CA6A-6547-4AC8-82EB-5E841986BC28}"/>
              </a:ext>
            </a:extLst>
          </p:cNvPr>
          <p:cNvCxnSpPr>
            <a:cxnSpLocks/>
          </p:cNvCxnSpPr>
          <p:nvPr/>
        </p:nvCxnSpPr>
        <p:spPr>
          <a:xfrm flipV="1">
            <a:off x="6991623" y="3073182"/>
            <a:ext cx="52086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Gerader Verbinder 24">
            <a:extLst>
              <a:ext uri="{FF2B5EF4-FFF2-40B4-BE49-F238E27FC236}">
                <a16:creationId xmlns:a16="http://schemas.microsoft.com/office/drawing/2014/main" id="{5B990F07-B442-4D01-B0F6-A92C411451DF}"/>
              </a:ext>
            </a:extLst>
          </p:cNvPr>
          <p:cNvCxnSpPr>
            <a:cxnSpLocks/>
          </p:cNvCxnSpPr>
          <p:nvPr/>
        </p:nvCxnSpPr>
        <p:spPr>
          <a:xfrm>
            <a:off x="7013384" y="4095386"/>
            <a:ext cx="574335" cy="99978"/>
          </a:xfrm>
          <a:prstGeom prst="line">
            <a:avLst/>
          </a:prstGeom>
          <a:ln w="19050"/>
        </p:spPr>
        <p:style>
          <a:lnRef idx="1">
            <a:schemeClr val="dk1"/>
          </a:lnRef>
          <a:fillRef idx="0">
            <a:schemeClr val="dk1"/>
          </a:fillRef>
          <a:effectRef idx="0">
            <a:schemeClr val="dk1"/>
          </a:effectRef>
          <a:fontRef idx="minor">
            <a:schemeClr val="tx1"/>
          </a:fontRef>
        </p:style>
      </p:cxnSp>
      <p:sp>
        <p:nvSpPr>
          <p:cNvPr id="26" name="Rechteck 25">
            <a:extLst>
              <a:ext uri="{FF2B5EF4-FFF2-40B4-BE49-F238E27FC236}">
                <a16:creationId xmlns:a16="http://schemas.microsoft.com/office/drawing/2014/main" id="{9BC49737-AD0C-49CE-AD8A-842CCD6FCC13}"/>
              </a:ext>
            </a:extLst>
          </p:cNvPr>
          <p:cNvSpPr/>
          <p:nvPr/>
        </p:nvSpPr>
        <p:spPr>
          <a:xfrm>
            <a:off x="5907376" y="4875711"/>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Textfeld 26">
            <a:extLst>
              <a:ext uri="{FF2B5EF4-FFF2-40B4-BE49-F238E27FC236}">
                <a16:creationId xmlns:a16="http://schemas.microsoft.com/office/drawing/2014/main" id="{EB93C28F-4522-478C-B674-53D3EE762855}"/>
              </a:ext>
            </a:extLst>
          </p:cNvPr>
          <p:cNvSpPr txBox="1"/>
          <p:nvPr/>
        </p:nvSpPr>
        <p:spPr>
          <a:xfrm>
            <a:off x="4160949" y="2854323"/>
            <a:ext cx="1167617" cy="369332"/>
          </a:xfrm>
          <a:prstGeom prst="rect">
            <a:avLst/>
          </a:prstGeom>
          <a:noFill/>
        </p:spPr>
        <p:txBody>
          <a:bodyPr wrap="square" rtlCol="0">
            <a:spAutoFit/>
          </a:bodyPr>
          <a:lstStyle/>
          <a:p>
            <a:pPr algn="ctr"/>
            <a:r>
              <a:rPr lang="de-DE" sz="900" dirty="0"/>
              <a:t>Familien-</a:t>
            </a:r>
          </a:p>
          <a:p>
            <a:pPr algn="ctr"/>
            <a:r>
              <a:rPr lang="de-DE" sz="900" dirty="0"/>
              <a:t>stand</a:t>
            </a:r>
          </a:p>
        </p:txBody>
      </p:sp>
      <p:sp>
        <p:nvSpPr>
          <p:cNvPr id="28" name="Textfeld 27">
            <a:extLst>
              <a:ext uri="{FF2B5EF4-FFF2-40B4-BE49-F238E27FC236}">
                <a16:creationId xmlns:a16="http://schemas.microsoft.com/office/drawing/2014/main" id="{914090B1-0B78-4981-B4AE-682B7590524D}"/>
              </a:ext>
            </a:extLst>
          </p:cNvPr>
          <p:cNvSpPr txBox="1"/>
          <p:nvPr/>
        </p:nvSpPr>
        <p:spPr>
          <a:xfrm>
            <a:off x="3973725" y="3387439"/>
            <a:ext cx="1167617" cy="369332"/>
          </a:xfrm>
          <a:prstGeom prst="rect">
            <a:avLst/>
          </a:prstGeom>
          <a:noFill/>
        </p:spPr>
        <p:txBody>
          <a:bodyPr wrap="square" rtlCol="0">
            <a:spAutoFit/>
          </a:bodyPr>
          <a:lstStyle/>
          <a:p>
            <a:pPr algn="ctr"/>
            <a:r>
              <a:rPr lang="de-DE" sz="900" dirty="0"/>
              <a:t>Eltern-</a:t>
            </a:r>
          </a:p>
          <a:p>
            <a:pPr algn="ctr"/>
            <a:r>
              <a:rPr lang="de-DE" sz="900" dirty="0" err="1"/>
              <a:t>schaft</a:t>
            </a:r>
            <a:endParaRPr lang="de-DE" sz="900" dirty="0"/>
          </a:p>
        </p:txBody>
      </p:sp>
      <p:sp>
        <p:nvSpPr>
          <p:cNvPr id="29" name="Textfeld 28">
            <a:extLst>
              <a:ext uri="{FF2B5EF4-FFF2-40B4-BE49-F238E27FC236}">
                <a16:creationId xmlns:a16="http://schemas.microsoft.com/office/drawing/2014/main" id="{15FBD8E7-8047-4B8D-9C99-51C0E29C7D20}"/>
              </a:ext>
            </a:extLst>
          </p:cNvPr>
          <p:cNvSpPr txBox="1"/>
          <p:nvPr/>
        </p:nvSpPr>
        <p:spPr>
          <a:xfrm>
            <a:off x="3982702" y="3887661"/>
            <a:ext cx="1167617" cy="230832"/>
          </a:xfrm>
          <a:prstGeom prst="rect">
            <a:avLst/>
          </a:prstGeom>
          <a:noFill/>
        </p:spPr>
        <p:txBody>
          <a:bodyPr wrap="square" rtlCol="0">
            <a:spAutoFit/>
          </a:bodyPr>
          <a:lstStyle/>
          <a:p>
            <a:pPr algn="ctr"/>
            <a:r>
              <a:rPr lang="de-DE" sz="900" dirty="0"/>
              <a:t>Auftreten</a:t>
            </a:r>
          </a:p>
        </p:txBody>
      </p:sp>
      <p:sp>
        <p:nvSpPr>
          <p:cNvPr id="30" name="Textfeld 29">
            <a:extLst>
              <a:ext uri="{FF2B5EF4-FFF2-40B4-BE49-F238E27FC236}">
                <a16:creationId xmlns:a16="http://schemas.microsoft.com/office/drawing/2014/main" id="{3A171ADF-47E5-4B10-8731-FFC8895183D8}"/>
              </a:ext>
            </a:extLst>
          </p:cNvPr>
          <p:cNvSpPr txBox="1"/>
          <p:nvPr/>
        </p:nvSpPr>
        <p:spPr>
          <a:xfrm>
            <a:off x="4215197" y="4354451"/>
            <a:ext cx="1167617" cy="369332"/>
          </a:xfrm>
          <a:prstGeom prst="rect">
            <a:avLst/>
          </a:prstGeom>
          <a:noFill/>
        </p:spPr>
        <p:txBody>
          <a:bodyPr wrap="square" rtlCol="0">
            <a:spAutoFit/>
          </a:bodyPr>
          <a:lstStyle/>
          <a:p>
            <a:pPr algn="ctr"/>
            <a:r>
              <a:rPr lang="de-DE" sz="900" dirty="0"/>
              <a:t>Berufs-</a:t>
            </a:r>
          </a:p>
          <a:p>
            <a:pPr algn="ctr"/>
            <a:r>
              <a:rPr lang="de-DE" sz="900" dirty="0" err="1"/>
              <a:t>erfahrung</a:t>
            </a:r>
            <a:endParaRPr lang="de-DE" sz="900" dirty="0"/>
          </a:p>
        </p:txBody>
      </p:sp>
      <p:sp>
        <p:nvSpPr>
          <p:cNvPr id="31" name="Textfeld 30">
            <a:extLst>
              <a:ext uri="{FF2B5EF4-FFF2-40B4-BE49-F238E27FC236}">
                <a16:creationId xmlns:a16="http://schemas.microsoft.com/office/drawing/2014/main" id="{622A5B4D-740B-45D8-B11D-29070D152D39}"/>
              </a:ext>
            </a:extLst>
          </p:cNvPr>
          <p:cNvSpPr txBox="1"/>
          <p:nvPr/>
        </p:nvSpPr>
        <p:spPr>
          <a:xfrm>
            <a:off x="5365310" y="4975811"/>
            <a:ext cx="1167617" cy="230832"/>
          </a:xfrm>
          <a:prstGeom prst="rect">
            <a:avLst/>
          </a:prstGeom>
          <a:noFill/>
        </p:spPr>
        <p:txBody>
          <a:bodyPr wrap="square" rtlCol="0">
            <a:spAutoFit/>
          </a:bodyPr>
          <a:lstStyle/>
          <a:p>
            <a:pPr algn="ctr"/>
            <a:r>
              <a:rPr lang="de-DE" sz="900" dirty="0"/>
              <a:t>Ausbildung</a:t>
            </a:r>
          </a:p>
        </p:txBody>
      </p:sp>
      <p:sp>
        <p:nvSpPr>
          <p:cNvPr id="32" name="Textfeld 31">
            <a:extLst>
              <a:ext uri="{FF2B5EF4-FFF2-40B4-BE49-F238E27FC236}">
                <a16:creationId xmlns:a16="http://schemas.microsoft.com/office/drawing/2014/main" id="{58AE07E5-0722-47D3-9EEA-30E844466047}"/>
              </a:ext>
            </a:extLst>
          </p:cNvPr>
          <p:cNvSpPr txBox="1"/>
          <p:nvPr/>
        </p:nvSpPr>
        <p:spPr>
          <a:xfrm>
            <a:off x="6562748" y="4340814"/>
            <a:ext cx="1167617" cy="230832"/>
          </a:xfrm>
          <a:prstGeom prst="rect">
            <a:avLst/>
          </a:prstGeom>
          <a:noFill/>
        </p:spPr>
        <p:txBody>
          <a:bodyPr wrap="square" rtlCol="0">
            <a:spAutoFit/>
          </a:bodyPr>
          <a:lstStyle/>
          <a:p>
            <a:pPr algn="ctr"/>
            <a:r>
              <a:rPr lang="de-DE" sz="900" dirty="0"/>
              <a:t>Religion</a:t>
            </a:r>
          </a:p>
        </p:txBody>
      </p:sp>
      <p:sp>
        <p:nvSpPr>
          <p:cNvPr id="33" name="Textfeld 32">
            <a:extLst>
              <a:ext uri="{FF2B5EF4-FFF2-40B4-BE49-F238E27FC236}">
                <a16:creationId xmlns:a16="http://schemas.microsoft.com/office/drawing/2014/main" id="{E6E61640-4A03-43B4-8844-8543B25FC3BC}"/>
              </a:ext>
            </a:extLst>
          </p:cNvPr>
          <p:cNvSpPr txBox="1"/>
          <p:nvPr/>
        </p:nvSpPr>
        <p:spPr>
          <a:xfrm>
            <a:off x="6716742" y="3791829"/>
            <a:ext cx="1167617" cy="369332"/>
          </a:xfrm>
          <a:prstGeom prst="rect">
            <a:avLst/>
          </a:prstGeom>
          <a:noFill/>
        </p:spPr>
        <p:txBody>
          <a:bodyPr wrap="square" rtlCol="0">
            <a:spAutoFit/>
          </a:bodyPr>
          <a:lstStyle/>
          <a:p>
            <a:pPr algn="ctr"/>
            <a:r>
              <a:rPr lang="de-DE" sz="900" dirty="0"/>
              <a:t>Freizeit-</a:t>
            </a:r>
          </a:p>
          <a:p>
            <a:pPr algn="ctr"/>
            <a:r>
              <a:rPr lang="de-DE" sz="900" dirty="0"/>
              <a:t>verhalten</a:t>
            </a:r>
          </a:p>
        </p:txBody>
      </p:sp>
      <p:sp>
        <p:nvSpPr>
          <p:cNvPr id="34" name="Textfeld 33">
            <a:extLst>
              <a:ext uri="{FF2B5EF4-FFF2-40B4-BE49-F238E27FC236}">
                <a16:creationId xmlns:a16="http://schemas.microsoft.com/office/drawing/2014/main" id="{C307AB82-425E-4030-8EF5-D2D35F503837}"/>
              </a:ext>
            </a:extLst>
          </p:cNvPr>
          <p:cNvSpPr txBox="1"/>
          <p:nvPr/>
        </p:nvSpPr>
        <p:spPr>
          <a:xfrm>
            <a:off x="6766408" y="3365826"/>
            <a:ext cx="1167617" cy="369332"/>
          </a:xfrm>
          <a:prstGeom prst="rect">
            <a:avLst/>
          </a:prstGeom>
          <a:noFill/>
        </p:spPr>
        <p:txBody>
          <a:bodyPr wrap="square" rtlCol="0">
            <a:spAutoFit/>
          </a:bodyPr>
          <a:lstStyle/>
          <a:p>
            <a:pPr algn="ctr"/>
            <a:r>
              <a:rPr lang="de-DE" sz="900" dirty="0" err="1"/>
              <a:t>Gewohn</a:t>
            </a:r>
            <a:r>
              <a:rPr lang="de-DE" sz="900" dirty="0"/>
              <a:t>-</a:t>
            </a:r>
          </a:p>
          <a:p>
            <a:pPr algn="ctr"/>
            <a:r>
              <a:rPr lang="de-DE" sz="900" dirty="0" err="1"/>
              <a:t>heiten</a:t>
            </a:r>
            <a:endParaRPr lang="de-DE" sz="900" dirty="0"/>
          </a:p>
        </p:txBody>
      </p:sp>
      <p:sp>
        <p:nvSpPr>
          <p:cNvPr id="35" name="Textfeld 34">
            <a:extLst>
              <a:ext uri="{FF2B5EF4-FFF2-40B4-BE49-F238E27FC236}">
                <a16:creationId xmlns:a16="http://schemas.microsoft.com/office/drawing/2014/main" id="{1F3052D9-D3CB-49B5-8F15-255BD8CBF7B6}"/>
              </a:ext>
            </a:extLst>
          </p:cNvPr>
          <p:cNvSpPr txBox="1"/>
          <p:nvPr/>
        </p:nvSpPr>
        <p:spPr>
          <a:xfrm>
            <a:off x="6601692" y="2885041"/>
            <a:ext cx="1167617" cy="230832"/>
          </a:xfrm>
          <a:prstGeom prst="rect">
            <a:avLst/>
          </a:prstGeom>
          <a:noFill/>
        </p:spPr>
        <p:txBody>
          <a:bodyPr wrap="square" rtlCol="0">
            <a:spAutoFit/>
          </a:bodyPr>
          <a:lstStyle/>
          <a:p>
            <a:pPr algn="ctr"/>
            <a:r>
              <a:rPr lang="de-DE" sz="900" dirty="0"/>
              <a:t>Einkommen</a:t>
            </a:r>
          </a:p>
        </p:txBody>
      </p:sp>
      <p:sp>
        <p:nvSpPr>
          <p:cNvPr id="36" name="Rechteck 35">
            <a:extLst>
              <a:ext uri="{FF2B5EF4-FFF2-40B4-BE49-F238E27FC236}">
                <a16:creationId xmlns:a16="http://schemas.microsoft.com/office/drawing/2014/main" id="{5A10FB71-CDF2-4E01-87DF-B952AB359E8C}"/>
              </a:ext>
            </a:extLst>
          </p:cNvPr>
          <p:cNvSpPr/>
          <p:nvPr/>
        </p:nvSpPr>
        <p:spPr>
          <a:xfrm>
            <a:off x="5905400" y="4289610"/>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7" name="Gerader Verbinder 36">
            <a:extLst>
              <a:ext uri="{FF2B5EF4-FFF2-40B4-BE49-F238E27FC236}">
                <a16:creationId xmlns:a16="http://schemas.microsoft.com/office/drawing/2014/main" id="{415670A7-6BC1-4450-962C-8E1310675E17}"/>
              </a:ext>
            </a:extLst>
          </p:cNvPr>
          <p:cNvCxnSpPr>
            <a:cxnSpLocks/>
          </p:cNvCxnSpPr>
          <p:nvPr/>
        </p:nvCxnSpPr>
        <p:spPr>
          <a:xfrm>
            <a:off x="5072151" y="3049368"/>
            <a:ext cx="438589" cy="354675"/>
          </a:xfrm>
          <a:prstGeom prst="line">
            <a:avLst/>
          </a:prstGeom>
          <a:ln w="19050"/>
        </p:spPr>
        <p:style>
          <a:lnRef idx="1">
            <a:schemeClr val="dk1"/>
          </a:lnRef>
          <a:fillRef idx="0">
            <a:schemeClr val="dk1"/>
          </a:fillRef>
          <a:effectRef idx="0">
            <a:schemeClr val="dk1"/>
          </a:effectRef>
          <a:fontRef idx="minor">
            <a:schemeClr val="tx1"/>
          </a:fontRef>
        </p:style>
      </p:cxnSp>
      <p:cxnSp>
        <p:nvCxnSpPr>
          <p:cNvPr id="38" name="Gerader Verbinder 37">
            <a:extLst>
              <a:ext uri="{FF2B5EF4-FFF2-40B4-BE49-F238E27FC236}">
                <a16:creationId xmlns:a16="http://schemas.microsoft.com/office/drawing/2014/main" id="{5D2D1C25-7C31-4CB3-89CA-60F972C98687}"/>
              </a:ext>
            </a:extLst>
          </p:cNvPr>
          <p:cNvCxnSpPr>
            <a:cxnSpLocks/>
          </p:cNvCxnSpPr>
          <p:nvPr/>
        </p:nvCxnSpPr>
        <p:spPr>
          <a:xfrm flipV="1">
            <a:off x="6368888" y="3054796"/>
            <a:ext cx="458504" cy="349247"/>
          </a:xfrm>
          <a:prstGeom prst="line">
            <a:avLst/>
          </a:prstGeom>
          <a:ln w="19050"/>
        </p:spPr>
        <p:style>
          <a:lnRef idx="1">
            <a:schemeClr val="dk1"/>
          </a:lnRef>
          <a:fillRef idx="0">
            <a:schemeClr val="dk1"/>
          </a:fillRef>
          <a:effectRef idx="0">
            <a:schemeClr val="dk1"/>
          </a:effectRef>
          <a:fontRef idx="minor">
            <a:schemeClr val="tx1"/>
          </a:fontRef>
        </p:style>
      </p:cxnSp>
      <p:cxnSp>
        <p:nvCxnSpPr>
          <p:cNvPr id="39" name="Gerader Verbinder 38">
            <a:extLst>
              <a:ext uri="{FF2B5EF4-FFF2-40B4-BE49-F238E27FC236}">
                <a16:creationId xmlns:a16="http://schemas.microsoft.com/office/drawing/2014/main" id="{210AFCA6-3527-48E9-8A95-A98066E88DCE}"/>
              </a:ext>
            </a:extLst>
          </p:cNvPr>
          <p:cNvCxnSpPr/>
          <p:nvPr/>
        </p:nvCxnSpPr>
        <p:spPr>
          <a:xfrm flipH="1">
            <a:off x="5251850" y="4156115"/>
            <a:ext cx="389309" cy="454641"/>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Gerader Verbinder 39">
            <a:extLst>
              <a:ext uri="{FF2B5EF4-FFF2-40B4-BE49-F238E27FC236}">
                <a16:creationId xmlns:a16="http://schemas.microsoft.com/office/drawing/2014/main" id="{FB4A9562-9FFB-43F2-BD28-A55BBEE9B84B}"/>
              </a:ext>
            </a:extLst>
          </p:cNvPr>
          <p:cNvCxnSpPr>
            <a:cxnSpLocks/>
          </p:cNvCxnSpPr>
          <p:nvPr/>
        </p:nvCxnSpPr>
        <p:spPr>
          <a:xfrm>
            <a:off x="6260413" y="4177798"/>
            <a:ext cx="383023" cy="425696"/>
          </a:xfrm>
          <a:prstGeom prst="line">
            <a:avLst/>
          </a:prstGeom>
          <a:ln w="19050"/>
        </p:spPr>
        <p:style>
          <a:lnRef idx="1">
            <a:schemeClr val="dk1"/>
          </a:lnRef>
          <a:fillRef idx="0">
            <a:schemeClr val="dk1"/>
          </a:fillRef>
          <a:effectRef idx="0">
            <a:schemeClr val="dk1"/>
          </a:effectRef>
          <a:fontRef idx="minor">
            <a:schemeClr val="tx1"/>
          </a:fontRef>
        </p:style>
      </p:cxnSp>
      <p:sp>
        <p:nvSpPr>
          <p:cNvPr id="41" name="Textfeld 40">
            <a:extLst>
              <a:ext uri="{FF2B5EF4-FFF2-40B4-BE49-F238E27FC236}">
                <a16:creationId xmlns:a16="http://schemas.microsoft.com/office/drawing/2014/main" id="{D1699A2F-0DD8-4080-A0A5-9CC00A3A6D7A}"/>
              </a:ext>
            </a:extLst>
          </p:cNvPr>
          <p:cNvSpPr txBox="1"/>
          <p:nvPr/>
        </p:nvSpPr>
        <p:spPr>
          <a:xfrm>
            <a:off x="4581346" y="3236380"/>
            <a:ext cx="1167617" cy="507831"/>
          </a:xfrm>
          <a:prstGeom prst="rect">
            <a:avLst/>
          </a:prstGeom>
          <a:noFill/>
        </p:spPr>
        <p:txBody>
          <a:bodyPr wrap="square" rtlCol="0">
            <a:spAutoFit/>
          </a:bodyPr>
          <a:lstStyle/>
          <a:p>
            <a:pPr algn="ctr"/>
            <a:r>
              <a:rPr lang="de-DE" sz="900" dirty="0"/>
              <a:t>Religion </a:t>
            </a:r>
          </a:p>
          <a:p>
            <a:pPr algn="ctr"/>
            <a:r>
              <a:rPr lang="de-DE" sz="900" dirty="0"/>
              <a:t>und </a:t>
            </a:r>
            <a:r>
              <a:rPr lang="de-DE" sz="900" dirty="0" err="1"/>
              <a:t>Weltan</a:t>
            </a:r>
            <a:r>
              <a:rPr lang="de-DE" sz="900" dirty="0"/>
              <a:t>-</a:t>
            </a:r>
          </a:p>
          <a:p>
            <a:pPr algn="ctr"/>
            <a:r>
              <a:rPr lang="de-DE" sz="900" dirty="0" err="1"/>
              <a:t>schauung</a:t>
            </a:r>
            <a:endParaRPr lang="de-DE" sz="900" dirty="0"/>
          </a:p>
        </p:txBody>
      </p:sp>
      <p:sp>
        <p:nvSpPr>
          <p:cNvPr id="42" name="Textfeld 41">
            <a:extLst>
              <a:ext uri="{FF2B5EF4-FFF2-40B4-BE49-F238E27FC236}">
                <a16:creationId xmlns:a16="http://schemas.microsoft.com/office/drawing/2014/main" id="{A6FDC8B2-25FF-400C-B058-3D77F156A6F3}"/>
              </a:ext>
            </a:extLst>
          </p:cNvPr>
          <p:cNvSpPr txBox="1"/>
          <p:nvPr/>
        </p:nvSpPr>
        <p:spPr>
          <a:xfrm>
            <a:off x="4653704" y="3970510"/>
            <a:ext cx="1167617" cy="507831"/>
          </a:xfrm>
          <a:prstGeom prst="rect">
            <a:avLst/>
          </a:prstGeom>
          <a:noFill/>
        </p:spPr>
        <p:txBody>
          <a:bodyPr wrap="square" rtlCol="0">
            <a:spAutoFit/>
          </a:bodyPr>
          <a:lstStyle/>
          <a:p>
            <a:pPr algn="ctr"/>
            <a:r>
              <a:rPr lang="de-DE" sz="900" dirty="0"/>
              <a:t>Ethnische</a:t>
            </a:r>
          </a:p>
          <a:p>
            <a:pPr algn="ctr"/>
            <a:r>
              <a:rPr lang="de-DE" sz="900" dirty="0"/>
              <a:t>Zugehörig-</a:t>
            </a:r>
          </a:p>
          <a:p>
            <a:pPr algn="ctr"/>
            <a:r>
              <a:rPr lang="de-DE" sz="900" dirty="0" err="1"/>
              <a:t>keit</a:t>
            </a:r>
            <a:endParaRPr lang="de-DE" sz="900" dirty="0"/>
          </a:p>
        </p:txBody>
      </p:sp>
      <p:sp>
        <p:nvSpPr>
          <p:cNvPr id="43" name="Textfeld 42">
            <a:extLst>
              <a:ext uri="{FF2B5EF4-FFF2-40B4-BE49-F238E27FC236}">
                <a16:creationId xmlns:a16="http://schemas.microsoft.com/office/drawing/2014/main" id="{D80E8CB3-E9A8-4A15-921F-21AB0DBF0844}"/>
              </a:ext>
            </a:extLst>
          </p:cNvPr>
          <p:cNvSpPr txBox="1"/>
          <p:nvPr/>
        </p:nvSpPr>
        <p:spPr>
          <a:xfrm>
            <a:off x="5328456" y="4406016"/>
            <a:ext cx="1167617" cy="369332"/>
          </a:xfrm>
          <a:prstGeom prst="rect">
            <a:avLst/>
          </a:prstGeom>
          <a:noFill/>
        </p:spPr>
        <p:txBody>
          <a:bodyPr wrap="square" rtlCol="0">
            <a:spAutoFit/>
          </a:bodyPr>
          <a:lstStyle/>
          <a:p>
            <a:pPr algn="ctr"/>
            <a:r>
              <a:rPr lang="de-DE" sz="900" dirty="0"/>
              <a:t>Physische Fähigkeiten</a:t>
            </a:r>
          </a:p>
        </p:txBody>
      </p:sp>
      <p:sp>
        <p:nvSpPr>
          <p:cNvPr id="44" name="Textfeld 43">
            <a:extLst>
              <a:ext uri="{FF2B5EF4-FFF2-40B4-BE49-F238E27FC236}">
                <a16:creationId xmlns:a16="http://schemas.microsoft.com/office/drawing/2014/main" id="{4127538F-3892-4C36-B48B-CDBC4ABA6420}"/>
              </a:ext>
            </a:extLst>
          </p:cNvPr>
          <p:cNvSpPr txBox="1"/>
          <p:nvPr/>
        </p:nvSpPr>
        <p:spPr>
          <a:xfrm>
            <a:off x="6141179" y="3984444"/>
            <a:ext cx="1167617" cy="369332"/>
          </a:xfrm>
          <a:prstGeom prst="rect">
            <a:avLst/>
          </a:prstGeom>
          <a:noFill/>
        </p:spPr>
        <p:txBody>
          <a:bodyPr wrap="square" rtlCol="0">
            <a:spAutoFit/>
          </a:bodyPr>
          <a:lstStyle/>
          <a:p>
            <a:pPr algn="ctr"/>
            <a:r>
              <a:rPr lang="de-DE" sz="900" dirty="0"/>
              <a:t>Sexuelle Orientierung</a:t>
            </a:r>
          </a:p>
        </p:txBody>
      </p:sp>
      <p:sp>
        <p:nvSpPr>
          <p:cNvPr id="45" name="Textfeld 44">
            <a:extLst>
              <a:ext uri="{FF2B5EF4-FFF2-40B4-BE49-F238E27FC236}">
                <a16:creationId xmlns:a16="http://schemas.microsoft.com/office/drawing/2014/main" id="{476FD42F-A134-4099-A416-C7FFD626DFBB}"/>
              </a:ext>
            </a:extLst>
          </p:cNvPr>
          <p:cNvSpPr txBox="1"/>
          <p:nvPr/>
        </p:nvSpPr>
        <p:spPr>
          <a:xfrm>
            <a:off x="6118167" y="3389432"/>
            <a:ext cx="1167617" cy="230832"/>
          </a:xfrm>
          <a:prstGeom prst="rect">
            <a:avLst/>
          </a:prstGeom>
          <a:noFill/>
        </p:spPr>
        <p:txBody>
          <a:bodyPr wrap="square" rtlCol="0">
            <a:spAutoFit/>
          </a:bodyPr>
          <a:lstStyle/>
          <a:p>
            <a:pPr algn="ctr"/>
            <a:r>
              <a:rPr lang="de-DE" sz="900" dirty="0"/>
              <a:t>Geschlecht</a:t>
            </a:r>
          </a:p>
        </p:txBody>
      </p:sp>
      <p:sp>
        <p:nvSpPr>
          <p:cNvPr id="46" name="Textfeld 45">
            <a:extLst>
              <a:ext uri="{FF2B5EF4-FFF2-40B4-BE49-F238E27FC236}">
                <a16:creationId xmlns:a16="http://schemas.microsoft.com/office/drawing/2014/main" id="{571F547F-BBC7-4588-AD9D-732AA95367F2}"/>
              </a:ext>
            </a:extLst>
          </p:cNvPr>
          <p:cNvSpPr txBox="1"/>
          <p:nvPr/>
        </p:nvSpPr>
        <p:spPr>
          <a:xfrm>
            <a:off x="5204549" y="3595873"/>
            <a:ext cx="1520438" cy="261610"/>
          </a:xfrm>
          <a:prstGeom prst="rect">
            <a:avLst/>
          </a:prstGeom>
          <a:noFill/>
        </p:spPr>
        <p:txBody>
          <a:bodyPr wrap="square" rtlCol="0">
            <a:spAutoFit/>
          </a:bodyPr>
          <a:lstStyle/>
          <a:p>
            <a:pPr algn="ctr"/>
            <a:r>
              <a:rPr lang="de-DE" sz="1100" b="1" dirty="0"/>
              <a:t>Persönlichkeit</a:t>
            </a:r>
          </a:p>
        </p:txBody>
      </p:sp>
      <p:sp>
        <p:nvSpPr>
          <p:cNvPr id="50" name="Rechteck 49">
            <a:extLst>
              <a:ext uri="{FF2B5EF4-FFF2-40B4-BE49-F238E27FC236}">
                <a16:creationId xmlns:a16="http://schemas.microsoft.com/office/drawing/2014/main" id="{FCB8FC94-479E-41D3-BDF2-431F57221961}"/>
              </a:ext>
            </a:extLst>
          </p:cNvPr>
          <p:cNvSpPr/>
          <p:nvPr/>
        </p:nvSpPr>
        <p:spPr>
          <a:xfrm>
            <a:off x="585205" y="860906"/>
            <a:ext cx="7347717" cy="584775"/>
          </a:xfrm>
          <a:prstGeom prst="rect">
            <a:avLst/>
          </a:prstGeom>
        </p:spPr>
        <p:txBody>
          <a:bodyPr wrap="none">
            <a:spAutoFit/>
          </a:bodyPr>
          <a:lstStyle/>
          <a:p>
            <a:r>
              <a:rPr lang="de-DE" sz="3200" dirty="0"/>
              <a:t>Diversitätsmodell </a:t>
            </a:r>
            <a:r>
              <a:rPr lang="de-DE" sz="3200" dirty="0" err="1"/>
              <a:t>Gardenswartz</a:t>
            </a:r>
            <a:r>
              <a:rPr lang="de-DE" sz="3200" dirty="0"/>
              <a:t> und Rowe </a:t>
            </a:r>
          </a:p>
        </p:txBody>
      </p:sp>
      <p:sp>
        <p:nvSpPr>
          <p:cNvPr id="51" name="Textfeld 50">
            <a:extLst>
              <a:ext uri="{FF2B5EF4-FFF2-40B4-BE49-F238E27FC236}">
                <a16:creationId xmlns:a16="http://schemas.microsoft.com/office/drawing/2014/main" id="{E20491D2-DA19-4A8F-9565-DB695FCC1C0A}"/>
              </a:ext>
            </a:extLst>
          </p:cNvPr>
          <p:cNvSpPr txBox="1"/>
          <p:nvPr/>
        </p:nvSpPr>
        <p:spPr>
          <a:xfrm>
            <a:off x="585205" y="5510096"/>
            <a:ext cx="3105337" cy="707886"/>
          </a:xfrm>
          <a:prstGeom prst="rect">
            <a:avLst/>
          </a:prstGeom>
          <a:noFill/>
        </p:spPr>
        <p:txBody>
          <a:bodyPr wrap="none" rtlCol="0">
            <a:spAutoFit/>
          </a:bodyPr>
          <a:lstStyle/>
          <a:p>
            <a:r>
              <a:rPr lang="de-DE" sz="1000" dirty="0"/>
              <a:t>Abb.: Eigene Darstellung, nach </a:t>
            </a:r>
            <a:r>
              <a:rPr lang="en-US" sz="1000" dirty="0" err="1"/>
              <a:t>Gardenswartz</a:t>
            </a:r>
            <a:r>
              <a:rPr lang="en-US" sz="1000" dirty="0"/>
              <a:t>, Lee; </a:t>
            </a:r>
          </a:p>
          <a:p>
            <a:r>
              <a:rPr lang="en-US" sz="1000" dirty="0"/>
              <a:t> Rowe, Anita (1998): Managing diversity in health care. </a:t>
            </a:r>
          </a:p>
          <a:p>
            <a:r>
              <a:rPr lang="en-US" sz="1000" dirty="0"/>
              <a:t>Jossey-Bass: San Francisco</a:t>
            </a:r>
            <a:endParaRPr lang="de-DE" sz="1000" dirty="0"/>
          </a:p>
          <a:p>
            <a:r>
              <a:rPr lang="de-DE" sz="1000" dirty="0"/>
              <a:t> </a:t>
            </a:r>
          </a:p>
        </p:txBody>
      </p:sp>
    </p:spTree>
    <p:extLst>
      <p:ext uri="{BB962C8B-B14F-4D97-AF65-F5344CB8AC3E}">
        <p14:creationId xmlns:p14="http://schemas.microsoft.com/office/powerpoint/2010/main" val="159613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pic>
        <p:nvPicPr>
          <p:cNvPr id="6" name="Inhaltsplatzhalter 2">
            <a:extLst>
              <a:ext uri="{FF2B5EF4-FFF2-40B4-BE49-F238E27FC236}">
                <a16:creationId xmlns:a16="http://schemas.microsoft.com/office/drawing/2014/main" id="{0600D194-9DD5-4E2B-A9C5-370E5EAAA935}"/>
              </a:ext>
            </a:extLst>
          </p:cNvPr>
          <p:cNvPicPr>
            <a:picLocks noChangeAspect="1"/>
          </p:cNvPicPr>
          <p:nvPr/>
        </p:nvPicPr>
        <p:blipFill rotWithShape="1">
          <a:blip r:embed="rId4">
            <a:extLst>
              <a:ext uri="{28A0092B-C50C-407E-A947-70E740481C1C}">
                <a14:useLocalDpi xmlns:a14="http://schemas.microsoft.com/office/drawing/2010/main" val="0"/>
              </a:ext>
            </a:extLst>
          </a:blip>
          <a:srcRect t="4113" b="3679"/>
          <a:stretch/>
        </p:blipFill>
        <p:spPr>
          <a:xfrm>
            <a:off x="3386101" y="1379537"/>
            <a:ext cx="5133975" cy="4733926"/>
          </a:xfrm>
          <a:prstGeom prst="rect">
            <a:avLst/>
          </a:prstGeom>
        </p:spPr>
      </p:pic>
      <p:sp>
        <p:nvSpPr>
          <p:cNvPr id="7" name="Rechteck 6">
            <a:extLst>
              <a:ext uri="{FF2B5EF4-FFF2-40B4-BE49-F238E27FC236}">
                <a16:creationId xmlns:a16="http://schemas.microsoft.com/office/drawing/2014/main" id="{2A2F8212-264C-494E-BE71-79459086B394}"/>
              </a:ext>
            </a:extLst>
          </p:cNvPr>
          <p:cNvSpPr/>
          <p:nvPr/>
        </p:nvSpPr>
        <p:spPr>
          <a:xfrm>
            <a:off x="5907377" y="1451112"/>
            <a:ext cx="83489" cy="552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48E1AD01-DB49-47FE-9EA1-8DD221FD1713}"/>
              </a:ext>
            </a:extLst>
          </p:cNvPr>
          <p:cNvSpPr txBox="1"/>
          <p:nvPr/>
        </p:nvSpPr>
        <p:spPr>
          <a:xfrm>
            <a:off x="5188901" y="1429542"/>
            <a:ext cx="1520438" cy="430887"/>
          </a:xfrm>
          <a:prstGeom prst="rect">
            <a:avLst/>
          </a:prstGeom>
          <a:noFill/>
        </p:spPr>
        <p:txBody>
          <a:bodyPr wrap="square" rtlCol="0">
            <a:spAutoFit/>
          </a:bodyPr>
          <a:lstStyle/>
          <a:p>
            <a:pPr algn="ctr"/>
            <a:r>
              <a:rPr lang="de-DE" sz="1100" b="1" dirty="0"/>
              <a:t>Organisationale Dimension</a:t>
            </a:r>
          </a:p>
        </p:txBody>
      </p:sp>
      <p:sp>
        <p:nvSpPr>
          <p:cNvPr id="9" name="Textfeld 8">
            <a:extLst>
              <a:ext uri="{FF2B5EF4-FFF2-40B4-BE49-F238E27FC236}">
                <a16:creationId xmlns:a16="http://schemas.microsoft.com/office/drawing/2014/main" id="{1E01472D-39D4-4049-93AB-81D31227AB5A}"/>
              </a:ext>
            </a:extLst>
          </p:cNvPr>
          <p:cNvSpPr txBox="1"/>
          <p:nvPr/>
        </p:nvSpPr>
        <p:spPr>
          <a:xfrm>
            <a:off x="5230647" y="1764946"/>
            <a:ext cx="1520438" cy="230832"/>
          </a:xfrm>
          <a:prstGeom prst="rect">
            <a:avLst/>
          </a:prstGeom>
          <a:noFill/>
        </p:spPr>
        <p:txBody>
          <a:bodyPr wrap="square" rtlCol="0">
            <a:spAutoFit/>
          </a:bodyPr>
          <a:lstStyle/>
          <a:p>
            <a:pPr algn="ctr"/>
            <a:r>
              <a:rPr lang="de-DE" sz="900" dirty="0"/>
              <a:t>Funktion/Einstufung</a:t>
            </a:r>
          </a:p>
        </p:txBody>
      </p:sp>
      <p:sp>
        <p:nvSpPr>
          <p:cNvPr id="10" name="Textfeld 9">
            <a:extLst>
              <a:ext uri="{FF2B5EF4-FFF2-40B4-BE49-F238E27FC236}">
                <a16:creationId xmlns:a16="http://schemas.microsoft.com/office/drawing/2014/main" id="{ECB87E56-B3EC-446F-8D4B-DD78E2CC01AB}"/>
              </a:ext>
            </a:extLst>
          </p:cNvPr>
          <p:cNvSpPr txBox="1"/>
          <p:nvPr/>
        </p:nvSpPr>
        <p:spPr>
          <a:xfrm>
            <a:off x="7236118" y="2857995"/>
            <a:ext cx="1167617" cy="507831"/>
          </a:xfrm>
          <a:prstGeom prst="rect">
            <a:avLst/>
          </a:prstGeom>
          <a:noFill/>
        </p:spPr>
        <p:txBody>
          <a:bodyPr wrap="square" rtlCol="0">
            <a:spAutoFit/>
          </a:bodyPr>
          <a:lstStyle/>
          <a:p>
            <a:pPr algn="ctr"/>
            <a:r>
              <a:rPr lang="de-DE" sz="900" dirty="0"/>
              <a:t>Arbeits- </a:t>
            </a:r>
          </a:p>
          <a:p>
            <a:pPr algn="ctr"/>
            <a:r>
              <a:rPr lang="de-DE" sz="900" dirty="0" err="1"/>
              <a:t>inhalte</a:t>
            </a:r>
            <a:r>
              <a:rPr lang="de-DE" sz="900" dirty="0"/>
              <a:t>/</a:t>
            </a:r>
          </a:p>
          <a:p>
            <a:pPr algn="ctr"/>
            <a:r>
              <a:rPr lang="de-DE" sz="900" dirty="0"/>
              <a:t>-feld</a:t>
            </a:r>
          </a:p>
        </p:txBody>
      </p:sp>
      <p:sp>
        <p:nvSpPr>
          <p:cNvPr id="11" name="Textfeld 10">
            <a:extLst>
              <a:ext uri="{FF2B5EF4-FFF2-40B4-BE49-F238E27FC236}">
                <a16:creationId xmlns:a16="http://schemas.microsoft.com/office/drawing/2014/main" id="{E4A429E9-4F26-4116-81FC-0A3B75B4BFCC}"/>
              </a:ext>
            </a:extLst>
          </p:cNvPr>
          <p:cNvSpPr txBox="1"/>
          <p:nvPr/>
        </p:nvSpPr>
        <p:spPr>
          <a:xfrm>
            <a:off x="7285784" y="4144280"/>
            <a:ext cx="1167617" cy="507831"/>
          </a:xfrm>
          <a:prstGeom prst="rect">
            <a:avLst/>
          </a:prstGeom>
          <a:noFill/>
        </p:spPr>
        <p:txBody>
          <a:bodyPr wrap="square" rtlCol="0">
            <a:spAutoFit/>
          </a:bodyPr>
          <a:lstStyle/>
          <a:p>
            <a:pPr algn="ctr"/>
            <a:r>
              <a:rPr lang="de-DE" sz="900" dirty="0"/>
              <a:t>Abteilung</a:t>
            </a:r>
          </a:p>
          <a:p>
            <a:pPr algn="ctr"/>
            <a:r>
              <a:rPr lang="de-DE" sz="900" dirty="0"/>
              <a:t>Einheit</a:t>
            </a:r>
          </a:p>
          <a:p>
            <a:pPr algn="ctr"/>
            <a:r>
              <a:rPr lang="de-DE" sz="900" dirty="0"/>
              <a:t>Gruppe</a:t>
            </a:r>
          </a:p>
        </p:txBody>
      </p:sp>
      <p:sp>
        <p:nvSpPr>
          <p:cNvPr id="12" name="Textfeld 11">
            <a:extLst>
              <a:ext uri="{FF2B5EF4-FFF2-40B4-BE49-F238E27FC236}">
                <a16:creationId xmlns:a16="http://schemas.microsoft.com/office/drawing/2014/main" id="{14CD5529-7281-44E8-A511-A00E10F8A68F}"/>
              </a:ext>
            </a:extLst>
          </p:cNvPr>
          <p:cNvSpPr txBox="1"/>
          <p:nvPr/>
        </p:nvSpPr>
        <p:spPr>
          <a:xfrm>
            <a:off x="6125531" y="5408727"/>
            <a:ext cx="1167617" cy="369332"/>
          </a:xfrm>
          <a:prstGeom prst="rect">
            <a:avLst/>
          </a:prstGeom>
          <a:noFill/>
        </p:spPr>
        <p:txBody>
          <a:bodyPr wrap="square" rtlCol="0">
            <a:spAutoFit/>
          </a:bodyPr>
          <a:lstStyle/>
          <a:p>
            <a:pPr algn="ctr"/>
            <a:r>
              <a:rPr lang="de-DE" sz="900" dirty="0"/>
              <a:t>Dauer der Zugehörigkeit</a:t>
            </a:r>
          </a:p>
        </p:txBody>
      </p:sp>
      <p:sp>
        <p:nvSpPr>
          <p:cNvPr id="13" name="Textfeld 12">
            <a:extLst>
              <a:ext uri="{FF2B5EF4-FFF2-40B4-BE49-F238E27FC236}">
                <a16:creationId xmlns:a16="http://schemas.microsoft.com/office/drawing/2014/main" id="{D3136B39-5417-4E45-A727-ADFC051900A5}"/>
              </a:ext>
            </a:extLst>
          </p:cNvPr>
          <p:cNvSpPr txBox="1"/>
          <p:nvPr/>
        </p:nvSpPr>
        <p:spPr>
          <a:xfrm>
            <a:off x="3496609" y="2782971"/>
            <a:ext cx="1167617" cy="507831"/>
          </a:xfrm>
          <a:prstGeom prst="rect">
            <a:avLst/>
          </a:prstGeom>
          <a:noFill/>
        </p:spPr>
        <p:txBody>
          <a:bodyPr wrap="square" rtlCol="0">
            <a:spAutoFit/>
          </a:bodyPr>
          <a:lstStyle/>
          <a:p>
            <a:pPr algn="ctr"/>
            <a:r>
              <a:rPr lang="de-DE" sz="900" dirty="0"/>
              <a:t>Manage-</a:t>
            </a:r>
          </a:p>
          <a:p>
            <a:pPr algn="ctr"/>
            <a:r>
              <a:rPr lang="de-DE" sz="900" dirty="0" err="1"/>
              <a:t>ment</a:t>
            </a:r>
            <a:r>
              <a:rPr lang="de-DE" sz="900" dirty="0"/>
              <a:t>-</a:t>
            </a:r>
          </a:p>
          <a:p>
            <a:pPr algn="ctr"/>
            <a:r>
              <a:rPr lang="de-DE" sz="900" dirty="0"/>
              <a:t>Status</a:t>
            </a:r>
          </a:p>
        </p:txBody>
      </p:sp>
      <p:sp>
        <p:nvSpPr>
          <p:cNvPr id="14" name="Textfeld 13">
            <a:extLst>
              <a:ext uri="{FF2B5EF4-FFF2-40B4-BE49-F238E27FC236}">
                <a16:creationId xmlns:a16="http://schemas.microsoft.com/office/drawing/2014/main" id="{3D10DAB3-3447-451B-BA10-956C0A047F41}"/>
              </a:ext>
            </a:extLst>
          </p:cNvPr>
          <p:cNvSpPr txBox="1"/>
          <p:nvPr/>
        </p:nvSpPr>
        <p:spPr>
          <a:xfrm>
            <a:off x="3496610" y="4075029"/>
            <a:ext cx="1167617" cy="646331"/>
          </a:xfrm>
          <a:prstGeom prst="rect">
            <a:avLst/>
          </a:prstGeom>
          <a:noFill/>
        </p:spPr>
        <p:txBody>
          <a:bodyPr wrap="square" rtlCol="0">
            <a:spAutoFit/>
          </a:bodyPr>
          <a:lstStyle/>
          <a:p>
            <a:pPr algn="ctr"/>
            <a:r>
              <a:rPr lang="de-DE" sz="900" dirty="0"/>
              <a:t>Gewerk-</a:t>
            </a:r>
          </a:p>
          <a:p>
            <a:pPr algn="ctr"/>
            <a:r>
              <a:rPr lang="de-DE" sz="900" dirty="0" err="1"/>
              <a:t>schafts</a:t>
            </a:r>
            <a:r>
              <a:rPr lang="de-DE" sz="900" dirty="0"/>
              <a:t>-</a:t>
            </a:r>
          </a:p>
          <a:p>
            <a:pPr algn="ctr"/>
            <a:r>
              <a:rPr lang="de-DE" sz="900" dirty="0"/>
              <a:t>Zuge-</a:t>
            </a:r>
          </a:p>
          <a:p>
            <a:pPr algn="ctr"/>
            <a:r>
              <a:rPr lang="de-DE" sz="900" dirty="0" err="1"/>
              <a:t>hörigkeit</a:t>
            </a:r>
            <a:endParaRPr lang="de-DE" sz="900" dirty="0"/>
          </a:p>
        </p:txBody>
      </p:sp>
      <p:sp>
        <p:nvSpPr>
          <p:cNvPr id="15" name="Textfeld 14">
            <a:extLst>
              <a:ext uri="{FF2B5EF4-FFF2-40B4-BE49-F238E27FC236}">
                <a16:creationId xmlns:a16="http://schemas.microsoft.com/office/drawing/2014/main" id="{20239B20-5823-405C-8382-436B20C27112}"/>
              </a:ext>
            </a:extLst>
          </p:cNvPr>
          <p:cNvSpPr txBox="1"/>
          <p:nvPr/>
        </p:nvSpPr>
        <p:spPr>
          <a:xfrm>
            <a:off x="4739760" y="5509536"/>
            <a:ext cx="1167617" cy="230832"/>
          </a:xfrm>
          <a:prstGeom prst="rect">
            <a:avLst/>
          </a:prstGeom>
          <a:noFill/>
        </p:spPr>
        <p:txBody>
          <a:bodyPr wrap="square" rtlCol="0">
            <a:spAutoFit/>
          </a:bodyPr>
          <a:lstStyle/>
          <a:p>
            <a:pPr algn="ctr"/>
            <a:r>
              <a:rPr lang="de-DE" sz="900" dirty="0"/>
              <a:t>Arbeitsort</a:t>
            </a:r>
          </a:p>
        </p:txBody>
      </p:sp>
      <p:sp>
        <p:nvSpPr>
          <p:cNvPr id="16" name="Rechteck 15">
            <a:extLst>
              <a:ext uri="{FF2B5EF4-FFF2-40B4-BE49-F238E27FC236}">
                <a16:creationId xmlns:a16="http://schemas.microsoft.com/office/drawing/2014/main" id="{5243AA87-1A95-46C9-A957-727B3D734039}"/>
              </a:ext>
            </a:extLst>
          </p:cNvPr>
          <p:cNvSpPr/>
          <p:nvPr/>
        </p:nvSpPr>
        <p:spPr>
          <a:xfrm>
            <a:off x="5907377" y="2033303"/>
            <a:ext cx="83489"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42BD7F32-8E61-4765-B661-62D53C2917D6}"/>
              </a:ext>
            </a:extLst>
          </p:cNvPr>
          <p:cNvSpPr/>
          <p:nvPr/>
        </p:nvSpPr>
        <p:spPr>
          <a:xfrm>
            <a:off x="5907377" y="2630778"/>
            <a:ext cx="59890" cy="570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BE57CB85-C7E9-4F9F-A2E6-DE99B31E2DF0}"/>
              </a:ext>
            </a:extLst>
          </p:cNvPr>
          <p:cNvSpPr txBox="1"/>
          <p:nvPr/>
        </p:nvSpPr>
        <p:spPr>
          <a:xfrm>
            <a:off x="5230646" y="2048301"/>
            <a:ext cx="1520438" cy="261610"/>
          </a:xfrm>
          <a:prstGeom prst="rect">
            <a:avLst/>
          </a:prstGeom>
          <a:noFill/>
        </p:spPr>
        <p:txBody>
          <a:bodyPr wrap="square" rtlCol="0">
            <a:spAutoFit/>
          </a:bodyPr>
          <a:lstStyle/>
          <a:p>
            <a:pPr algn="ctr"/>
            <a:r>
              <a:rPr lang="de-DE" sz="1100" b="1" dirty="0"/>
              <a:t>Äußere Dimension</a:t>
            </a:r>
          </a:p>
        </p:txBody>
      </p:sp>
      <p:sp>
        <p:nvSpPr>
          <p:cNvPr id="19" name="Textfeld 18">
            <a:extLst>
              <a:ext uri="{FF2B5EF4-FFF2-40B4-BE49-F238E27FC236}">
                <a16:creationId xmlns:a16="http://schemas.microsoft.com/office/drawing/2014/main" id="{B872AAA5-BF4C-4A25-9E1D-F9F9C35E07F7}"/>
              </a:ext>
            </a:extLst>
          </p:cNvPr>
          <p:cNvSpPr txBox="1"/>
          <p:nvPr/>
        </p:nvSpPr>
        <p:spPr>
          <a:xfrm>
            <a:off x="5188901" y="2777378"/>
            <a:ext cx="1520438" cy="261610"/>
          </a:xfrm>
          <a:prstGeom prst="rect">
            <a:avLst/>
          </a:prstGeom>
          <a:noFill/>
        </p:spPr>
        <p:txBody>
          <a:bodyPr wrap="square" rtlCol="0">
            <a:spAutoFit/>
          </a:bodyPr>
          <a:lstStyle/>
          <a:p>
            <a:pPr algn="ctr"/>
            <a:r>
              <a:rPr lang="de-DE" sz="1100" b="1" dirty="0"/>
              <a:t>Innere Dimension</a:t>
            </a:r>
          </a:p>
        </p:txBody>
      </p:sp>
      <p:sp>
        <p:nvSpPr>
          <p:cNvPr id="20" name="Textfeld 19">
            <a:extLst>
              <a:ext uri="{FF2B5EF4-FFF2-40B4-BE49-F238E27FC236}">
                <a16:creationId xmlns:a16="http://schemas.microsoft.com/office/drawing/2014/main" id="{C8936E05-DA6F-4315-9F51-AE46E36D924D}"/>
              </a:ext>
            </a:extLst>
          </p:cNvPr>
          <p:cNvSpPr txBox="1"/>
          <p:nvPr/>
        </p:nvSpPr>
        <p:spPr>
          <a:xfrm>
            <a:off x="5365311" y="2367978"/>
            <a:ext cx="1167617" cy="230832"/>
          </a:xfrm>
          <a:prstGeom prst="rect">
            <a:avLst/>
          </a:prstGeom>
          <a:noFill/>
        </p:spPr>
        <p:txBody>
          <a:bodyPr wrap="square" rtlCol="0">
            <a:spAutoFit/>
          </a:bodyPr>
          <a:lstStyle/>
          <a:p>
            <a:pPr algn="ctr"/>
            <a:r>
              <a:rPr lang="de-DE" sz="900" dirty="0"/>
              <a:t>Geographische Lage</a:t>
            </a:r>
          </a:p>
        </p:txBody>
      </p:sp>
      <p:sp>
        <p:nvSpPr>
          <p:cNvPr id="21" name="Textfeld 20">
            <a:extLst>
              <a:ext uri="{FF2B5EF4-FFF2-40B4-BE49-F238E27FC236}">
                <a16:creationId xmlns:a16="http://schemas.microsoft.com/office/drawing/2014/main" id="{4B236774-8958-4D09-B899-2B4A92C7B577}"/>
              </a:ext>
            </a:extLst>
          </p:cNvPr>
          <p:cNvSpPr txBox="1"/>
          <p:nvPr/>
        </p:nvSpPr>
        <p:spPr>
          <a:xfrm>
            <a:off x="5372557" y="2958137"/>
            <a:ext cx="1167617" cy="230832"/>
          </a:xfrm>
          <a:prstGeom prst="rect">
            <a:avLst/>
          </a:prstGeom>
          <a:noFill/>
        </p:spPr>
        <p:txBody>
          <a:bodyPr wrap="square" rtlCol="0">
            <a:spAutoFit/>
          </a:bodyPr>
          <a:lstStyle/>
          <a:p>
            <a:pPr algn="ctr"/>
            <a:r>
              <a:rPr lang="de-DE" sz="900" dirty="0"/>
              <a:t>Alter</a:t>
            </a:r>
          </a:p>
        </p:txBody>
      </p:sp>
      <p:cxnSp>
        <p:nvCxnSpPr>
          <p:cNvPr id="22" name="Gerader Verbinder 21">
            <a:extLst>
              <a:ext uri="{FF2B5EF4-FFF2-40B4-BE49-F238E27FC236}">
                <a16:creationId xmlns:a16="http://schemas.microsoft.com/office/drawing/2014/main" id="{60B0472D-A8A1-4362-8C15-1D51EB140095}"/>
              </a:ext>
            </a:extLst>
          </p:cNvPr>
          <p:cNvCxnSpPr>
            <a:cxnSpLocks/>
          </p:cNvCxnSpPr>
          <p:nvPr/>
        </p:nvCxnSpPr>
        <p:spPr>
          <a:xfrm flipH="1" flipV="1">
            <a:off x="4374110" y="3073182"/>
            <a:ext cx="51285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23" name="Gerader Verbinder 22">
            <a:extLst>
              <a:ext uri="{FF2B5EF4-FFF2-40B4-BE49-F238E27FC236}">
                <a16:creationId xmlns:a16="http://schemas.microsoft.com/office/drawing/2014/main" id="{7C891C80-EE2F-487A-9C2A-D9B5598F1CBC}"/>
              </a:ext>
            </a:extLst>
          </p:cNvPr>
          <p:cNvCxnSpPr>
            <a:cxnSpLocks/>
          </p:cNvCxnSpPr>
          <p:nvPr/>
        </p:nvCxnSpPr>
        <p:spPr>
          <a:xfrm flipH="1">
            <a:off x="4374111" y="4132342"/>
            <a:ext cx="512849" cy="265852"/>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Gerader Verbinder 23">
            <a:extLst>
              <a:ext uri="{FF2B5EF4-FFF2-40B4-BE49-F238E27FC236}">
                <a16:creationId xmlns:a16="http://schemas.microsoft.com/office/drawing/2014/main" id="{AC88CA6A-6547-4AC8-82EB-5E841986BC28}"/>
              </a:ext>
            </a:extLst>
          </p:cNvPr>
          <p:cNvCxnSpPr>
            <a:cxnSpLocks/>
          </p:cNvCxnSpPr>
          <p:nvPr/>
        </p:nvCxnSpPr>
        <p:spPr>
          <a:xfrm flipV="1">
            <a:off x="6991623" y="3073182"/>
            <a:ext cx="520861" cy="256944"/>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Gerader Verbinder 24">
            <a:extLst>
              <a:ext uri="{FF2B5EF4-FFF2-40B4-BE49-F238E27FC236}">
                <a16:creationId xmlns:a16="http://schemas.microsoft.com/office/drawing/2014/main" id="{5B990F07-B442-4D01-B0F6-A92C411451DF}"/>
              </a:ext>
            </a:extLst>
          </p:cNvPr>
          <p:cNvCxnSpPr>
            <a:cxnSpLocks/>
          </p:cNvCxnSpPr>
          <p:nvPr/>
        </p:nvCxnSpPr>
        <p:spPr>
          <a:xfrm>
            <a:off x="7013384" y="4095386"/>
            <a:ext cx="574335" cy="99978"/>
          </a:xfrm>
          <a:prstGeom prst="line">
            <a:avLst/>
          </a:prstGeom>
          <a:ln w="19050"/>
        </p:spPr>
        <p:style>
          <a:lnRef idx="1">
            <a:schemeClr val="dk1"/>
          </a:lnRef>
          <a:fillRef idx="0">
            <a:schemeClr val="dk1"/>
          </a:fillRef>
          <a:effectRef idx="0">
            <a:schemeClr val="dk1"/>
          </a:effectRef>
          <a:fontRef idx="minor">
            <a:schemeClr val="tx1"/>
          </a:fontRef>
        </p:style>
      </p:cxnSp>
      <p:sp>
        <p:nvSpPr>
          <p:cNvPr id="26" name="Rechteck 25">
            <a:extLst>
              <a:ext uri="{FF2B5EF4-FFF2-40B4-BE49-F238E27FC236}">
                <a16:creationId xmlns:a16="http://schemas.microsoft.com/office/drawing/2014/main" id="{9BC49737-AD0C-49CE-AD8A-842CCD6FCC13}"/>
              </a:ext>
            </a:extLst>
          </p:cNvPr>
          <p:cNvSpPr/>
          <p:nvPr/>
        </p:nvSpPr>
        <p:spPr>
          <a:xfrm>
            <a:off x="5907376" y="4875711"/>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Textfeld 26">
            <a:extLst>
              <a:ext uri="{FF2B5EF4-FFF2-40B4-BE49-F238E27FC236}">
                <a16:creationId xmlns:a16="http://schemas.microsoft.com/office/drawing/2014/main" id="{EB93C28F-4522-478C-B674-53D3EE762855}"/>
              </a:ext>
            </a:extLst>
          </p:cNvPr>
          <p:cNvSpPr txBox="1"/>
          <p:nvPr/>
        </p:nvSpPr>
        <p:spPr>
          <a:xfrm>
            <a:off x="4160949" y="2854323"/>
            <a:ext cx="1167617" cy="369332"/>
          </a:xfrm>
          <a:prstGeom prst="rect">
            <a:avLst/>
          </a:prstGeom>
          <a:noFill/>
        </p:spPr>
        <p:txBody>
          <a:bodyPr wrap="square" rtlCol="0">
            <a:spAutoFit/>
          </a:bodyPr>
          <a:lstStyle/>
          <a:p>
            <a:pPr algn="ctr"/>
            <a:r>
              <a:rPr lang="de-DE" sz="900" dirty="0"/>
              <a:t>Familien-</a:t>
            </a:r>
          </a:p>
          <a:p>
            <a:pPr algn="ctr"/>
            <a:r>
              <a:rPr lang="de-DE" sz="900" dirty="0"/>
              <a:t>stand</a:t>
            </a:r>
          </a:p>
        </p:txBody>
      </p:sp>
      <p:sp>
        <p:nvSpPr>
          <p:cNvPr id="28" name="Textfeld 27">
            <a:extLst>
              <a:ext uri="{FF2B5EF4-FFF2-40B4-BE49-F238E27FC236}">
                <a16:creationId xmlns:a16="http://schemas.microsoft.com/office/drawing/2014/main" id="{914090B1-0B78-4981-B4AE-682B7590524D}"/>
              </a:ext>
            </a:extLst>
          </p:cNvPr>
          <p:cNvSpPr txBox="1"/>
          <p:nvPr/>
        </p:nvSpPr>
        <p:spPr>
          <a:xfrm>
            <a:off x="3973725" y="3387439"/>
            <a:ext cx="1167617" cy="369332"/>
          </a:xfrm>
          <a:prstGeom prst="rect">
            <a:avLst/>
          </a:prstGeom>
          <a:noFill/>
        </p:spPr>
        <p:txBody>
          <a:bodyPr wrap="square" rtlCol="0">
            <a:spAutoFit/>
          </a:bodyPr>
          <a:lstStyle/>
          <a:p>
            <a:pPr algn="ctr"/>
            <a:r>
              <a:rPr lang="de-DE" sz="900" dirty="0"/>
              <a:t>Eltern-</a:t>
            </a:r>
          </a:p>
          <a:p>
            <a:pPr algn="ctr"/>
            <a:r>
              <a:rPr lang="de-DE" sz="900" dirty="0" err="1"/>
              <a:t>schaft</a:t>
            </a:r>
            <a:endParaRPr lang="de-DE" sz="900" dirty="0"/>
          </a:p>
        </p:txBody>
      </p:sp>
      <p:sp>
        <p:nvSpPr>
          <p:cNvPr id="29" name="Textfeld 28">
            <a:extLst>
              <a:ext uri="{FF2B5EF4-FFF2-40B4-BE49-F238E27FC236}">
                <a16:creationId xmlns:a16="http://schemas.microsoft.com/office/drawing/2014/main" id="{15FBD8E7-8047-4B8D-9C99-51C0E29C7D20}"/>
              </a:ext>
            </a:extLst>
          </p:cNvPr>
          <p:cNvSpPr txBox="1"/>
          <p:nvPr/>
        </p:nvSpPr>
        <p:spPr>
          <a:xfrm>
            <a:off x="3982702" y="3887661"/>
            <a:ext cx="1167617" cy="230832"/>
          </a:xfrm>
          <a:prstGeom prst="rect">
            <a:avLst/>
          </a:prstGeom>
          <a:noFill/>
        </p:spPr>
        <p:txBody>
          <a:bodyPr wrap="square" rtlCol="0">
            <a:spAutoFit/>
          </a:bodyPr>
          <a:lstStyle/>
          <a:p>
            <a:pPr algn="ctr"/>
            <a:r>
              <a:rPr lang="de-DE" sz="900" dirty="0"/>
              <a:t>Auftreten</a:t>
            </a:r>
          </a:p>
        </p:txBody>
      </p:sp>
      <p:sp>
        <p:nvSpPr>
          <p:cNvPr id="30" name="Textfeld 29">
            <a:extLst>
              <a:ext uri="{FF2B5EF4-FFF2-40B4-BE49-F238E27FC236}">
                <a16:creationId xmlns:a16="http://schemas.microsoft.com/office/drawing/2014/main" id="{3A171ADF-47E5-4B10-8731-FFC8895183D8}"/>
              </a:ext>
            </a:extLst>
          </p:cNvPr>
          <p:cNvSpPr txBox="1"/>
          <p:nvPr/>
        </p:nvSpPr>
        <p:spPr>
          <a:xfrm>
            <a:off x="4215197" y="4354451"/>
            <a:ext cx="1167617" cy="369332"/>
          </a:xfrm>
          <a:prstGeom prst="rect">
            <a:avLst/>
          </a:prstGeom>
          <a:noFill/>
        </p:spPr>
        <p:txBody>
          <a:bodyPr wrap="square" rtlCol="0">
            <a:spAutoFit/>
          </a:bodyPr>
          <a:lstStyle/>
          <a:p>
            <a:pPr algn="ctr"/>
            <a:r>
              <a:rPr lang="de-DE" sz="900" dirty="0"/>
              <a:t>Berufs-</a:t>
            </a:r>
          </a:p>
          <a:p>
            <a:pPr algn="ctr"/>
            <a:r>
              <a:rPr lang="de-DE" sz="900" dirty="0" err="1"/>
              <a:t>erfahrung</a:t>
            </a:r>
            <a:endParaRPr lang="de-DE" sz="900" dirty="0"/>
          </a:p>
        </p:txBody>
      </p:sp>
      <p:sp>
        <p:nvSpPr>
          <p:cNvPr id="31" name="Textfeld 30">
            <a:extLst>
              <a:ext uri="{FF2B5EF4-FFF2-40B4-BE49-F238E27FC236}">
                <a16:creationId xmlns:a16="http://schemas.microsoft.com/office/drawing/2014/main" id="{622A5B4D-740B-45D8-B11D-29070D152D39}"/>
              </a:ext>
            </a:extLst>
          </p:cNvPr>
          <p:cNvSpPr txBox="1"/>
          <p:nvPr/>
        </p:nvSpPr>
        <p:spPr>
          <a:xfrm>
            <a:off x="5365310" y="4975811"/>
            <a:ext cx="1167617" cy="230832"/>
          </a:xfrm>
          <a:prstGeom prst="rect">
            <a:avLst/>
          </a:prstGeom>
          <a:noFill/>
        </p:spPr>
        <p:txBody>
          <a:bodyPr wrap="square" rtlCol="0">
            <a:spAutoFit/>
          </a:bodyPr>
          <a:lstStyle/>
          <a:p>
            <a:pPr algn="ctr"/>
            <a:r>
              <a:rPr lang="de-DE" sz="900" dirty="0"/>
              <a:t>Ausbildung</a:t>
            </a:r>
          </a:p>
        </p:txBody>
      </p:sp>
      <p:sp>
        <p:nvSpPr>
          <p:cNvPr id="32" name="Textfeld 31">
            <a:extLst>
              <a:ext uri="{FF2B5EF4-FFF2-40B4-BE49-F238E27FC236}">
                <a16:creationId xmlns:a16="http://schemas.microsoft.com/office/drawing/2014/main" id="{58AE07E5-0722-47D3-9EEA-30E844466047}"/>
              </a:ext>
            </a:extLst>
          </p:cNvPr>
          <p:cNvSpPr txBox="1"/>
          <p:nvPr/>
        </p:nvSpPr>
        <p:spPr>
          <a:xfrm>
            <a:off x="6562748" y="4340814"/>
            <a:ext cx="1167617" cy="230832"/>
          </a:xfrm>
          <a:prstGeom prst="rect">
            <a:avLst/>
          </a:prstGeom>
          <a:noFill/>
        </p:spPr>
        <p:txBody>
          <a:bodyPr wrap="square" rtlCol="0">
            <a:spAutoFit/>
          </a:bodyPr>
          <a:lstStyle/>
          <a:p>
            <a:pPr algn="ctr"/>
            <a:r>
              <a:rPr lang="de-DE" sz="900" dirty="0"/>
              <a:t>Religion</a:t>
            </a:r>
          </a:p>
        </p:txBody>
      </p:sp>
      <p:sp>
        <p:nvSpPr>
          <p:cNvPr id="33" name="Textfeld 32">
            <a:extLst>
              <a:ext uri="{FF2B5EF4-FFF2-40B4-BE49-F238E27FC236}">
                <a16:creationId xmlns:a16="http://schemas.microsoft.com/office/drawing/2014/main" id="{E6E61640-4A03-43B4-8844-8543B25FC3BC}"/>
              </a:ext>
            </a:extLst>
          </p:cNvPr>
          <p:cNvSpPr txBox="1"/>
          <p:nvPr/>
        </p:nvSpPr>
        <p:spPr>
          <a:xfrm>
            <a:off x="6716742" y="3791829"/>
            <a:ext cx="1167617" cy="369332"/>
          </a:xfrm>
          <a:prstGeom prst="rect">
            <a:avLst/>
          </a:prstGeom>
          <a:noFill/>
        </p:spPr>
        <p:txBody>
          <a:bodyPr wrap="square" rtlCol="0">
            <a:spAutoFit/>
          </a:bodyPr>
          <a:lstStyle/>
          <a:p>
            <a:pPr algn="ctr"/>
            <a:r>
              <a:rPr lang="de-DE" sz="900" dirty="0"/>
              <a:t>Freizeit-</a:t>
            </a:r>
          </a:p>
          <a:p>
            <a:pPr algn="ctr"/>
            <a:r>
              <a:rPr lang="de-DE" sz="900" dirty="0"/>
              <a:t>verhalten</a:t>
            </a:r>
          </a:p>
        </p:txBody>
      </p:sp>
      <p:sp>
        <p:nvSpPr>
          <p:cNvPr id="34" name="Textfeld 33">
            <a:extLst>
              <a:ext uri="{FF2B5EF4-FFF2-40B4-BE49-F238E27FC236}">
                <a16:creationId xmlns:a16="http://schemas.microsoft.com/office/drawing/2014/main" id="{C307AB82-425E-4030-8EF5-D2D35F503837}"/>
              </a:ext>
            </a:extLst>
          </p:cNvPr>
          <p:cNvSpPr txBox="1"/>
          <p:nvPr/>
        </p:nvSpPr>
        <p:spPr>
          <a:xfrm>
            <a:off x="6766408" y="3365826"/>
            <a:ext cx="1167617" cy="369332"/>
          </a:xfrm>
          <a:prstGeom prst="rect">
            <a:avLst/>
          </a:prstGeom>
          <a:noFill/>
        </p:spPr>
        <p:txBody>
          <a:bodyPr wrap="square" rtlCol="0">
            <a:spAutoFit/>
          </a:bodyPr>
          <a:lstStyle/>
          <a:p>
            <a:pPr algn="ctr"/>
            <a:r>
              <a:rPr lang="de-DE" sz="900" dirty="0" err="1"/>
              <a:t>Gewohn</a:t>
            </a:r>
            <a:r>
              <a:rPr lang="de-DE" sz="900" dirty="0"/>
              <a:t>-</a:t>
            </a:r>
          </a:p>
          <a:p>
            <a:pPr algn="ctr"/>
            <a:r>
              <a:rPr lang="de-DE" sz="900" dirty="0" err="1"/>
              <a:t>heiten</a:t>
            </a:r>
            <a:endParaRPr lang="de-DE" sz="900" dirty="0"/>
          </a:p>
        </p:txBody>
      </p:sp>
      <p:sp>
        <p:nvSpPr>
          <p:cNvPr id="35" name="Textfeld 34">
            <a:extLst>
              <a:ext uri="{FF2B5EF4-FFF2-40B4-BE49-F238E27FC236}">
                <a16:creationId xmlns:a16="http://schemas.microsoft.com/office/drawing/2014/main" id="{1F3052D9-D3CB-49B5-8F15-255BD8CBF7B6}"/>
              </a:ext>
            </a:extLst>
          </p:cNvPr>
          <p:cNvSpPr txBox="1"/>
          <p:nvPr/>
        </p:nvSpPr>
        <p:spPr>
          <a:xfrm>
            <a:off x="6601692" y="2885041"/>
            <a:ext cx="1167617" cy="230832"/>
          </a:xfrm>
          <a:prstGeom prst="rect">
            <a:avLst/>
          </a:prstGeom>
          <a:noFill/>
        </p:spPr>
        <p:txBody>
          <a:bodyPr wrap="square" rtlCol="0">
            <a:spAutoFit/>
          </a:bodyPr>
          <a:lstStyle/>
          <a:p>
            <a:pPr algn="ctr"/>
            <a:r>
              <a:rPr lang="de-DE" sz="900" dirty="0"/>
              <a:t>Einkommen</a:t>
            </a:r>
          </a:p>
        </p:txBody>
      </p:sp>
      <p:sp>
        <p:nvSpPr>
          <p:cNvPr id="36" name="Rechteck 35">
            <a:extLst>
              <a:ext uri="{FF2B5EF4-FFF2-40B4-BE49-F238E27FC236}">
                <a16:creationId xmlns:a16="http://schemas.microsoft.com/office/drawing/2014/main" id="{5A10FB71-CDF2-4E01-87DF-B952AB359E8C}"/>
              </a:ext>
            </a:extLst>
          </p:cNvPr>
          <p:cNvSpPr/>
          <p:nvPr/>
        </p:nvSpPr>
        <p:spPr>
          <a:xfrm>
            <a:off x="5905400" y="4289610"/>
            <a:ext cx="83489" cy="552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7" name="Gerader Verbinder 36">
            <a:extLst>
              <a:ext uri="{FF2B5EF4-FFF2-40B4-BE49-F238E27FC236}">
                <a16:creationId xmlns:a16="http://schemas.microsoft.com/office/drawing/2014/main" id="{415670A7-6BC1-4450-962C-8E1310675E17}"/>
              </a:ext>
            </a:extLst>
          </p:cNvPr>
          <p:cNvCxnSpPr>
            <a:cxnSpLocks/>
          </p:cNvCxnSpPr>
          <p:nvPr/>
        </p:nvCxnSpPr>
        <p:spPr>
          <a:xfrm>
            <a:off x="5072151" y="3049368"/>
            <a:ext cx="438589" cy="354675"/>
          </a:xfrm>
          <a:prstGeom prst="line">
            <a:avLst/>
          </a:prstGeom>
          <a:ln w="19050"/>
        </p:spPr>
        <p:style>
          <a:lnRef idx="1">
            <a:schemeClr val="dk1"/>
          </a:lnRef>
          <a:fillRef idx="0">
            <a:schemeClr val="dk1"/>
          </a:fillRef>
          <a:effectRef idx="0">
            <a:schemeClr val="dk1"/>
          </a:effectRef>
          <a:fontRef idx="minor">
            <a:schemeClr val="tx1"/>
          </a:fontRef>
        </p:style>
      </p:cxnSp>
      <p:cxnSp>
        <p:nvCxnSpPr>
          <p:cNvPr id="38" name="Gerader Verbinder 37">
            <a:extLst>
              <a:ext uri="{FF2B5EF4-FFF2-40B4-BE49-F238E27FC236}">
                <a16:creationId xmlns:a16="http://schemas.microsoft.com/office/drawing/2014/main" id="{5D2D1C25-7C31-4CB3-89CA-60F972C98687}"/>
              </a:ext>
            </a:extLst>
          </p:cNvPr>
          <p:cNvCxnSpPr>
            <a:cxnSpLocks/>
          </p:cNvCxnSpPr>
          <p:nvPr/>
        </p:nvCxnSpPr>
        <p:spPr>
          <a:xfrm flipV="1">
            <a:off x="6368888" y="3054796"/>
            <a:ext cx="458504" cy="349247"/>
          </a:xfrm>
          <a:prstGeom prst="line">
            <a:avLst/>
          </a:prstGeom>
          <a:ln w="19050"/>
        </p:spPr>
        <p:style>
          <a:lnRef idx="1">
            <a:schemeClr val="dk1"/>
          </a:lnRef>
          <a:fillRef idx="0">
            <a:schemeClr val="dk1"/>
          </a:fillRef>
          <a:effectRef idx="0">
            <a:schemeClr val="dk1"/>
          </a:effectRef>
          <a:fontRef idx="minor">
            <a:schemeClr val="tx1"/>
          </a:fontRef>
        </p:style>
      </p:cxnSp>
      <p:cxnSp>
        <p:nvCxnSpPr>
          <p:cNvPr id="39" name="Gerader Verbinder 38">
            <a:extLst>
              <a:ext uri="{FF2B5EF4-FFF2-40B4-BE49-F238E27FC236}">
                <a16:creationId xmlns:a16="http://schemas.microsoft.com/office/drawing/2014/main" id="{210AFCA6-3527-48E9-8A95-A98066E88DCE}"/>
              </a:ext>
            </a:extLst>
          </p:cNvPr>
          <p:cNvCxnSpPr/>
          <p:nvPr/>
        </p:nvCxnSpPr>
        <p:spPr>
          <a:xfrm flipH="1">
            <a:off x="5251850" y="4156115"/>
            <a:ext cx="389309" cy="454641"/>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Gerader Verbinder 39">
            <a:extLst>
              <a:ext uri="{FF2B5EF4-FFF2-40B4-BE49-F238E27FC236}">
                <a16:creationId xmlns:a16="http://schemas.microsoft.com/office/drawing/2014/main" id="{FB4A9562-9FFB-43F2-BD28-A55BBEE9B84B}"/>
              </a:ext>
            </a:extLst>
          </p:cNvPr>
          <p:cNvCxnSpPr>
            <a:cxnSpLocks/>
          </p:cNvCxnSpPr>
          <p:nvPr/>
        </p:nvCxnSpPr>
        <p:spPr>
          <a:xfrm>
            <a:off x="6260413" y="4177798"/>
            <a:ext cx="383023" cy="425696"/>
          </a:xfrm>
          <a:prstGeom prst="line">
            <a:avLst/>
          </a:prstGeom>
          <a:ln w="19050"/>
        </p:spPr>
        <p:style>
          <a:lnRef idx="1">
            <a:schemeClr val="dk1"/>
          </a:lnRef>
          <a:fillRef idx="0">
            <a:schemeClr val="dk1"/>
          </a:fillRef>
          <a:effectRef idx="0">
            <a:schemeClr val="dk1"/>
          </a:effectRef>
          <a:fontRef idx="minor">
            <a:schemeClr val="tx1"/>
          </a:fontRef>
        </p:style>
      </p:cxnSp>
      <p:sp>
        <p:nvSpPr>
          <p:cNvPr id="41" name="Textfeld 40">
            <a:extLst>
              <a:ext uri="{FF2B5EF4-FFF2-40B4-BE49-F238E27FC236}">
                <a16:creationId xmlns:a16="http://schemas.microsoft.com/office/drawing/2014/main" id="{D1699A2F-0DD8-4080-A0A5-9CC00A3A6D7A}"/>
              </a:ext>
            </a:extLst>
          </p:cNvPr>
          <p:cNvSpPr txBox="1"/>
          <p:nvPr/>
        </p:nvSpPr>
        <p:spPr>
          <a:xfrm>
            <a:off x="4581346" y="3236380"/>
            <a:ext cx="1167617" cy="507831"/>
          </a:xfrm>
          <a:prstGeom prst="rect">
            <a:avLst/>
          </a:prstGeom>
          <a:noFill/>
        </p:spPr>
        <p:txBody>
          <a:bodyPr wrap="square" rtlCol="0">
            <a:spAutoFit/>
          </a:bodyPr>
          <a:lstStyle/>
          <a:p>
            <a:pPr algn="ctr"/>
            <a:r>
              <a:rPr lang="de-DE" sz="900" dirty="0"/>
              <a:t>Religion </a:t>
            </a:r>
          </a:p>
          <a:p>
            <a:pPr algn="ctr"/>
            <a:r>
              <a:rPr lang="de-DE" sz="900" dirty="0"/>
              <a:t>und </a:t>
            </a:r>
            <a:r>
              <a:rPr lang="de-DE" sz="900" dirty="0" err="1"/>
              <a:t>Weltan</a:t>
            </a:r>
            <a:r>
              <a:rPr lang="de-DE" sz="900" dirty="0"/>
              <a:t>-</a:t>
            </a:r>
          </a:p>
          <a:p>
            <a:pPr algn="ctr"/>
            <a:r>
              <a:rPr lang="de-DE" sz="900" dirty="0" err="1"/>
              <a:t>schauung</a:t>
            </a:r>
            <a:endParaRPr lang="de-DE" sz="900" dirty="0"/>
          </a:p>
        </p:txBody>
      </p:sp>
      <p:sp>
        <p:nvSpPr>
          <p:cNvPr id="42" name="Textfeld 41">
            <a:extLst>
              <a:ext uri="{FF2B5EF4-FFF2-40B4-BE49-F238E27FC236}">
                <a16:creationId xmlns:a16="http://schemas.microsoft.com/office/drawing/2014/main" id="{A6FDC8B2-25FF-400C-B058-3D77F156A6F3}"/>
              </a:ext>
            </a:extLst>
          </p:cNvPr>
          <p:cNvSpPr txBox="1"/>
          <p:nvPr/>
        </p:nvSpPr>
        <p:spPr>
          <a:xfrm>
            <a:off x="4653704" y="3970510"/>
            <a:ext cx="1167617" cy="507831"/>
          </a:xfrm>
          <a:prstGeom prst="rect">
            <a:avLst/>
          </a:prstGeom>
          <a:noFill/>
        </p:spPr>
        <p:txBody>
          <a:bodyPr wrap="square" rtlCol="0">
            <a:spAutoFit/>
          </a:bodyPr>
          <a:lstStyle/>
          <a:p>
            <a:pPr algn="ctr"/>
            <a:r>
              <a:rPr lang="de-DE" sz="900" dirty="0"/>
              <a:t>Ethnische</a:t>
            </a:r>
          </a:p>
          <a:p>
            <a:pPr algn="ctr"/>
            <a:r>
              <a:rPr lang="de-DE" sz="900" dirty="0"/>
              <a:t>Zugehörig-</a:t>
            </a:r>
          </a:p>
          <a:p>
            <a:pPr algn="ctr"/>
            <a:r>
              <a:rPr lang="de-DE" sz="900" dirty="0" err="1"/>
              <a:t>keit</a:t>
            </a:r>
            <a:endParaRPr lang="de-DE" sz="900" dirty="0"/>
          </a:p>
        </p:txBody>
      </p:sp>
      <p:sp>
        <p:nvSpPr>
          <p:cNvPr id="43" name="Textfeld 42">
            <a:extLst>
              <a:ext uri="{FF2B5EF4-FFF2-40B4-BE49-F238E27FC236}">
                <a16:creationId xmlns:a16="http://schemas.microsoft.com/office/drawing/2014/main" id="{D80E8CB3-E9A8-4A15-921F-21AB0DBF0844}"/>
              </a:ext>
            </a:extLst>
          </p:cNvPr>
          <p:cNvSpPr txBox="1"/>
          <p:nvPr/>
        </p:nvSpPr>
        <p:spPr>
          <a:xfrm>
            <a:off x="5328456" y="4406016"/>
            <a:ext cx="1167617" cy="369332"/>
          </a:xfrm>
          <a:prstGeom prst="rect">
            <a:avLst/>
          </a:prstGeom>
          <a:noFill/>
        </p:spPr>
        <p:txBody>
          <a:bodyPr wrap="square" rtlCol="0">
            <a:spAutoFit/>
          </a:bodyPr>
          <a:lstStyle/>
          <a:p>
            <a:pPr algn="ctr"/>
            <a:r>
              <a:rPr lang="de-DE" sz="900" dirty="0"/>
              <a:t>Physische Fähigkeiten</a:t>
            </a:r>
          </a:p>
        </p:txBody>
      </p:sp>
      <p:sp>
        <p:nvSpPr>
          <p:cNvPr id="44" name="Textfeld 43">
            <a:extLst>
              <a:ext uri="{FF2B5EF4-FFF2-40B4-BE49-F238E27FC236}">
                <a16:creationId xmlns:a16="http://schemas.microsoft.com/office/drawing/2014/main" id="{4127538F-3892-4C36-B48B-CDBC4ABA6420}"/>
              </a:ext>
            </a:extLst>
          </p:cNvPr>
          <p:cNvSpPr txBox="1"/>
          <p:nvPr/>
        </p:nvSpPr>
        <p:spPr>
          <a:xfrm>
            <a:off x="6141179" y="3984444"/>
            <a:ext cx="1167617" cy="369332"/>
          </a:xfrm>
          <a:prstGeom prst="rect">
            <a:avLst/>
          </a:prstGeom>
          <a:noFill/>
        </p:spPr>
        <p:txBody>
          <a:bodyPr wrap="square" rtlCol="0">
            <a:spAutoFit/>
          </a:bodyPr>
          <a:lstStyle/>
          <a:p>
            <a:pPr algn="ctr"/>
            <a:r>
              <a:rPr lang="de-DE" sz="900" dirty="0"/>
              <a:t>Sexuelle Orientierung</a:t>
            </a:r>
          </a:p>
        </p:txBody>
      </p:sp>
      <p:sp>
        <p:nvSpPr>
          <p:cNvPr id="45" name="Textfeld 44">
            <a:extLst>
              <a:ext uri="{FF2B5EF4-FFF2-40B4-BE49-F238E27FC236}">
                <a16:creationId xmlns:a16="http://schemas.microsoft.com/office/drawing/2014/main" id="{476FD42F-A134-4099-A416-C7FFD626DFBB}"/>
              </a:ext>
            </a:extLst>
          </p:cNvPr>
          <p:cNvSpPr txBox="1"/>
          <p:nvPr/>
        </p:nvSpPr>
        <p:spPr>
          <a:xfrm>
            <a:off x="6118167" y="3389432"/>
            <a:ext cx="1167617" cy="230832"/>
          </a:xfrm>
          <a:prstGeom prst="rect">
            <a:avLst/>
          </a:prstGeom>
          <a:noFill/>
        </p:spPr>
        <p:txBody>
          <a:bodyPr wrap="square" rtlCol="0">
            <a:spAutoFit/>
          </a:bodyPr>
          <a:lstStyle/>
          <a:p>
            <a:pPr algn="ctr"/>
            <a:r>
              <a:rPr lang="de-DE" sz="900" dirty="0"/>
              <a:t>Geschlecht</a:t>
            </a:r>
          </a:p>
        </p:txBody>
      </p:sp>
      <p:sp>
        <p:nvSpPr>
          <p:cNvPr id="46" name="Textfeld 45">
            <a:extLst>
              <a:ext uri="{FF2B5EF4-FFF2-40B4-BE49-F238E27FC236}">
                <a16:creationId xmlns:a16="http://schemas.microsoft.com/office/drawing/2014/main" id="{571F547F-BBC7-4588-AD9D-732AA95367F2}"/>
              </a:ext>
            </a:extLst>
          </p:cNvPr>
          <p:cNvSpPr txBox="1"/>
          <p:nvPr/>
        </p:nvSpPr>
        <p:spPr>
          <a:xfrm>
            <a:off x="5204549" y="3595873"/>
            <a:ext cx="1520438" cy="261610"/>
          </a:xfrm>
          <a:prstGeom prst="rect">
            <a:avLst/>
          </a:prstGeom>
          <a:noFill/>
        </p:spPr>
        <p:txBody>
          <a:bodyPr wrap="square" rtlCol="0">
            <a:spAutoFit/>
          </a:bodyPr>
          <a:lstStyle/>
          <a:p>
            <a:pPr algn="ctr"/>
            <a:r>
              <a:rPr lang="de-DE" sz="1100" b="1" dirty="0"/>
              <a:t>Persönlichkeit</a:t>
            </a:r>
          </a:p>
        </p:txBody>
      </p:sp>
      <p:sp>
        <p:nvSpPr>
          <p:cNvPr id="47" name="Rechteck 46">
            <a:extLst>
              <a:ext uri="{FF2B5EF4-FFF2-40B4-BE49-F238E27FC236}">
                <a16:creationId xmlns:a16="http://schemas.microsoft.com/office/drawing/2014/main" id="{368B88A6-09E7-48FD-A8CA-96AD104866C5}"/>
              </a:ext>
            </a:extLst>
          </p:cNvPr>
          <p:cNvSpPr/>
          <p:nvPr/>
        </p:nvSpPr>
        <p:spPr>
          <a:xfrm>
            <a:off x="585205" y="860906"/>
            <a:ext cx="7186583" cy="584775"/>
          </a:xfrm>
          <a:prstGeom prst="rect">
            <a:avLst/>
          </a:prstGeom>
        </p:spPr>
        <p:txBody>
          <a:bodyPr wrap="none">
            <a:spAutoFit/>
          </a:bodyPr>
          <a:lstStyle/>
          <a:p>
            <a:r>
              <a:rPr lang="de-DE" sz="3200" dirty="0"/>
              <a:t>Diversitätsmodell </a:t>
            </a:r>
            <a:r>
              <a:rPr lang="de-DE" sz="3200" dirty="0" err="1"/>
              <a:t>Gardenwartz</a:t>
            </a:r>
            <a:r>
              <a:rPr lang="de-DE" sz="3200" dirty="0"/>
              <a:t> und Rowe </a:t>
            </a:r>
          </a:p>
        </p:txBody>
      </p:sp>
      <p:sp>
        <p:nvSpPr>
          <p:cNvPr id="49" name="Textfeld 48">
            <a:extLst>
              <a:ext uri="{FF2B5EF4-FFF2-40B4-BE49-F238E27FC236}">
                <a16:creationId xmlns:a16="http://schemas.microsoft.com/office/drawing/2014/main" id="{4FC92879-2AB8-4B11-90BF-0FD5E2148D1D}"/>
              </a:ext>
            </a:extLst>
          </p:cNvPr>
          <p:cNvSpPr txBox="1"/>
          <p:nvPr/>
        </p:nvSpPr>
        <p:spPr>
          <a:xfrm>
            <a:off x="585205" y="5577464"/>
            <a:ext cx="3058851" cy="553998"/>
          </a:xfrm>
          <a:prstGeom prst="rect">
            <a:avLst/>
          </a:prstGeom>
          <a:noFill/>
        </p:spPr>
        <p:txBody>
          <a:bodyPr wrap="none" rtlCol="0">
            <a:spAutoFit/>
          </a:bodyPr>
          <a:lstStyle/>
          <a:p>
            <a:r>
              <a:rPr lang="de-DE" sz="1000" dirty="0"/>
              <a:t>Abb.: Eigene Darstellung, nach </a:t>
            </a:r>
            <a:r>
              <a:rPr lang="en-US" sz="1000" dirty="0" err="1"/>
              <a:t>Gardenswartz</a:t>
            </a:r>
            <a:r>
              <a:rPr lang="en-US" sz="1000" dirty="0"/>
              <a:t>, Lee; </a:t>
            </a:r>
          </a:p>
          <a:p>
            <a:r>
              <a:rPr lang="en-US" sz="1000" dirty="0"/>
              <a:t> Rowe, Anita (1998): Managing diversity in health care. </a:t>
            </a:r>
          </a:p>
          <a:p>
            <a:r>
              <a:rPr lang="en-US" sz="1000" dirty="0"/>
              <a:t>Jossey-Bass: San Francisco</a:t>
            </a:r>
            <a:endParaRPr lang="de-DE" sz="1000" dirty="0"/>
          </a:p>
        </p:txBody>
      </p:sp>
      <p:sp>
        <p:nvSpPr>
          <p:cNvPr id="50" name="Rechteck 49">
            <a:extLst>
              <a:ext uri="{FF2B5EF4-FFF2-40B4-BE49-F238E27FC236}">
                <a16:creationId xmlns:a16="http://schemas.microsoft.com/office/drawing/2014/main" id="{04038953-F5FE-411A-8AFF-701BD233C8D1}"/>
              </a:ext>
            </a:extLst>
          </p:cNvPr>
          <p:cNvSpPr/>
          <p:nvPr/>
        </p:nvSpPr>
        <p:spPr>
          <a:xfrm>
            <a:off x="1100398" y="2103855"/>
            <a:ext cx="2230449" cy="1754326"/>
          </a:xfrm>
          <a:prstGeom prst="rect">
            <a:avLst/>
          </a:prstGeom>
          <a:ln w="28575">
            <a:solidFill>
              <a:srgbClr val="FF0000"/>
            </a:solidFill>
          </a:ln>
        </p:spPr>
        <p:txBody>
          <a:bodyPr wrap="square">
            <a:spAutoFit/>
          </a:bodyPr>
          <a:lstStyle/>
          <a:p>
            <a:r>
              <a:rPr lang="de-DE" dirty="0"/>
              <a:t>Innere Dimension enthält Kategorien, die durch das Anti-Diskriminierungs-gesetz geschützt werden! </a:t>
            </a:r>
          </a:p>
        </p:txBody>
      </p:sp>
      <p:sp>
        <p:nvSpPr>
          <p:cNvPr id="2" name="Ellipse 1">
            <a:extLst>
              <a:ext uri="{FF2B5EF4-FFF2-40B4-BE49-F238E27FC236}">
                <a16:creationId xmlns:a16="http://schemas.microsoft.com/office/drawing/2014/main" id="{34A6663B-4490-4023-8B17-276E4AA08F89}"/>
              </a:ext>
            </a:extLst>
          </p:cNvPr>
          <p:cNvSpPr/>
          <p:nvPr/>
        </p:nvSpPr>
        <p:spPr>
          <a:xfrm>
            <a:off x="4816516" y="2632164"/>
            <a:ext cx="2303261" cy="22435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1" name="Gerade Verbindung mit Pfeil 50">
            <a:extLst>
              <a:ext uri="{FF2B5EF4-FFF2-40B4-BE49-F238E27FC236}">
                <a16:creationId xmlns:a16="http://schemas.microsoft.com/office/drawing/2014/main" id="{ACD885EA-EF55-4DDB-BF46-8C677615CD92}"/>
              </a:ext>
            </a:extLst>
          </p:cNvPr>
          <p:cNvCxnSpPr/>
          <p:nvPr/>
        </p:nvCxnSpPr>
        <p:spPr>
          <a:xfrm>
            <a:off x="3370537" y="2557057"/>
            <a:ext cx="1779782" cy="3083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624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2" name="Rechteck 1">
            <a:extLst>
              <a:ext uri="{FF2B5EF4-FFF2-40B4-BE49-F238E27FC236}">
                <a16:creationId xmlns:a16="http://schemas.microsoft.com/office/drawing/2014/main" id="{AAA48681-A57A-4212-8BC0-1CED020CD359}"/>
              </a:ext>
            </a:extLst>
          </p:cNvPr>
          <p:cNvSpPr/>
          <p:nvPr/>
        </p:nvSpPr>
        <p:spPr>
          <a:xfrm>
            <a:off x="548953" y="914399"/>
            <a:ext cx="11299119" cy="1077218"/>
          </a:xfrm>
          <a:prstGeom prst="rect">
            <a:avLst/>
          </a:prstGeom>
        </p:spPr>
        <p:txBody>
          <a:bodyPr wrap="none">
            <a:spAutoFit/>
          </a:bodyPr>
          <a:lstStyle/>
          <a:p>
            <a:r>
              <a:rPr lang="de-DE" sz="3200" dirty="0">
                <a:solidFill>
                  <a:srgbClr val="FF0000"/>
                </a:solidFill>
              </a:rPr>
              <a:t>Wiederholung aus dem Basismodul: </a:t>
            </a:r>
          </a:p>
          <a:p>
            <a:r>
              <a:rPr lang="de-DE" sz="3200" dirty="0">
                <a:solidFill>
                  <a:srgbClr val="FF0000"/>
                </a:solidFill>
              </a:rPr>
              <a:t>Betriebliche Maßnahmen Allgemeines Gleichstellungsgesetz (AGG)</a:t>
            </a:r>
          </a:p>
        </p:txBody>
      </p:sp>
      <p:sp>
        <p:nvSpPr>
          <p:cNvPr id="6" name="Textfeld 5">
            <a:extLst>
              <a:ext uri="{FF2B5EF4-FFF2-40B4-BE49-F238E27FC236}">
                <a16:creationId xmlns:a16="http://schemas.microsoft.com/office/drawing/2014/main" id="{1B1FD984-BA74-4C22-A04C-495137B34DAD}"/>
              </a:ext>
            </a:extLst>
          </p:cNvPr>
          <p:cNvSpPr txBox="1"/>
          <p:nvPr/>
        </p:nvSpPr>
        <p:spPr>
          <a:xfrm>
            <a:off x="1333145" y="2517646"/>
            <a:ext cx="4417415" cy="1569660"/>
          </a:xfrm>
          <a:prstGeom prst="rect">
            <a:avLst/>
          </a:prstGeom>
          <a:noFill/>
        </p:spPr>
        <p:txBody>
          <a:bodyPr wrap="square" rtlCol="0">
            <a:spAutoFit/>
          </a:bodyPr>
          <a:lstStyle/>
          <a:p>
            <a:pPr marL="342900" indent="-342900">
              <a:buFont typeface="Wingdings" panose="05000000000000000000" pitchFamily="2" charset="2"/>
              <a:buChar char="Ø"/>
            </a:pPr>
            <a:r>
              <a:rPr lang="de-DE" sz="2400" dirty="0">
                <a:solidFill>
                  <a:srgbClr val="FF0000"/>
                </a:solidFill>
                <a:latin typeface="+mj-lt"/>
              </a:rPr>
              <a:t>AGG Beauftragte</a:t>
            </a:r>
          </a:p>
          <a:p>
            <a:pPr marL="342900" indent="-342900">
              <a:buFont typeface="Wingdings" panose="05000000000000000000" pitchFamily="2" charset="2"/>
              <a:buChar char="Ø"/>
            </a:pPr>
            <a:r>
              <a:rPr lang="de-DE" sz="2400" dirty="0">
                <a:solidFill>
                  <a:srgbClr val="FF0000"/>
                </a:solidFill>
                <a:latin typeface="+mj-lt"/>
              </a:rPr>
              <a:t>Gleichstellungsbüro</a:t>
            </a:r>
          </a:p>
          <a:p>
            <a:pPr marL="342900" indent="-342900">
              <a:buFont typeface="Wingdings" panose="05000000000000000000" pitchFamily="2" charset="2"/>
              <a:buChar char="Ø"/>
            </a:pPr>
            <a:r>
              <a:rPr lang="de-DE" sz="2400" dirty="0">
                <a:solidFill>
                  <a:srgbClr val="FF0000"/>
                </a:solidFill>
                <a:latin typeface="+mj-lt"/>
              </a:rPr>
              <a:t>Schwerbehindertenvertretung</a:t>
            </a:r>
          </a:p>
          <a:p>
            <a:pPr marL="342900" indent="-342900">
              <a:buFont typeface="Wingdings" panose="05000000000000000000" pitchFamily="2" charset="2"/>
              <a:buChar char="Ø"/>
            </a:pPr>
            <a:r>
              <a:rPr lang="de-DE" sz="2400" dirty="0">
                <a:solidFill>
                  <a:srgbClr val="FF0000"/>
                </a:solidFill>
                <a:latin typeface="+mj-lt"/>
              </a:rPr>
              <a:t>Anlaufstellen</a:t>
            </a:r>
          </a:p>
        </p:txBody>
      </p:sp>
    </p:spTree>
    <p:extLst>
      <p:ext uri="{BB962C8B-B14F-4D97-AF65-F5344CB8AC3E}">
        <p14:creationId xmlns:p14="http://schemas.microsoft.com/office/powerpoint/2010/main" val="61698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pic>
        <p:nvPicPr>
          <p:cNvPr id="11" name="Grafik 10">
            <a:extLst>
              <a:ext uri="{FF2B5EF4-FFF2-40B4-BE49-F238E27FC236}">
                <a16:creationId xmlns:a16="http://schemas.microsoft.com/office/drawing/2014/main" id="{19CB4D51-D3B1-49D7-B55E-16E7BA1AE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685" y="3339515"/>
            <a:ext cx="1951510" cy="902285"/>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663512" y="1488539"/>
            <a:ext cx="7466007" cy="3539430"/>
          </a:xfrm>
          <a:prstGeom prst="rect">
            <a:avLst/>
          </a:prstGeom>
          <a:noFill/>
        </p:spPr>
        <p:txBody>
          <a:bodyPr wrap="square" rtlCol="0">
            <a:spAutoFit/>
          </a:bodyPr>
          <a:lstStyle/>
          <a:p>
            <a:pPr marL="285750" indent="-285750">
              <a:buFont typeface="Arial" panose="020B0604020202020204" pitchFamily="34" charset="0"/>
              <a:buChar char="•"/>
            </a:pPr>
            <a:endParaRPr lang="de-DE" sz="1400" dirty="0">
              <a:latin typeface="+mj-lt"/>
            </a:endParaRPr>
          </a:p>
          <a:p>
            <a:pPr marL="285750" indent="-285750">
              <a:buFont typeface="Arial" panose="020B0604020202020204" pitchFamily="34" charset="0"/>
              <a:buChar char="•"/>
            </a:pPr>
            <a:r>
              <a:rPr lang="de-DE" sz="1400" dirty="0">
                <a:latin typeface="+mj-lt"/>
              </a:rPr>
              <a:t>Bundeszentrale für politische Bildung, Redaktion www.bpb.de (2025): Erstes Anwerbeabkommen vor 65 Jahren, Hintergrund aktuell, veröffentlicht am 17.12.2020 auf bpb.de, online verfügbar unter: </a:t>
            </a:r>
            <a:r>
              <a:rPr lang="de-DE" sz="1400" dirty="0">
                <a:latin typeface="+mj-lt"/>
                <a:hlinkClick r:id="rId3"/>
              </a:rPr>
              <a:t>Erstes Anwerbeabkommen vor 65 Jahren | Hintergrund aktuell | bpb.de</a:t>
            </a:r>
            <a:r>
              <a:rPr lang="de-DE" sz="1400" dirty="0">
                <a:latin typeface="+mj-lt"/>
              </a:rPr>
              <a:t>, (letzter Abruf 14.05.2025)</a:t>
            </a:r>
          </a:p>
          <a:p>
            <a:pPr marL="285750" indent="-285750">
              <a:buFont typeface="Arial" panose="020B0604020202020204" pitchFamily="34" charset="0"/>
              <a:buChar char="•"/>
            </a:pPr>
            <a:r>
              <a:rPr lang="de-DE" sz="1400" dirty="0" err="1">
                <a:latin typeface="+mj-lt"/>
              </a:rPr>
              <a:t>Gardenswartz</a:t>
            </a:r>
            <a:r>
              <a:rPr lang="de-DE" sz="1400" dirty="0">
                <a:latin typeface="+mj-lt"/>
              </a:rPr>
              <a:t>, L., &amp; Rowe, A. (1998). </a:t>
            </a:r>
            <a:r>
              <a:rPr lang="de-DE" sz="1400" i="1" dirty="0">
                <a:latin typeface="+mj-lt"/>
              </a:rPr>
              <a:t>Managing </a:t>
            </a:r>
            <a:r>
              <a:rPr lang="de-DE" sz="1400" i="1" dirty="0" err="1">
                <a:latin typeface="+mj-lt"/>
              </a:rPr>
              <a:t>diversity</a:t>
            </a:r>
            <a:r>
              <a:rPr lang="de-DE" sz="1400" i="1" dirty="0">
                <a:latin typeface="+mj-lt"/>
              </a:rPr>
              <a:t> in </a:t>
            </a:r>
            <a:r>
              <a:rPr lang="de-DE" sz="1400" i="1" dirty="0" err="1">
                <a:latin typeface="+mj-lt"/>
              </a:rPr>
              <a:t>health</a:t>
            </a:r>
            <a:r>
              <a:rPr lang="de-DE" sz="1400" i="1" dirty="0">
                <a:latin typeface="+mj-lt"/>
              </a:rPr>
              <a:t> care</a:t>
            </a:r>
            <a:r>
              <a:rPr lang="de-DE" sz="1400" dirty="0">
                <a:latin typeface="+mj-lt"/>
              </a:rPr>
              <a:t>. </a:t>
            </a:r>
            <a:r>
              <a:rPr lang="de-DE" sz="1400" dirty="0" err="1">
                <a:latin typeface="+mj-lt"/>
              </a:rPr>
              <a:t>Jossey</a:t>
            </a:r>
            <a:r>
              <a:rPr lang="de-DE" sz="1400" dirty="0">
                <a:latin typeface="+mj-lt"/>
              </a:rPr>
              <a:t>-Bass: San Francisco.</a:t>
            </a:r>
          </a:p>
          <a:p>
            <a:pPr marL="285750" indent="-285750">
              <a:buFont typeface="Arial" panose="020B0604020202020204" pitchFamily="34" charset="0"/>
              <a:buChar char="•"/>
            </a:pPr>
            <a:r>
              <a:rPr lang="de-DE" sz="1400" dirty="0">
                <a:latin typeface="+mj-lt"/>
              </a:rPr>
              <a:t>Geißler, Rainer (2014): </a:t>
            </a:r>
            <a:r>
              <a:rPr lang="de-DE" sz="1400" i="1" dirty="0">
                <a:latin typeface="+mj-lt"/>
              </a:rPr>
              <a:t>Migration und Integration</a:t>
            </a:r>
            <a:r>
              <a:rPr lang="de-DE" sz="1400" dirty="0">
                <a:latin typeface="+mj-lt"/>
              </a:rPr>
              <a:t>. </a:t>
            </a:r>
            <a:r>
              <a:rPr lang="de-DE" sz="1400" dirty="0">
                <a:latin typeface="+mj-lt"/>
                <a:hlinkClick r:id="rId4"/>
              </a:rPr>
              <a:t>Migration und Integration | Sozialer Wandel in Deutschland | bpb.de</a:t>
            </a:r>
            <a:r>
              <a:rPr lang="de-DE" sz="1400" dirty="0">
                <a:latin typeface="+mj-lt"/>
              </a:rPr>
              <a:t>, (letzter Abruf 14.05.2025)</a:t>
            </a:r>
          </a:p>
          <a:p>
            <a:pPr marL="285750" indent="-285750">
              <a:buFont typeface="Arial" panose="020B0604020202020204" pitchFamily="34" charset="0"/>
              <a:buChar char="•"/>
            </a:pPr>
            <a:r>
              <a:rPr lang="de-DE" sz="1400" dirty="0">
                <a:hlinkClick r:id="rId5"/>
              </a:rPr>
              <a:t>https://kulturshaker.de/kulturkonzepte/transkulturalitaet/</a:t>
            </a:r>
            <a:r>
              <a:rPr lang="de-DE" sz="1400" dirty="0"/>
              <a:t> </a:t>
            </a:r>
            <a:r>
              <a:rPr lang="de-DE" sz="1400" dirty="0">
                <a:latin typeface="+mj-lt"/>
              </a:rPr>
              <a:t>(letzter Abruf 14.05.2025)</a:t>
            </a:r>
          </a:p>
          <a:p>
            <a:pPr marL="285750" indent="-285750">
              <a:buFont typeface="Arial" panose="020B0604020202020204" pitchFamily="34" charset="0"/>
              <a:buChar char="•"/>
            </a:pPr>
            <a:r>
              <a:rPr lang="de-DE" sz="1400" dirty="0">
                <a:latin typeface="+mj-lt"/>
              </a:rPr>
              <a:t>Mecheril, Paul (2010): </a:t>
            </a:r>
            <a:r>
              <a:rPr lang="de-DE" sz="1400" i="1" dirty="0">
                <a:latin typeface="+mj-lt"/>
              </a:rPr>
              <a:t>Bachelor | Master: Migrationspädagogik</a:t>
            </a:r>
            <a:r>
              <a:rPr lang="de-DE" sz="1400" dirty="0">
                <a:latin typeface="+mj-lt"/>
              </a:rPr>
              <a:t>, Beltz Verlag: Basel.</a:t>
            </a:r>
          </a:p>
          <a:p>
            <a:pPr marL="285750" indent="-285750">
              <a:buFont typeface="Arial" panose="020B0604020202020204" pitchFamily="34" charset="0"/>
              <a:buChar char="•"/>
            </a:pPr>
            <a:r>
              <a:rPr lang="de-DE" sz="1400" dirty="0" err="1">
                <a:latin typeface="+mj-lt"/>
              </a:rPr>
              <a:t>Shooman</a:t>
            </a:r>
            <a:r>
              <a:rPr lang="de-DE" sz="1400" dirty="0">
                <a:latin typeface="+mj-lt"/>
              </a:rPr>
              <a:t>, Yasemin (2014): </a:t>
            </a:r>
            <a:r>
              <a:rPr lang="de-DE" sz="1400" i="1" dirty="0">
                <a:latin typeface="+mj-lt"/>
              </a:rPr>
              <a:t>„…weil ihre Kultur so ist“ Narrative des antimuslimischen Rassismus. </a:t>
            </a:r>
            <a:r>
              <a:rPr lang="de-DE" sz="1400" dirty="0" err="1">
                <a:latin typeface="+mj-lt"/>
              </a:rPr>
              <a:t>Transcript</a:t>
            </a:r>
            <a:r>
              <a:rPr lang="de-DE" sz="1400" dirty="0">
                <a:latin typeface="+mj-lt"/>
              </a:rPr>
              <a:t> Verlag: Bielefeld. </a:t>
            </a:r>
          </a:p>
          <a:p>
            <a:pPr marL="285750" indent="-285750">
              <a:buFont typeface="Arial" panose="020B0604020202020204" pitchFamily="34" charset="0"/>
              <a:buChar char="•"/>
            </a:pPr>
            <a:endParaRPr lang="de-DE" sz="1400" dirty="0">
              <a:latin typeface="+mj-lt"/>
            </a:endParaRPr>
          </a:p>
          <a:p>
            <a:pPr marL="285750" indent="-285750">
              <a:buFont typeface="Arial" panose="020B0604020202020204" pitchFamily="34" charset="0"/>
              <a:buChar char="•"/>
            </a:pPr>
            <a:endParaRPr lang="de-DE" sz="1400" dirty="0">
              <a:latin typeface="+mj-lt"/>
            </a:endParaRPr>
          </a:p>
          <a:p>
            <a:pPr marL="285750" indent="-285750">
              <a:buFont typeface="Arial" panose="020B0604020202020204" pitchFamily="34" charset="0"/>
              <a:buChar char="•"/>
            </a:pPr>
            <a:endParaRPr lang="de-DE" sz="1400" dirty="0">
              <a:solidFill>
                <a:srgbClr val="FF0000"/>
              </a:solidFill>
              <a:latin typeface="+mj-lt"/>
            </a:endParaRPr>
          </a:p>
        </p:txBody>
      </p:sp>
      <p:pic>
        <p:nvPicPr>
          <p:cNvPr id="2" name="Grafik 1">
            <a:extLst>
              <a:ext uri="{FF2B5EF4-FFF2-40B4-BE49-F238E27FC236}">
                <a16:creationId xmlns:a16="http://schemas.microsoft.com/office/drawing/2014/main" id="{16A0C9A7-FD0E-4708-A3F1-7DAF1DA3A5DF}"/>
              </a:ext>
            </a:extLst>
          </p:cNvPr>
          <p:cNvPicPr>
            <a:picLocks noChangeAspect="1"/>
          </p:cNvPicPr>
          <p:nvPr/>
        </p:nvPicPr>
        <p:blipFill>
          <a:blip r:embed="rId6"/>
          <a:stretch>
            <a:fillRect/>
          </a:stretch>
        </p:blipFill>
        <p:spPr>
          <a:xfrm>
            <a:off x="8979341" y="86154"/>
            <a:ext cx="1548518" cy="719390"/>
          </a:xfrm>
          <a:prstGeom prst="rect">
            <a:avLst/>
          </a:prstGeom>
        </p:spPr>
      </p:pic>
    </p:spTree>
    <p:extLst>
      <p:ext uri="{BB962C8B-B14F-4D97-AF65-F5344CB8AC3E}">
        <p14:creationId xmlns:p14="http://schemas.microsoft.com/office/powerpoint/2010/main" val="273708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B7A13-F13D-F5AE-66F1-DE7CF4BE8FFB}"/>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8773A73B-54B1-2B55-B1A6-AB1AD9CD49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DC05EC9D-CA5C-1B16-33BD-8547337F54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85313" y="-3365756"/>
            <a:ext cx="1548000" cy="715721"/>
          </a:xfrm>
          <a:prstGeom prst="rect">
            <a:avLst/>
          </a:prstGeom>
        </p:spPr>
      </p:pic>
      <p:sp>
        <p:nvSpPr>
          <p:cNvPr id="3" name="Rechteck 2">
            <a:extLst>
              <a:ext uri="{FF2B5EF4-FFF2-40B4-BE49-F238E27FC236}">
                <a16:creationId xmlns:a16="http://schemas.microsoft.com/office/drawing/2014/main" id="{9B6AE7C3-7110-7C86-59B0-E6D9587759F1}"/>
              </a:ext>
            </a:extLst>
          </p:cNvPr>
          <p:cNvSpPr/>
          <p:nvPr/>
        </p:nvSpPr>
        <p:spPr>
          <a:xfrm>
            <a:off x="701040" y="2141696"/>
            <a:ext cx="7680960" cy="461665"/>
          </a:xfrm>
          <a:prstGeom prst="rect">
            <a:avLst/>
          </a:prstGeom>
        </p:spPr>
        <p:txBody>
          <a:bodyPr wrap="square">
            <a:spAutoFit/>
          </a:bodyPr>
          <a:lstStyle/>
          <a:p>
            <a:pPr marL="342900" indent="-342900">
              <a:buClr>
                <a:schemeClr val="tx2"/>
              </a:buClr>
              <a:buFont typeface="Arial" panose="020B0604020202020204" pitchFamily="34" charset="0"/>
              <a:buChar char="•"/>
            </a:pPr>
            <a:endParaRPr lang="de-DE" sz="2400" dirty="0"/>
          </a:p>
        </p:txBody>
      </p:sp>
      <p:sp>
        <p:nvSpPr>
          <p:cNvPr id="7" name="Textfeld 6">
            <a:extLst>
              <a:ext uri="{FF2B5EF4-FFF2-40B4-BE49-F238E27FC236}">
                <a16:creationId xmlns:a16="http://schemas.microsoft.com/office/drawing/2014/main" id="{55242149-B191-C5E2-0A94-EC61CB8F321F}"/>
              </a:ext>
            </a:extLst>
          </p:cNvPr>
          <p:cNvSpPr txBox="1"/>
          <p:nvPr/>
        </p:nvSpPr>
        <p:spPr>
          <a:xfrm>
            <a:off x="479659" y="872811"/>
            <a:ext cx="10886173" cy="5472011"/>
          </a:xfrm>
          <a:prstGeom prst="rect">
            <a:avLst/>
          </a:prstGeom>
          <a:noFill/>
        </p:spPr>
        <p:txBody>
          <a:bodyPr wrap="square">
            <a:spAutoFit/>
          </a:bodyPr>
          <a:lstStyle/>
          <a:p>
            <a:pPr marL="0" lvl="0" indent="0" algn="l" rtl="0">
              <a:lnSpc>
                <a:spcPct val="115000"/>
              </a:lnSpc>
              <a:spcAft>
                <a:spcPts val="0"/>
              </a:spcAft>
              <a:buNone/>
            </a:pPr>
            <a:r>
              <a:rPr lang="de-DE" sz="1200" b="1" dirty="0">
                <a:solidFill>
                  <a:srgbClr val="020203"/>
                </a:solidFill>
              </a:rPr>
              <a:t>Impressum</a:t>
            </a:r>
          </a:p>
          <a:p>
            <a:pPr marL="0" lvl="0" indent="0" algn="l" rtl="0">
              <a:lnSpc>
                <a:spcPct val="115000"/>
              </a:lnSpc>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endParaRPr lang="de-DE" sz="900" b="1" dirty="0">
              <a:solidFill>
                <a:schemeClr val="dk1"/>
              </a:solidFill>
            </a:endParaRPr>
          </a:p>
          <a:p>
            <a:pPr lvl="0">
              <a:buClr>
                <a:schemeClr val="dk1"/>
              </a:buClr>
              <a:buSzPts val="1100"/>
            </a:pPr>
            <a:r>
              <a:rPr lang="de-DE" sz="900" dirty="0">
                <a:solidFill>
                  <a:schemeClr val="dk1"/>
                </a:solidFill>
              </a:rPr>
              <a:t>Lindenburg Akademie Aus- und Weiterbildung an der Uniklinik Köln</a:t>
            </a:r>
          </a:p>
          <a:p>
            <a:pPr lvl="0">
              <a:buClr>
                <a:schemeClr val="dk1"/>
              </a:buClr>
              <a:buSzPts val="1100"/>
            </a:pPr>
            <a:r>
              <a:rPr lang="de-DE" sz="900" dirty="0">
                <a:solidFill>
                  <a:schemeClr val="dk1"/>
                </a:solidFill>
              </a:rPr>
              <a:t>Gleueler Straße 176-178 50935 Köln</a:t>
            </a:r>
          </a:p>
          <a:p>
            <a:pPr lvl="0">
              <a:buClr>
                <a:schemeClr val="dk1"/>
              </a:buClr>
              <a:buSzPts val="1100"/>
            </a:pPr>
            <a:r>
              <a:rPr lang="de-DE" sz="900" dirty="0">
                <a:solidFill>
                  <a:schemeClr val="dk1"/>
                </a:solidFill>
              </a:rPr>
              <a:t>Schule für Pflegefachberufe der Lindenburg Akademie</a:t>
            </a:r>
          </a:p>
          <a:p>
            <a:pPr lvl="0"/>
            <a:r>
              <a:rPr lang="de-DE" sz="900" dirty="0">
                <a:solidFill>
                  <a:schemeClr val="dk1"/>
                </a:solidFill>
              </a:rPr>
              <a:t>Scheidtweiler Straße 11-13 50933 Köln</a:t>
            </a:r>
            <a:endParaRPr lang="de-DE" sz="900" dirty="0"/>
          </a:p>
          <a:p>
            <a:pPr lvl="0"/>
            <a:r>
              <a:rPr lang="de-DE" sz="900" dirty="0">
                <a:hlinkClick r:id="rId4"/>
              </a:rPr>
              <a:t>www.uk-koeln.de/lehre/lindenburg-akademie/</a:t>
            </a:r>
            <a:endParaRPr lang="de-DE" sz="900" dirty="0"/>
          </a:p>
          <a:p>
            <a:pPr lvl="0"/>
            <a:endParaRPr lang="de-DE" sz="900" b="1" dirty="0">
              <a:solidFill>
                <a:schemeClr val="dk1"/>
              </a:solidFill>
            </a:endParaRPr>
          </a:p>
          <a:p>
            <a:r>
              <a:rPr lang="de-DE" sz="900" b="1" dirty="0">
                <a:solidFill>
                  <a:schemeClr val="dk1"/>
                </a:solidFill>
              </a:rPr>
              <a:t>Autorin: </a:t>
            </a:r>
            <a:r>
              <a:rPr lang="de-DE" sz="900" dirty="0">
                <a:solidFill>
                  <a:schemeClr val="dk1"/>
                </a:solidFill>
              </a:rPr>
              <a:t>Melanie Baltes</a:t>
            </a:r>
            <a:endParaRPr lang="de-DE" sz="900" dirty="0"/>
          </a:p>
          <a:p>
            <a:endParaRPr lang="de-DE" sz="900" dirty="0"/>
          </a:p>
          <a:p>
            <a:r>
              <a:rPr lang="de-DE" sz="900" dirty="0"/>
              <a:t>CC BY-ND 4.0  </a:t>
            </a:r>
          </a:p>
          <a:p>
            <a:br>
              <a:rPr lang="de-DE" sz="900" dirty="0"/>
            </a:br>
            <a:r>
              <a:rPr lang="de-DE" sz="900" dirty="0">
                <a:solidFill>
                  <a:schemeClr val="dk1"/>
                </a:solidFill>
              </a:rPr>
              <a:t>https://creativecommons.org/licenses/by-nd/4.0/deed.de</a:t>
            </a:r>
          </a:p>
          <a:p>
            <a:endParaRPr lang="de-DE" sz="9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9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9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endParaRPr lang="de-DE" sz="900" dirty="0">
              <a:solidFill>
                <a:schemeClr val="dk1"/>
              </a:solidFill>
            </a:endParaRPr>
          </a:p>
          <a:p>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endParaRPr lang="de-DE" sz="900" b="1" dirty="0">
              <a:solidFill>
                <a:schemeClr val="dk1"/>
              </a:solidFill>
            </a:endParaRPr>
          </a:p>
          <a:p>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spcAft>
                <a:spcPts val="0"/>
              </a:spcAft>
              <a:buNone/>
            </a:pPr>
            <a:endParaRPr lang="de-DE" sz="900" b="1" dirty="0">
              <a:solidFill>
                <a:schemeClr val="dk1"/>
              </a:solidFill>
            </a:endParaRPr>
          </a:p>
          <a:p>
            <a:pPr marL="0" lvl="0" indent="0" algn="l" rtl="0">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8" name="Grafik 7">
            <a:extLst>
              <a:ext uri="{FF2B5EF4-FFF2-40B4-BE49-F238E27FC236}">
                <a16:creationId xmlns:a16="http://schemas.microsoft.com/office/drawing/2014/main" id="{88EFEA3F-20E2-FA0D-DEA3-82F158E256F4}"/>
              </a:ext>
            </a:extLst>
          </p:cNvPr>
          <p:cNvPicPr>
            <a:picLocks noChangeAspect="1"/>
          </p:cNvPicPr>
          <p:nvPr/>
        </p:nvPicPr>
        <p:blipFill>
          <a:blip r:embed="rId5"/>
          <a:stretch>
            <a:fillRect/>
          </a:stretch>
        </p:blipFill>
        <p:spPr>
          <a:xfrm>
            <a:off x="1335918" y="3004765"/>
            <a:ext cx="859984" cy="300888"/>
          </a:xfrm>
          <a:prstGeom prst="rect">
            <a:avLst/>
          </a:prstGeom>
        </p:spPr>
      </p:pic>
      <p:pic>
        <p:nvPicPr>
          <p:cNvPr id="9" name="Grafik 8">
            <a:extLst>
              <a:ext uri="{FF2B5EF4-FFF2-40B4-BE49-F238E27FC236}">
                <a16:creationId xmlns:a16="http://schemas.microsoft.com/office/drawing/2014/main" id="{201F40DE-2CE6-9CC3-B472-3AD9FC77BEF7}"/>
              </a:ext>
            </a:extLst>
          </p:cNvPr>
          <p:cNvPicPr>
            <a:picLocks noChangeAspect="1"/>
          </p:cNvPicPr>
          <p:nvPr/>
        </p:nvPicPr>
        <p:blipFill>
          <a:blip r:embed="rId6"/>
          <a:stretch>
            <a:fillRect/>
          </a:stretch>
        </p:blipFill>
        <p:spPr>
          <a:xfrm>
            <a:off x="8979341" y="86154"/>
            <a:ext cx="1548518" cy="719390"/>
          </a:xfrm>
          <a:prstGeom prst="rect">
            <a:avLst/>
          </a:prstGeom>
        </p:spPr>
      </p:pic>
    </p:spTree>
    <p:extLst>
      <p:ext uri="{BB962C8B-B14F-4D97-AF65-F5344CB8AC3E}">
        <p14:creationId xmlns:p14="http://schemas.microsoft.com/office/powerpoint/2010/main" val="206181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2367833-5326-4D1B-A4A4-B9489C93C7FE}"/>
</file>

<file path=customXml/itemProps2.xml><?xml version="1.0" encoding="utf-8"?>
<ds:datastoreItem xmlns:ds="http://schemas.openxmlformats.org/officeDocument/2006/customXml" ds:itemID="{3C9EF1F7-15A1-4C2F-B4C4-16599BB616B6}"/>
</file>

<file path=customXml/itemProps3.xml><?xml version="1.0" encoding="utf-8"?>
<ds:datastoreItem xmlns:ds="http://schemas.openxmlformats.org/officeDocument/2006/customXml" ds:itemID="{38CAD9FC-F3A3-42E0-8DDC-552BBACBE7D9}"/>
</file>

<file path=docProps/app.xml><?xml version="1.0" encoding="utf-8"?>
<Properties xmlns="http://schemas.openxmlformats.org/officeDocument/2006/extended-properties" xmlns:vt="http://schemas.openxmlformats.org/officeDocument/2006/docPropsVTypes">
  <TotalTime>0</TotalTime>
  <Words>2317</Words>
  <Application>Microsoft Office PowerPoint</Application>
  <PresentationFormat>Breitbild</PresentationFormat>
  <Paragraphs>436</Paragraphs>
  <Slides>30</Slides>
  <Notes>9</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30</vt:i4>
      </vt:variant>
    </vt:vector>
  </HeadingPairs>
  <TitlesOfParts>
    <vt:vector size="36" baseType="lpstr">
      <vt:lpstr>Arial</vt:lpstr>
      <vt:lpstr>Calibri</vt:lpstr>
      <vt:lpstr>Calibri Light</vt:lpstr>
      <vt:lpstr>Comfortaa Light</vt:lpstr>
      <vt:lpstr>Wingdings</vt:lpstr>
      <vt:lpstr>Office</vt:lpstr>
      <vt:lpstr>PowerPoint-Präsentation</vt:lpstr>
      <vt:lpstr>Code of Conduct</vt:lpstr>
      <vt:lpstr>"Historische Entwicklungen in Bezug auf die Migrationsgesellschaft“</vt:lpstr>
      <vt:lpstr>Fünf Phasen der Migrations- und Integrationspolitik Deutschlands</vt:lpstr>
      <vt:lpstr>Fünf Phasen der Migrations- und Integrationspolitik Deutschlands</vt:lpstr>
      <vt:lpstr>PowerPoint-Präsentation</vt:lpstr>
      <vt:lpstr>PowerPoint-Präsentation</vt:lpstr>
      <vt:lpstr>Sternstunden der politischen / gesellschaftlichen Entwicklung und Auswirkung auf pädagogische Denkrichtungen</vt:lpstr>
      <vt:lpstr>Sternstunden der politischen / gesellschaftlichen Entwicklung und Auswirkung auf pädagogische Denkrichtungen</vt:lpstr>
      <vt:lpstr>PowerPoint-Präsentation</vt:lpstr>
      <vt:lpstr>Sternstunden der politischen / gesellschaftlichen Entwicklung und Auswirkung auf pädagogische Denkrichtungen</vt:lpstr>
      <vt:lpstr>PowerPoint-Präsentation</vt:lpstr>
      <vt:lpstr>Sternstunden der politischen / gesellschaftlichen Entwicklung und Auswirkung auf pädagogische Denkrichtungen</vt:lpstr>
      <vt:lpstr>Sternstunden der politischen / gesellschaftlichen Entwicklung und Auswirkung auf pädagogische Denkrichtungen</vt:lpstr>
      <vt:lpstr>PowerPoint-Präsentation</vt:lpstr>
      <vt:lpstr>PowerPoint-Präsentation</vt:lpstr>
      <vt:lpstr>PowerPoint-Präsentation</vt:lpstr>
      <vt:lpstr>PowerPoint-Präsentation</vt:lpstr>
      <vt:lpstr>Von kultursensibler Pflege zu diversitätssensibler Kompetenz</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78</cp:revision>
  <dcterms:created xsi:type="dcterms:W3CDTF">2025-02-07T16:45:06Z</dcterms:created>
  <dcterms:modified xsi:type="dcterms:W3CDTF">2025-12-03T14:39:53Z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