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layout2.xml" ContentType="application/vnd.openxmlformats-officedocument.drawingml.diagramLayout+xml"/>
  <Override PartName="/ppt/diagrams/quickStyle2.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colors2.xml" ContentType="application/vnd.openxmlformats-officedocument.drawingml.diagramColors+xml"/>
  <Override PartName="/ppt/diagrams/drawing2.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80" r:id="rId3"/>
    <p:sldId id="267" r:id="rId4"/>
    <p:sldId id="265" r:id="rId5"/>
    <p:sldId id="296" r:id="rId6"/>
    <p:sldId id="298" r:id="rId7"/>
    <p:sldId id="300" r:id="rId8"/>
    <p:sldId id="297" r:id="rId9"/>
    <p:sldId id="302" r:id="rId10"/>
    <p:sldId id="301" r:id="rId11"/>
    <p:sldId id="304" r:id="rId12"/>
    <p:sldId id="306" r:id="rId13"/>
    <p:sldId id="303" r:id="rId14"/>
    <p:sldId id="299" r:id="rId15"/>
    <p:sldId id="310" r:id="rId16"/>
    <p:sldId id="308" r:id="rId17"/>
    <p:sldId id="307" r:id="rId18"/>
    <p:sldId id="309" r:id="rId19"/>
    <p:sldId id="312" r:id="rId20"/>
    <p:sldId id="313" r:id="rId21"/>
    <p:sldId id="314" r:id="rId22"/>
    <p:sldId id="317" r:id="rId23"/>
    <p:sldId id="316" r:id="rId24"/>
    <p:sldId id="315" r:id="rId25"/>
    <p:sldId id="319" r:id="rId26"/>
    <p:sldId id="318" r:id="rId27"/>
    <p:sldId id="258" r:id="rId28"/>
    <p:sldId id="261" r:id="rId29"/>
    <p:sldId id="311" r:id="rId30"/>
    <p:sldId id="321" r:id="rId3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3" clrIdx="0">
    <p:extLst>
      <p:ext uri="{19B8F6BF-5375-455C-9EA6-DF929625EA0E}">
        <p15:presenceInfo xmlns:p15="http://schemas.microsoft.com/office/powerpoint/2012/main" userId="c1a74a4b5c3a94db" providerId="Windows Live"/>
      </p:ext>
    </p:extLst>
  </p:cmAuthor>
  <p:cmAuthor id="2" name="Melanie Baltes" initials="MB" lastIdx="3" clrIdx="1">
    <p:extLst>
      <p:ext uri="{19B8F6BF-5375-455C-9EA6-DF929625EA0E}">
        <p15:presenceInfo xmlns:p15="http://schemas.microsoft.com/office/powerpoint/2012/main" userId="S::melanie.baltes@uk-koeln.de::409881e5-5e1f-41d1-807c-08bac84d3f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071" autoAdjust="0"/>
  </p:normalViewPr>
  <p:slideViewPr>
    <p:cSldViewPr snapToGrid="0">
      <p:cViewPr varScale="1">
        <p:scale>
          <a:sx n="110" d="100"/>
          <a:sy n="110"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0D5415-FB92-4219-A6E5-796894A6575B}" type="doc">
      <dgm:prSet loTypeId="urn:microsoft.com/office/officeart/2005/8/layout/venn1" loCatId="relationship" qsTypeId="urn:microsoft.com/office/officeart/2005/8/quickstyle/simple1" qsCatId="simple" csTypeId="urn:microsoft.com/office/officeart/2005/8/colors/accent1_2" csCatId="accent1" phldr="1"/>
      <dgm:spPr/>
    </dgm:pt>
    <dgm:pt modelId="{F9DBB48D-BE5C-403F-9D26-F34359DC6E04}">
      <dgm:prSet phldrT="[Text]"/>
      <dgm:spPr/>
      <dgm:t>
        <a:bodyPr/>
        <a:lstStyle/>
        <a:p>
          <a:r>
            <a:rPr lang="de-DE" dirty="0"/>
            <a:t>Alter</a:t>
          </a:r>
        </a:p>
      </dgm:t>
    </dgm:pt>
    <dgm:pt modelId="{715743E8-157E-4052-9F63-D540FDBA37C6}" type="parTrans" cxnId="{208A510C-A5A5-4594-B206-32ECB06EA7EA}">
      <dgm:prSet/>
      <dgm:spPr/>
      <dgm:t>
        <a:bodyPr/>
        <a:lstStyle/>
        <a:p>
          <a:endParaRPr lang="de-DE"/>
        </a:p>
      </dgm:t>
    </dgm:pt>
    <dgm:pt modelId="{F831C61D-EF35-4319-8138-CC0B7E6968AB}" type="sibTrans" cxnId="{208A510C-A5A5-4594-B206-32ECB06EA7EA}">
      <dgm:prSet/>
      <dgm:spPr/>
      <dgm:t>
        <a:bodyPr/>
        <a:lstStyle/>
        <a:p>
          <a:endParaRPr lang="de-DE"/>
        </a:p>
      </dgm:t>
    </dgm:pt>
    <dgm:pt modelId="{AE72F7A3-76BF-4BFB-BABD-1283C26FB089}">
      <dgm:prSet phldrT="[Text]"/>
      <dgm:spPr/>
      <dgm:t>
        <a:bodyPr/>
        <a:lstStyle/>
        <a:p>
          <a:r>
            <a:rPr lang="de-DE" dirty="0"/>
            <a:t>Demenz</a:t>
          </a:r>
        </a:p>
      </dgm:t>
    </dgm:pt>
    <dgm:pt modelId="{00EBCD5B-6662-4FCD-9EC2-699F5B718907}" type="parTrans" cxnId="{0F11566F-DA63-4D5A-8A75-D30A4069EED9}">
      <dgm:prSet/>
      <dgm:spPr/>
      <dgm:t>
        <a:bodyPr/>
        <a:lstStyle/>
        <a:p>
          <a:endParaRPr lang="de-DE"/>
        </a:p>
      </dgm:t>
    </dgm:pt>
    <dgm:pt modelId="{A522CA27-AAB6-44B1-A1C0-130F35C24E5C}" type="sibTrans" cxnId="{0F11566F-DA63-4D5A-8A75-D30A4069EED9}">
      <dgm:prSet/>
      <dgm:spPr/>
      <dgm:t>
        <a:bodyPr/>
        <a:lstStyle/>
        <a:p>
          <a:endParaRPr lang="de-DE"/>
        </a:p>
      </dgm:t>
    </dgm:pt>
    <dgm:pt modelId="{380CACCA-AFE6-4E49-BA6F-6CA8F9870E2D}">
      <dgm:prSet phldrT="[Text]"/>
      <dgm:spPr/>
      <dgm:t>
        <a:bodyPr/>
        <a:lstStyle/>
        <a:p>
          <a:r>
            <a:rPr lang="de-DE" dirty="0"/>
            <a:t>Migration</a:t>
          </a:r>
        </a:p>
      </dgm:t>
    </dgm:pt>
    <dgm:pt modelId="{DE919A1E-F3DB-4860-9BBB-4783A2EBC104}" type="parTrans" cxnId="{FD75F478-208F-417D-B3E4-66272E6FD07D}">
      <dgm:prSet/>
      <dgm:spPr/>
      <dgm:t>
        <a:bodyPr/>
        <a:lstStyle/>
        <a:p>
          <a:endParaRPr lang="de-DE"/>
        </a:p>
      </dgm:t>
    </dgm:pt>
    <dgm:pt modelId="{E78A8E9A-7354-47CA-BAAD-996C5AC3DCBF}" type="sibTrans" cxnId="{FD75F478-208F-417D-B3E4-66272E6FD07D}">
      <dgm:prSet/>
      <dgm:spPr/>
      <dgm:t>
        <a:bodyPr/>
        <a:lstStyle/>
        <a:p>
          <a:endParaRPr lang="de-DE"/>
        </a:p>
      </dgm:t>
    </dgm:pt>
    <dgm:pt modelId="{853D5447-C7D4-40B9-9CBE-D76537CB13C9}" type="pres">
      <dgm:prSet presAssocID="{080D5415-FB92-4219-A6E5-796894A6575B}" presName="compositeShape" presStyleCnt="0">
        <dgm:presLayoutVars>
          <dgm:chMax val="7"/>
          <dgm:dir/>
          <dgm:resizeHandles val="exact"/>
        </dgm:presLayoutVars>
      </dgm:prSet>
      <dgm:spPr/>
    </dgm:pt>
    <dgm:pt modelId="{71CBD6AA-98BF-4710-8CD3-3A2A314919A5}" type="pres">
      <dgm:prSet presAssocID="{F9DBB48D-BE5C-403F-9D26-F34359DC6E04}" presName="circ1" presStyleLbl="vennNode1" presStyleIdx="0" presStyleCnt="3"/>
      <dgm:spPr/>
    </dgm:pt>
    <dgm:pt modelId="{7ADC11B8-EF97-488E-A461-7F4F4124EC08}" type="pres">
      <dgm:prSet presAssocID="{F9DBB48D-BE5C-403F-9D26-F34359DC6E04}" presName="circ1Tx" presStyleLbl="revTx" presStyleIdx="0" presStyleCnt="0">
        <dgm:presLayoutVars>
          <dgm:chMax val="0"/>
          <dgm:chPref val="0"/>
          <dgm:bulletEnabled val="1"/>
        </dgm:presLayoutVars>
      </dgm:prSet>
      <dgm:spPr/>
    </dgm:pt>
    <dgm:pt modelId="{2C303B6F-7E57-45AC-A354-B1937A995EA2}" type="pres">
      <dgm:prSet presAssocID="{AE72F7A3-76BF-4BFB-BABD-1283C26FB089}" presName="circ2" presStyleLbl="vennNode1" presStyleIdx="1" presStyleCnt="3"/>
      <dgm:spPr/>
    </dgm:pt>
    <dgm:pt modelId="{32E0469F-BF8E-4ED1-BD7C-28AA91584568}" type="pres">
      <dgm:prSet presAssocID="{AE72F7A3-76BF-4BFB-BABD-1283C26FB089}" presName="circ2Tx" presStyleLbl="revTx" presStyleIdx="0" presStyleCnt="0">
        <dgm:presLayoutVars>
          <dgm:chMax val="0"/>
          <dgm:chPref val="0"/>
          <dgm:bulletEnabled val="1"/>
        </dgm:presLayoutVars>
      </dgm:prSet>
      <dgm:spPr/>
    </dgm:pt>
    <dgm:pt modelId="{5703B1EE-3456-4028-B15B-95A7D8FF76BC}" type="pres">
      <dgm:prSet presAssocID="{380CACCA-AFE6-4E49-BA6F-6CA8F9870E2D}" presName="circ3" presStyleLbl="vennNode1" presStyleIdx="2" presStyleCnt="3"/>
      <dgm:spPr/>
    </dgm:pt>
    <dgm:pt modelId="{262CE0E3-1AF7-4010-B3F8-24C8E4435C44}" type="pres">
      <dgm:prSet presAssocID="{380CACCA-AFE6-4E49-BA6F-6CA8F9870E2D}" presName="circ3Tx" presStyleLbl="revTx" presStyleIdx="0" presStyleCnt="0">
        <dgm:presLayoutVars>
          <dgm:chMax val="0"/>
          <dgm:chPref val="0"/>
          <dgm:bulletEnabled val="1"/>
        </dgm:presLayoutVars>
      </dgm:prSet>
      <dgm:spPr/>
    </dgm:pt>
  </dgm:ptLst>
  <dgm:cxnLst>
    <dgm:cxn modelId="{208A510C-A5A5-4594-B206-32ECB06EA7EA}" srcId="{080D5415-FB92-4219-A6E5-796894A6575B}" destId="{F9DBB48D-BE5C-403F-9D26-F34359DC6E04}" srcOrd="0" destOrd="0" parTransId="{715743E8-157E-4052-9F63-D540FDBA37C6}" sibTransId="{F831C61D-EF35-4319-8138-CC0B7E6968AB}"/>
    <dgm:cxn modelId="{4055612C-4C22-47B3-B102-9C6FB187C978}" type="presOf" srcId="{AE72F7A3-76BF-4BFB-BABD-1283C26FB089}" destId="{2C303B6F-7E57-45AC-A354-B1937A995EA2}" srcOrd="0" destOrd="0" presId="urn:microsoft.com/office/officeart/2005/8/layout/venn1"/>
    <dgm:cxn modelId="{ADF24837-783E-4F34-BB51-38FE42E7F115}" type="presOf" srcId="{380CACCA-AFE6-4E49-BA6F-6CA8F9870E2D}" destId="{5703B1EE-3456-4028-B15B-95A7D8FF76BC}" srcOrd="0" destOrd="0" presId="urn:microsoft.com/office/officeart/2005/8/layout/venn1"/>
    <dgm:cxn modelId="{CB92123F-F7DD-4457-9612-70B479C7F39D}" type="presOf" srcId="{AE72F7A3-76BF-4BFB-BABD-1283C26FB089}" destId="{32E0469F-BF8E-4ED1-BD7C-28AA91584568}" srcOrd="1" destOrd="0" presId="urn:microsoft.com/office/officeart/2005/8/layout/venn1"/>
    <dgm:cxn modelId="{53155C5F-CA66-4D8B-BD6B-8B957D6C67FA}" type="presOf" srcId="{380CACCA-AFE6-4E49-BA6F-6CA8F9870E2D}" destId="{262CE0E3-1AF7-4010-B3F8-24C8E4435C44}" srcOrd="1" destOrd="0" presId="urn:microsoft.com/office/officeart/2005/8/layout/venn1"/>
    <dgm:cxn modelId="{3748E947-25A4-422B-9F75-17F5586BCF73}" type="presOf" srcId="{F9DBB48D-BE5C-403F-9D26-F34359DC6E04}" destId="{7ADC11B8-EF97-488E-A461-7F4F4124EC08}" srcOrd="1" destOrd="0" presId="urn:microsoft.com/office/officeart/2005/8/layout/venn1"/>
    <dgm:cxn modelId="{0F11566F-DA63-4D5A-8A75-D30A4069EED9}" srcId="{080D5415-FB92-4219-A6E5-796894A6575B}" destId="{AE72F7A3-76BF-4BFB-BABD-1283C26FB089}" srcOrd="1" destOrd="0" parTransId="{00EBCD5B-6662-4FCD-9EC2-699F5B718907}" sibTransId="{A522CA27-AAB6-44B1-A1C0-130F35C24E5C}"/>
    <dgm:cxn modelId="{FD75F478-208F-417D-B3E4-66272E6FD07D}" srcId="{080D5415-FB92-4219-A6E5-796894A6575B}" destId="{380CACCA-AFE6-4E49-BA6F-6CA8F9870E2D}" srcOrd="2" destOrd="0" parTransId="{DE919A1E-F3DB-4860-9BBB-4783A2EBC104}" sibTransId="{E78A8E9A-7354-47CA-BAAD-996C5AC3DCBF}"/>
    <dgm:cxn modelId="{82E07B93-9C99-4FDA-9E5C-A8CC099019ED}" type="presOf" srcId="{F9DBB48D-BE5C-403F-9D26-F34359DC6E04}" destId="{71CBD6AA-98BF-4710-8CD3-3A2A314919A5}" srcOrd="0" destOrd="0" presId="urn:microsoft.com/office/officeart/2005/8/layout/venn1"/>
    <dgm:cxn modelId="{D1DCE8DC-FACE-4260-B500-8A0FA0B49A4B}" type="presOf" srcId="{080D5415-FB92-4219-A6E5-796894A6575B}" destId="{853D5447-C7D4-40B9-9CBE-D76537CB13C9}" srcOrd="0" destOrd="0" presId="urn:microsoft.com/office/officeart/2005/8/layout/venn1"/>
    <dgm:cxn modelId="{E4B5E0B5-5564-445E-A7FE-855BB02C6738}" type="presParOf" srcId="{853D5447-C7D4-40B9-9CBE-D76537CB13C9}" destId="{71CBD6AA-98BF-4710-8CD3-3A2A314919A5}" srcOrd="0" destOrd="0" presId="urn:microsoft.com/office/officeart/2005/8/layout/venn1"/>
    <dgm:cxn modelId="{01DCF85F-753D-4BD3-BB66-6C31D5B36228}" type="presParOf" srcId="{853D5447-C7D4-40B9-9CBE-D76537CB13C9}" destId="{7ADC11B8-EF97-488E-A461-7F4F4124EC08}" srcOrd="1" destOrd="0" presId="urn:microsoft.com/office/officeart/2005/8/layout/venn1"/>
    <dgm:cxn modelId="{9A773447-B5AC-4555-874D-AFF91EF9930F}" type="presParOf" srcId="{853D5447-C7D4-40B9-9CBE-D76537CB13C9}" destId="{2C303B6F-7E57-45AC-A354-B1937A995EA2}" srcOrd="2" destOrd="0" presId="urn:microsoft.com/office/officeart/2005/8/layout/venn1"/>
    <dgm:cxn modelId="{3AEA78E6-804C-47F1-98C6-52E8D370254F}" type="presParOf" srcId="{853D5447-C7D4-40B9-9CBE-D76537CB13C9}" destId="{32E0469F-BF8E-4ED1-BD7C-28AA91584568}" srcOrd="3" destOrd="0" presId="urn:microsoft.com/office/officeart/2005/8/layout/venn1"/>
    <dgm:cxn modelId="{44F920B9-7241-4D62-B1CA-61C6690D5B98}" type="presParOf" srcId="{853D5447-C7D4-40B9-9CBE-D76537CB13C9}" destId="{5703B1EE-3456-4028-B15B-95A7D8FF76BC}" srcOrd="4" destOrd="0" presId="urn:microsoft.com/office/officeart/2005/8/layout/venn1"/>
    <dgm:cxn modelId="{5FF2C476-2C96-477E-8950-F2F81F2F3E0B}" type="presParOf" srcId="{853D5447-C7D4-40B9-9CBE-D76537CB13C9}" destId="{262CE0E3-1AF7-4010-B3F8-24C8E4435C44}"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06247C-3F45-43BD-8CF0-A69B92DC7F89}"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de-DE"/>
        </a:p>
      </dgm:t>
    </dgm:pt>
    <dgm:pt modelId="{6E14C3E7-5F12-4B84-82AF-091C0805CF21}">
      <dgm:prSet custT="1"/>
      <dgm:spPr/>
      <dgm:t>
        <a:bodyPr/>
        <a:lstStyle/>
        <a:p>
          <a:r>
            <a:rPr lang="de-DE" sz="1800" b="1" u="sng" dirty="0" err="1"/>
            <a:t>Segregativer</a:t>
          </a:r>
          <a:r>
            <a:rPr lang="de-DE" sz="1800" b="1" u="sng" dirty="0"/>
            <a:t> Ansatz: </a:t>
          </a:r>
          <a:r>
            <a:rPr lang="de-DE" sz="1800" dirty="0"/>
            <a:t>„ethnospezifisches” Modell: identische ethnische Herkunft →</a:t>
          </a:r>
          <a:r>
            <a:rPr lang="de-DE" sz="1800" i="1" dirty="0"/>
            <a:t>homogene</a:t>
          </a:r>
          <a:r>
            <a:rPr lang="de-DE" sz="1800" dirty="0"/>
            <a:t> Gruppe mit spezifischen Bedürfnisse →spezifische Strukturen und Lebenswelten schaffen, Fachpersonal mit dieser Sprache &amp; Herkunft einsetzen</a:t>
          </a:r>
        </a:p>
      </dgm:t>
    </dgm:pt>
    <dgm:pt modelId="{777E576B-1A29-416C-B19C-D6BF480F66CC}" type="parTrans" cxnId="{E98AFE02-C635-4FB6-A4E3-B229181C9A28}">
      <dgm:prSet/>
      <dgm:spPr/>
      <dgm:t>
        <a:bodyPr/>
        <a:lstStyle/>
        <a:p>
          <a:endParaRPr lang="de-DE"/>
        </a:p>
      </dgm:t>
    </dgm:pt>
    <dgm:pt modelId="{813C3611-CD43-49D5-80F8-D0FE0287F337}" type="sibTrans" cxnId="{E98AFE02-C635-4FB6-A4E3-B229181C9A28}">
      <dgm:prSet/>
      <dgm:spPr/>
      <dgm:t>
        <a:bodyPr/>
        <a:lstStyle/>
        <a:p>
          <a:endParaRPr lang="de-DE"/>
        </a:p>
      </dgm:t>
    </dgm:pt>
    <dgm:pt modelId="{67526827-6F01-4BDA-9690-42BE203884BD}">
      <dgm:prSet phldrT="[Text]" custT="1"/>
      <dgm:spPr/>
      <dgm:t>
        <a:bodyPr/>
        <a:lstStyle/>
        <a:p>
          <a:r>
            <a:rPr lang="de-DE" sz="1800" b="1" u="sng" dirty="0"/>
            <a:t>Integrativer Ansatz</a:t>
          </a:r>
          <a:r>
            <a:rPr lang="de-DE" sz="1800" dirty="0"/>
            <a:t>: „Integration in die Regelversorgung” als Ziel: Hürden senken, niedrigschwellige Informationen, gezielte Angebotsförderung, diversitätsgerechte Institutionen, Aus-/Weiterbildung des gesamten Personals</a:t>
          </a:r>
        </a:p>
      </dgm:t>
    </dgm:pt>
    <dgm:pt modelId="{5B7F2F89-16EF-4BEF-BB31-4D11F4D485E4}" type="parTrans" cxnId="{531D846B-4FF6-4173-BF76-E4C8590A7F06}">
      <dgm:prSet/>
      <dgm:spPr/>
      <dgm:t>
        <a:bodyPr/>
        <a:lstStyle/>
        <a:p>
          <a:endParaRPr lang="de-DE"/>
        </a:p>
      </dgm:t>
    </dgm:pt>
    <dgm:pt modelId="{11D1F1E6-BD51-4AF4-8211-86859D05497A}" type="sibTrans" cxnId="{531D846B-4FF6-4173-BF76-E4C8590A7F06}">
      <dgm:prSet/>
      <dgm:spPr/>
      <dgm:t>
        <a:bodyPr/>
        <a:lstStyle/>
        <a:p>
          <a:endParaRPr lang="de-DE"/>
        </a:p>
      </dgm:t>
    </dgm:pt>
    <dgm:pt modelId="{6851D77D-AE4A-49CA-A1B2-3F7ACEE6137E}" type="pres">
      <dgm:prSet presAssocID="{DF06247C-3F45-43BD-8CF0-A69B92DC7F89}" presName="compositeShape" presStyleCnt="0">
        <dgm:presLayoutVars>
          <dgm:chMax val="2"/>
          <dgm:dir/>
          <dgm:resizeHandles val="exact"/>
        </dgm:presLayoutVars>
      </dgm:prSet>
      <dgm:spPr/>
    </dgm:pt>
    <dgm:pt modelId="{E81C3A8C-024D-43B7-B679-D393A52184E9}" type="pres">
      <dgm:prSet presAssocID="{DF06247C-3F45-43BD-8CF0-A69B92DC7F89}" presName="divider" presStyleLbl="fgShp" presStyleIdx="0" presStyleCnt="1"/>
      <dgm:spPr/>
    </dgm:pt>
    <dgm:pt modelId="{E7BC2F93-F8C8-470B-843E-CE69B2AE5445}" type="pres">
      <dgm:prSet presAssocID="{6E14C3E7-5F12-4B84-82AF-091C0805CF21}" presName="downArrow" presStyleLbl="node1" presStyleIdx="0" presStyleCnt="2"/>
      <dgm:spPr/>
    </dgm:pt>
    <dgm:pt modelId="{80818EEA-6D5C-4C62-9E70-71EA58F1BB9E}" type="pres">
      <dgm:prSet presAssocID="{6E14C3E7-5F12-4B84-82AF-091C0805CF21}" presName="downArrowText" presStyleLbl="revTx" presStyleIdx="0" presStyleCnt="2" custScaleX="169531">
        <dgm:presLayoutVars>
          <dgm:bulletEnabled val="1"/>
        </dgm:presLayoutVars>
      </dgm:prSet>
      <dgm:spPr/>
    </dgm:pt>
    <dgm:pt modelId="{281F562F-1DA7-4A4B-BE28-4A1B0FECE705}" type="pres">
      <dgm:prSet presAssocID="{67526827-6F01-4BDA-9690-42BE203884BD}" presName="upArrow" presStyleLbl="node1" presStyleIdx="1" presStyleCnt="2"/>
      <dgm:spPr/>
    </dgm:pt>
    <dgm:pt modelId="{B1C67166-1C02-4736-A65B-745FEE12BF39}" type="pres">
      <dgm:prSet presAssocID="{67526827-6F01-4BDA-9690-42BE203884BD}" presName="upArrowText" presStyleLbl="revTx" presStyleIdx="1" presStyleCnt="2" custScaleX="178860">
        <dgm:presLayoutVars>
          <dgm:bulletEnabled val="1"/>
        </dgm:presLayoutVars>
      </dgm:prSet>
      <dgm:spPr/>
    </dgm:pt>
  </dgm:ptLst>
  <dgm:cxnLst>
    <dgm:cxn modelId="{E98AFE02-C635-4FB6-A4E3-B229181C9A28}" srcId="{DF06247C-3F45-43BD-8CF0-A69B92DC7F89}" destId="{6E14C3E7-5F12-4B84-82AF-091C0805CF21}" srcOrd="0" destOrd="0" parTransId="{777E576B-1A29-416C-B19C-D6BF480F66CC}" sibTransId="{813C3611-CD43-49D5-80F8-D0FE0287F337}"/>
    <dgm:cxn modelId="{FA7D396B-2CBD-4E06-926D-25069AA9C956}" type="presOf" srcId="{6E14C3E7-5F12-4B84-82AF-091C0805CF21}" destId="{80818EEA-6D5C-4C62-9E70-71EA58F1BB9E}" srcOrd="0" destOrd="0" presId="urn:microsoft.com/office/officeart/2005/8/layout/arrow3"/>
    <dgm:cxn modelId="{531D846B-4FF6-4173-BF76-E4C8590A7F06}" srcId="{DF06247C-3F45-43BD-8CF0-A69B92DC7F89}" destId="{67526827-6F01-4BDA-9690-42BE203884BD}" srcOrd="1" destOrd="0" parTransId="{5B7F2F89-16EF-4BEF-BB31-4D11F4D485E4}" sibTransId="{11D1F1E6-BD51-4AF4-8211-86859D05497A}"/>
    <dgm:cxn modelId="{6ED6BA97-7B38-4A1B-B6DC-9BE924194148}" type="presOf" srcId="{67526827-6F01-4BDA-9690-42BE203884BD}" destId="{B1C67166-1C02-4736-A65B-745FEE12BF39}" srcOrd="0" destOrd="0" presId="urn:microsoft.com/office/officeart/2005/8/layout/arrow3"/>
    <dgm:cxn modelId="{E3B1B7AD-3BFA-474D-98DA-D49DADCD68D9}" type="presOf" srcId="{DF06247C-3F45-43BD-8CF0-A69B92DC7F89}" destId="{6851D77D-AE4A-49CA-A1B2-3F7ACEE6137E}" srcOrd="0" destOrd="0" presId="urn:microsoft.com/office/officeart/2005/8/layout/arrow3"/>
    <dgm:cxn modelId="{B1281435-194B-4956-A293-CA228A3EF13E}" type="presParOf" srcId="{6851D77D-AE4A-49CA-A1B2-3F7ACEE6137E}" destId="{E81C3A8C-024D-43B7-B679-D393A52184E9}" srcOrd="0" destOrd="0" presId="urn:microsoft.com/office/officeart/2005/8/layout/arrow3"/>
    <dgm:cxn modelId="{F7E54637-C260-480D-8DFC-EAF762DC7D20}" type="presParOf" srcId="{6851D77D-AE4A-49CA-A1B2-3F7ACEE6137E}" destId="{E7BC2F93-F8C8-470B-843E-CE69B2AE5445}" srcOrd="1" destOrd="0" presId="urn:microsoft.com/office/officeart/2005/8/layout/arrow3"/>
    <dgm:cxn modelId="{9FEAD4AD-1F32-4B1C-B2ED-9E44867BCEC5}" type="presParOf" srcId="{6851D77D-AE4A-49CA-A1B2-3F7ACEE6137E}" destId="{80818EEA-6D5C-4C62-9E70-71EA58F1BB9E}" srcOrd="2" destOrd="0" presId="urn:microsoft.com/office/officeart/2005/8/layout/arrow3"/>
    <dgm:cxn modelId="{B745A847-8F02-4EE6-9553-4A90D5752B47}" type="presParOf" srcId="{6851D77D-AE4A-49CA-A1B2-3F7ACEE6137E}" destId="{281F562F-1DA7-4A4B-BE28-4A1B0FECE705}" srcOrd="3" destOrd="0" presId="urn:microsoft.com/office/officeart/2005/8/layout/arrow3"/>
    <dgm:cxn modelId="{A6979C35-F7C2-4632-AC7F-0D1F66198EFF}" type="presParOf" srcId="{6851D77D-AE4A-49CA-A1B2-3F7ACEE6137E}" destId="{B1C67166-1C02-4736-A65B-745FEE12BF39}" srcOrd="4" destOrd="0" presId="urn:microsoft.com/office/officeart/2005/8/layout/arrow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BD6AA-98BF-4710-8CD3-3A2A314919A5}">
      <dsp:nvSpPr>
        <dsp:cNvPr id="0" name=""/>
        <dsp:cNvSpPr/>
      </dsp:nvSpPr>
      <dsp:spPr>
        <a:xfrm>
          <a:off x="1801875" y="50440"/>
          <a:ext cx="2421128" cy="242112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de-DE" sz="2800" kern="1200" dirty="0"/>
            <a:t>Alter</a:t>
          </a:r>
        </a:p>
      </dsp:txBody>
      <dsp:txXfrm>
        <a:off x="2124692" y="474137"/>
        <a:ext cx="1775494" cy="1089507"/>
      </dsp:txXfrm>
    </dsp:sp>
    <dsp:sp modelId="{2C303B6F-7E57-45AC-A354-B1937A995EA2}">
      <dsp:nvSpPr>
        <dsp:cNvPr id="0" name=""/>
        <dsp:cNvSpPr/>
      </dsp:nvSpPr>
      <dsp:spPr>
        <a:xfrm>
          <a:off x="2675499" y="1563645"/>
          <a:ext cx="2421128" cy="242112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de-DE" sz="2800" kern="1200" dirty="0"/>
            <a:t>Demenz</a:t>
          </a:r>
        </a:p>
      </dsp:txBody>
      <dsp:txXfrm>
        <a:off x="3415961" y="2189103"/>
        <a:ext cx="1452677" cy="1331620"/>
      </dsp:txXfrm>
    </dsp:sp>
    <dsp:sp modelId="{5703B1EE-3456-4028-B15B-95A7D8FF76BC}">
      <dsp:nvSpPr>
        <dsp:cNvPr id="0" name=""/>
        <dsp:cNvSpPr/>
      </dsp:nvSpPr>
      <dsp:spPr>
        <a:xfrm>
          <a:off x="928251" y="1563645"/>
          <a:ext cx="2421128" cy="242112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de-DE" sz="2800" kern="1200" dirty="0"/>
            <a:t>Migration</a:t>
          </a:r>
        </a:p>
      </dsp:txBody>
      <dsp:txXfrm>
        <a:off x="1156241" y="2189103"/>
        <a:ext cx="1452677" cy="13316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1C3A8C-024D-43B7-B679-D393A52184E9}">
      <dsp:nvSpPr>
        <dsp:cNvPr id="0" name=""/>
        <dsp:cNvSpPr/>
      </dsp:nvSpPr>
      <dsp:spPr>
        <a:xfrm rot="21300000">
          <a:off x="22495" y="1816880"/>
          <a:ext cx="7285449" cy="834293"/>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BC2F93-F8C8-470B-843E-CE69B2AE5445}">
      <dsp:nvSpPr>
        <dsp:cNvPr id="0" name=""/>
        <dsp:cNvSpPr/>
      </dsp:nvSpPr>
      <dsp:spPr>
        <a:xfrm>
          <a:off x="879652" y="223402"/>
          <a:ext cx="2199132" cy="1787221"/>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18EEA-6D5C-4C62-9E70-71EA58F1BB9E}">
      <dsp:nvSpPr>
        <dsp:cNvPr id="0" name=""/>
        <dsp:cNvSpPr/>
      </dsp:nvSpPr>
      <dsp:spPr>
        <a:xfrm>
          <a:off x="3069624" y="0"/>
          <a:ext cx="3976757" cy="1876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de-DE" sz="1800" b="1" u="sng" kern="1200" dirty="0" err="1"/>
            <a:t>Segregativer</a:t>
          </a:r>
          <a:r>
            <a:rPr lang="de-DE" sz="1800" b="1" u="sng" kern="1200" dirty="0"/>
            <a:t> Ansatz: </a:t>
          </a:r>
          <a:r>
            <a:rPr lang="de-DE" sz="1800" kern="1200" dirty="0"/>
            <a:t>„ethnospezifisches” Modell: identische ethnische Herkunft →</a:t>
          </a:r>
          <a:r>
            <a:rPr lang="de-DE" sz="1800" i="1" kern="1200" dirty="0"/>
            <a:t>homogene</a:t>
          </a:r>
          <a:r>
            <a:rPr lang="de-DE" sz="1800" kern="1200" dirty="0"/>
            <a:t> Gruppe mit spezifischen Bedürfnisse →spezifische Strukturen und Lebenswelten schaffen, Fachpersonal mit dieser Sprache &amp; Herkunft einsetzen</a:t>
          </a:r>
        </a:p>
      </dsp:txBody>
      <dsp:txXfrm>
        <a:off x="3069624" y="0"/>
        <a:ext cx="3976757" cy="1876582"/>
      </dsp:txXfrm>
    </dsp:sp>
    <dsp:sp modelId="{281F562F-1DA7-4A4B-BE28-4A1B0FECE705}">
      <dsp:nvSpPr>
        <dsp:cNvPr id="0" name=""/>
        <dsp:cNvSpPr/>
      </dsp:nvSpPr>
      <dsp:spPr>
        <a:xfrm>
          <a:off x="4251655" y="2457429"/>
          <a:ext cx="2199132" cy="1787221"/>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C67166-1C02-4736-A65B-745FEE12BF39}">
      <dsp:nvSpPr>
        <dsp:cNvPr id="0" name=""/>
        <dsp:cNvSpPr/>
      </dsp:nvSpPr>
      <dsp:spPr>
        <a:xfrm>
          <a:off x="174640" y="2591471"/>
          <a:ext cx="4195591" cy="1876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de-DE" sz="1800" b="1" u="sng" kern="1200" dirty="0"/>
            <a:t>Integrativer Ansatz</a:t>
          </a:r>
          <a:r>
            <a:rPr lang="de-DE" sz="1800" kern="1200" dirty="0"/>
            <a:t>: „Integration in die Regelversorgung” als Ziel: Hürden senken, niedrigschwellige Informationen, gezielte Angebotsförderung, diversitätsgerechte Institutionen, Aus-/Weiterbildung des gesamten Personals</a:t>
          </a:r>
        </a:p>
      </dsp:txBody>
      <dsp:txXfrm>
        <a:off x="174640" y="2591471"/>
        <a:ext cx="4195591" cy="187658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E81FD-6F7E-4C28-A15B-4BC3C2AFEB4C}"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FE160-505A-4C3D-AD4C-14D93D2F5551}" type="slidenum">
              <a:rPr lang="de-DE" smtClean="0"/>
              <a:t>‹Nr.›</a:t>
            </a:fld>
            <a:endParaRPr lang="de-DE"/>
          </a:p>
        </p:txBody>
      </p:sp>
    </p:spTree>
    <p:extLst>
      <p:ext uri="{BB962C8B-B14F-4D97-AF65-F5344CB8AC3E}">
        <p14:creationId xmlns:p14="http://schemas.microsoft.com/office/powerpoint/2010/main" val="3517076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20</a:t>
            </a:fld>
            <a:endParaRPr lang="de-DE"/>
          </a:p>
        </p:txBody>
      </p:sp>
    </p:spTree>
    <p:extLst>
      <p:ext uri="{BB962C8B-B14F-4D97-AF65-F5344CB8AC3E}">
        <p14:creationId xmlns:p14="http://schemas.microsoft.com/office/powerpoint/2010/main" val="737235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gif"/><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gif"/><Relationship Id="rId9" Type="http://schemas.microsoft.com/office/2007/relationships/diagramDrawing" Target="../diagrams/drawing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s://awo-koeln.de/pflege/tuerkische-beratung-fuer-senioren/" TargetMode="External"/><Relationship Id="rId3" Type="http://schemas.openxmlformats.org/officeDocument/2006/relationships/image" Target="../media/image2.gif"/><Relationship Id="rId7" Type="http://schemas.openxmlformats.org/officeDocument/2006/relationships/hyperlink" Target="https://www.demenz-support.de/projekte/diversity-on/"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demenz-und-migration.de/kulturellebesonderheiten" TargetMode="External"/><Relationship Id="rId11" Type="http://schemas.openxmlformats.org/officeDocument/2006/relationships/hyperlink" Target="https://www.bildung.koeln.de/grundbildung/artikel/artikel_06813.html" TargetMode="External"/><Relationship Id="rId5" Type="http://schemas.openxmlformats.org/officeDocument/2006/relationships/hyperlink" Target="https://www.aq-nrw.de/quartier-erleben/projektlandkarte/projekte/nasha-kwarthira-koeln/" TargetMode="External"/><Relationship Id="rId10" Type="http://schemas.openxmlformats.org/officeDocument/2006/relationships/hyperlink" Target="https://koelnerleben-magazin.de/themen/leben-in-koeln/kultursensible-heimpflege-in-koelner-seniorenheim.html" TargetMode="External"/><Relationship Id="rId4" Type="http://schemas.openxmlformats.org/officeDocument/2006/relationships/hyperlink" Target="https://wohnkonzepte-schneider.de/nascha-kwartihra/" TargetMode="External"/><Relationship Id="rId9" Type="http://schemas.openxmlformats.org/officeDocument/2006/relationships/hyperlink" Target="https://www.gesundheitliche-chancengleichheit.de/good-practice/detailseite/das-gemeinschaftsangebot-demenz-und-migrat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awo-koeln.de/pflege/tuerkische-beratung-fuer-senioren/" TargetMode="External"/><Relationship Id="rId3" Type="http://schemas.openxmlformats.org/officeDocument/2006/relationships/hyperlink" Target="https://nascha-kwartihra.weebly.com/" TargetMode="External"/><Relationship Id="rId7" Type="http://schemas.openxmlformats.org/officeDocument/2006/relationships/hyperlink" Target="https://www.gesundheitliche-chancengleichheit.de/good-practice/detailseite/das-gemeinschaftsangebot-demenz-und-migration/"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demenz-support.de/projekte/diversity-on/" TargetMode="External"/><Relationship Id="rId11" Type="http://schemas.openxmlformats.org/officeDocument/2006/relationships/image" Target="../media/image6.png"/><Relationship Id="rId5" Type="http://schemas.openxmlformats.org/officeDocument/2006/relationships/hyperlink" Target="https://www.demenz-und-migration.de/" TargetMode="External"/><Relationship Id="rId10" Type="http://schemas.openxmlformats.org/officeDocument/2006/relationships/hyperlink" Target="https://www.bildung.koeln.de/grundbildung/artikel/artikel_0681.html" TargetMode="External"/><Relationship Id="rId4" Type="http://schemas.openxmlformats.org/officeDocument/2006/relationships/hyperlink" Target="https://www.aq-nrw.de/quartier-erleben/projektlandkarte/projekte/nasha-kwarthira-koeln/" TargetMode="External"/><Relationship Id="rId9" Type="http://schemas.openxmlformats.org/officeDocument/2006/relationships/hyperlink" Target="https://koelnerleben-magazin.de/themen/leben-in-koeln/kultursensible-heimpflege-in-koelner-seniorenheim.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uk-koeln.de/lehre/lindenburg-akadem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8"/>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473297"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486405" y="1887179"/>
            <a:ext cx="5283189" cy="3231654"/>
          </a:xfrm>
          <a:prstGeom prst="rect">
            <a:avLst/>
          </a:prstGeom>
          <a:noFill/>
        </p:spPr>
        <p:txBody>
          <a:bodyPr wrap="square" rtlCol="0">
            <a:spAutoFit/>
          </a:bodyPr>
          <a:lstStyle/>
          <a:p>
            <a:r>
              <a:rPr lang="de-DE" sz="2400" b="1" dirty="0">
                <a:solidFill>
                  <a:schemeClr val="dk1"/>
                </a:solidFill>
              </a:rPr>
              <a:t>Diversität in der Pflege - Vertiefungsmodul</a:t>
            </a:r>
          </a:p>
          <a:p>
            <a:endParaRPr lang="de-DE" altLang="de-DE" sz="2400" dirty="0"/>
          </a:p>
          <a:p>
            <a:endParaRPr lang="de-DE" altLang="de-DE" sz="2400" dirty="0"/>
          </a:p>
          <a:p>
            <a:r>
              <a:rPr lang="de-DE" altLang="de-DE" sz="2400" dirty="0"/>
              <a:t>Migration und Alter </a:t>
            </a:r>
          </a:p>
          <a:p>
            <a:r>
              <a:rPr lang="de-DE" altLang="de-DE" i="1" dirty="0"/>
              <a:t>Welche besondere Bedeutung gibt es für die Pflege? </a:t>
            </a:r>
            <a:endParaRPr lang="de-DE" b="1" i="1" dirty="0"/>
          </a:p>
          <a:p>
            <a:r>
              <a:rPr lang="de-DE" altLang="de-DE" i="1" dirty="0"/>
              <a:t>Am Beispiel Demenz</a:t>
            </a:r>
          </a:p>
          <a:p>
            <a:endParaRPr lang="de-DE" sz="2400" b="1" dirty="0">
              <a:solidFill>
                <a:srgbClr val="FF0000"/>
              </a:solidFill>
              <a:latin typeface="+mj-lt"/>
            </a:endParaRPr>
          </a:p>
          <a:p>
            <a:endParaRPr lang="de-DE" sz="2400" b="1" dirty="0">
              <a:solidFill>
                <a:srgbClr val="FF0000"/>
              </a:solidFill>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1976984" y="29107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16" name="Grafik 15">
            <a:extLst>
              <a:ext uri="{FF2B5EF4-FFF2-40B4-BE49-F238E27FC236}">
                <a16:creationId xmlns:a16="http://schemas.microsoft.com/office/drawing/2014/main" id="{AF7813D6-84DD-4B9C-859F-341F845E5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pic>
        <p:nvPicPr>
          <p:cNvPr id="2" name="Grafik 1">
            <a:extLst>
              <a:ext uri="{FF2B5EF4-FFF2-40B4-BE49-F238E27FC236}">
                <a16:creationId xmlns:a16="http://schemas.microsoft.com/office/drawing/2014/main" id="{4B474BDB-DB70-4C17-74E6-37B2D09FF3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0642" y="2035050"/>
            <a:ext cx="3086830" cy="2056380"/>
          </a:xfrm>
          <a:prstGeom prst="rect">
            <a:avLst/>
          </a:prstGeom>
        </p:spPr>
      </p:pic>
      <p:sp>
        <p:nvSpPr>
          <p:cNvPr id="3" name="Textfeld 2">
            <a:extLst>
              <a:ext uri="{FF2B5EF4-FFF2-40B4-BE49-F238E27FC236}">
                <a16:creationId xmlns:a16="http://schemas.microsoft.com/office/drawing/2014/main" id="{0A77EF89-6DBE-C17A-B0B3-99192210143D}"/>
              </a:ext>
            </a:extLst>
          </p:cNvPr>
          <p:cNvSpPr txBox="1"/>
          <p:nvPr/>
        </p:nvSpPr>
        <p:spPr>
          <a:xfrm>
            <a:off x="2070642" y="4091430"/>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a:t>Ablauf</a:t>
            </a:r>
          </a:p>
        </p:txBody>
      </p:sp>
      <p:sp>
        <p:nvSpPr>
          <p:cNvPr id="3" name="Rechteck 2">
            <a:extLst>
              <a:ext uri="{FF2B5EF4-FFF2-40B4-BE49-F238E27FC236}">
                <a16:creationId xmlns:a16="http://schemas.microsoft.com/office/drawing/2014/main" id="{B8A89273-1958-4D6C-8B5B-6BEC5EDC957D}"/>
              </a:ext>
            </a:extLst>
          </p:cNvPr>
          <p:cNvSpPr/>
          <p:nvPr/>
        </p:nvSpPr>
        <p:spPr>
          <a:xfrm>
            <a:off x="751840" y="2264015"/>
            <a:ext cx="8473440" cy="1938992"/>
          </a:xfrm>
          <a:prstGeom prst="rect">
            <a:avLst/>
          </a:prstGeom>
        </p:spPr>
        <p:txBody>
          <a:bodyPr wrap="square">
            <a:spAutoFit/>
          </a:bodyPr>
          <a:lstStyle/>
          <a:p>
            <a:pPr marL="342900" lvl="1" indent="-342900" fontAlgn="auto">
              <a:buFont typeface="Arial" panose="020B0604020202020204" pitchFamily="34" charset="0"/>
              <a:buChar char="•"/>
              <a:defRPr/>
            </a:pPr>
            <a:r>
              <a:rPr lang="de-DE" sz="2400" dirty="0"/>
              <a:t>Demenz als Krankheitsbild</a:t>
            </a:r>
          </a:p>
          <a:p>
            <a:pPr marL="342900" lvl="1" indent="-342900" fontAlgn="auto">
              <a:buFont typeface="Arial" panose="020B0604020202020204" pitchFamily="34" charset="0"/>
              <a:buChar char="•"/>
              <a:defRPr/>
            </a:pPr>
            <a:r>
              <a:rPr lang="de-DE" sz="2400" dirty="0"/>
              <a:t>Maßnahmen im Umgang mit Demenz und Altern</a:t>
            </a:r>
          </a:p>
          <a:p>
            <a:pPr marL="342900" lvl="1" indent="-342900" fontAlgn="auto">
              <a:buFont typeface="Arial" panose="020B0604020202020204" pitchFamily="34" charset="0"/>
              <a:buChar char="•"/>
              <a:defRPr/>
            </a:pPr>
            <a:r>
              <a:rPr lang="de-DE" sz="2400" dirty="0"/>
              <a:t>Migration und Altern</a:t>
            </a:r>
          </a:p>
          <a:p>
            <a:pPr marL="342900" lvl="1" indent="-342900" fontAlgn="auto">
              <a:buFont typeface="Arial" panose="020B0604020202020204" pitchFamily="34" charset="0"/>
              <a:buChar char="•"/>
              <a:defRPr/>
            </a:pPr>
            <a:r>
              <a:rPr lang="de-DE" sz="2400" dirty="0"/>
              <a:t>Besonderheiten im Kontext Migration und Demenz</a:t>
            </a:r>
          </a:p>
          <a:p>
            <a:pPr marL="342900" lvl="1" indent="-342900" fontAlgn="auto">
              <a:buFont typeface="Arial" panose="020B0604020202020204" pitchFamily="34" charset="0"/>
              <a:buChar char="•"/>
              <a:defRPr/>
            </a:pPr>
            <a:r>
              <a:rPr lang="de-DE" sz="2400" dirty="0"/>
              <a:t>Praxisbeispiele: kritische Bewertung</a:t>
            </a:r>
          </a:p>
        </p:txBody>
      </p:sp>
    </p:spTree>
    <p:extLst>
      <p:ext uri="{BB962C8B-B14F-4D97-AF65-F5344CB8AC3E}">
        <p14:creationId xmlns:p14="http://schemas.microsoft.com/office/powerpoint/2010/main" val="2486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9743440" cy="584775"/>
          </a:xfrm>
          <a:prstGeom prst="rect">
            <a:avLst/>
          </a:prstGeom>
        </p:spPr>
        <p:txBody>
          <a:bodyPr wrap="square">
            <a:spAutoFit/>
          </a:bodyPr>
          <a:lstStyle/>
          <a:p>
            <a:pPr algn="ctr"/>
            <a:r>
              <a:rPr lang="de-DE" sz="3200" dirty="0"/>
              <a:t>Teilaspekte des Themas</a:t>
            </a:r>
          </a:p>
        </p:txBody>
      </p:sp>
      <p:graphicFrame>
        <p:nvGraphicFramePr>
          <p:cNvPr id="7" name="Diagramm 6">
            <a:extLst>
              <a:ext uri="{FF2B5EF4-FFF2-40B4-BE49-F238E27FC236}">
                <a16:creationId xmlns:a16="http://schemas.microsoft.com/office/drawing/2014/main" id="{EDF0E345-DF6E-4A94-82F1-1CB77EDFCB3A}"/>
              </a:ext>
            </a:extLst>
          </p:cNvPr>
          <p:cNvGraphicFramePr/>
          <p:nvPr>
            <p:extLst>
              <p:ext uri="{D42A27DB-BD31-4B8C-83A1-F6EECF244321}">
                <p14:modId xmlns:p14="http://schemas.microsoft.com/office/powerpoint/2010/main" val="386127836"/>
              </p:ext>
            </p:extLst>
          </p:nvPr>
        </p:nvGraphicFramePr>
        <p:xfrm>
          <a:off x="2834640" y="1735667"/>
          <a:ext cx="6024880" cy="4035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761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lstStyle/>
          <a:p>
            <a:r>
              <a:rPr lang="de-DE" dirty="0"/>
              <a:t>Demenz</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r>
              <a:rPr lang="de-DE" dirty="0"/>
              <a:t>Krankheitsbild Diagnose Therapie Pflege</a:t>
            </a:r>
          </a:p>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31776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a:t>Demenz als Krankheitsbild    (I care Krankheitslehre 2015: 900ff.)</a:t>
            </a:r>
          </a:p>
        </p:txBody>
      </p:sp>
      <p:sp>
        <p:nvSpPr>
          <p:cNvPr id="3" name="Rechteck 2">
            <a:extLst>
              <a:ext uri="{FF2B5EF4-FFF2-40B4-BE49-F238E27FC236}">
                <a16:creationId xmlns:a16="http://schemas.microsoft.com/office/drawing/2014/main" id="{B8A89273-1958-4D6C-8B5B-6BEC5EDC957D}"/>
              </a:ext>
            </a:extLst>
          </p:cNvPr>
          <p:cNvSpPr/>
          <p:nvPr/>
        </p:nvSpPr>
        <p:spPr>
          <a:xfrm>
            <a:off x="518160" y="1412540"/>
            <a:ext cx="10627360" cy="4247317"/>
          </a:xfrm>
          <a:prstGeom prst="rect">
            <a:avLst/>
          </a:prstGeom>
        </p:spPr>
        <p:txBody>
          <a:bodyPr wrap="square">
            <a:spAutoFit/>
          </a:bodyPr>
          <a:lstStyle/>
          <a:p>
            <a:r>
              <a:rPr lang="de-DE" u="sng" dirty="0"/>
              <a:t>Definition</a:t>
            </a:r>
            <a:r>
              <a:rPr lang="de-DE" dirty="0"/>
              <a:t>: Fortschreitender Abbau von Hirngewebe und damit Verlust der geistigen (kognitiven) Fähigkeiten</a:t>
            </a:r>
          </a:p>
          <a:p>
            <a:endParaRPr lang="de-DE" dirty="0"/>
          </a:p>
          <a:p>
            <a:r>
              <a:rPr lang="de-DE" u="sng" dirty="0"/>
              <a:t>Formen</a:t>
            </a:r>
            <a:r>
              <a:rPr lang="de-DE" dirty="0"/>
              <a:t>: 50 – 60 % Typ Alzheimer,  20 – 30 % Demenz aufgrund von Erkrankungen der Hirngefäße, 10 – 20 % andere</a:t>
            </a:r>
          </a:p>
          <a:p>
            <a:endParaRPr lang="de-DE" u="sng" dirty="0"/>
          </a:p>
          <a:p>
            <a:r>
              <a:rPr lang="de-DE" u="sng" dirty="0"/>
              <a:t>Symptome (Typ Alzheimer):</a:t>
            </a:r>
          </a:p>
          <a:p>
            <a:pPr marL="285750" indent="-285750">
              <a:buFont typeface="Arial" panose="020B0604020202020204" pitchFamily="34" charset="0"/>
              <a:buChar char="•"/>
            </a:pPr>
            <a:r>
              <a:rPr lang="de-DE" dirty="0"/>
              <a:t>Vielfältig und unspezifisch</a:t>
            </a:r>
          </a:p>
          <a:p>
            <a:pPr marL="285750" indent="-285750">
              <a:buFont typeface="Arial" panose="020B0604020202020204" pitchFamily="34" charset="0"/>
              <a:buChar char="•"/>
            </a:pPr>
            <a:r>
              <a:rPr lang="de-DE" dirty="0"/>
              <a:t>Persönlichkeit bleibt lange erhalten</a:t>
            </a:r>
          </a:p>
          <a:p>
            <a:pPr marL="285750" indent="-285750">
              <a:buFont typeface="Arial" panose="020B0604020202020204" pitchFamily="34" charset="0"/>
              <a:buChar char="•"/>
            </a:pPr>
            <a:r>
              <a:rPr lang="de-DE" dirty="0"/>
              <a:t>Schwierigkeiten mit der Sprache, Rechnen, Lesen</a:t>
            </a:r>
          </a:p>
          <a:p>
            <a:pPr marL="285750" indent="-285750">
              <a:buFont typeface="Arial" panose="020B0604020202020204" pitchFamily="34" charset="0"/>
              <a:buChar char="•"/>
            </a:pPr>
            <a:r>
              <a:rPr lang="de-DE" dirty="0"/>
              <a:t>Merkfähigkeit beeinträchtigt</a:t>
            </a:r>
          </a:p>
          <a:p>
            <a:pPr marL="285750" indent="-285750">
              <a:buFont typeface="Arial" panose="020B0604020202020204" pitchFamily="34" charset="0"/>
              <a:buChar char="•"/>
            </a:pPr>
            <a:r>
              <a:rPr lang="de-DE" dirty="0"/>
              <a:t>Schlaflosigkeit</a:t>
            </a:r>
          </a:p>
          <a:p>
            <a:pPr marL="285750" indent="-285750">
              <a:buFont typeface="Arial" panose="020B0604020202020204" pitchFamily="34" charset="0"/>
              <a:buChar char="•"/>
            </a:pPr>
            <a:r>
              <a:rPr lang="de-DE" dirty="0"/>
              <a:t>Unruhe</a:t>
            </a:r>
          </a:p>
          <a:p>
            <a:pPr marL="285750" indent="-285750">
              <a:buFont typeface="Arial" panose="020B0604020202020204" pitchFamily="34" charset="0"/>
              <a:buChar char="•"/>
            </a:pPr>
            <a:r>
              <a:rPr lang="de-DE" dirty="0"/>
              <a:t>Ängste</a:t>
            </a:r>
          </a:p>
          <a:p>
            <a:pPr marL="285750" indent="-285750">
              <a:buFont typeface="Arial" panose="020B0604020202020204" pitchFamily="34" charset="0"/>
              <a:buChar char="•"/>
            </a:pPr>
            <a:r>
              <a:rPr lang="de-DE" dirty="0"/>
              <a:t>Erregungszustände</a:t>
            </a:r>
          </a:p>
          <a:p>
            <a:pPr marL="285750" indent="-285750">
              <a:buFont typeface="Arial" panose="020B0604020202020204" pitchFamily="34" charset="0"/>
              <a:buChar char="•"/>
            </a:pPr>
            <a:r>
              <a:rPr lang="de-DE" dirty="0"/>
              <a:t>Oft eher durch Angehörige bemerkt</a:t>
            </a:r>
          </a:p>
        </p:txBody>
      </p:sp>
    </p:spTree>
    <p:extLst>
      <p:ext uri="{BB962C8B-B14F-4D97-AF65-F5344CB8AC3E}">
        <p14:creationId xmlns:p14="http://schemas.microsoft.com/office/powerpoint/2010/main" val="233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a:t>Demenz als Krankheitsbild    (I care Krankheitslehre 2015: 900ff.)</a:t>
            </a:r>
          </a:p>
        </p:txBody>
      </p:sp>
      <p:sp>
        <p:nvSpPr>
          <p:cNvPr id="3" name="Rechteck 2">
            <a:extLst>
              <a:ext uri="{FF2B5EF4-FFF2-40B4-BE49-F238E27FC236}">
                <a16:creationId xmlns:a16="http://schemas.microsoft.com/office/drawing/2014/main" id="{B8A89273-1958-4D6C-8B5B-6BEC5EDC957D}"/>
              </a:ext>
            </a:extLst>
          </p:cNvPr>
          <p:cNvSpPr/>
          <p:nvPr/>
        </p:nvSpPr>
        <p:spPr>
          <a:xfrm>
            <a:off x="584200" y="1548015"/>
            <a:ext cx="10627360" cy="4524315"/>
          </a:xfrm>
          <a:prstGeom prst="rect">
            <a:avLst/>
          </a:prstGeom>
        </p:spPr>
        <p:txBody>
          <a:bodyPr wrap="square">
            <a:spAutoFit/>
          </a:bodyPr>
          <a:lstStyle/>
          <a:p>
            <a:r>
              <a:rPr lang="de-DE" u="sng" dirty="0"/>
              <a:t>Diagnostik: </a:t>
            </a:r>
            <a:r>
              <a:rPr lang="de-DE" dirty="0"/>
              <a:t>Anamnese, Klinische neurologische Untersuchungen, Mini-mental-</a:t>
            </a:r>
            <a:r>
              <a:rPr lang="de-DE" dirty="0" err="1"/>
              <a:t>state</a:t>
            </a:r>
            <a:r>
              <a:rPr lang="de-DE" dirty="0"/>
              <a:t>-Test (S.901), Sog. Uhrentest</a:t>
            </a:r>
          </a:p>
          <a:p>
            <a:endParaRPr lang="de-DE" u="sng" dirty="0"/>
          </a:p>
          <a:p>
            <a:r>
              <a:rPr lang="de-DE" u="sng" dirty="0"/>
              <a:t>Therapie: </a:t>
            </a:r>
            <a:r>
              <a:rPr lang="de-DE" dirty="0"/>
              <a:t>Differentialdiagnose Depression, Verlauf kann nur symptomatisch behandelt und verlangsamt werden (Anti-Demenz-Präparaten)</a:t>
            </a:r>
          </a:p>
          <a:p>
            <a:endParaRPr lang="de-DE" dirty="0"/>
          </a:p>
          <a:p>
            <a:r>
              <a:rPr lang="de-DE" u="sng" dirty="0"/>
              <a:t>Pflege:</a:t>
            </a:r>
          </a:p>
          <a:p>
            <a:endParaRPr lang="de-DE" u="sng" dirty="0"/>
          </a:p>
          <a:p>
            <a:pPr marL="285750" indent="-285750">
              <a:buFont typeface="Arial" panose="020B0604020202020204" pitchFamily="34" charset="0"/>
              <a:buChar char="•"/>
            </a:pPr>
            <a:r>
              <a:rPr lang="de-DE" dirty="0">
                <a:solidFill>
                  <a:srgbClr val="FF0000"/>
                </a:solidFill>
              </a:rPr>
              <a:t>Vertrauen schaffen</a:t>
            </a:r>
          </a:p>
          <a:p>
            <a:pPr marL="285750" indent="-285750">
              <a:buFont typeface="Arial" panose="020B0604020202020204" pitchFamily="34" charset="0"/>
              <a:buChar char="•"/>
            </a:pPr>
            <a:r>
              <a:rPr lang="de-DE" dirty="0">
                <a:solidFill>
                  <a:srgbClr val="FF0000"/>
                </a:solidFill>
              </a:rPr>
              <a:t>Biographiearbeit</a:t>
            </a:r>
          </a:p>
          <a:p>
            <a:pPr marL="285750" indent="-285750">
              <a:buFont typeface="Arial" panose="020B0604020202020204" pitchFamily="34" charset="0"/>
              <a:buChar char="•"/>
            </a:pPr>
            <a:r>
              <a:rPr lang="de-DE" dirty="0" err="1"/>
              <a:t>Evt.</a:t>
            </a:r>
            <a:r>
              <a:rPr lang="de-DE" dirty="0"/>
              <a:t> 10 Minuten Aktivierung (S.902)</a:t>
            </a:r>
          </a:p>
          <a:p>
            <a:pPr marL="285750" indent="-285750">
              <a:buFont typeface="Arial" panose="020B0604020202020204" pitchFamily="34" charset="0"/>
              <a:buChar char="•"/>
            </a:pPr>
            <a:r>
              <a:rPr lang="de-DE" dirty="0"/>
              <a:t>Auf Flüssigkeitszufuhr achten</a:t>
            </a:r>
          </a:p>
          <a:p>
            <a:pPr marL="285750" indent="-285750">
              <a:buFont typeface="Arial" panose="020B0604020202020204" pitchFamily="34" charset="0"/>
              <a:buChar char="•"/>
            </a:pPr>
            <a:r>
              <a:rPr lang="de-DE" dirty="0"/>
              <a:t>Wirkung und Nebenwirkung der Medikamente mitbedenken</a:t>
            </a:r>
          </a:p>
          <a:p>
            <a:pPr marL="285750" indent="-285750">
              <a:buFont typeface="Arial" panose="020B0604020202020204" pitchFamily="34" charset="0"/>
              <a:buChar char="•"/>
            </a:pPr>
            <a:r>
              <a:rPr lang="de-DE" dirty="0"/>
              <a:t>Cave! Nicht nur Patient*innen sind betroffen, ebenso Angehörige</a:t>
            </a:r>
          </a:p>
          <a:p>
            <a:endParaRPr lang="de-DE" u="sng" dirty="0"/>
          </a:p>
          <a:p>
            <a:endParaRPr lang="de-DE" u="sng" dirty="0"/>
          </a:p>
          <a:p>
            <a:pPr marL="285750" indent="-285750">
              <a:buFont typeface="Arial" panose="020B0604020202020204" pitchFamily="34" charset="0"/>
              <a:buChar char="•"/>
            </a:pPr>
            <a:endParaRPr lang="de-DE" dirty="0"/>
          </a:p>
        </p:txBody>
      </p:sp>
    </p:spTree>
    <p:extLst>
      <p:ext uri="{BB962C8B-B14F-4D97-AF65-F5344CB8AC3E}">
        <p14:creationId xmlns:p14="http://schemas.microsoft.com/office/powerpoint/2010/main" val="204512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lstStyle/>
          <a:p>
            <a:r>
              <a:rPr lang="de-DE" dirty="0"/>
              <a:t>Alter</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r>
              <a:rPr lang="de-DE" dirty="0" err="1"/>
              <a:t>Active</a:t>
            </a:r>
            <a:r>
              <a:rPr lang="de-DE" dirty="0"/>
              <a:t> </a:t>
            </a:r>
            <a:r>
              <a:rPr lang="de-DE" dirty="0" err="1"/>
              <a:t>Aging</a:t>
            </a:r>
            <a:r>
              <a:rPr lang="de-DE" dirty="0"/>
              <a:t> – ein Konzept </a:t>
            </a:r>
            <a:r>
              <a:rPr lang="de-DE" i="1" dirty="0"/>
              <a:t>unserer </a:t>
            </a:r>
            <a:r>
              <a:rPr lang="de-DE" dirty="0"/>
              <a:t>Zeit –</a:t>
            </a:r>
          </a:p>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66660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err="1"/>
              <a:t>Active</a:t>
            </a:r>
            <a:r>
              <a:rPr lang="de-DE" sz="3200" dirty="0"/>
              <a:t> </a:t>
            </a:r>
            <a:r>
              <a:rPr lang="de-DE" sz="3200" dirty="0" err="1"/>
              <a:t>Aging</a:t>
            </a:r>
            <a:endParaRPr lang="de-DE" sz="3200" dirty="0"/>
          </a:p>
        </p:txBody>
      </p:sp>
      <p:sp>
        <p:nvSpPr>
          <p:cNvPr id="3" name="Rechteck 2">
            <a:extLst>
              <a:ext uri="{FF2B5EF4-FFF2-40B4-BE49-F238E27FC236}">
                <a16:creationId xmlns:a16="http://schemas.microsoft.com/office/drawing/2014/main" id="{B8A89273-1958-4D6C-8B5B-6BEC5EDC957D}"/>
              </a:ext>
            </a:extLst>
          </p:cNvPr>
          <p:cNvSpPr/>
          <p:nvPr/>
        </p:nvSpPr>
        <p:spPr>
          <a:xfrm>
            <a:off x="529644" y="2211670"/>
            <a:ext cx="11071806" cy="2677656"/>
          </a:xfrm>
          <a:prstGeom prst="rect">
            <a:avLst/>
          </a:prstGeom>
        </p:spPr>
        <p:txBody>
          <a:bodyPr wrap="square">
            <a:spAutoFit/>
          </a:bodyPr>
          <a:lstStyle/>
          <a:p>
            <a:pPr marL="342900" indent="-342900">
              <a:buFont typeface="Arial" panose="020B0604020202020204" pitchFamily="34" charset="0"/>
              <a:buChar char="•"/>
            </a:pPr>
            <a:r>
              <a:rPr lang="de-DE" sz="2400" dirty="0"/>
              <a:t>vorherrschendes Verständnis von Alter</a:t>
            </a:r>
          </a:p>
          <a:p>
            <a:pPr marL="342900" indent="-342900">
              <a:buFont typeface="Arial" panose="020B0604020202020204" pitchFamily="34" charset="0"/>
              <a:buChar char="•"/>
            </a:pPr>
            <a:r>
              <a:rPr lang="de-DE" sz="2400" dirty="0"/>
              <a:t>Alter wird ressourcenorientiert und nicht defizitär betrachtet</a:t>
            </a:r>
          </a:p>
          <a:p>
            <a:pPr marL="342900" indent="-342900">
              <a:buFont typeface="Arial" panose="020B0604020202020204" pitchFamily="34" charset="0"/>
              <a:buChar char="•"/>
            </a:pPr>
            <a:r>
              <a:rPr lang="de-DE" sz="2400" dirty="0"/>
              <a:t>positives Bild des Alterns und dadurch gegen Altersdiskriminierung vorgehen (</a:t>
            </a:r>
            <a:r>
              <a:rPr lang="de-DE" sz="2400" dirty="0" err="1"/>
              <a:t>Ageism</a:t>
            </a:r>
            <a:r>
              <a:rPr lang="de-DE" sz="2400" dirty="0"/>
              <a:t>)</a:t>
            </a:r>
          </a:p>
          <a:p>
            <a:pPr marL="342900" indent="-342900">
              <a:buFont typeface="Arial" panose="020B0604020202020204" pitchFamily="34" charset="0"/>
              <a:buChar char="•"/>
            </a:pPr>
            <a:r>
              <a:rPr lang="de-DE" sz="2400" dirty="0"/>
              <a:t>Altern als </a:t>
            </a:r>
            <a:r>
              <a:rPr lang="de-DE" sz="2400" dirty="0" err="1"/>
              <a:t>Win-Win</a:t>
            </a:r>
            <a:r>
              <a:rPr lang="de-DE" sz="2400" dirty="0"/>
              <a:t> für Individuum und Gesellschaft</a:t>
            </a:r>
          </a:p>
          <a:p>
            <a:pPr marL="342900" indent="-342900">
              <a:buFont typeface="Arial" panose="020B0604020202020204" pitchFamily="34" charset="0"/>
              <a:buChar char="•"/>
            </a:pPr>
            <a:r>
              <a:rPr lang="de-DE" sz="2400" dirty="0"/>
              <a:t>z.B. gesunde Ernährung, körperliche Fitness, berufliche und freiwillige Aktivität, Lebenslanges Lernen, Enkelbetreuung etc.</a:t>
            </a:r>
          </a:p>
        </p:txBody>
      </p:sp>
      <p:sp>
        <p:nvSpPr>
          <p:cNvPr id="6" name="Textfeld 5">
            <a:extLst>
              <a:ext uri="{FF2B5EF4-FFF2-40B4-BE49-F238E27FC236}">
                <a16:creationId xmlns:a16="http://schemas.microsoft.com/office/drawing/2014/main" id="{E3359FAC-F6AA-4A7D-97FC-ABCFC8521A86}"/>
              </a:ext>
            </a:extLst>
          </p:cNvPr>
          <p:cNvSpPr txBox="1"/>
          <p:nvPr/>
        </p:nvSpPr>
        <p:spPr>
          <a:xfrm>
            <a:off x="741680" y="5765941"/>
            <a:ext cx="5976664" cy="215444"/>
          </a:xfrm>
          <a:prstGeom prst="rect">
            <a:avLst/>
          </a:prstGeom>
          <a:noFill/>
        </p:spPr>
        <p:txBody>
          <a:bodyPr wrap="square" rtlCol="0">
            <a:spAutoFit/>
          </a:bodyPr>
          <a:lstStyle/>
          <a:p>
            <a:pPr marL="270000" lvl="1" indent="-270000" fontAlgn="auto">
              <a:buClr>
                <a:srgbClr val="009BDC"/>
              </a:buClr>
              <a:defRPr/>
            </a:pPr>
            <a:r>
              <a:rPr lang="de-DE" sz="800" dirty="0"/>
              <a:t>Quelle: </a:t>
            </a:r>
            <a:r>
              <a:rPr lang="de-DE" sz="800" dirty="0" err="1"/>
              <a:t>Hungerbühler</a:t>
            </a:r>
            <a:r>
              <a:rPr lang="de-DE" sz="800" dirty="0"/>
              <a:t>, 2021, S. 385 ff.</a:t>
            </a:r>
            <a:endParaRPr lang="de-DE" sz="1200" dirty="0"/>
          </a:p>
        </p:txBody>
      </p:sp>
    </p:spTree>
    <p:extLst>
      <p:ext uri="{BB962C8B-B14F-4D97-AF65-F5344CB8AC3E}">
        <p14:creationId xmlns:p14="http://schemas.microsoft.com/office/powerpoint/2010/main" val="111161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a:t>Reflexion in der Kleingruppe</a:t>
            </a:r>
          </a:p>
        </p:txBody>
      </p:sp>
      <p:sp>
        <p:nvSpPr>
          <p:cNvPr id="3" name="Rechteck 2">
            <a:extLst>
              <a:ext uri="{FF2B5EF4-FFF2-40B4-BE49-F238E27FC236}">
                <a16:creationId xmlns:a16="http://schemas.microsoft.com/office/drawing/2014/main" id="{B8A89273-1958-4D6C-8B5B-6BEC5EDC957D}"/>
              </a:ext>
            </a:extLst>
          </p:cNvPr>
          <p:cNvSpPr/>
          <p:nvPr/>
        </p:nvSpPr>
        <p:spPr>
          <a:xfrm>
            <a:off x="1941885" y="3195312"/>
            <a:ext cx="8473440" cy="461665"/>
          </a:xfrm>
          <a:prstGeom prst="rect">
            <a:avLst/>
          </a:prstGeom>
        </p:spPr>
        <p:txBody>
          <a:bodyPr wrap="square">
            <a:spAutoFit/>
          </a:bodyPr>
          <a:lstStyle/>
          <a:p>
            <a:pPr algn="ctr"/>
            <a:r>
              <a:rPr lang="de-DE" sz="2400" dirty="0"/>
              <a:t>Was könnte eine Kritik an diesem Konzept sein?</a:t>
            </a:r>
          </a:p>
        </p:txBody>
      </p:sp>
    </p:spTree>
    <p:extLst>
      <p:ext uri="{BB962C8B-B14F-4D97-AF65-F5344CB8AC3E}">
        <p14:creationId xmlns:p14="http://schemas.microsoft.com/office/powerpoint/2010/main" val="150810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err="1"/>
              <a:t>Active</a:t>
            </a:r>
            <a:r>
              <a:rPr lang="de-DE" sz="3200" dirty="0"/>
              <a:t> </a:t>
            </a:r>
            <a:r>
              <a:rPr lang="de-DE" sz="3200" dirty="0" err="1"/>
              <a:t>Aging</a:t>
            </a:r>
            <a:r>
              <a:rPr lang="de-DE" sz="3200" dirty="0"/>
              <a:t>: Kritik &amp; Herausforderungen</a:t>
            </a:r>
          </a:p>
        </p:txBody>
      </p:sp>
      <p:sp>
        <p:nvSpPr>
          <p:cNvPr id="3" name="Rechteck 2">
            <a:extLst>
              <a:ext uri="{FF2B5EF4-FFF2-40B4-BE49-F238E27FC236}">
                <a16:creationId xmlns:a16="http://schemas.microsoft.com/office/drawing/2014/main" id="{B8A89273-1958-4D6C-8B5B-6BEC5EDC957D}"/>
              </a:ext>
            </a:extLst>
          </p:cNvPr>
          <p:cNvSpPr/>
          <p:nvPr/>
        </p:nvSpPr>
        <p:spPr>
          <a:xfrm>
            <a:off x="843280" y="1778300"/>
            <a:ext cx="8473440" cy="3046988"/>
          </a:xfrm>
          <a:prstGeom prst="rect">
            <a:avLst/>
          </a:prstGeom>
        </p:spPr>
        <p:txBody>
          <a:bodyPr wrap="square">
            <a:spAutoFit/>
          </a:bodyPr>
          <a:lstStyle/>
          <a:p>
            <a:pPr marL="342900" indent="-342900">
              <a:buFont typeface="Arial" panose="020B0604020202020204" pitchFamily="34" charset="0"/>
              <a:buChar char="•"/>
            </a:pPr>
            <a:r>
              <a:rPr lang="de-DE" sz="2400" dirty="0"/>
              <a:t>…</a:t>
            </a:r>
          </a:p>
          <a:p>
            <a:pPr marL="342900" indent="-342900">
              <a:buFont typeface="Arial" panose="020B0604020202020204" pitchFamily="34" charset="0"/>
              <a:buChar char="•"/>
            </a:pPr>
            <a:r>
              <a:rPr lang="de-DE" sz="2400" dirty="0"/>
              <a:t>…</a:t>
            </a:r>
          </a:p>
          <a:p>
            <a:pPr marL="342900" indent="-342900">
              <a:buFont typeface="Arial" panose="020B0604020202020204" pitchFamily="34" charset="0"/>
              <a:buChar char="•"/>
            </a:pPr>
            <a:r>
              <a:rPr lang="de-DE" sz="2400" dirty="0"/>
              <a:t>…</a:t>
            </a:r>
          </a:p>
          <a:p>
            <a:pPr marL="342900" indent="-342900">
              <a:buFont typeface="Arial" panose="020B0604020202020204" pitchFamily="34" charset="0"/>
              <a:buChar char="•"/>
            </a:pPr>
            <a:r>
              <a:rPr lang="de-DE" sz="2400" dirty="0"/>
              <a:t>…</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p:txBody>
      </p:sp>
    </p:spTree>
    <p:extLst>
      <p:ext uri="{BB962C8B-B14F-4D97-AF65-F5344CB8AC3E}">
        <p14:creationId xmlns:p14="http://schemas.microsoft.com/office/powerpoint/2010/main" val="105081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339"/>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584775"/>
          </a:xfrm>
          <a:prstGeom prst="rect">
            <a:avLst/>
          </a:prstGeom>
        </p:spPr>
        <p:txBody>
          <a:bodyPr wrap="square">
            <a:spAutoFit/>
          </a:bodyPr>
          <a:lstStyle/>
          <a:p>
            <a:r>
              <a:rPr lang="de-DE" sz="3200" dirty="0" err="1"/>
              <a:t>Active</a:t>
            </a:r>
            <a:r>
              <a:rPr lang="de-DE" sz="3200" dirty="0"/>
              <a:t> </a:t>
            </a:r>
            <a:r>
              <a:rPr lang="de-DE" sz="3200" dirty="0" err="1"/>
              <a:t>Aging</a:t>
            </a:r>
            <a:r>
              <a:rPr lang="de-DE" sz="3200" dirty="0"/>
              <a:t>: Kritik &amp; Herausforderungen</a:t>
            </a:r>
          </a:p>
        </p:txBody>
      </p:sp>
      <p:sp>
        <p:nvSpPr>
          <p:cNvPr id="3" name="Rechteck 2">
            <a:extLst>
              <a:ext uri="{FF2B5EF4-FFF2-40B4-BE49-F238E27FC236}">
                <a16:creationId xmlns:a16="http://schemas.microsoft.com/office/drawing/2014/main" id="{B8A89273-1958-4D6C-8B5B-6BEC5EDC957D}"/>
              </a:ext>
            </a:extLst>
          </p:cNvPr>
          <p:cNvSpPr/>
          <p:nvPr/>
        </p:nvSpPr>
        <p:spPr>
          <a:xfrm>
            <a:off x="741680" y="1696195"/>
            <a:ext cx="8473440" cy="5262979"/>
          </a:xfrm>
          <a:prstGeom prst="rect">
            <a:avLst/>
          </a:prstGeom>
        </p:spPr>
        <p:txBody>
          <a:bodyPr wrap="square">
            <a:spAutoFit/>
          </a:bodyPr>
          <a:lstStyle/>
          <a:p>
            <a:pPr marL="342900" indent="-342900">
              <a:buFont typeface="Arial" panose="020B0604020202020204" pitchFamily="34" charset="0"/>
              <a:buChar char="•"/>
            </a:pPr>
            <a:r>
              <a:rPr lang="de-DE" sz="2400" dirty="0"/>
              <a:t>Konzept weist ideologischen Charakter auf, Diskriminierung derer, die dem zugrundeliegendem Bildes des Alterns nicht gerecht werden</a:t>
            </a:r>
          </a:p>
          <a:p>
            <a:pPr marL="342900" indent="-342900">
              <a:buFont typeface="Arial" panose="020B0604020202020204" pitchFamily="34" charset="0"/>
              <a:buChar char="•"/>
            </a:pPr>
            <a:r>
              <a:rPr lang="de-DE" sz="2400" dirty="0"/>
              <a:t>Konzept umfasst Maßnahmen, die „selbstverantwortlich optimieren und vor allem altersbedingte Gesundheitsrisiken reduzieren“ sollen</a:t>
            </a:r>
          </a:p>
          <a:p>
            <a:pPr marL="342900" indent="-342900">
              <a:buFont typeface="Arial" panose="020B0604020202020204" pitchFamily="34" charset="0"/>
              <a:buChar char="•"/>
            </a:pPr>
            <a:r>
              <a:rPr lang="de-DE" sz="2400" dirty="0"/>
              <a:t>Kosten dadurch verringern (z.B. für Pflege)</a:t>
            </a:r>
          </a:p>
          <a:p>
            <a:pPr marL="342900" indent="-342900">
              <a:buFont typeface="Arial" panose="020B0604020202020204" pitchFamily="34" charset="0"/>
              <a:buChar char="•"/>
            </a:pPr>
            <a:r>
              <a:rPr lang="de-DE" sz="2400" dirty="0"/>
              <a:t>Konzept ist an gehobenem Mittelstand orientiert (ungleich die Lebensrealität aller, u.a. von Menschen mit Migrationsgeschichte)</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endParaRPr lang="de-DE" sz="2400" dirty="0"/>
          </a:p>
        </p:txBody>
      </p:sp>
      <p:sp>
        <p:nvSpPr>
          <p:cNvPr id="7" name="Textfeld 6">
            <a:extLst>
              <a:ext uri="{FF2B5EF4-FFF2-40B4-BE49-F238E27FC236}">
                <a16:creationId xmlns:a16="http://schemas.microsoft.com/office/drawing/2014/main" id="{14B27E92-06B3-42F7-A206-68C80062DA0A}"/>
              </a:ext>
            </a:extLst>
          </p:cNvPr>
          <p:cNvSpPr txBox="1"/>
          <p:nvPr/>
        </p:nvSpPr>
        <p:spPr>
          <a:xfrm>
            <a:off x="504190" y="5694705"/>
            <a:ext cx="5976664" cy="400110"/>
          </a:xfrm>
          <a:prstGeom prst="rect">
            <a:avLst/>
          </a:prstGeom>
          <a:noFill/>
        </p:spPr>
        <p:txBody>
          <a:bodyPr wrap="square" rtlCol="0">
            <a:spAutoFit/>
          </a:bodyPr>
          <a:lstStyle/>
          <a:p>
            <a:pPr marL="270000" lvl="1" indent="-270000">
              <a:buClr>
                <a:srgbClr val="009BDC"/>
              </a:buClr>
              <a:defRPr/>
            </a:pPr>
            <a:r>
              <a:rPr lang="de-DE" sz="800" dirty="0"/>
              <a:t>Quelle: Hungerbühler (2021): S. 385 ff.</a:t>
            </a:r>
          </a:p>
          <a:p>
            <a:pPr marL="270000" lvl="1" indent="-270000" fontAlgn="auto">
              <a:buClr>
                <a:srgbClr val="009BDC"/>
              </a:buClr>
              <a:defRPr/>
            </a:pPr>
            <a:endParaRPr lang="de-DE" sz="1200" dirty="0"/>
          </a:p>
        </p:txBody>
      </p:sp>
    </p:spTree>
    <p:extLst>
      <p:ext uri="{BB962C8B-B14F-4D97-AF65-F5344CB8AC3E}">
        <p14:creationId xmlns:p14="http://schemas.microsoft.com/office/powerpoint/2010/main" val="209456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lstStyle/>
          <a:p>
            <a:r>
              <a:rPr lang="de-DE" dirty="0"/>
              <a:t>Migration &amp; Alter</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r>
              <a:rPr lang="de-DE" dirty="0"/>
              <a:t>Am Beispiel Demenz</a:t>
            </a:r>
          </a:p>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227904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584200" y="963240"/>
            <a:ext cx="10840720" cy="1077218"/>
          </a:xfrm>
          <a:prstGeom prst="rect">
            <a:avLst/>
          </a:prstGeom>
        </p:spPr>
        <p:txBody>
          <a:bodyPr wrap="square">
            <a:spAutoFit/>
          </a:bodyPr>
          <a:lstStyle/>
          <a:p>
            <a:r>
              <a:rPr lang="de-DE" sz="3200" dirty="0"/>
              <a:t>Welche Maßnahmen und Strategien im Umgang mit Demenz</a:t>
            </a:r>
            <a:br>
              <a:rPr lang="de-DE" sz="3200" dirty="0"/>
            </a:br>
            <a:r>
              <a:rPr lang="de-DE" sz="3200" dirty="0"/>
              <a:t>(bzw. Altern) kennen Sie /kennt Ihr?</a:t>
            </a:r>
          </a:p>
        </p:txBody>
      </p:sp>
      <p:sp>
        <p:nvSpPr>
          <p:cNvPr id="3" name="Rechteck 2">
            <a:extLst>
              <a:ext uri="{FF2B5EF4-FFF2-40B4-BE49-F238E27FC236}">
                <a16:creationId xmlns:a16="http://schemas.microsoft.com/office/drawing/2014/main" id="{B8A89273-1958-4D6C-8B5B-6BEC5EDC957D}"/>
              </a:ext>
            </a:extLst>
          </p:cNvPr>
          <p:cNvSpPr/>
          <p:nvPr/>
        </p:nvSpPr>
        <p:spPr>
          <a:xfrm>
            <a:off x="1615440" y="2386203"/>
            <a:ext cx="8473440" cy="3416320"/>
          </a:xfrm>
          <a:prstGeom prst="rect">
            <a:avLst/>
          </a:prstGeom>
        </p:spPr>
        <p:txBody>
          <a:bodyPr wrap="square">
            <a:spAutoFit/>
          </a:bodyPr>
          <a:lstStyle/>
          <a:p>
            <a:pPr algn="ctr"/>
            <a:r>
              <a:rPr lang="de-DE" sz="2400" dirty="0"/>
              <a:t>Sind Sie/ Seid ihr bereits mit Strategien in Kontakt gekommen?</a:t>
            </a:r>
          </a:p>
          <a:p>
            <a:pPr algn="ctr"/>
            <a:r>
              <a:rPr lang="de-DE" sz="2400" dirty="0"/>
              <a:t>Wenn ja, welche Erfahrungen haben Sie / habt Ihr mit diesen gemacht?</a:t>
            </a:r>
          </a:p>
          <a:p>
            <a:pPr algn="ctr"/>
            <a:r>
              <a:rPr lang="de-DE" sz="2400" dirty="0"/>
              <a:t>Was können besondere Herausforderungen bei der</a:t>
            </a:r>
          </a:p>
          <a:p>
            <a:pPr algn="ctr"/>
            <a:r>
              <a:rPr lang="de-DE" sz="2400" dirty="0"/>
              <a:t>Betreuung von Personen mit Demenz sein?</a:t>
            </a:r>
          </a:p>
          <a:p>
            <a:pPr algn="ctr"/>
            <a:r>
              <a:rPr lang="de-DE" sz="2400" dirty="0"/>
              <a:t>Was können besondere Herausforderungen sein, wenn Menschen eine Migrationsgeschichte haben und an Demenz erkranken?</a:t>
            </a:r>
          </a:p>
          <a:p>
            <a:pPr algn="ctr"/>
            <a:endParaRPr lang="de-DE" sz="2400" dirty="0"/>
          </a:p>
          <a:p>
            <a:pPr algn="ctr"/>
            <a:r>
              <a:rPr lang="de-DE" sz="2400" dirty="0"/>
              <a:t>10 Minuten Austausch in 2-3er Gruppen</a:t>
            </a:r>
          </a:p>
        </p:txBody>
      </p:sp>
    </p:spTree>
    <p:extLst>
      <p:ext uri="{BB962C8B-B14F-4D97-AF65-F5344CB8AC3E}">
        <p14:creationId xmlns:p14="http://schemas.microsoft.com/office/powerpoint/2010/main" val="40614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9743440" cy="584775"/>
          </a:xfrm>
          <a:prstGeom prst="rect">
            <a:avLst/>
          </a:prstGeom>
        </p:spPr>
        <p:txBody>
          <a:bodyPr wrap="square">
            <a:spAutoFit/>
          </a:bodyPr>
          <a:lstStyle/>
          <a:p>
            <a:r>
              <a:rPr lang="de-DE" sz="3200" dirty="0"/>
              <a:t>Ergebnissicherung</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3600986"/>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Tree>
    <p:extLst>
      <p:ext uri="{BB962C8B-B14F-4D97-AF65-F5344CB8AC3E}">
        <p14:creationId xmlns:p14="http://schemas.microsoft.com/office/powerpoint/2010/main" val="71190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2080240" cy="584775"/>
          </a:xfrm>
          <a:prstGeom prst="rect">
            <a:avLst/>
          </a:prstGeom>
        </p:spPr>
        <p:txBody>
          <a:bodyPr wrap="square">
            <a:spAutoFit/>
          </a:bodyPr>
          <a:lstStyle/>
          <a:p>
            <a:r>
              <a:rPr lang="de-DE" sz="3200" dirty="0"/>
              <a:t>Migration &amp; Altern in Deutschland Zahlen &amp; Fakten aus der Statistik</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4339650"/>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a:t>12,8% der über 65-jährigen (2020) haben Migrationshintergrund* in Deutschland (vgl. </a:t>
            </a:r>
            <a:r>
              <a:rPr lang="de-DE" sz="2400" dirty="0" err="1"/>
              <a:t>DeZIM</a:t>
            </a:r>
            <a:r>
              <a:rPr lang="de-DE" sz="2400" dirty="0"/>
              <a:t> e.V., 2022, S. 3)</a:t>
            </a:r>
          </a:p>
          <a:p>
            <a:pPr marL="342900" indent="-342900">
              <a:buClr>
                <a:schemeClr val="tx2"/>
              </a:buClr>
              <a:buFont typeface="Arial" panose="020B0604020202020204" pitchFamily="34" charset="0"/>
              <a:buChar char="•"/>
            </a:pPr>
            <a:r>
              <a:rPr lang="de-DE" sz="2400" dirty="0"/>
              <a:t>Migrationsbedingungen (Alter, Motiv, Ursachen, etc.) führen zu vielfältigen Lebensrealitäten im Alter (vgl. </a:t>
            </a:r>
            <a:r>
              <a:rPr lang="de-DE" sz="2400" dirty="0" err="1"/>
              <a:t>DeZIM</a:t>
            </a:r>
            <a:r>
              <a:rPr lang="de-DE" sz="2400" dirty="0"/>
              <a:t> e.V., 2022, S. 1)</a:t>
            </a:r>
          </a:p>
          <a:p>
            <a:pPr marL="342900" indent="-342900">
              <a:buClr>
                <a:schemeClr val="tx2"/>
              </a:buClr>
              <a:buFont typeface="Arial" panose="020B0604020202020204" pitchFamily="34" charset="0"/>
              <a:buChar char="•"/>
            </a:pPr>
            <a:r>
              <a:rPr lang="de-DE" sz="2400" dirty="0"/>
              <a:t>Im Alter werden vorherige Lebensverhältnisse stärker betont</a:t>
            </a:r>
          </a:p>
          <a:p>
            <a:pPr marL="342900" indent="-342900">
              <a:buClr>
                <a:schemeClr val="tx2"/>
              </a:buClr>
              <a:buFont typeface="Arial" panose="020B0604020202020204" pitchFamily="34" charset="0"/>
              <a:buChar char="•"/>
            </a:pPr>
            <a:r>
              <a:rPr lang="de-DE" sz="2400" dirty="0"/>
              <a:t>Menschen mit Migrationshintergrund im Alter materiell und gesundheitlich oftmals schlechter gestellt</a:t>
            </a:r>
          </a:p>
          <a:p>
            <a:pPr marL="342900" indent="-342900">
              <a:buClr>
                <a:schemeClr val="tx2"/>
              </a:buClr>
              <a:buFont typeface="Arial" panose="020B0604020202020204" pitchFamily="34" charset="0"/>
              <a:buChar char="•"/>
            </a:pPr>
            <a:r>
              <a:rPr lang="de-DE" sz="2400" dirty="0"/>
              <a:t>aber gleich bewertete Lebenszufriedenheit zwischen Personen mit und ohne Migrationshintergrund im Alter ab 50 Jahren (vgl. </a:t>
            </a:r>
            <a:r>
              <a:rPr lang="de-DE" sz="2400" dirty="0" err="1"/>
              <a:t>DeZIM</a:t>
            </a:r>
            <a:r>
              <a:rPr lang="de-DE" sz="2400" dirty="0"/>
              <a:t> e.V., 2022, S. 12)</a:t>
            </a:r>
          </a:p>
          <a:p>
            <a:pPr>
              <a:buClr>
                <a:schemeClr val="tx2"/>
              </a:buClr>
            </a:pPr>
            <a:endParaRPr lang="de-DE" sz="2400" dirty="0"/>
          </a:p>
          <a:p>
            <a:pPr>
              <a:buClr>
                <a:schemeClr val="tx2"/>
              </a:buClr>
            </a:pPr>
            <a:r>
              <a:rPr lang="de-DE" sz="1200" dirty="0"/>
              <a:t>*der Begriff wird hier im Sinne der Statistik verwendet</a:t>
            </a:r>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538480" y="5862494"/>
            <a:ext cx="5976664" cy="430887"/>
          </a:xfrm>
          <a:prstGeom prst="rect">
            <a:avLst/>
          </a:prstGeom>
          <a:noFill/>
        </p:spPr>
        <p:txBody>
          <a:bodyPr wrap="square" rtlCol="0">
            <a:spAutoFit/>
          </a:bodyPr>
          <a:lstStyle/>
          <a:p>
            <a:pPr marL="270000" lvl="1" indent="-270000">
              <a:buClr>
                <a:srgbClr val="009BDC"/>
              </a:buClr>
              <a:defRPr/>
            </a:pPr>
            <a:r>
              <a:rPr lang="de-DE" sz="1000" dirty="0"/>
              <a:t>Quelle:  Hungerbühler (2021), S. 399ff</a:t>
            </a:r>
            <a:r>
              <a:rPr lang="de-DE" sz="800" dirty="0"/>
              <a:t>.  </a:t>
            </a:r>
          </a:p>
          <a:p>
            <a:pPr marL="270000" lvl="1" indent="-270000" fontAlgn="auto">
              <a:buClr>
                <a:srgbClr val="009BDC"/>
              </a:buClr>
              <a:defRPr/>
            </a:pPr>
            <a:endParaRPr lang="de-DE" sz="1200" dirty="0"/>
          </a:p>
        </p:txBody>
      </p:sp>
    </p:spTree>
    <p:extLst>
      <p:ext uri="{BB962C8B-B14F-4D97-AF65-F5344CB8AC3E}">
        <p14:creationId xmlns:p14="http://schemas.microsoft.com/office/powerpoint/2010/main" val="127150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1196320" cy="584775"/>
          </a:xfrm>
          <a:prstGeom prst="rect">
            <a:avLst/>
          </a:prstGeom>
        </p:spPr>
        <p:txBody>
          <a:bodyPr wrap="square">
            <a:spAutoFit/>
          </a:bodyPr>
          <a:lstStyle/>
          <a:p>
            <a:r>
              <a:rPr lang="de-DE" sz="3200" dirty="0"/>
              <a:t>Migration &amp; Altern in Deutschland Studienergebnisse</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551272"/>
            <a:ext cx="10789920" cy="5262979"/>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a:t>Menschen mit Migrationshintergrund nehmen institutionelle Pflege weniger in Anspruch,</a:t>
            </a:r>
          </a:p>
          <a:p>
            <a:pPr marL="342900" indent="-342900">
              <a:buClr>
                <a:schemeClr val="tx2"/>
              </a:buClr>
              <a:buFont typeface="Arial" panose="020B0604020202020204" pitchFamily="34" charset="0"/>
              <a:buChar char="•"/>
            </a:pPr>
            <a:r>
              <a:rPr lang="de-DE" sz="2400" dirty="0"/>
              <a:t>weil:</a:t>
            </a:r>
          </a:p>
          <a:p>
            <a:pPr marL="342900" indent="-342900">
              <a:buClr>
                <a:schemeClr val="tx2"/>
              </a:buClr>
              <a:buFont typeface="Arial" panose="020B0604020202020204" pitchFamily="34" charset="0"/>
              <a:buChar char="•"/>
            </a:pPr>
            <a:r>
              <a:rPr lang="de-DE" sz="2400" dirty="0"/>
              <a:t>Migration fördert familiäre </a:t>
            </a:r>
            <a:r>
              <a:rPr lang="de-DE" sz="2400" dirty="0" err="1"/>
              <a:t>Vergemeinschaftungstendenzen</a:t>
            </a:r>
            <a:r>
              <a:rPr lang="de-DE" sz="2400" dirty="0"/>
              <a:t> und Solidaritätsformen</a:t>
            </a:r>
          </a:p>
          <a:p>
            <a:pPr marL="342900" indent="-342900">
              <a:buClr>
                <a:schemeClr val="tx2"/>
              </a:buClr>
              <a:buFont typeface="Arial" panose="020B0604020202020204" pitchFamily="34" charset="0"/>
              <a:buChar char="•"/>
            </a:pPr>
            <a:r>
              <a:rPr lang="de-DE" sz="2400" dirty="0"/>
              <a:t>Verpflichtungsgefühl gegenüber Familie</a:t>
            </a:r>
          </a:p>
          <a:p>
            <a:pPr marL="342900" indent="-342900">
              <a:buClr>
                <a:schemeClr val="tx2"/>
              </a:buClr>
              <a:buFont typeface="Arial" panose="020B0604020202020204" pitchFamily="34" charset="0"/>
              <a:buChar char="•"/>
            </a:pPr>
            <a:r>
              <a:rPr lang="de-DE" sz="2400" dirty="0"/>
              <a:t>Sprachliche Barrieren</a:t>
            </a:r>
          </a:p>
          <a:p>
            <a:pPr marL="342900" indent="-342900">
              <a:buClr>
                <a:schemeClr val="tx2"/>
              </a:buClr>
              <a:buFont typeface="Arial" panose="020B0604020202020204" pitchFamily="34" charset="0"/>
              <a:buChar char="•"/>
            </a:pPr>
            <a:r>
              <a:rPr lang="de-DE" sz="2400" dirty="0"/>
              <a:t>Fehlende Kenntnisse zu Dienstleistungen und Finanzierungsmöglichkeiten</a:t>
            </a:r>
          </a:p>
          <a:p>
            <a:pPr marL="342900" indent="-342900">
              <a:buClr>
                <a:schemeClr val="tx2"/>
              </a:buClr>
              <a:buFont typeface="Arial" panose="020B0604020202020204" pitchFamily="34" charset="0"/>
              <a:buChar char="•"/>
            </a:pPr>
            <a:r>
              <a:rPr lang="de-DE" sz="2400" dirty="0"/>
              <a:t>Kosten der institutionellen Betreuung</a:t>
            </a:r>
          </a:p>
          <a:p>
            <a:pPr marL="342900" indent="-342900">
              <a:buClr>
                <a:schemeClr val="tx2"/>
              </a:buClr>
              <a:buFont typeface="Arial" panose="020B0604020202020204" pitchFamily="34" charset="0"/>
              <a:buChar char="•"/>
            </a:pPr>
            <a:r>
              <a:rPr lang="de-DE" sz="2400" dirty="0"/>
              <a:t>Fehlende Sensibilität gegenüber Biografie von und dessen Folgen in Institutionen für Menschen mit Migrationshintergrund</a:t>
            </a:r>
          </a:p>
          <a:p>
            <a:pPr marL="342900" indent="-342900">
              <a:buClr>
                <a:schemeClr val="tx2"/>
              </a:buClr>
              <a:buFont typeface="Arial" panose="020B0604020202020204" pitchFamily="34" charset="0"/>
              <a:buChar char="•"/>
            </a:pPr>
            <a:r>
              <a:rPr lang="de-DE" sz="2400" dirty="0"/>
              <a:t>fehlender Zugang</a:t>
            </a:r>
          </a:p>
          <a:p>
            <a:pPr marL="342900" indent="-342900">
              <a:buClr>
                <a:schemeClr val="tx2"/>
              </a:buClr>
              <a:buFont typeface="Arial" panose="020B0604020202020204" pitchFamily="34" charset="0"/>
              <a:buChar char="•"/>
            </a:pPr>
            <a:endParaRPr lang="de-DE" sz="2400" dirty="0"/>
          </a:p>
          <a:p>
            <a:pPr marL="342900" indent="-342900">
              <a:buClr>
                <a:schemeClr val="tx2"/>
              </a:buClr>
              <a:buFont typeface="Arial" panose="020B0604020202020204" pitchFamily="34" charset="0"/>
              <a:buChar char="•"/>
            </a:pPr>
            <a:endParaRPr lang="de-DE" sz="2400" dirty="0"/>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457200" y="5935252"/>
            <a:ext cx="5976664" cy="246221"/>
          </a:xfrm>
          <a:prstGeom prst="rect">
            <a:avLst/>
          </a:prstGeom>
          <a:noFill/>
        </p:spPr>
        <p:txBody>
          <a:bodyPr wrap="square" rtlCol="0">
            <a:spAutoFit/>
          </a:bodyPr>
          <a:lstStyle/>
          <a:p>
            <a:pPr marL="270000" lvl="1" indent="-270000" fontAlgn="auto">
              <a:buClr>
                <a:srgbClr val="009BDC"/>
              </a:buClr>
              <a:defRPr/>
            </a:pPr>
            <a:r>
              <a:rPr lang="de-DE" sz="1000" dirty="0"/>
              <a:t>Quelle: Hungerbühler, 2021, S. 399 ff.</a:t>
            </a:r>
          </a:p>
        </p:txBody>
      </p:sp>
    </p:spTree>
    <p:extLst>
      <p:ext uri="{BB962C8B-B14F-4D97-AF65-F5344CB8AC3E}">
        <p14:creationId xmlns:p14="http://schemas.microsoft.com/office/powerpoint/2010/main" val="21689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1196320" cy="584775"/>
          </a:xfrm>
          <a:prstGeom prst="rect">
            <a:avLst/>
          </a:prstGeom>
        </p:spPr>
        <p:txBody>
          <a:bodyPr wrap="square">
            <a:spAutoFit/>
          </a:bodyPr>
          <a:lstStyle/>
          <a:p>
            <a:r>
              <a:rPr lang="de-DE" sz="3200" dirty="0"/>
              <a:t>Pflegerische Versorgung für Menschen mit Migrationsgeschichte</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3416320"/>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err="1"/>
              <a:t>Caring</a:t>
            </a:r>
            <a:r>
              <a:rPr lang="de-DE" sz="2400" dirty="0"/>
              <a:t> Community,</a:t>
            </a:r>
          </a:p>
          <a:p>
            <a:pPr marL="342900" indent="-342900">
              <a:buClr>
                <a:schemeClr val="tx2"/>
              </a:buClr>
              <a:buFont typeface="Arial" panose="020B0604020202020204" pitchFamily="34" charset="0"/>
              <a:buChar char="•"/>
            </a:pPr>
            <a:r>
              <a:rPr lang="de-DE" sz="2400" dirty="0"/>
              <a:t>Nachbarschaftshilfe,</a:t>
            </a:r>
          </a:p>
          <a:p>
            <a:pPr marL="342900" indent="-342900">
              <a:buClr>
                <a:schemeClr val="tx2"/>
              </a:buClr>
              <a:buFont typeface="Arial" panose="020B0604020202020204" pitchFamily="34" charset="0"/>
              <a:buChar char="•"/>
            </a:pPr>
            <a:r>
              <a:rPr lang="de-DE" sz="2400" dirty="0"/>
              <a:t>care </a:t>
            </a:r>
            <a:r>
              <a:rPr lang="de-DE" sz="2400" dirty="0" err="1"/>
              <a:t>migration</a:t>
            </a:r>
            <a:endParaRPr lang="de-DE" sz="2400" dirty="0"/>
          </a:p>
          <a:p>
            <a:pPr marL="342900" indent="-342900">
              <a:buClr>
                <a:schemeClr val="tx2"/>
              </a:buClr>
              <a:buFont typeface="Arial" panose="020B0604020202020204" pitchFamily="34" charset="0"/>
              <a:buChar char="•"/>
            </a:pPr>
            <a:r>
              <a:rPr lang="de-DE" sz="2400" dirty="0"/>
              <a:t>private Altenpflege/-betreuung</a:t>
            </a:r>
          </a:p>
          <a:p>
            <a:pPr marL="342900" indent="-342900">
              <a:buClr>
                <a:schemeClr val="tx2"/>
              </a:buClr>
              <a:buFont typeface="Arial" panose="020B0604020202020204" pitchFamily="34" charset="0"/>
              <a:buChar char="•"/>
            </a:pPr>
            <a:r>
              <a:rPr lang="de-DE" sz="2400" dirty="0"/>
              <a:t>Öffentliche Altenpflege/-betreuung</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endParaRPr lang="de-DE" sz="2400" dirty="0"/>
          </a:p>
          <a:p>
            <a:pPr marL="342900" indent="-342900">
              <a:buClr>
                <a:schemeClr val="tx2"/>
              </a:buClr>
              <a:buFont typeface="Arial" panose="020B0604020202020204" pitchFamily="34" charset="0"/>
              <a:buChar char="•"/>
            </a:pPr>
            <a:endParaRPr lang="de-DE" sz="2400" dirty="0"/>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457200" y="5935252"/>
            <a:ext cx="5976664" cy="246221"/>
          </a:xfrm>
          <a:prstGeom prst="rect">
            <a:avLst/>
          </a:prstGeom>
          <a:noFill/>
        </p:spPr>
        <p:txBody>
          <a:bodyPr wrap="square" rtlCol="0">
            <a:spAutoFit/>
          </a:bodyPr>
          <a:lstStyle/>
          <a:p>
            <a:pPr marL="270000" lvl="1" indent="-270000" fontAlgn="auto">
              <a:buClr>
                <a:srgbClr val="009BDC"/>
              </a:buClr>
              <a:defRPr/>
            </a:pPr>
            <a:r>
              <a:rPr lang="de-DE" sz="1000" dirty="0"/>
              <a:t>Quelle: </a:t>
            </a:r>
            <a:r>
              <a:rPr lang="de-DE" sz="1000" dirty="0" err="1"/>
              <a:t>Hungerbühler</a:t>
            </a:r>
            <a:r>
              <a:rPr lang="de-DE" sz="1000" dirty="0"/>
              <a:t>, 2021, S. 385 ff.)</a:t>
            </a:r>
          </a:p>
        </p:txBody>
      </p:sp>
    </p:spTree>
    <p:extLst>
      <p:ext uri="{BB962C8B-B14F-4D97-AF65-F5344CB8AC3E}">
        <p14:creationId xmlns:p14="http://schemas.microsoft.com/office/powerpoint/2010/main" val="118078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1196320" cy="584775"/>
          </a:xfrm>
          <a:prstGeom prst="rect">
            <a:avLst/>
          </a:prstGeom>
        </p:spPr>
        <p:txBody>
          <a:bodyPr wrap="square">
            <a:spAutoFit/>
          </a:bodyPr>
          <a:lstStyle/>
          <a:p>
            <a:r>
              <a:rPr lang="de-DE" sz="3200" dirty="0"/>
              <a:t>Migration &amp; Demenz: Besonderheiten</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3416320"/>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err="1"/>
              <a:t>Caring</a:t>
            </a:r>
            <a:r>
              <a:rPr lang="de-DE" sz="2400" dirty="0"/>
              <a:t> Community,</a:t>
            </a:r>
          </a:p>
          <a:p>
            <a:pPr marL="342900" indent="-342900">
              <a:buClr>
                <a:schemeClr val="tx2"/>
              </a:buClr>
              <a:buFont typeface="Arial" panose="020B0604020202020204" pitchFamily="34" charset="0"/>
              <a:buChar char="•"/>
            </a:pPr>
            <a:r>
              <a:rPr lang="de-DE" sz="2400" dirty="0"/>
              <a:t>Nachbarschaftshilfe,</a:t>
            </a:r>
          </a:p>
          <a:p>
            <a:pPr marL="342900" indent="-342900">
              <a:buClr>
                <a:schemeClr val="tx2"/>
              </a:buClr>
              <a:buFont typeface="Arial" panose="020B0604020202020204" pitchFamily="34" charset="0"/>
              <a:buChar char="•"/>
            </a:pPr>
            <a:r>
              <a:rPr lang="de-DE" sz="2400" dirty="0"/>
              <a:t>care </a:t>
            </a:r>
            <a:r>
              <a:rPr lang="de-DE" sz="2400" dirty="0" err="1"/>
              <a:t>migration</a:t>
            </a:r>
            <a:endParaRPr lang="de-DE" sz="2400" dirty="0"/>
          </a:p>
          <a:p>
            <a:pPr marL="342900" indent="-342900">
              <a:buClr>
                <a:schemeClr val="tx2"/>
              </a:buClr>
              <a:buFont typeface="Arial" panose="020B0604020202020204" pitchFamily="34" charset="0"/>
              <a:buChar char="•"/>
            </a:pPr>
            <a:r>
              <a:rPr lang="de-DE" sz="2400" dirty="0"/>
              <a:t>private Altenpflege/-betreuung</a:t>
            </a:r>
          </a:p>
          <a:p>
            <a:pPr marL="342900" indent="-342900">
              <a:buClr>
                <a:schemeClr val="tx2"/>
              </a:buClr>
              <a:buFont typeface="Arial" panose="020B0604020202020204" pitchFamily="34" charset="0"/>
              <a:buChar char="•"/>
            </a:pPr>
            <a:r>
              <a:rPr lang="de-DE" sz="2400" dirty="0"/>
              <a:t>Öffentliche Altenpflege/-betreuung</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endParaRPr lang="de-DE" sz="2400" dirty="0"/>
          </a:p>
          <a:p>
            <a:pPr marL="342900" indent="-342900">
              <a:buClr>
                <a:schemeClr val="tx2"/>
              </a:buClr>
              <a:buFont typeface="Arial" panose="020B0604020202020204" pitchFamily="34" charset="0"/>
              <a:buChar char="•"/>
            </a:pPr>
            <a:endParaRPr lang="de-DE" sz="2400" dirty="0"/>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457200" y="5806266"/>
            <a:ext cx="7741920" cy="276999"/>
          </a:xfrm>
          <a:prstGeom prst="rect">
            <a:avLst/>
          </a:prstGeom>
          <a:noFill/>
        </p:spPr>
        <p:txBody>
          <a:bodyPr wrap="square" rtlCol="0">
            <a:spAutoFit/>
          </a:bodyPr>
          <a:lstStyle/>
          <a:p>
            <a:pPr marL="270000" lvl="1" indent="-270000" fontAlgn="auto">
              <a:buClr>
                <a:srgbClr val="009BDC"/>
              </a:buClr>
              <a:defRPr/>
            </a:pPr>
            <a:r>
              <a:rPr lang="de-DE" sz="1200"/>
              <a:t>Quelle: Schweizerisches Rotes Kreuz (2015), S. 56f f; Kooperationsverbund Gesundheitliche Chancengleichheit (2019)</a:t>
            </a:r>
            <a:endParaRPr lang="de-DE" sz="1200" dirty="0"/>
          </a:p>
        </p:txBody>
      </p:sp>
    </p:spTree>
    <p:extLst>
      <p:ext uri="{BB962C8B-B14F-4D97-AF65-F5344CB8AC3E}">
        <p14:creationId xmlns:p14="http://schemas.microsoft.com/office/powerpoint/2010/main" val="21576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1196320" cy="584775"/>
          </a:xfrm>
          <a:prstGeom prst="rect">
            <a:avLst/>
          </a:prstGeom>
        </p:spPr>
        <p:txBody>
          <a:bodyPr wrap="square">
            <a:spAutoFit/>
          </a:bodyPr>
          <a:lstStyle/>
          <a:p>
            <a:r>
              <a:rPr lang="de-DE" sz="3200" dirty="0"/>
              <a:t>Migration &amp; Demenz: Besonderheiten</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3416320"/>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err="1"/>
              <a:t>Caring</a:t>
            </a:r>
            <a:r>
              <a:rPr lang="de-DE" sz="2400" dirty="0"/>
              <a:t> Community,</a:t>
            </a:r>
          </a:p>
          <a:p>
            <a:pPr marL="342900" indent="-342900">
              <a:buClr>
                <a:schemeClr val="tx2"/>
              </a:buClr>
              <a:buFont typeface="Arial" panose="020B0604020202020204" pitchFamily="34" charset="0"/>
              <a:buChar char="•"/>
            </a:pPr>
            <a:r>
              <a:rPr lang="de-DE" sz="2400" dirty="0"/>
              <a:t>Nachbarschaftshilfe,</a:t>
            </a:r>
          </a:p>
          <a:p>
            <a:pPr marL="342900" indent="-342900">
              <a:buClr>
                <a:schemeClr val="tx2"/>
              </a:buClr>
              <a:buFont typeface="Arial" panose="020B0604020202020204" pitchFamily="34" charset="0"/>
              <a:buChar char="•"/>
            </a:pPr>
            <a:r>
              <a:rPr lang="de-DE" sz="2400" dirty="0"/>
              <a:t>care </a:t>
            </a:r>
            <a:r>
              <a:rPr lang="de-DE" sz="2400" dirty="0" err="1"/>
              <a:t>migration</a:t>
            </a:r>
            <a:endParaRPr lang="de-DE" sz="2400" dirty="0"/>
          </a:p>
          <a:p>
            <a:pPr marL="342900" indent="-342900">
              <a:buClr>
                <a:schemeClr val="tx2"/>
              </a:buClr>
              <a:buFont typeface="Arial" panose="020B0604020202020204" pitchFamily="34" charset="0"/>
              <a:buChar char="•"/>
            </a:pPr>
            <a:r>
              <a:rPr lang="de-DE" sz="2400" dirty="0"/>
              <a:t>private Altenpflege/-betreuung</a:t>
            </a:r>
          </a:p>
          <a:p>
            <a:pPr marL="342900" indent="-342900">
              <a:buClr>
                <a:schemeClr val="tx2"/>
              </a:buClr>
              <a:buFont typeface="Arial" panose="020B0604020202020204" pitchFamily="34" charset="0"/>
              <a:buChar char="•"/>
            </a:pPr>
            <a:r>
              <a:rPr lang="de-DE" sz="2400" dirty="0"/>
              <a:t>Öffentliche Altenpflege/-betreuung</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endParaRPr lang="de-DE" sz="2400" dirty="0"/>
          </a:p>
          <a:p>
            <a:pPr marL="342900" indent="-342900">
              <a:buClr>
                <a:schemeClr val="tx2"/>
              </a:buClr>
              <a:buFont typeface="Arial" panose="020B0604020202020204" pitchFamily="34" charset="0"/>
              <a:buChar char="•"/>
            </a:pPr>
            <a:endParaRPr lang="de-DE" sz="2400" dirty="0"/>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457200" y="5806266"/>
            <a:ext cx="7741920" cy="276999"/>
          </a:xfrm>
          <a:prstGeom prst="rect">
            <a:avLst/>
          </a:prstGeom>
          <a:noFill/>
        </p:spPr>
        <p:txBody>
          <a:bodyPr wrap="square" rtlCol="0">
            <a:spAutoFit/>
          </a:bodyPr>
          <a:lstStyle/>
          <a:p>
            <a:pPr marL="270000" lvl="1" indent="-270000" fontAlgn="auto">
              <a:buClr>
                <a:srgbClr val="009BDC"/>
              </a:buClr>
              <a:defRPr/>
            </a:pPr>
            <a:r>
              <a:rPr lang="de-DE" sz="1200" dirty="0"/>
              <a:t>Quelle: Schweizerisches Rotes Kreuz (2015), S. 56ff; Kooperationsverbund Gesundheitliche Chancengleichheit (2019)</a:t>
            </a:r>
          </a:p>
        </p:txBody>
      </p:sp>
    </p:spTree>
    <p:extLst>
      <p:ext uri="{BB962C8B-B14F-4D97-AF65-F5344CB8AC3E}">
        <p14:creationId xmlns:p14="http://schemas.microsoft.com/office/powerpoint/2010/main" val="333176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8928"/>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1196320" cy="584775"/>
          </a:xfrm>
          <a:prstGeom prst="rect">
            <a:avLst/>
          </a:prstGeom>
        </p:spPr>
        <p:txBody>
          <a:bodyPr wrap="square">
            <a:spAutoFit/>
          </a:bodyPr>
          <a:lstStyle/>
          <a:p>
            <a:r>
              <a:rPr lang="de-DE" sz="3200" dirty="0"/>
              <a:t>Migration &amp; Altern: Modelle</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1200329"/>
          </a:xfrm>
          <a:prstGeom prst="rect">
            <a:avLst/>
          </a:prstGeom>
        </p:spPr>
        <p:txBody>
          <a:bodyPr wrap="square">
            <a:spAutoFit/>
          </a:bodyPr>
          <a:lstStyle/>
          <a:p>
            <a:pPr>
              <a:buClr>
                <a:schemeClr val="tx2"/>
              </a:buClr>
            </a:pPr>
            <a:endParaRPr lang="de-DE" sz="2400" dirty="0"/>
          </a:p>
          <a:p>
            <a:pPr marL="342900" indent="-342900">
              <a:buClr>
                <a:schemeClr val="tx2"/>
              </a:buClr>
              <a:buFont typeface="Arial" panose="020B0604020202020204" pitchFamily="34" charset="0"/>
              <a:buChar char="•"/>
            </a:pPr>
            <a:endParaRPr lang="de-DE" sz="2400" dirty="0"/>
          </a:p>
          <a:p>
            <a:pPr>
              <a:buClr>
                <a:schemeClr val="tx2"/>
              </a:buClr>
            </a:pPr>
            <a:endParaRPr lang="de-DE" sz="2400" dirty="0"/>
          </a:p>
        </p:txBody>
      </p:sp>
      <p:sp>
        <p:nvSpPr>
          <p:cNvPr id="7" name="Textfeld 6">
            <a:extLst>
              <a:ext uri="{FF2B5EF4-FFF2-40B4-BE49-F238E27FC236}">
                <a16:creationId xmlns:a16="http://schemas.microsoft.com/office/drawing/2014/main" id="{494125F8-7777-427F-97E6-8548EB701A21}"/>
              </a:ext>
            </a:extLst>
          </p:cNvPr>
          <p:cNvSpPr txBox="1"/>
          <p:nvPr/>
        </p:nvSpPr>
        <p:spPr>
          <a:xfrm>
            <a:off x="457200" y="5806266"/>
            <a:ext cx="7741920" cy="276999"/>
          </a:xfrm>
          <a:prstGeom prst="rect">
            <a:avLst/>
          </a:prstGeom>
          <a:noFill/>
        </p:spPr>
        <p:txBody>
          <a:bodyPr wrap="square" rtlCol="0">
            <a:spAutoFit/>
          </a:bodyPr>
          <a:lstStyle/>
          <a:p>
            <a:pPr marL="270000" lvl="1" indent="-270000" fontAlgn="auto">
              <a:buClr>
                <a:srgbClr val="009BDC"/>
              </a:buClr>
              <a:defRPr/>
            </a:pPr>
            <a:r>
              <a:rPr lang="de-DE" sz="1200" dirty="0"/>
              <a:t>Abb.: Eigene Darstellung, nach Hungerbühler (2021: 399ff. )</a:t>
            </a:r>
          </a:p>
        </p:txBody>
      </p:sp>
      <p:graphicFrame>
        <p:nvGraphicFramePr>
          <p:cNvPr id="3" name="Diagramm 2">
            <a:extLst>
              <a:ext uri="{FF2B5EF4-FFF2-40B4-BE49-F238E27FC236}">
                <a16:creationId xmlns:a16="http://schemas.microsoft.com/office/drawing/2014/main" id="{9BDD0D5E-EFE9-44FC-850B-89535011FBFF}"/>
              </a:ext>
            </a:extLst>
          </p:cNvPr>
          <p:cNvGraphicFramePr/>
          <p:nvPr>
            <p:extLst>
              <p:ext uri="{D42A27DB-BD31-4B8C-83A1-F6EECF244321}">
                <p14:modId xmlns:p14="http://schemas.microsoft.com/office/powerpoint/2010/main" val="1369846172"/>
              </p:ext>
            </p:extLst>
          </p:nvPr>
        </p:nvGraphicFramePr>
        <p:xfrm>
          <a:off x="2446645" y="1476711"/>
          <a:ext cx="7330440" cy="44680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4596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3" name="Rechteck 2">
            <a:extLst>
              <a:ext uri="{FF2B5EF4-FFF2-40B4-BE49-F238E27FC236}">
                <a16:creationId xmlns:a16="http://schemas.microsoft.com/office/drawing/2014/main" id="{B8A89273-1958-4D6C-8B5B-6BEC5EDC957D}"/>
              </a:ext>
            </a:extLst>
          </p:cNvPr>
          <p:cNvSpPr/>
          <p:nvPr/>
        </p:nvSpPr>
        <p:spPr>
          <a:xfrm>
            <a:off x="1859280" y="2849872"/>
            <a:ext cx="8473440" cy="1569660"/>
          </a:xfrm>
          <a:prstGeom prst="rect">
            <a:avLst/>
          </a:prstGeom>
        </p:spPr>
        <p:txBody>
          <a:bodyPr wrap="square">
            <a:spAutoFit/>
          </a:bodyPr>
          <a:lstStyle/>
          <a:p>
            <a:pPr algn="ctr"/>
            <a:r>
              <a:rPr lang="de-DE" sz="2400" dirty="0"/>
              <a:t>Welche Vor, und Nachteile sehen Sie / seht Ihr an den beiden Modellen? Was bietet die Uniklinik Köln an? Bzw. wo finden Sie / findet Ihr Aspekte der beiden Modelle in der Patient*innen Versorgung? Wo nicht?</a:t>
            </a:r>
          </a:p>
        </p:txBody>
      </p:sp>
    </p:spTree>
    <p:extLst>
      <p:ext uri="{BB962C8B-B14F-4D97-AF65-F5344CB8AC3E}">
        <p14:creationId xmlns:p14="http://schemas.microsoft.com/office/powerpoint/2010/main" val="52017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9743440" cy="584775"/>
          </a:xfrm>
          <a:prstGeom prst="rect">
            <a:avLst/>
          </a:prstGeom>
        </p:spPr>
        <p:txBody>
          <a:bodyPr wrap="square">
            <a:spAutoFit/>
          </a:bodyPr>
          <a:lstStyle/>
          <a:p>
            <a:r>
              <a:rPr lang="de-DE" sz="3200" dirty="0"/>
              <a:t>Ergebnissicherung</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3600986"/>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r>
              <a:rPr lang="de-DE" sz="2400" dirty="0"/>
              <a:t>…</a:t>
            </a:r>
          </a:p>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Tree>
    <p:extLst>
      <p:ext uri="{BB962C8B-B14F-4D97-AF65-F5344CB8AC3E}">
        <p14:creationId xmlns:p14="http://schemas.microsoft.com/office/powerpoint/2010/main" val="296847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lstStyle/>
          <a:p>
            <a:r>
              <a:rPr lang="de-DE" dirty="0"/>
              <a:t>Anwendung auf Praxisbeispiele</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r>
              <a:rPr lang="de-DE" dirty="0"/>
              <a:t>Kleingruppenarbeit zu Angeboten Altern &amp; Migration &amp; Demenz mit anschließender Präsentation der Gruppenergebnisse</a:t>
            </a:r>
          </a:p>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50221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848183"/>
            <a:ext cx="10789920" cy="584775"/>
          </a:xfrm>
          <a:prstGeom prst="rect">
            <a:avLst/>
          </a:prstGeom>
        </p:spPr>
        <p:txBody>
          <a:bodyPr wrap="square">
            <a:spAutoFit/>
          </a:bodyPr>
          <a:lstStyle/>
          <a:p>
            <a:r>
              <a:rPr lang="de-DE" sz="3200" dirty="0"/>
              <a:t>Vier Kleingruppen zu folgenden Angeboten:</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1015663"/>
          </a:xfrm>
          <a:prstGeom prst="rect">
            <a:avLst/>
          </a:prstGeom>
        </p:spPr>
        <p:txBody>
          <a:bodyPr wrap="square">
            <a:spAutoFit/>
          </a:bodyPr>
          <a:lstStyle/>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
        <p:nvSpPr>
          <p:cNvPr id="3" name="Rechteck 2">
            <a:extLst>
              <a:ext uri="{FF2B5EF4-FFF2-40B4-BE49-F238E27FC236}">
                <a16:creationId xmlns:a16="http://schemas.microsoft.com/office/drawing/2014/main" id="{684FE02D-4A38-446E-8EBE-AAA5AC6BA766}"/>
              </a:ext>
            </a:extLst>
          </p:cNvPr>
          <p:cNvSpPr/>
          <p:nvPr/>
        </p:nvSpPr>
        <p:spPr>
          <a:xfrm>
            <a:off x="457200" y="1311038"/>
            <a:ext cx="11419840" cy="4678204"/>
          </a:xfrm>
          <a:prstGeom prst="rect">
            <a:avLst/>
          </a:prstGeom>
        </p:spPr>
        <p:txBody>
          <a:bodyPr wrap="square">
            <a:spAutoFit/>
          </a:bodyPr>
          <a:lstStyle/>
          <a:p>
            <a:r>
              <a:rPr lang="de-DE" dirty="0"/>
              <a:t>1</a:t>
            </a:r>
            <a:r>
              <a:rPr lang="de-DE" sz="1400" dirty="0"/>
              <a:t>) </a:t>
            </a:r>
            <a:r>
              <a:rPr lang="de-DE" sz="1400" b="1" dirty="0" err="1"/>
              <a:t>Nascha</a:t>
            </a:r>
            <a:r>
              <a:rPr lang="de-DE" sz="1400" b="1" dirty="0"/>
              <a:t> </a:t>
            </a:r>
            <a:r>
              <a:rPr lang="de-DE" sz="1400" b="1" dirty="0" err="1"/>
              <a:t>Kwartihra</a:t>
            </a:r>
            <a:r>
              <a:rPr lang="de-DE" sz="1400" b="1" dirty="0"/>
              <a:t> </a:t>
            </a:r>
            <a:r>
              <a:rPr lang="de-DE" sz="1400" dirty="0"/>
              <a:t>- ambulant betreute Wohngemeinschaft für</a:t>
            </a:r>
          </a:p>
          <a:p>
            <a:r>
              <a:rPr lang="de-DE" sz="1400" dirty="0"/>
              <a:t>russischsprachige Demenzkranke in Köln</a:t>
            </a:r>
          </a:p>
          <a:p>
            <a:r>
              <a:rPr lang="de-DE" sz="1400" dirty="0" err="1">
                <a:hlinkClick r:id="rId4"/>
              </a:rPr>
              <a:t>Nascha</a:t>
            </a:r>
            <a:r>
              <a:rPr lang="de-DE" sz="1400" dirty="0">
                <a:hlinkClick r:id="rId4"/>
              </a:rPr>
              <a:t> </a:t>
            </a:r>
            <a:r>
              <a:rPr lang="de-DE" sz="1400" dirty="0" err="1">
                <a:hlinkClick r:id="rId4"/>
              </a:rPr>
              <a:t>Kwartihra</a:t>
            </a:r>
            <a:r>
              <a:rPr lang="de-DE" sz="1400" dirty="0">
                <a:hlinkClick r:id="rId4"/>
              </a:rPr>
              <a:t> GbR | Wohnkonzepte Schneider (wohnkonzepte-schneider.de)</a:t>
            </a:r>
            <a:endParaRPr lang="de-DE" sz="1400" dirty="0"/>
          </a:p>
          <a:p>
            <a:r>
              <a:rPr lang="de-DE" sz="1400" dirty="0">
                <a:hlinkClick r:id="rId5"/>
              </a:rPr>
              <a:t>https://www.aq-nrw.de/quartier-erleben/projektlandkarte/projekte/nasha-kwarthira-koeln/</a:t>
            </a:r>
            <a:r>
              <a:rPr lang="de-DE" sz="1400" dirty="0"/>
              <a:t> </a:t>
            </a:r>
          </a:p>
          <a:p>
            <a:endParaRPr lang="de-DE" sz="1400" dirty="0"/>
          </a:p>
          <a:p>
            <a:r>
              <a:rPr lang="de-DE" sz="1400" dirty="0"/>
              <a:t>2) </a:t>
            </a:r>
            <a:r>
              <a:rPr lang="de-DE" sz="1400" b="1" dirty="0"/>
              <a:t>Demenz &amp; Migration </a:t>
            </a:r>
            <a:r>
              <a:rPr lang="de-DE" sz="1400" dirty="0"/>
              <a:t>- mehrsprachiges Informationsangebot für Familien mit</a:t>
            </a:r>
          </a:p>
          <a:p>
            <a:r>
              <a:rPr lang="de-DE" sz="1400" dirty="0"/>
              <a:t>Migrationsbiografie, die von Demenz betroffen sind</a:t>
            </a:r>
          </a:p>
          <a:p>
            <a:r>
              <a:rPr lang="de-DE" sz="1400" dirty="0">
                <a:hlinkClick r:id="rId6"/>
              </a:rPr>
              <a:t>Kulturelle Besonderheiten (demenz-und-migration.de)</a:t>
            </a:r>
            <a:endParaRPr lang="de-DE" sz="1400" dirty="0"/>
          </a:p>
          <a:p>
            <a:r>
              <a:rPr lang="de-DE" sz="1400" dirty="0">
                <a:hlinkClick r:id="rId7"/>
              </a:rPr>
              <a:t>https://www.demenz-support.de/projekte/diversity-on/</a:t>
            </a:r>
            <a:r>
              <a:rPr lang="de-DE" sz="1400" dirty="0"/>
              <a:t> </a:t>
            </a:r>
          </a:p>
          <a:p>
            <a:endParaRPr lang="de-DE" sz="1400" dirty="0"/>
          </a:p>
          <a:p>
            <a:r>
              <a:rPr lang="de-DE" sz="1400" dirty="0"/>
              <a:t>3) </a:t>
            </a:r>
            <a:r>
              <a:rPr lang="de-DE" sz="1400" b="1" dirty="0"/>
              <a:t>Gemeinschaftsangebot "Demenz und Migration" </a:t>
            </a:r>
            <a:r>
              <a:rPr lang="de-DE" sz="1400" dirty="0"/>
              <a:t>(Veedel für alle/</a:t>
            </a:r>
            <a:r>
              <a:rPr lang="de-DE" sz="1400" dirty="0" err="1"/>
              <a:t>Semtimiz</a:t>
            </a:r>
            <a:endParaRPr lang="de-DE" sz="1400" dirty="0"/>
          </a:p>
          <a:p>
            <a:r>
              <a:rPr lang="de-DE" sz="1400" dirty="0"/>
              <a:t>Ehrenfeld) - älteren türkischsprachigen Menschen mit Demenz einen möglichst</a:t>
            </a:r>
          </a:p>
          <a:p>
            <a:r>
              <a:rPr lang="de-DE" sz="1400" dirty="0"/>
              <a:t>langen Verbleib in der eigenen Häuslichkeit ermöglichen</a:t>
            </a:r>
          </a:p>
          <a:p>
            <a:r>
              <a:rPr lang="de-DE" sz="1400" dirty="0">
                <a:hlinkClick r:id="rId8"/>
              </a:rPr>
              <a:t>https://awo-koeln.de/pflege/tuerkische-beratung-fuer-senioren/</a:t>
            </a:r>
            <a:r>
              <a:rPr lang="de-DE" sz="1400" dirty="0"/>
              <a:t> </a:t>
            </a:r>
          </a:p>
          <a:p>
            <a:r>
              <a:rPr lang="de-DE" sz="1400" dirty="0">
                <a:hlinkClick r:id="rId9"/>
              </a:rPr>
              <a:t>https://www.gesundheitliche-chancengleichheit.de/good-practice/detailseite/das-gemeinschaftsangebot-demenz-und-migration/</a:t>
            </a:r>
            <a:r>
              <a:rPr lang="de-DE" sz="1400" dirty="0"/>
              <a:t> </a:t>
            </a:r>
          </a:p>
          <a:p>
            <a:endParaRPr lang="de-DE" sz="1400" dirty="0"/>
          </a:p>
          <a:p>
            <a:r>
              <a:rPr lang="de-DE" sz="1400" dirty="0"/>
              <a:t>4) </a:t>
            </a:r>
            <a:r>
              <a:rPr lang="de-DE" sz="1400" b="1" dirty="0"/>
              <a:t>Kultursensible Pflege im Seniorenheim &amp; interkulturellen</a:t>
            </a:r>
          </a:p>
          <a:p>
            <a:r>
              <a:rPr lang="de-DE" sz="1400" b="1" dirty="0"/>
              <a:t>Demenzbegleiter*innen </a:t>
            </a:r>
            <a:r>
              <a:rPr lang="de-DE" sz="1400" dirty="0"/>
              <a:t>- Integratives Konzept &amp; Weiterbildungsangebot der</a:t>
            </a:r>
          </a:p>
          <a:p>
            <a:r>
              <a:rPr lang="de-DE" sz="1400" dirty="0"/>
              <a:t>Sozial-Betriebe-Köln (SBK)</a:t>
            </a:r>
          </a:p>
          <a:p>
            <a:r>
              <a:rPr lang="de-DE" sz="1400" dirty="0">
                <a:hlinkClick r:id="rId10"/>
              </a:rPr>
              <a:t>https://koelnerleben-magazin.de/themen/leben-in-koeln/kultursensible-heimpflege-in-koelner-seniorenheim.html</a:t>
            </a:r>
            <a:r>
              <a:rPr lang="de-DE" sz="1400" dirty="0"/>
              <a:t> </a:t>
            </a:r>
          </a:p>
          <a:p>
            <a:r>
              <a:rPr lang="de-DE" sz="1400" dirty="0">
                <a:hlinkClick r:id="rId11"/>
              </a:rPr>
              <a:t>https://www.bildung.koeln.de/grundbildung/artikel/artikel_06813.html</a:t>
            </a:r>
            <a:r>
              <a:rPr lang="de-DE" sz="1400" dirty="0"/>
              <a:t> </a:t>
            </a:r>
          </a:p>
        </p:txBody>
      </p:sp>
    </p:spTree>
    <p:extLst>
      <p:ext uri="{BB962C8B-B14F-4D97-AF65-F5344CB8AC3E}">
        <p14:creationId xmlns:p14="http://schemas.microsoft.com/office/powerpoint/2010/main" val="305369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0789920" cy="584775"/>
          </a:xfrm>
          <a:prstGeom prst="rect">
            <a:avLst/>
          </a:prstGeom>
        </p:spPr>
        <p:txBody>
          <a:bodyPr wrap="square">
            <a:spAutoFit/>
          </a:bodyPr>
          <a:lstStyle/>
          <a:p>
            <a:r>
              <a:rPr lang="de-DE" sz="3200" dirty="0"/>
              <a:t>Vier Kleingruppen zu folgenden Angeboten:</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1015663"/>
          </a:xfrm>
          <a:prstGeom prst="rect">
            <a:avLst/>
          </a:prstGeom>
        </p:spPr>
        <p:txBody>
          <a:bodyPr wrap="square">
            <a:spAutoFit/>
          </a:bodyPr>
          <a:lstStyle/>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
        <p:nvSpPr>
          <p:cNvPr id="3" name="Rechteck 2">
            <a:extLst>
              <a:ext uri="{FF2B5EF4-FFF2-40B4-BE49-F238E27FC236}">
                <a16:creationId xmlns:a16="http://schemas.microsoft.com/office/drawing/2014/main" id="{684FE02D-4A38-446E-8EBE-AAA5AC6BA766}"/>
              </a:ext>
            </a:extLst>
          </p:cNvPr>
          <p:cNvSpPr/>
          <p:nvPr/>
        </p:nvSpPr>
        <p:spPr>
          <a:xfrm>
            <a:off x="1016000" y="2828835"/>
            <a:ext cx="8646160" cy="1200329"/>
          </a:xfrm>
          <a:prstGeom prst="rect">
            <a:avLst/>
          </a:prstGeom>
        </p:spPr>
        <p:txBody>
          <a:bodyPr wrap="square">
            <a:spAutoFit/>
          </a:bodyPr>
          <a:lstStyle/>
          <a:p>
            <a:r>
              <a:rPr lang="de-DE" sz="3600" dirty="0">
                <a:solidFill>
                  <a:srgbClr val="FF0000"/>
                </a:solidFill>
              </a:rPr>
              <a:t>Alternativ Angebote des eigenen Anbieters, der Region, Gegend etc. </a:t>
            </a:r>
          </a:p>
        </p:txBody>
      </p:sp>
    </p:spTree>
    <p:extLst>
      <p:ext uri="{BB962C8B-B14F-4D97-AF65-F5344CB8AC3E}">
        <p14:creationId xmlns:p14="http://schemas.microsoft.com/office/powerpoint/2010/main" val="63083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457200" y="922748"/>
            <a:ext cx="10789920" cy="584775"/>
          </a:xfrm>
          <a:prstGeom prst="rect">
            <a:avLst/>
          </a:prstGeom>
        </p:spPr>
        <p:txBody>
          <a:bodyPr wrap="square">
            <a:spAutoFit/>
          </a:bodyPr>
          <a:lstStyle/>
          <a:p>
            <a:r>
              <a:rPr lang="de-DE" sz="3200" dirty="0"/>
              <a:t>Kleingruppenarbeit zu Angeboten Altern &amp; Migration &amp; Demenz</a:t>
            </a:r>
          </a:p>
        </p:txBody>
      </p:sp>
      <p:sp>
        <p:nvSpPr>
          <p:cNvPr id="6" name="Rechteck 5">
            <a:extLst>
              <a:ext uri="{FF2B5EF4-FFF2-40B4-BE49-F238E27FC236}">
                <a16:creationId xmlns:a16="http://schemas.microsoft.com/office/drawing/2014/main" id="{70F1515F-5E15-4EC6-803C-D2F2BB7DC912}"/>
              </a:ext>
            </a:extLst>
          </p:cNvPr>
          <p:cNvSpPr/>
          <p:nvPr/>
        </p:nvSpPr>
        <p:spPr>
          <a:xfrm>
            <a:off x="538480" y="1615211"/>
            <a:ext cx="10789920" cy="1015663"/>
          </a:xfrm>
          <a:prstGeom prst="rect">
            <a:avLst/>
          </a:prstGeom>
        </p:spPr>
        <p:txBody>
          <a:bodyPr wrap="square">
            <a:spAutoFit/>
          </a:bodyPr>
          <a:lstStyle/>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
        <p:nvSpPr>
          <p:cNvPr id="3" name="Rechteck 2">
            <a:extLst>
              <a:ext uri="{FF2B5EF4-FFF2-40B4-BE49-F238E27FC236}">
                <a16:creationId xmlns:a16="http://schemas.microsoft.com/office/drawing/2014/main" id="{684FE02D-4A38-446E-8EBE-AAA5AC6BA766}"/>
              </a:ext>
            </a:extLst>
          </p:cNvPr>
          <p:cNvSpPr/>
          <p:nvPr/>
        </p:nvSpPr>
        <p:spPr>
          <a:xfrm>
            <a:off x="625502" y="1737808"/>
            <a:ext cx="10615876" cy="3970318"/>
          </a:xfrm>
          <a:prstGeom prst="rect">
            <a:avLst/>
          </a:prstGeom>
        </p:spPr>
        <p:txBody>
          <a:bodyPr wrap="square">
            <a:spAutoFit/>
          </a:bodyPr>
          <a:lstStyle/>
          <a:p>
            <a:r>
              <a:rPr lang="de-DE" b="1" u="sng" dirty="0"/>
              <a:t>Informiert Euch über eines der Projekte &amp; bewertet diese!</a:t>
            </a:r>
          </a:p>
          <a:p>
            <a:r>
              <a:rPr lang="de-DE" b="1" u="sng" dirty="0"/>
              <a:t>Sammelt insb. best-</a:t>
            </a:r>
            <a:r>
              <a:rPr lang="de-DE" b="1" u="sng" dirty="0" err="1"/>
              <a:t>practice</a:t>
            </a:r>
            <a:r>
              <a:rPr lang="de-DE" b="1" u="sng" dirty="0"/>
              <a:t>-Strategien, die sich evtl. übertragen lassen.</a:t>
            </a:r>
          </a:p>
          <a:p>
            <a:r>
              <a:rPr lang="de-DE" b="1" u="sng" dirty="0"/>
              <a:t>Bereitet die Inhalte so auf, dass die restlichen Teilnehmenden alle relevanten Informationen erhalten. </a:t>
            </a:r>
          </a:p>
          <a:p>
            <a:endParaRPr lang="de-DE" b="1" u="sng" dirty="0"/>
          </a:p>
          <a:p>
            <a:r>
              <a:rPr lang="de-DE" dirty="0"/>
              <a:t>Gerne in Form einer </a:t>
            </a:r>
            <a:r>
              <a:rPr lang="de-DE" b="1" dirty="0"/>
              <a:t>PowerPoint Präsentation, </a:t>
            </a:r>
            <a:r>
              <a:rPr lang="de-DE" dirty="0"/>
              <a:t>eines</a:t>
            </a:r>
            <a:r>
              <a:rPr lang="de-DE" b="1" dirty="0"/>
              <a:t> Handouts </a:t>
            </a:r>
            <a:r>
              <a:rPr lang="de-DE" dirty="0"/>
              <a:t>oder</a:t>
            </a:r>
            <a:r>
              <a:rPr lang="de-DE" b="1" dirty="0"/>
              <a:t> Ähnlichem</a:t>
            </a:r>
          </a:p>
          <a:p>
            <a:endParaRPr lang="de-DE" dirty="0"/>
          </a:p>
          <a:p>
            <a:r>
              <a:rPr lang="de-DE" u="sng" dirty="0"/>
              <a:t>Zielsetzung:</a:t>
            </a:r>
          </a:p>
          <a:p>
            <a:r>
              <a:rPr lang="de-DE" dirty="0"/>
              <a:t>Wissen über bestehende Angebote</a:t>
            </a:r>
          </a:p>
          <a:p>
            <a:r>
              <a:rPr lang="de-DE" dirty="0"/>
              <a:t>Kritische Auseinandersetzung mit bestehenden Angeboten</a:t>
            </a:r>
          </a:p>
          <a:p>
            <a:r>
              <a:rPr lang="de-DE" dirty="0"/>
              <a:t>Gruppenarbeit mit Arbeitsteilung, zur Förderung der persönlichen und sozialen Kompetenz. </a:t>
            </a:r>
          </a:p>
          <a:p>
            <a:r>
              <a:rPr lang="de-DE" dirty="0"/>
              <a:t>Wer erledigt welche Aufgabe, wie wird präsentiert? Wer präsentiert?</a:t>
            </a:r>
          </a:p>
          <a:p>
            <a:r>
              <a:rPr lang="de-DE" u="sng" dirty="0"/>
              <a:t>Für den Ablauf</a:t>
            </a:r>
            <a:r>
              <a:rPr lang="de-DE" dirty="0"/>
              <a:t>:</a:t>
            </a:r>
          </a:p>
          <a:p>
            <a:r>
              <a:rPr lang="de-DE" dirty="0"/>
              <a:t>Jede Gruppe 3-5 Folien oder Vergleichbares, ca. 10-15 Minuten Präsentation.</a:t>
            </a:r>
          </a:p>
          <a:p>
            <a:r>
              <a:rPr lang="de-DE" dirty="0"/>
              <a:t>Anschließend konstruktives (!) Feedback &amp; Austausch im Plenum</a:t>
            </a:r>
          </a:p>
        </p:txBody>
      </p:sp>
    </p:spTree>
    <p:extLst>
      <p:ext uri="{BB962C8B-B14F-4D97-AF65-F5344CB8AC3E}">
        <p14:creationId xmlns:p14="http://schemas.microsoft.com/office/powerpoint/2010/main" val="373261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1" name="Grafik 10">
            <a:extLst>
              <a:ext uri="{FF2B5EF4-FFF2-40B4-BE49-F238E27FC236}">
                <a16:creationId xmlns:a16="http://schemas.microsoft.com/office/drawing/2014/main" id="{19CB4D51-D3B1-49D7-B55E-16E7BA1AE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85" y="3339515"/>
            <a:ext cx="1951510" cy="902285"/>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541592" y="984839"/>
            <a:ext cx="7466007" cy="5693866"/>
          </a:xfrm>
          <a:prstGeom prst="rect">
            <a:avLst/>
          </a:prstGeom>
          <a:noFill/>
        </p:spPr>
        <p:txBody>
          <a:bodyPr wrap="square" rtlCol="0">
            <a:spAutoFit/>
          </a:bodyPr>
          <a:lstStyle/>
          <a:p>
            <a:pPr marL="285750" indent="-285750">
              <a:buFont typeface="Arial" panose="020B0604020202020204" pitchFamily="34" charset="0"/>
              <a:buChar char="•"/>
            </a:pPr>
            <a:endParaRPr lang="de-DE" sz="1200" dirty="0">
              <a:latin typeface="+mj-lt"/>
            </a:endParaRPr>
          </a:p>
          <a:p>
            <a:pPr marL="285750" indent="-285750">
              <a:buFont typeface="Arial" panose="020B0604020202020204" pitchFamily="34" charset="0"/>
              <a:buChar char="•"/>
            </a:pPr>
            <a:r>
              <a:rPr lang="de-DE" sz="1200" dirty="0">
                <a:latin typeface="+mj-lt"/>
              </a:rPr>
              <a:t>Alzheimer Forschung Initiative e.V. (</a:t>
            </a:r>
            <a:r>
              <a:rPr lang="de-DE" sz="1200" dirty="0" err="1">
                <a:latin typeface="+mj-lt"/>
              </a:rPr>
              <a:t>o.J.a</a:t>
            </a:r>
            <a:r>
              <a:rPr lang="de-DE" sz="1200" dirty="0">
                <a:latin typeface="+mj-lt"/>
              </a:rPr>
              <a:t>): Von leichter Vergesslichkeit bis zur Pflegebedürftigkeit. Vier Stadien: Verlauf der Alzheimer-Demenz, Verfügbar unter: https://www.alzheimer-forschung.de/alzheimer/symptome/stadien/  (zuletzt abgerufen 18.06.2024).</a:t>
            </a:r>
          </a:p>
          <a:p>
            <a:pPr marL="285750" indent="-285750">
              <a:buFont typeface="Arial" panose="020B0604020202020204" pitchFamily="34" charset="0"/>
              <a:buChar char="•"/>
            </a:pPr>
            <a:r>
              <a:rPr lang="de-DE" sz="1200" dirty="0">
                <a:latin typeface="+mj-lt"/>
              </a:rPr>
              <a:t>Alzheimer Forschung Initiative e.V. (</a:t>
            </a:r>
            <a:r>
              <a:rPr lang="de-DE" sz="1200" dirty="0" err="1">
                <a:latin typeface="+mj-lt"/>
              </a:rPr>
              <a:t>o.J.b</a:t>
            </a:r>
            <a:r>
              <a:rPr lang="de-DE" sz="1200" dirty="0">
                <a:latin typeface="+mj-lt"/>
              </a:rPr>
              <a:t>): Mehr als nur </a:t>
            </a:r>
            <a:r>
              <a:rPr lang="de-DE" sz="1200" dirty="0" err="1">
                <a:latin typeface="+mj-lt"/>
              </a:rPr>
              <a:t>Vergesslichkeit.Symptome</a:t>
            </a:r>
            <a:r>
              <a:rPr lang="de-DE" sz="1200" dirty="0">
                <a:latin typeface="+mj-lt"/>
              </a:rPr>
              <a:t> der Alzheimer-Krankheit, Verfügbar unter: Symptome der Alzheimer-Krankheit | Alzheimer Forschung Initiative e.V. (AFI) (alzheimer-forschung.de) (zuletzt abgerufen 18.06.2024).</a:t>
            </a:r>
          </a:p>
          <a:p>
            <a:pPr marL="285750" indent="-285750">
              <a:buFont typeface="Arial" panose="020B0604020202020204" pitchFamily="34" charset="0"/>
              <a:buChar char="•"/>
            </a:pPr>
            <a:r>
              <a:rPr lang="de-DE" sz="1200" dirty="0">
                <a:latin typeface="+mj-lt"/>
              </a:rPr>
              <a:t>Deutsche Alzheimer Gesellschaft e.V. (Hrsg.) (2021): Informationsblatt 1. Die Häufigkeit von Demenzerkrankungen, Verfügbar unter: Symptome der Alzheimer-Krankheit | Alzheimer Forschung Initiative e.V. (AFI) (alzheimer-forschung.de) (zuletzt abgerufen am 18.06.2024).</a:t>
            </a:r>
          </a:p>
          <a:p>
            <a:pPr marL="285750" indent="-285750">
              <a:buFont typeface="Arial" panose="020B0604020202020204" pitchFamily="34" charset="0"/>
              <a:buChar char="•"/>
            </a:pPr>
            <a:r>
              <a:rPr lang="de-DE" sz="1200" dirty="0">
                <a:latin typeface="+mj-lt"/>
              </a:rPr>
              <a:t>Deutsches Zentrum für Integrations- und Migrationsforschung </a:t>
            </a:r>
            <a:r>
              <a:rPr lang="de-DE" sz="1200" dirty="0" err="1">
                <a:latin typeface="+mj-lt"/>
              </a:rPr>
              <a:t>DeZIM</a:t>
            </a:r>
            <a:r>
              <a:rPr lang="de-DE" sz="1200" dirty="0">
                <a:latin typeface="+mj-lt"/>
              </a:rPr>
              <a:t> e.V. (Hrsg.) (2022): Alter(n) und Migration in Deutschland. Ein Überblick zum Forschungsstand zur Lebenssituation älterer Menschen mit Migrationsgeschichte in Deutschland, Verfügbar unter: https://www.dezim-institut.de/fileadmin/user_upload/Demo_FIS/publikation_pdf/FA-5326.pdf (zuletzt abgerufen 18.06.2024).</a:t>
            </a:r>
          </a:p>
          <a:p>
            <a:pPr marL="285750" indent="-285750">
              <a:buFont typeface="Arial" panose="020B0604020202020204" pitchFamily="34" charset="0"/>
              <a:buChar char="•"/>
            </a:pPr>
            <a:r>
              <a:rPr lang="de-DE" sz="1200" dirty="0" err="1">
                <a:latin typeface="+mj-lt"/>
              </a:rPr>
              <a:t>Hungerbühler</a:t>
            </a:r>
            <a:r>
              <a:rPr lang="de-DE" sz="1200" dirty="0">
                <a:latin typeface="+mj-lt"/>
              </a:rPr>
              <a:t>, Hildegard (2021): Altern als Spiegelbild pluralistische Lebensläufe und am Beispiel Migration. [in:] Domenig, Dagmar (Hrsg.) Transkulturelle und transkategoriale Kompetenz. Lehrbuch zum Umgang mit Vielfalt, Verschiedenheit und </a:t>
            </a:r>
            <a:r>
              <a:rPr lang="de-DE" sz="1200" dirty="0" err="1">
                <a:latin typeface="+mj-lt"/>
              </a:rPr>
              <a:t>Diversity</a:t>
            </a:r>
            <a:r>
              <a:rPr lang="de-DE" sz="1200" dirty="0">
                <a:latin typeface="+mj-lt"/>
              </a:rPr>
              <a:t> für Pflege-, Gesundheits- und Sozialberufe. 3. Auflage. Hogrefe Verlag: Bern. S.385-412.</a:t>
            </a:r>
          </a:p>
          <a:p>
            <a:pPr marL="285750" indent="-285750">
              <a:buFont typeface="Arial" panose="020B0604020202020204" pitchFamily="34" charset="0"/>
              <a:buChar char="•"/>
            </a:pPr>
            <a:r>
              <a:rPr lang="de-DE" sz="1200" dirty="0">
                <a:latin typeface="+mj-lt"/>
              </a:rPr>
              <a:t>I care (2015): Krankheitslehre. Thieme Verlag: Stuttgart.</a:t>
            </a:r>
          </a:p>
          <a:p>
            <a:pPr marL="285750" indent="-285750">
              <a:buFont typeface="Arial" panose="020B0604020202020204" pitchFamily="34" charset="0"/>
              <a:buChar char="•"/>
            </a:pPr>
            <a:r>
              <a:rPr lang="de-DE" sz="1200" dirty="0">
                <a:latin typeface="+mj-lt"/>
              </a:rPr>
              <a:t>Schweizerisches Rotes Kreuz, Departement Gesundheit und Integration (Hrsg.) (2015). Migration – Alter – Gesundheit. Die Situation älter werdender Migrantinnen und Migranten in der Schweiz Eine Toolbox für Fach- und Lehrpersonen. Abrufbar unter: https://assets.ctfassets.net/fclxf7o732gj/DzfbcCcGysY4a8GcK2u6g/99630750cbf7d02b4671239725262b4e/LM_Migration_-_Alter_-_Gesundheit_01.pdf.</a:t>
            </a:r>
          </a:p>
          <a:p>
            <a:pPr marL="285750" indent="-285750">
              <a:buFont typeface="Arial" panose="020B0604020202020204" pitchFamily="34" charset="0"/>
              <a:buChar char="•"/>
            </a:pPr>
            <a:r>
              <a:rPr lang="de-DE" sz="1200" dirty="0">
                <a:latin typeface="+mj-lt"/>
              </a:rPr>
              <a:t>Kooperationsverbund Gesundheitliche Chancengleichheit (Hrsg.) (2019). Das Gemeinschaftsangebot "Demenz und Migration" des AWO Kreisverbandes Köln e. V.. Abrufbar unter: https://www.gesundheitliche-chancengleichheit.de/good-practice/detailseite/das-gemeinschaftsangebot-demenz-und-migration</a:t>
            </a:r>
          </a:p>
          <a:p>
            <a:endParaRPr lang="de-DE" sz="1400" dirty="0">
              <a:latin typeface="+mj-lt"/>
            </a:endParaRPr>
          </a:p>
          <a:p>
            <a:pPr marL="285750" indent="-285750">
              <a:buFont typeface="Arial" panose="020B0604020202020204" pitchFamily="34" charset="0"/>
              <a:buChar char="•"/>
            </a:pPr>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3"/>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5" y="2711652"/>
            <a:ext cx="1475008" cy="1938992"/>
          </a:xfrm>
          <a:prstGeom prst="rect">
            <a:avLst/>
          </a:prstGeom>
          <a:noFill/>
        </p:spPr>
        <p:txBody>
          <a:bodyPr wrap="square" rtlCol="0">
            <a:spAutoFit/>
          </a:bodyPr>
          <a:lstStyle/>
          <a:p>
            <a:r>
              <a:rPr lang="de-DE" sz="2400" dirty="0">
                <a:latin typeface="+mj-lt"/>
              </a:rPr>
              <a:t>Projekte / </a:t>
            </a:r>
            <a:r>
              <a:rPr lang="de-DE" sz="2400" dirty="0">
                <a:solidFill>
                  <a:srgbClr val="FF0000"/>
                </a:solidFill>
                <a:latin typeface="+mj-lt"/>
              </a:rPr>
              <a:t>Angebote der Region,</a:t>
            </a:r>
          </a:p>
          <a:p>
            <a:r>
              <a:rPr lang="de-DE" sz="2400" dirty="0">
                <a:solidFill>
                  <a:srgbClr val="FF0000"/>
                </a:solidFill>
                <a:latin typeface="+mj-lt"/>
              </a:rPr>
              <a:t>hier Köln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541592" y="1325461"/>
            <a:ext cx="7466007" cy="3847207"/>
          </a:xfrm>
          <a:prstGeom prst="rect">
            <a:avLst/>
          </a:prstGeom>
          <a:noFill/>
        </p:spPr>
        <p:txBody>
          <a:bodyPr wrap="square" rtlCol="0">
            <a:spAutoFit/>
          </a:bodyPr>
          <a:lstStyle/>
          <a:p>
            <a:pPr marL="285750" indent="-285750">
              <a:buFont typeface="Arial" panose="020B0604020202020204" pitchFamily="34" charset="0"/>
              <a:buChar char="•"/>
            </a:pPr>
            <a:endParaRPr lang="de-DE" dirty="0">
              <a:latin typeface="+mj-lt"/>
            </a:endParaRPr>
          </a:p>
          <a:p>
            <a:pPr marL="285750" indent="-285750">
              <a:buFont typeface="Arial" panose="020B0604020202020204" pitchFamily="34" charset="0"/>
              <a:buChar char="•"/>
            </a:pPr>
            <a:r>
              <a:rPr lang="de-DE" dirty="0">
                <a:latin typeface="+mj-lt"/>
              </a:rPr>
              <a:t>1.1 </a:t>
            </a:r>
            <a:r>
              <a:rPr lang="de-DE" dirty="0">
                <a:latin typeface="+mj-lt"/>
                <a:hlinkClick r:id="rId3"/>
              </a:rPr>
              <a:t>https://nascha-kwartihra.weebly.com/</a:t>
            </a:r>
            <a:r>
              <a:rPr lang="de-DE" dirty="0">
                <a:latin typeface="+mj-lt"/>
              </a:rPr>
              <a:t> </a:t>
            </a:r>
          </a:p>
          <a:p>
            <a:pPr marL="285750" indent="-285750">
              <a:buFont typeface="Arial" panose="020B0604020202020204" pitchFamily="34" charset="0"/>
              <a:buChar char="•"/>
            </a:pPr>
            <a:r>
              <a:rPr lang="de-DE" dirty="0">
                <a:latin typeface="+mj-lt"/>
              </a:rPr>
              <a:t>1.2 </a:t>
            </a:r>
            <a:r>
              <a:rPr lang="de-DE" dirty="0">
                <a:latin typeface="+mj-lt"/>
                <a:hlinkClick r:id="rId4"/>
              </a:rPr>
              <a:t>https://www.aq-nrw.de/quartier-erleben/projektlandkarte/projekte/nasha-kwarthira-koeln/</a:t>
            </a:r>
            <a:r>
              <a:rPr lang="de-DE" dirty="0">
                <a:latin typeface="+mj-lt"/>
              </a:rPr>
              <a:t> </a:t>
            </a:r>
          </a:p>
          <a:p>
            <a:pPr marL="285750" indent="-285750">
              <a:buFont typeface="Arial" panose="020B0604020202020204" pitchFamily="34" charset="0"/>
              <a:buChar char="•"/>
            </a:pPr>
            <a:r>
              <a:rPr lang="de-DE" dirty="0">
                <a:latin typeface="+mj-lt"/>
              </a:rPr>
              <a:t>2.1 </a:t>
            </a:r>
            <a:r>
              <a:rPr lang="de-DE" dirty="0">
                <a:latin typeface="+mj-lt"/>
                <a:hlinkClick r:id="rId5"/>
              </a:rPr>
              <a:t>https://www.demenz-und-migration.de/</a:t>
            </a:r>
            <a:r>
              <a:rPr lang="de-DE" dirty="0">
                <a:latin typeface="+mj-lt"/>
              </a:rPr>
              <a:t> </a:t>
            </a:r>
          </a:p>
          <a:p>
            <a:pPr marL="285750" indent="-285750">
              <a:buFont typeface="Arial" panose="020B0604020202020204" pitchFamily="34" charset="0"/>
              <a:buChar char="•"/>
            </a:pPr>
            <a:r>
              <a:rPr lang="de-DE" dirty="0">
                <a:latin typeface="+mj-lt"/>
              </a:rPr>
              <a:t>2.2 </a:t>
            </a:r>
            <a:r>
              <a:rPr lang="de-DE" dirty="0">
                <a:latin typeface="+mj-lt"/>
                <a:hlinkClick r:id="rId6"/>
              </a:rPr>
              <a:t>https://www.demenz-support.de/projekte/diversity-on/</a:t>
            </a:r>
            <a:r>
              <a:rPr lang="de-DE" dirty="0">
                <a:latin typeface="+mj-lt"/>
              </a:rPr>
              <a:t> </a:t>
            </a:r>
          </a:p>
          <a:p>
            <a:pPr marL="285750" indent="-285750">
              <a:buFont typeface="Arial" panose="020B0604020202020204" pitchFamily="34" charset="0"/>
              <a:buChar char="•"/>
            </a:pPr>
            <a:r>
              <a:rPr lang="de-DE" dirty="0">
                <a:latin typeface="+mj-lt"/>
              </a:rPr>
              <a:t>3.1 </a:t>
            </a:r>
            <a:r>
              <a:rPr lang="de-DE" dirty="0">
                <a:latin typeface="+mj-lt"/>
                <a:hlinkClick r:id="rId7"/>
              </a:rPr>
              <a:t>https://www.gesundheitliche-chancengleichheit.de/good-practice/detailseite/das-gemeinschaftsangebot-demenz-und-migration/</a:t>
            </a:r>
            <a:r>
              <a:rPr lang="de-DE" dirty="0">
                <a:latin typeface="+mj-lt"/>
              </a:rPr>
              <a:t> </a:t>
            </a:r>
          </a:p>
          <a:p>
            <a:pPr marL="285750" indent="-285750">
              <a:buFont typeface="Arial" panose="020B0604020202020204" pitchFamily="34" charset="0"/>
              <a:buChar char="•"/>
            </a:pPr>
            <a:r>
              <a:rPr lang="de-DE" dirty="0">
                <a:latin typeface="+mj-lt"/>
              </a:rPr>
              <a:t>3.2 </a:t>
            </a:r>
            <a:r>
              <a:rPr lang="de-DE" dirty="0">
                <a:latin typeface="+mj-lt"/>
                <a:hlinkClick r:id="rId8"/>
              </a:rPr>
              <a:t>https://awo-koeln.de/pflege/tuerkische-beratung-fuer-senioren/</a:t>
            </a:r>
            <a:r>
              <a:rPr lang="de-DE" dirty="0">
                <a:latin typeface="+mj-lt"/>
              </a:rPr>
              <a:t> </a:t>
            </a:r>
          </a:p>
          <a:p>
            <a:pPr marL="285750" indent="-285750">
              <a:buFont typeface="Arial" panose="020B0604020202020204" pitchFamily="34" charset="0"/>
              <a:buChar char="•"/>
            </a:pPr>
            <a:r>
              <a:rPr lang="de-DE" dirty="0">
                <a:latin typeface="+mj-lt"/>
              </a:rPr>
              <a:t>4.1 </a:t>
            </a:r>
            <a:r>
              <a:rPr lang="de-DE" dirty="0">
                <a:latin typeface="+mj-lt"/>
                <a:hlinkClick r:id="rId9"/>
              </a:rPr>
              <a:t>https://koelnerleben-magazin.de/themen/leben-in-koeln/kultursensible-heimpflege-in-koelner-seniorenheim.html</a:t>
            </a:r>
            <a:r>
              <a:rPr lang="de-DE" dirty="0">
                <a:latin typeface="+mj-lt"/>
              </a:rPr>
              <a:t> </a:t>
            </a:r>
          </a:p>
          <a:p>
            <a:pPr marL="285750" indent="-285750">
              <a:buFont typeface="Arial" panose="020B0604020202020204" pitchFamily="34" charset="0"/>
              <a:buChar char="•"/>
            </a:pPr>
            <a:r>
              <a:rPr lang="de-DE" dirty="0">
                <a:latin typeface="+mj-lt"/>
              </a:rPr>
              <a:t>4.2 </a:t>
            </a:r>
            <a:r>
              <a:rPr lang="de-DE" dirty="0">
                <a:latin typeface="+mj-lt"/>
                <a:hlinkClick r:id="rId10"/>
              </a:rPr>
              <a:t>https://www.bildung.koeln.de/grundbildung/artikel/artikel_0681.html</a:t>
            </a:r>
            <a:r>
              <a:rPr lang="de-DE" dirty="0">
                <a:latin typeface="+mj-lt"/>
              </a:rPr>
              <a:t> </a:t>
            </a:r>
          </a:p>
          <a:p>
            <a:endParaRPr lang="de-DE" sz="1400" dirty="0">
              <a:latin typeface="+mj-lt"/>
            </a:endParaRPr>
          </a:p>
          <a:p>
            <a:pPr marL="285750" indent="-285750">
              <a:buFont typeface="Arial" panose="020B0604020202020204" pitchFamily="34" charset="0"/>
              <a:buChar char="•"/>
            </a:pPr>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11"/>
          <a:stretch>
            <a:fillRect/>
          </a:stretch>
        </p:blipFill>
        <p:spPr>
          <a:xfrm>
            <a:off x="8979341" y="86154"/>
            <a:ext cx="1548518" cy="719390"/>
          </a:xfrm>
          <a:prstGeom prst="rect">
            <a:avLst/>
          </a:prstGeom>
        </p:spPr>
      </p:pic>
    </p:spTree>
    <p:extLst>
      <p:ext uri="{BB962C8B-B14F-4D97-AF65-F5344CB8AC3E}">
        <p14:creationId xmlns:p14="http://schemas.microsoft.com/office/powerpoint/2010/main" val="81657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4B9A4-81F9-4193-0803-C76944BBFF84}"/>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C8204A2-211A-5565-14C2-0891E9813E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6302"/>
            <a:ext cx="12192000" cy="6858000"/>
          </a:xfrm>
        </p:spPr>
      </p:pic>
      <p:pic>
        <p:nvPicPr>
          <p:cNvPr id="4" name="Grafik 3">
            <a:extLst>
              <a:ext uri="{FF2B5EF4-FFF2-40B4-BE49-F238E27FC236}">
                <a16:creationId xmlns:a16="http://schemas.microsoft.com/office/drawing/2014/main" id="{D9581F26-79B8-3427-A273-D1F8C93E4F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Rechteck 5">
            <a:extLst>
              <a:ext uri="{FF2B5EF4-FFF2-40B4-BE49-F238E27FC236}">
                <a16:creationId xmlns:a16="http://schemas.microsoft.com/office/drawing/2014/main" id="{1FC22456-F2B3-7C02-A6D3-C59A7DCBF09E}"/>
              </a:ext>
            </a:extLst>
          </p:cNvPr>
          <p:cNvSpPr/>
          <p:nvPr/>
        </p:nvSpPr>
        <p:spPr>
          <a:xfrm>
            <a:off x="538480" y="1615211"/>
            <a:ext cx="10789920" cy="1015663"/>
          </a:xfrm>
          <a:prstGeom prst="rect">
            <a:avLst/>
          </a:prstGeom>
        </p:spPr>
        <p:txBody>
          <a:bodyPr wrap="square">
            <a:spAutoFit/>
          </a:bodyPr>
          <a:lstStyle/>
          <a:p>
            <a:pPr marL="342900" indent="-342900">
              <a:buClr>
                <a:schemeClr val="tx2"/>
              </a:buClr>
              <a:buFont typeface="Arial" panose="020B0604020202020204" pitchFamily="34" charset="0"/>
              <a:buChar char="•"/>
            </a:pPr>
            <a:endParaRPr lang="de-DE" sz="2400" dirty="0"/>
          </a:p>
          <a:p>
            <a:pPr>
              <a:buClr>
                <a:schemeClr val="tx2"/>
              </a:buClr>
            </a:pPr>
            <a:endParaRPr lang="de-DE" sz="1200" dirty="0"/>
          </a:p>
          <a:p>
            <a:pPr>
              <a:buClr>
                <a:schemeClr val="tx2"/>
              </a:buClr>
            </a:pPr>
            <a:endParaRPr lang="de-DE" sz="2400" dirty="0"/>
          </a:p>
        </p:txBody>
      </p:sp>
      <p:sp>
        <p:nvSpPr>
          <p:cNvPr id="7" name="Textfeld 6">
            <a:extLst>
              <a:ext uri="{FF2B5EF4-FFF2-40B4-BE49-F238E27FC236}">
                <a16:creationId xmlns:a16="http://schemas.microsoft.com/office/drawing/2014/main" id="{B81D94F9-BF44-66BC-0E99-4B96FF6CB775}"/>
              </a:ext>
            </a:extLst>
          </p:cNvPr>
          <p:cNvSpPr txBox="1"/>
          <p:nvPr/>
        </p:nvSpPr>
        <p:spPr>
          <a:xfrm>
            <a:off x="538480" y="815060"/>
            <a:ext cx="11115040" cy="5280420"/>
          </a:xfrm>
          <a:prstGeom prst="rect">
            <a:avLst/>
          </a:prstGeom>
          <a:noFill/>
        </p:spPr>
        <p:txBody>
          <a:bodyPr wrap="square">
            <a:spAutoFit/>
          </a:bodyPr>
          <a:lstStyle/>
          <a:p>
            <a:pPr marL="0" lvl="0" indent="0" algn="l" rtl="0">
              <a:spcAft>
                <a:spcPts val="0"/>
              </a:spcAft>
              <a:buNone/>
            </a:pPr>
            <a:r>
              <a:rPr lang="de-DE" sz="1200" b="1" dirty="0">
                <a:solidFill>
                  <a:srgbClr val="020203"/>
                </a:solidFill>
              </a:rPr>
              <a:t>Impressum</a:t>
            </a:r>
          </a:p>
          <a:p>
            <a:pPr marL="0" lvl="0" indent="0" algn="l" rtl="0">
              <a:spcAft>
                <a:spcPts val="0"/>
              </a:spcAft>
              <a:buNone/>
            </a:pPr>
            <a:endParaRPr lang="de-DE" sz="900" b="1" dirty="0">
              <a:solidFill>
                <a:srgbClr val="020203"/>
              </a:solidFill>
            </a:endParaRPr>
          </a:p>
          <a:p>
            <a:pPr marL="0" lvl="0" indent="0" algn="l" rtl="0">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pPr lvl="0">
              <a:buClr>
                <a:schemeClr val="dk1"/>
              </a:buClr>
              <a:buSzPts val="1100"/>
            </a:pPr>
            <a:r>
              <a:rPr lang="de-DE" sz="900" dirty="0">
                <a:solidFill>
                  <a:schemeClr val="dk1"/>
                </a:solidFill>
              </a:rPr>
              <a:t>Lindenburg Akademie Aus- und Weiterbildung an der Uniklinik Köln</a:t>
            </a:r>
          </a:p>
          <a:p>
            <a:pPr lvl="0">
              <a:buClr>
                <a:schemeClr val="dk1"/>
              </a:buClr>
              <a:buSzPts val="1100"/>
            </a:pPr>
            <a:r>
              <a:rPr lang="de-DE" sz="900" dirty="0">
                <a:solidFill>
                  <a:schemeClr val="dk1"/>
                </a:solidFill>
              </a:rPr>
              <a:t>Gleueler Straße 176-178 50935 Köln</a:t>
            </a:r>
          </a:p>
          <a:p>
            <a:pPr lvl="0">
              <a:buClr>
                <a:schemeClr val="dk1"/>
              </a:buClr>
              <a:buSzPts val="1100"/>
            </a:pPr>
            <a:r>
              <a:rPr lang="de-DE" sz="900" dirty="0">
                <a:solidFill>
                  <a:schemeClr val="dk1"/>
                </a:solidFill>
              </a:rPr>
              <a:t>Schule für Pflegefachberufe der Lindenburg Akademie</a:t>
            </a:r>
          </a:p>
          <a:p>
            <a:pPr lvl="0"/>
            <a:r>
              <a:rPr lang="de-DE" sz="900" dirty="0">
                <a:solidFill>
                  <a:schemeClr val="dk1"/>
                </a:solidFill>
              </a:rPr>
              <a:t>Scheidtweiler Straße 11-13 50933 Köln</a:t>
            </a:r>
            <a:endParaRPr lang="de-DE" sz="900" dirty="0"/>
          </a:p>
          <a:p>
            <a:pPr lvl="0"/>
            <a:r>
              <a:rPr lang="de-DE" sz="900" dirty="0">
                <a:hlinkClick r:id="rId4"/>
              </a:rPr>
              <a:t>www.uk-koeln.de/lehre/lindenburg-akademie/</a:t>
            </a:r>
            <a:endParaRPr lang="de-DE" sz="900" dirty="0"/>
          </a:p>
          <a:p>
            <a:pPr lvl="0"/>
            <a:endParaRPr lang="de-DE" sz="900" b="1" dirty="0">
              <a:solidFill>
                <a:schemeClr val="dk1"/>
              </a:solidFill>
            </a:endParaRPr>
          </a:p>
          <a:p>
            <a:r>
              <a:rPr lang="de-DE" sz="900" b="1" dirty="0">
                <a:solidFill>
                  <a:schemeClr val="dk1"/>
                </a:solidFill>
              </a:rPr>
              <a:t>Autorin: </a:t>
            </a:r>
            <a:r>
              <a:rPr lang="de-DE" sz="900" dirty="0">
                <a:solidFill>
                  <a:schemeClr val="dk1"/>
                </a:solidFill>
              </a:rPr>
              <a:t>Melanie Baltes</a:t>
            </a:r>
            <a:endParaRPr lang="de-DE" sz="900" dirty="0"/>
          </a:p>
          <a:p>
            <a:endParaRPr lang="de-DE" sz="900" dirty="0"/>
          </a:p>
          <a:p>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9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endParaRPr lang="de-DE" sz="900" dirty="0">
              <a:solidFill>
                <a:schemeClr val="dk1"/>
              </a:solidFill>
            </a:endParaRPr>
          </a:p>
          <a:p>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endParaRPr lang="de-DE" sz="900" b="1" dirty="0">
              <a:solidFill>
                <a:schemeClr val="dk1"/>
              </a:solidFill>
            </a:endParaRPr>
          </a:p>
          <a:p>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spcAft>
                <a:spcPts val="0"/>
              </a:spcAft>
              <a:buNone/>
            </a:pPr>
            <a:endParaRPr lang="de-DE" sz="900" b="1" dirty="0">
              <a:solidFill>
                <a:schemeClr val="dk1"/>
              </a:solidFill>
            </a:endParaRPr>
          </a:p>
          <a:p>
            <a:pPr marL="0" lvl="0" indent="0" algn="l" rtl="0">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8" name="Grafik 7">
            <a:extLst>
              <a:ext uri="{FF2B5EF4-FFF2-40B4-BE49-F238E27FC236}">
                <a16:creationId xmlns:a16="http://schemas.microsoft.com/office/drawing/2014/main" id="{D4199CC6-F5CC-BEDF-4985-3201E73A033E}"/>
              </a:ext>
            </a:extLst>
          </p:cNvPr>
          <p:cNvPicPr>
            <a:picLocks noChangeAspect="1"/>
          </p:cNvPicPr>
          <p:nvPr/>
        </p:nvPicPr>
        <p:blipFill>
          <a:blip r:embed="rId5"/>
          <a:stretch>
            <a:fillRect/>
          </a:stretch>
        </p:blipFill>
        <p:spPr>
          <a:xfrm>
            <a:off x="1469468" y="3045707"/>
            <a:ext cx="859984" cy="300888"/>
          </a:xfrm>
          <a:prstGeom prst="rect">
            <a:avLst/>
          </a:prstGeom>
        </p:spPr>
      </p:pic>
    </p:spTree>
    <p:extLst>
      <p:ext uri="{BB962C8B-B14F-4D97-AF65-F5344CB8AC3E}">
        <p14:creationId xmlns:p14="http://schemas.microsoft.com/office/powerpoint/2010/main" val="310570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FA37A7-1E80-4283-8D15-0A096074A247}"/>
</file>

<file path=customXml/itemProps2.xml><?xml version="1.0" encoding="utf-8"?>
<ds:datastoreItem xmlns:ds="http://schemas.openxmlformats.org/officeDocument/2006/customXml" ds:itemID="{9E052257-96B7-4D1F-AE62-99531B6B17FA}"/>
</file>

<file path=customXml/itemProps3.xml><?xml version="1.0" encoding="utf-8"?>
<ds:datastoreItem xmlns:ds="http://schemas.openxmlformats.org/officeDocument/2006/customXml" ds:itemID="{699B4E58-4969-4DDA-A7B0-6B321A4EC975}"/>
</file>

<file path=docProps/app.xml><?xml version="1.0" encoding="utf-8"?>
<Properties xmlns="http://schemas.openxmlformats.org/officeDocument/2006/extended-properties" xmlns:vt="http://schemas.openxmlformats.org/officeDocument/2006/docPropsVTypes">
  <TotalTime>0</TotalTime>
  <Words>2186</Words>
  <Application>Microsoft Office PowerPoint</Application>
  <PresentationFormat>Breitbild</PresentationFormat>
  <Paragraphs>255</Paragraphs>
  <Slides>30</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30</vt:i4>
      </vt:variant>
    </vt:vector>
  </HeadingPairs>
  <TitlesOfParts>
    <vt:vector size="35" baseType="lpstr">
      <vt:lpstr>Arial</vt:lpstr>
      <vt:lpstr>Calibri</vt:lpstr>
      <vt:lpstr>Calibri Light</vt:lpstr>
      <vt:lpstr>Comfortaa Light</vt:lpstr>
      <vt:lpstr>Office</vt:lpstr>
      <vt:lpstr>PowerPoint-Präsentation</vt:lpstr>
      <vt:lpstr>PowerPoint-Präsentation</vt:lpstr>
      <vt:lpstr>PowerPoint-Präsentation</vt:lpstr>
      <vt:lpstr>Demenz</vt:lpstr>
      <vt:lpstr>PowerPoint-Präsentation</vt:lpstr>
      <vt:lpstr>PowerPoint-Präsentation</vt:lpstr>
      <vt:lpstr>Alter</vt:lpstr>
      <vt:lpstr>PowerPoint-Präsentation</vt:lpstr>
      <vt:lpstr>PowerPoint-Präsentation</vt:lpstr>
      <vt:lpstr>PowerPoint-Präsentation</vt:lpstr>
      <vt:lpstr>PowerPoint-Präsentation</vt:lpstr>
      <vt:lpstr>Migration &amp; Alter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Anwendung auf Praxisbeispiele</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65</cp:revision>
  <dcterms:created xsi:type="dcterms:W3CDTF">2025-02-07T16:45:06Z</dcterms:created>
  <dcterms:modified xsi:type="dcterms:W3CDTF">2025-12-03T14:41:44Z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