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256" r:id="rId5"/>
    <p:sldId id="591" r:id="rId6"/>
    <p:sldId id="620" r:id="rId7"/>
    <p:sldId id="622" r:id="rId8"/>
    <p:sldId id="621" r:id="rId9"/>
    <p:sldId id="257" r:id="rId10"/>
    <p:sldId id="594" r:id="rId11"/>
    <p:sldId id="595" r:id="rId12"/>
    <p:sldId id="597" r:id="rId13"/>
    <p:sldId id="598" r:id="rId14"/>
    <p:sldId id="265" r:id="rId15"/>
    <p:sldId id="606" r:id="rId16"/>
    <p:sldId id="577" r:id="rId17"/>
    <p:sldId id="608" r:id="rId18"/>
    <p:sldId id="612" r:id="rId19"/>
    <p:sldId id="579" r:id="rId20"/>
    <p:sldId id="662" r:id="rId21"/>
    <p:sldId id="663" r:id="rId22"/>
    <p:sldId id="266" r:id="rId23"/>
    <p:sldId id="613" r:id="rId24"/>
    <p:sldId id="614" r:id="rId25"/>
    <p:sldId id="615" r:id="rId26"/>
    <p:sldId id="653" r:id="rId27"/>
    <p:sldId id="617" r:id="rId28"/>
    <p:sldId id="623" r:id="rId29"/>
    <p:sldId id="624" r:id="rId30"/>
    <p:sldId id="661" r:id="rId31"/>
    <p:sldId id="660" r:id="rId32"/>
    <p:sldId id="619" r:id="rId33"/>
    <p:sldId id="626" r:id="rId34"/>
    <p:sldId id="627" r:id="rId35"/>
    <p:sldId id="628" r:id="rId36"/>
    <p:sldId id="629" r:id="rId37"/>
    <p:sldId id="634" r:id="rId38"/>
    <p:sldId id="635" r:id="rId39"/>
    <p:sldId id="655" r:id="rId40"/>
    <p:sldId id="637" r:id="rId41"/>
    <p:sldId id="656" r:id="rId42"/>
    <p:sldId id="639" r:id="rId43"/>
    <p:sldId id="640" r:id="rId44"/>
    <p:sldId id="641" r:id="rId45"/>
    <p:sldId id="657" r:id="rId46"/>
    <p:sldId id="643" r:id="rId47"/>
    <p:sldId id="658" r:id="rId48"/>
    <p:sldId id="645" r:id="rId49"/>
    <p:sldId id="632" r:id="rId50"/>
    <p:sldId id="646" r:id="rId51"/>
    <p:sldId id="261" r:id="rId52"/>
    <p:sldId id="618" r:id="rId53"/>
    <p:sldId id="659" r:id="rId54"/>
    <p:sldId id="664" r:id="rId5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udia Scharf" initials="CS" lastIdx="37" clrIdx="0">
    <p:extLst>
      <p:ext uri="{19B8F6BF-5375-455C-9EA6-DF929625EA0E}">
        <p15:presenceInfo xmlns:p15="http://schemas.microsoft.com/office/powerpoint/2012/main" userId="Claudia Scharf" providerId="None"/>
      </p:ext>
    </p:extLst>
  </p:cmAuthor>
  <p:cmAuthor id="2" name="Selene Raible" initials="SR" lastIdx="5" clrIdx="1">
    <p:extLst>
      <p:ext uri="{19B8F6BF-5375-455C-9EA6-DF929625EA0E}">
        <p15:presenceInfo xmlns:p15="http://schemas.microsoft.com/office/powerpoint/2012/main" userId="12211bdefc3feca5" providerId="Windows Live"/>
      </p:ext>
    </p:extLst>
  </p:cmAuthor>
  <p:cmAuthor id="3" name="Raible, Selene Camilla" initials="SR" lastIdx="9" clrIdx="2">
    <p:extLst>
      <p:ext uri="{19B8F6BF-5375-455C-9EA6-DF929625EA0E}">
        <p15:presenceInfo xmlns:p15="http://schemas.microsoft.com/office/powerpoint/2012/main" userId="S::selene-camilla.raible@charite.de::7ec688fb-c309-4495-ad26-8fdba81ad135" providerId="AD"/>
      </p:ext>
    </p:extLst>
  </p:cmAuthor>
  <p:cmAuthor id="4" name="Ute Siebert" initials="US" lastIdx="12" clrIdx="3">
    <p:extLst>
      <p:ext uri="{19B8F6BF-5375-455C-9EA6-DF929625EA0E}">
        <p15:presenceInfo xmlns:p15="http://schemas.microsoft.com/office/powerpoint/2012/main" userId="c1a74a4b5c3a94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275"/>
    <a:srgbClr val="F09558"/>
    <a:srgbClr val="FFF3DD"/>
    <a:srgbClr val="102D65"/>
    <a:srgbClr val="284272"/>
    <a:srgbClr val="FFC000"/>
    <a:srgbClr val="E6B94F"/>
    <a:srgbClr val="FBBF4C"/>
    <a:srgbClr val="374E79"/>
    <a:srgbClr val="CFE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33" autoAdjust="0"/>
  </p:normalViewPr>
  <p:slideViewPr>
    <p:cSldViewPr snapToGrid="0">
      <p:cViewPr>
        <p:scale>
          <a:sx n="90" d="100"/>
          <a:sy n="90" d="100"/>
        </p:scale>
        <p:origin x="426" y="534"/>
      </p:cViewPr>
      <p:guideLst/>
    </p:cSldViewPr>
  </p:slideViewPr>
  <p:notesTextViewPr>
    <p:cViewPr>
      <p:scale>
        <a:sx n="150" d="100"/>
        <a:sy n="150" d="100"/>
      </p:scale>
      <p:origin x="0" y="0"/>
    </p:cViewPr>
  </p:notesTextViewPr>
  <p:notesViewPr>
    <p:cSldViewPr snapToGrid="0">
      <p:cViewPr varScale="1">
        <p:scale>
          <a:sx n="82" d="100"/>
          <a:sy n="82" d="100"/>
        </p:scale>
        <p:origin x="393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diagrams/_rels/data5.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A57BE7-38B8-47CF-A68E-D53D5459ED3E}" type="doc">
      <dgm:prSet loTypeId="urn:microsoft.com/office/officeart/2005/8/layout/venn1" loCatId="relationship" qsTypeId="urn:microsoft.com/office/officeart/2005/8/quickstyle/simple1" qsCatId="simple" csTypeId="urn:microsoft.com/office/officeart/2005/8/colors/colorful1" csCatId="colorful" phldr="1"/>
      <dgm:spPr/>
    </dgm:pt>
    <dgm:pt modelId="{45B44227-8EAD-44F0-9DBF-CD60BE2BE589}">
      <dgm:prSet phldrT="[Text]" custT="1"/>
      <dgm:spPr/>
      <dgm:t>
        <a:bodyPr/>
        <a:lstStyle/>
        <a:p>
          <a:r>
            <a:rPr lang="de-DE" sz="1800" dirty="0"/>
            <a:t>Systemische Faktoren</a:t>
          </a:r>
        </a:p>
      </dgm:t>
    </dgm:pt>
    <dgm:pt modelId="{8C935E97-6A41-434A-9D3B-76C351731C3F}" type="parTrans" cxnId="{5BAD4403-CA7A-4C90-A686-402AACDF9A3D}">
      <dgm:prSet/>
      <dgm:spPr/>
      <dgm:t>
        <a:bodyPr/>
        <a:lstStyle/>
        <a:p>
          <a:endParaRPr lang="de-DE"/>
        </a:p>
      </dgm:t>
    </dgm:pt>
    <dgm:pt modelId="{0B56C302-F581-4503-9EDF-7BBF66DABCDB}" type="sibTrans" cxnId="{5BAD4403-CA7A-4C90-A686-402AACDF9A3D}">
      <dgm:prSet/>
      <dgm:spPr/>
      <dgm:t>
        <a:bodyPr/>
        <a:lstStyle/>
        <a:p>
          <a:endParaRPr lang="de-DE"/>
        </a:p>
      </dgm:t>
    </dgm:pt>
    <dgm:pt modelId="{D3354877-142C-4052-AF59-097101F36868}">
      <dgm:prSet phldrT="[Text]" custT="1"/>
      <dgm:spPr/>
      <dgm:t>
        <a:bodyPr/>
        <a:lstStyle/>
        <a:p>
          <a:r>
            <a:rPr lang="de-DE" sz="1800" dirty="0" err="1"/>
            <a:t>Interak</a:t>
          </a:r>
          <a:r>
            <a:rPr lang="de-DE" sz="1800" dirty="0"/>
            <a:t>-</a:t>
          </a:r>
          <a:br>
            <a:rPr lang="de-DE" sz="1800" dirty="0"/>
          </a:br>
          <a:r>
            <a:rPr lang="de-DE" sz="1800" dirty="0" err="1"/>
            <a:t>tionale</a:t>
          </a:r>
          <a:r>
            <a:rPr lang="de-DE" sz="1800" dirty="0"/>
            <a:t> </a:t>
          </a:r>
          <a:br>
            <a:rPr lang="de-DE" sz="1800" dirty="0"/>
          </a:br>
          <a:r>
            <a:rPr lang="de-DE" sz="1800" dirty="0"/>
            <a:t>Faktoren</a:t>
          </a:r>
        </a:p>
      </dgm:t>
    </dgm:pt>
    <dgm:pt modelId="{E50B8B11-09DB-452F-9BE2-25084BC8605E}" type="parTrans" cxnId="{AB9DD912-5EE7-4F7E-A40D-21B54CAFD4CB}">
      <dgm:prSet/>
      <dgm:spPr/>
      <dgm:t>
        <a:bodyPr/>
        <a:lstStyle/>
        <a:p>
          <a:endParaRPr lang="de-DE"/>
        </a:p>
      </dgm:t>
    </dgm:pt>
    <dgm:pt modelId="{247D4B3F-16CC-4ECA-950E-CD2B3F527290}" type="sibTrans" cxnId="{AB9DD912-5EE7-4F7E-A40D-21B54CAFD4CB}">
      <dgm:prSet/>
      <dgm:spPr/>
      <dgm:t>
        <a:bodyPr/>
        <a:lstStyle/>
        <a:p>
          <a:endParaRPr lang="de-DE"/>
        </a:p>
      </dgm:t>
    </dgm:pt>
    <dgm:pt modelId="{9168F505-47BA-4978-825E-8CBE2E2ACBDE}">
      <dgm:prSet phldrT="[Text]" custT="1"/>
      <dgm:spPr/>
      <dgm:t>
        <a:bodyPr/>
        <a:lstStyle/>
        <a:p>
          <a:r>
            <a:rPr lang="de-DE" sz="1800" dirty="0" err="1"/>
            <a:t>Organisa-torische</a:t>
          </a:r>
          <a:r>
            <a:rPr lang="de-DE" sz="1800" dirty="0"/>
            <a:t> Faktoren</a:t>
          </a:r>
        </a:p>
      </dgm:t>
    </dgm:pt>
    <dgm:pt modelId="{AC941822-CB65-4174-B311-543729C77201}" type="parTrans" cxnId="{85FFCA75-818F-4396-8F44-EE1A669A3689}">
      <dgm:prSet/>
      <dgm:spPr/>
      <dgm:t>
        <a:bodyPr/>
        <a:lstStyle/>
        <a:p>
          <a:endParaRPr lang="de-DE"/>
        </a:p>
      </dgm:t>
    </dgm:pt>
    <dgm:pt modelId="{48A8B66D-DAC1-4733-BB40-90F3390AEF44}" type="sibTrans" cxnId="{85FFCA75-818F-4396-8F44-EE1A669A3689}">
      <dgm:prSet/>
      <dgm:spPr/>
      <dgm:t>
        <a:bodyPr/>
        <a:lstStyle/>
        <a:p>
          <a:endParaRPr lang="de-DE"/>
        </a:p>
      </dgm:t>
    </dgm:pt>
    <dgm:pt modelId="{8B156577-D7CC-41D5-888D-F7C540B01646}" type="pres">
      <dgm:prSet presAssocID="{38A57BE7-38B8-47CF-A68E-D53D5459ED3E}" presName="compositeShape" presStyleCnt="0">
        <dgm:presLayoutVars>
          <dgm:chMax val="7"/>
          <dgm:dir/>
          <dgm:resizeHandles val="exact"/>
        </dgm:presLayoutVars>
      </dgm:prSet>
      <dgm:spPr/>
    </dgm:pt>
    <dgm:pt modelId="{E0A2A3BE-D4FF-4544-86CE-AA38159C2522}" type="pres">
      <dgm:prSet presAssocID="{45B44227-8EAD-44F0-9DBF-CD60BE2BE589}" presName="circ1" presStyleLbl="vennNode1" presStyleIdx="0" presStyleCnt="3"/>
      <dgm:spPr/>
    </dgm:pt>
    <dgm:pt modelId="{7F344D3A-1BBC-43B8-A25B-F301FC6CBED2}" type="pres">
      <dgm:prSet presAssocID="{45B44227-8EAD-44F0-9DBF-CD60BE2BE589}" presName="circ1Tx" presStyleLbl="revTx" presStyleIdx="0" presStyleCnt="0">
        <dgm:presLayoutVars>
          <dgm:chMax val="0"/>
          <dgm:chPref val="0"/>
          <dgm:bulletEnabled val="1"/>
        </dgm:presLayoutVars>
      </dgm:prSet>
      <dgm:spPr/>
    </dgm:pt>
    <dgm:pt modelId="{14151C56-9026-4AC9-AB04-E258106939E2}" type="pres">
      <dgm:prSet presAssocID="{D3354877-142C-4052-AF59-097101F36868}" presName="circ2" presStyleLbl="vennNode1" presStyleIdx="1" presStyleCnt="3"/>
      <dgm:spPr/>
    </dgm:pt>
    <dgm:pt modelId="{F1F3BDB4-3758-4E76-9AA0-8ED451A194C2}" type="pres">
      <dgm:prSet presAssocID="{D3354877-142C-4052-AF59-097101F36868}" presName="circ2Tx" presStyleLbl="revTx" presStyleIdx="0" presStyleCnt="0">
        <dgm:presLayoutVars>
          <dgm:chMax val="0"/>
          <dgm:chPref val="0"/>
          <dgm:bulletEnabled val="1"/>
        </dgm:presLayoutVars>
      </dgm:prSet>
      <dgm:spPr/>
    </dgm:pt>
    <dgm:pt modelId="{3D44951F-6834-43B3-843C-AE3BE9D079E2}" type="pres">
      <dgm:prSet presAssocID="{9168F505-47BA-4978-825E-8CBE2E2ACBDE}" presName="circ3" presStyleLbl="vennNode1" presStyleIdx="2" presStyleCnt="3"/>
      <dgm:spPr/>
    </dgm:pt>
    <dgm:pt modelId="{91BCD18D-59EF-46E0-B4F7-0A9CFE35CD2B}" type="pres">
      <dgm:prSet presAssocID="{9168F505-47BA-4978-825E-8CBE2E2ACBDE}" presName="circ3Tx" presStyleLbl="revTx" presStyleIdx="0" presStyleCnt="0">
        <dgm:presLayoutVars>
          <dgm:chMax val="0"/>
          <dgm:chPref val="0"/>
          <dgm:bulletEnabled val="1"/>
        </dgm:presLayoutVars>
      </dgm:prSet>
      <dgm:spPr/>
    </dgm:pt>
  </dgm:ptLst>
  <dgm:cxnLst>
    <dgm:cxn modelId="{5BAD4403-CA7A-4C90-A686-402AACDF9A3D}" srcId="{38A57BE7-38B8-47CF-A68E-D53D5459ED3E}" destId="{45B44227-8EAD-44F0-9DBF-CD60BE2BE589}" srcOrd="0" destOrd="0" parTransId="{8C935E97-6A41-434A-9D3B-76C351731C3F}" sibTransId="{0B56C302-F581-4503-9EDF-7BBF66DABCDB}"/>
    <dgm:cxn modelId="{AB9DD912-5EE7-4F7E-A40D-21B54CAFD4CB}" srcId="{38A57BE7-38B8-47CF-A68E-D53D5459ED3E}" destId="{D3354877-142C-4052-AF59-097101F36868}" srcOrd="1" destOrd="0" parTransId="{E50B8B11-09DB-452F-9BE2-25084BC8605E}" sibTransId="{247D4B3F-16CC-4ECA-950E-CD2B3F527290}"/>
    <dgm:cxn modelId="{11643C19-1643-4D48-AC04-93EFABF353F6}" type="presOf" srcId="{45B44227-8EAD-44F0-9DBF-CD60BE2BE589}" destId="{E0A2A3BE-D4FF-4544-86CE-AA38159C2522}" srcOrd="0" destOrd="0" presId="urn:microsoft.com/office/officeart/2005/8/layout/venn1"/>
    <dgm:cxn modelId="{85FFCA75-818F-4396-8F44-EE1A669A3689}" srcId="{38A57BE7-38B8-47CF-A68E-D53D5459ED3E}" destId="{9168F505-47BA-4978-825E-8CBE2E2ACBDE}" srcOrd="2" destOrd="0" parTransId="{AC941822-CB65-4174-B311-543729C77201}" sibTransId="{48A8B66D-DAC1-4733-BB40-90F3390AEF44}"/>
    <dgm:cxn modelId="{0AB33176-7A99-43DD-98B5-0AEC9807BB59}" type="presOf" srcId="{D3354877-142C-4052-AF59-097101F36868}" destId="{14151C56-9026-4AC9-AB04-E258106939E2}" srcOrd="0" destOrd="0" presId="urn:microsoft.com/office/officeart/2005/8/layout/venn1"/>
    <dgm:cxn modelId="{1DF25D7B-E82C-4847-B18B-44614151263B}" type="presOf" srcId="{9168F505-47BA-4978-825E-8CBE2E2ACBDE}" destId="{3D44951F-6834-43B3-843C-AE3BE9D079E2}" srcOrd="0" destOrd="0" presId="urn:microsoft.com/office/officeart/2005/8/layout/venn1"/>
    <dgm:cxn modelId="{06A22290-F02B-4279-AF66-CE0D5E8C2D46}" type="presOf" srcId="{45B44227-8EAD-44F0-9DBF-CD60BE2BE589}" destId="{7F344D3A-1BBC-43B8-A25B-F301FC6CBED2}" srcOrd="1" destOrd="0" presId="urn:microsoft.com/office/officeart/2005/8/layout/venn1"/>
    <dgm:cxn modelId="{52C9B79B-0F91-43EA-9E27-C9B0623F1018}" type="presOf" srcId="{9168F505-47BA-4978-825E-8CBE2E2ACBDE}" destId="{91BCD18D-59EF-46E0-B4F7-0A9CFE35CD2B}" srcOrd="1" destOrd="0" presId="urn:microsoft.com/office/officeart/2005/8/layout/venn1"/>
    <dgm:cxn modelId="{FE7149C2-DB33-4E4F-9622-CAA471CE1109}" type="presOf" srcId="{D3354877-142C-4052-AF59-097101F36868}" destId="{F1F3BDB4-3758-4E76-9AA0-8ED451A194C2}" srcOrd="1" destOrd="0" presId="urn:microsoft.com/office/officeart/2005/8/layout/venn1"/>
    <dgm:cxn modelId="{E97993D1-AFA6-4BC3-BD46-BAEAFAABC02B}" type="presOf" srcId="{38A57BE7-38B8-47CF-A68E-D53D5459ED3E}" destId="{8B156577-D7CC-41D5-888D-F7C540B01646}" srcOrd="0" destOrd="0" presId="urn:microsoft.com/office/officeart/2005/8/layout/venn1"/>
    <dgm:cxn modelId="{EEA977AF-9A7F-4C0B-9FED-A9B199280F51}" type="presParOf" srcId="{8B156577-D7CC-41D5-888D-F7C540B01646}" destId="{E0A2A3BE-D4FF-4544-86CE-AA38159C2522}" srcOrd="0" destOrd="0" presId="urn:microsoft.com/office/officeart/2005/8/layout/venn1"/>
    <dgm:cxn modelId="{078E9236-0F1B-4941-B580-427B0AB3E162}" type="presParOf" srcId="{8B156577-D7CC-41D5-888D-F7C540B01646}" destId="{7F344D3A-1BBC-43B8-A25B-F301FC6CBED2}" srcOrd="1" destOrd="0" presId="urn:microsoft.com/office/officeart/2005/8/layout/venn1"/>
    <dgm:cxn modelId="{69AEBA18-AEE3-4534-A87E-1683567F310B}" type="presParOf" srcId="{8B156577-D7CC-41D5-888D-F7C540B01646}" destId="{14151C56-9026-4AC9-AB04-E258106939E2}" srcOrd="2" destOrd="0" presId="urn:microsoft.com/office/officeart/2005/8/layout/venn1"/>
    <dgm:cxn modelId="{2C7010B3-07D8-4376-B491-DF82F2016EE8}" type="presParOf" srcId="{8B156577-D7CC-41D5-888D-F7C540B01646}" destId="{F1F3BDB4-3758-4E76-9AA0-8ED451A194C2}" srcOrd="3" destOrd="0" presId="urn:microsoft.com/office/officeart/2005/8/layout/venn1"/>
    <dgm:cxn modelId="{F880E468-6EAA-4365-A184-0A8806E2BA44}" type="presParOf" srcId="{8B156577-D7CC-41D5-888D-F7C540B01646}" destId="{3D44951F-6834-43B3-843C-AE3BE9D079E2}" srcOrd="4" destOrd="0" presId="urn:microsoft.com/office/officeart/2005/8/layout/venn1"/>
    <dgm:cxn modelId="{38088AAF-9217-40EE-A553-5BD7DB96AE23}" type="presParOf" srcId="{8B156577-D7CC-41D5-888D-F7C540B01646}" destId="{91BCD18D-59EF-46E0-B4F7-0A9CFE35CD2B}"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8A57BE7-38B8-47CF-A68E-D53D5459ED3E}" type="doc">
      <dgm:prSet loTypeId="urn:microsoft.com/office/officeart/2005/8/layout/venn1" loCatId="relationship" qsTypeId="urn:microsoft.com/office/officeart/2005/8/quickstyle/simple1" qsCatId="simple" csTypeId="urn:microsoft.com/office/officeart/2005/8/colors/colorful1" csCatId="colorful" phldr="1"/>
      <dgm:spPr/>
    </dgm:pt>
    <dgm:pt modelId="{45B44227-8EAD-44F0-9DBF-CD60BE2BE589}">
      <dgm:prSet phldrT="[Text]" custT="1"/>
      <dgm:spPr/>
      <dgm:t>
        <a:bodyPr/>
        <a:lstStyle/>
        <a:p>
          <a:r>
            <a:rPr lang="de-DE" sz="1800" dirty="0"/>
            <a:t>Systemische Faktoren</a:t>
          </a:r>
        </a:p>
      </dgm:t>
    </dgm:pt>
    <dgm:pt modelId="{8C935E97-6A41-434A-9D3B-76C351731C3F}" type="parTrans" cxnId="{5BAD4403-CA7A-4C90-A686-402AACDF9A3D}">
      <dgm:prSet/>
      <dgm:spPr/>
      <dgm:t>
        <a:bodyPr/>
        <a:lstStyle/>
        <a:p>
          <a:endParaRPr lang="de-DE"/>
        </a:p>
      </dgm:t>
    </dgm:pt>
    <dgm:pt modelId="{0B56C302-F581-4503-9EDF-7BBF66DABCDB}" type="sibTrans" cxnId="{5BAD4403-CA7A-4C90-A686-402AACDF9A3D}">
      <dgm:prSet/>
      <dgm:spPr/>
      <dgm:t>
        <a:bodyPr/>
        <a:lstStyle/>
        <a:p>
          <a:endParaRPr lang="de-DE"/>
        </a:p>
      </dgm:t>
    </dgm:pt>
    <dgm:pt modelId="{D3354877-142C-4052-AF59-097101F36868}">
      <dgm:prSet phldrT="[Text]" custT="1"/>
      <dgm:spPr/>
      <dgm:t>
        <a:bodyPr/>
        <a:lstStyle/>
        <a:p>
          <a:r>
            <a:rPr lang="de-DE" sz="1800" dirty="0" err="1"/>
            <a:t>Interak</a:t>
          </a:r>
          <a:r>
            <a:rPr lang="de-DE" sz="1800" dirty="0"/>
            <a:t>-</a:t>
          </a:r>
          <a:br>
            <a:rPr lang="de-DE" sz="1800" dirty="0"/>
          </a:br>
          <a:r>
            <a:rPr lang="de-DE" sz="1800" dirty="0" err="1"/>
            <a:t>tionale</a:t>
          </a:r>
          <a:r>
            <a:rPr lang="de-DE" sz="1800" dirty="0"/>
            <a:t> </a:t>
          </a:r>
          <a:br>
            <a:rPr lang="de-DE" sz="1800" dirty="0"/>
          </a:br>
          <a:r>
            <a:rPr lang="de-DE" sz="1800" dirty="0"/>
            <a:t>Faktoren</a:t>
          </a:r>
        </a:p>
      </dgm:t>
    </dgm:pt>
    <dgm:pt modelId="{E50B8B11-09DB-452F-9BE2-25084BC8605E}" type="parTrans" cxnId="{AB9DD912-5EE7-4F7E-A40D-21B54CAFD4CB}">
      <dgm:prSet/>
      <dgm:spPr/>
      <dgm:t>
        <a:bodyPr/>
        <a:lstStyle/>
        <a:p>
          <a:endParaRPr lang="de-DE"/>
        </a:p>
      </dgm:t>
    </dgm:pt>
    <dgm:pt modelId="{247D4B3F-16CC-4ECA-950E-CD2B3F527290}" type="sibTrans" cxnId="{AB9DD912-5EE7-4F7E-A40D-21B54CAFD4CB}">
      <dgm:prSet/>
      <dgm:spPr/>
      <dgm:t>
        <a:bodyPr/>
        <a:lstStyle/>
        <a:p>
          <a:endParaRPr lang="de-DE"/>
        </a:p>
      </dgm:t>
    </dgm:pt>
    <dgm:pt modelId="{9168F505-47BA-4978-825E-8CBE2E2ACBDE}">
      <dgm:prSet phldrT="[Text]" custT="1"/>
      <dgm:spPr/>
      <dgm:t>
        <a:bodyPr/>
        <a:lstStyle/>
        <a:p>
          <a:r>
            <a:rPr lang="de-DE" sz="1800" dirty="0" err="1"/>
            <a:t>Organisa-torische</a:t>
          </a:r>
          <a:r>
            <a:rPr lang="de-DE" sz="1800" dirty="0"/>
            <a:t> Faktoren</a:t>
          </a:r>
        </a:p>
      </dgm:t>
    </dgm:pt>
    <dgm:pt modelId="{AC941822-CB65-4174-B311-543729C77201}" type="parTrans" cxnId="{85FFCA75-818F-4396-8F44-EE1A669A3689}">
      <dgm:prSet/>
      <dgm:spPr/>
      <dgm:t>
        <a:bodyPr/>
        <a:lstStyle/>
        <a:p>
          <a:endParaRPr lang="de-DE"/>
        </a:p>
      </dgm:t>
    </dgm:pt>
    <dgm:pt modelId="{48A8B66D-DAC1-4733-BB40-90F3390AEF44}" type="sibTrans" cxnId="{85FFCA75-818F-4396-8F44-EE1A669A3689}">
      <dgm:prSet/>
      <dgm:spPr/>
      <dgm:t>
        <a:bodyPr/>
        <a:lstStyle/>
        <a:p>
          <a:endParaRPr lang="de-DE"/>
        </a:p>
      </dgm:t>
    </dgm:pt>
    <dgm:pt modelId="{8B156577-D7CC-41D5-888D-F7C540B01646}" type="pres">
      <dgm:prSet presAssocID="{38A57BE7-38B8-47CF-A68E-D53D5459ED3E}" presName="compositeShape" presStyleCnt="0">
        <dgm:presLayoutVars>
          <dgm:chMax val="7"/>
          <dgm:dir/>
          <dgm:resizeHandles val="exact"/>
        </dgm:presLayoutVars>
      </dgm:prSet>
      <dgm:spPr/>
    </dgm:pt>
    <dgm:pt modelId="{E0A2A3BE-D4FF-4544-86CE-AA38159C2522}" type="pres">
      <dgm:prSet presAssocID="{45B44227-8EAD-44F0-9DBF-CD60BE2BE589}" presName="circ1" presStyleLbl="vennNode1" presStyleIdx="0" presStyleCnt="3"/>
      <dgm:spPr/>
    </dgm:pt>
    <dgm:pt modelId="{7F344D3A-1BBC-43B8-A25B-F301FC6CBED2}" type="pres">
      <dgm:prSet presAssocID="{45B44227-8EAD-44F0-9DBF-CD60BE2BE589}" presName="circ1Tx" presStyleLbl="revTx" presStyleIdx="0" presStyleCnt="0">
        <dgm:presLayoutVars>
          <dgm:chMax val="0"/>
          <dgm:chPref val="0"/>
          <dgm:bulletEnabled val="1"/>
        </dgm:presLayoutVars>
      </dgm:prSet>
      <dgm:spPr/>
    </dgm:pt>
    <dgm:pt modelId="{14151C56-9026-4AC9-AB04-E258106939E2}" type="pres">
      <dgm:prSet presAssocID="{D3354877-142C-4052-AF59-097101F36868}" presName="circ2" presStyleLbl="vennNode1" presStyleIdx="1" presStyleCnt="3"/>
      <dgm:spPr/>
    </dgm:pt>
    <dgm:pt modelId="{F1F3BDB4-3758-4E76-9AA0-8ED451A194C2}" type="pres">
      <dgm:prSet presAssocID="{D3354877-142C-4052-AF59-097101F36868}" presName="circ2Tx" presStyleLbl="revTx" presStyleIdx="0" presStyleCnt="0">
        <dgm:presLayoutVars>
          <dgm:chMax val="0"/>
          <dgm:chPref val="0"/>
          <dgm:bulletEnabled val="1"/>
        </dgm:presLayoutVars>
      </dgm:prSet>
      <dgm:spPr/>
    </dgm:pt>
    <dgm:pt modelId="{3D44951F-6834-43B3-843C-AE3BE9D079E2}" type="pres">
      <dgm:prSet presAssocID="{9168F505-47BA-4978-825E-8CBE2E2ACBDE}" presName="circ3" presStyleLbl="vennNode1" presStyleIdx="2" presStyleCnt="3"/>
      <dgm:spPr/>
    </dgm:pt>
    <dgm:pt modelId="{91BCD18D-59EF-46E0-B4F7-0A9CFE35CD2B}" type="pres">
      <dgm:prSet presAssocID="{9168F505-47BA-4978-825E-8CBE2E2ACBDE}" presName="circ3Tx" presStyleLbl="revTx" presStyleIdx="0" presStyleCnt="0">
        <dgm:presLayoutVars>
          <dgm:chMax val="0"/>
          <dgm:chPref val="0"/>
          <dgm:bulletEnabled val="1"/>
        </dgm:presLayoutVars>
      </dgm:prSet>
      <dgm:spPr/>
    </dgm:pt>
  </dgm:ptLst>
  <dgm:cxnLst>
    <dgm:cxn modelId="{5BAD4403-CA7A-4C90-A686-402AACDF9A3D}" srcId="{38A57BE7-38B8-47CF-A68E-D53D5459ED3E}" destId="{45B44227-8EAD-44F0-9DBF-CD60BE2BE589}" srcOrd="0" destOrd="0" parTransId="{8C935E97-6A41-434A-9D3B-76C351731C3F}" sibTransId="{0B56C302-F581-4503-9EDF-7BBF66DABCDB}"/>
    <dgm:cxn modelId="{AB9DD912-5EE7-4F7E-A40D-21B54CAFD4CB}" srcId="{38A57BE7-38B8-47CF-A68E-D53D5459ED3E}" destId="{D3354877-142C-4052-AF59-097101F36868}" srcOrd="1" destOrd="0" parTransId="{E50B8B11-09DB-452F-9BE2-25084BC8605E}" sibTransId="{247D4B3F-16CC-4ECA-950E-CD2B3F527290}"/>
    <dgm:cxn modelId="{11643C19-1643-4D48-AC04-93EFABF353F6}" type="presOf" srcId="{45B44227-8EAD-44F0-9DBF-CD60BE2BE589}" destId="{E0A2A3BE-D4FF-4544-86CE-AA38159C2522}" srcOrd="0" destOrd="0" presId="urn:microsoft.com/office/officeart/2005/8/layout/venn1"/>
    <dgm:cxn modelId="{85FFCA75-818F-4396-8F44-EE1A669A3689}" srcId="{38A57BE7-38B8-47CF-A68E-D53D5459ED3E}" destId="{9168F505-47BA-4978-825E-8CBE2E2ACBDE}" srcOrd="2" destOrd="0" parTransId="{AC941822-CB65-4174-B311-543729C77201}" sibTransId="{48A8B66D-DAC1-4733-BB40-90F3390AEF44}"/>
    <dgm:cxn modelId="{0AB33176-7A99-43DD-98B5-0AEC9807BB59}" type="presOf" srcId="{D3354877-142C-4052-AF59-097101F36868}" destId="{14151C56-9026-4AC9-AB04-E258106939E2}" srcOrd="0" destOrd="0" presId="urn:microsoft.com/office/officeart/2005/8/layout/venn1"/>
    <dgm:cxn modelId="{1DF25D7B-E82C-4847-B18B-44614151263B}" type="presOf" srcId="{9168F505-47BA-4978-825E-8CBE2E2ACBDE}" destId="{3D44951F-6834-43B3-843C-AE3BE9D079E2}" srcOrd="0" destOrd="0" presId="urn:microsoft.com/office/officeart/2005/8/layout/venn1"/>
    <dgm:cxn modelId="{06A22290-F02B-4279-AF66-CE0D5E8C2D46}" type="presOf" srcId="{45B44227-8EAD-44F0-9DBF-CD60BE2BE589}" destId="{7F344D3A-1BBC-43B8-A25B-F301FC6CBED2}" srcOrd="1" destOrd="0" presId="urn:microsoft.com/office/officeart/2005/8/layout/venn1"/>
    <dgm:cxn modelId="{52C9B79B-0F91-43EA-9E27-C9B0623F1018}" type="presOf" srcId="{9168F505-47BA-4978-825E-8CBE2E2ACBDE}" destId="{91BCD18D-59EF-46E0-B4F7-0A9CFE35CD2B}" srcOrd="1" destOrd="0" presId="urn:microsoft.com/office/officeart/2005/8/layout/venn1"/>
    <dgm:cxn modelId="{FE7149C2-DB33-4E4F-9622-CAA471CE1109}" type="presOf" srcId="{D3354877-142C-4052-AF59-097101F36868}" destId="{F1F3BDB4-3758-4E76-9AA0-8ED451A194C2}" srcOrd="1" destOrd="0" presId="urn:microsoft.com/office/officeart/2005/8/layout/venn1"/>
    <dgm:cxn modelId="{E97993D1-AFA6-4BC3-BD46-BAEAFAABC02B}" type="presOf" srcId="{38A57BE7-38B8-47CF-A68E-D53D5459ED3E}" destId="{8B156577-D7CC-41D5-888D-F7C540B01646}" srcOrd="0" destOrd="0" presId="urn:microsoft.com/office/officeart/2005/8/layout/venn1"/>
    <dgm:cxn modelId="{EEA977AF-9A7F-4C0B-9FED-A9B199280F51}" type="presParOf" srcId="{8B156577-D7CC-41D5-888D-F7C540B01646}" destId="{E0A2A3BE-D4FF-4544-86CE-AA38159C2522}" srcOrd="0" destOrd="0" presId="urn:microsoft.com/office/officeart/2005/8/layout/venn1"/>
    <dgm:cxn modelId="{078E9236-0F1B-4941-B580-427B0AB3E162}" type="presParOf" srcId="{8B156577-D7CC-41D5-888D-F7C540B01646}" destId="{7F344D3A-1BBC-43B8-A25B-F301FC6CBED2}" srcOrd="1" destOrd="0" presId="urn:microsoft.com/office/officeart/2005/8/layout/venn1"/>
    <dgm:cxn modelId="{69AEBA18-AEE3-4534-A87E-1683567F310B}" type="presParOf" srcId="{8B156577-D7CC-41D5-888D-F7C540B01646}" destId="{14151C56-9026-4AC9-AB04-E258106939E2}" srcOrd="2" destOrd="0" presId="urn:microsoft.com/office/officeart/2005/8/layout/venn1"/>
    <dgm:cxn modelId="{2C7010B3-07D8-4376-B491-DF82F2016EE8}" type="presParOf" srcId="{8B156577-D7CC-41D5-888D-F7C540B01646}" destId="{F1F3BDB4-3758-4E76-9AA0-8ED451A194C2}" srcOrd="3" destOrd="0" presId="urn:microsoft.com/office/officeart/2005/8/layout/venn1"/>
    <dgm:cxn modelId="{F880E468-6EAA-4365-A184-0A8806E2BA44}" type="presParOf" srcId="{8B156577-D7CC-41D5-888D-F7C540B01646}" destId="{3D44951F-6834-43B3-843C-AE3BE9D079E2}" srcOrd="4" destOrd="0" presId="urn:microsoft.com/office/officeart/2005/8/layout/venn1"/>
    <dgm:cxn modelId="{38088AAF-9217-40EE-A553-5BD7DB96AE23}" type="presParOf" srcId="{8B156577-D7CC-41D5-888D-F7C540B01646}" destId="{91BCD18D-59EF-46E0-B4F7-0A9CFE35CD2B}"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5B7E06F-59ED-42E2-918B-4F16FAEBFA27}"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de-DE"/>
        </a:p>
      </dgm:t>
    </dgm:pt>
    <dgm:pt modelId="{D0BB3138-4992-4F58-A3D7-B65E3A3E1843}">
      <dgm:prSet phldrT="[Text]" custT="1"/>
      <dgm:spPr/>
      <dgm:t>
        <a:bodyPr/>
        <a:lstStyle/>
        <a:p>
          <a:r>
            <a:rPr lang="de-DE" sz="1800" dirty="0"/>
            <a:t>Rassistische </a:t>
          </a:r>
          <a:r>
            <a:rPr lang="de-DE" sz="1800" dirty="0" err="1"/>
            <a:t>Diskrimi-nierung</a:t>
          </a:r>
          <a:endParaRPr lang="de-DE" sz="1800" dirty="0"/>
        </a:p>
      </dgm:t>
    </dgm:pt>
    <dgm:pt modelId="{F1BF88B1-03E4-4BA7-A788-31ABA7DA5C29}" type="parTrans" cxnId="{BB7C67C8-1C3F-4D47-AD70-3E054EF10D00}">
      <dgm:prSet/>
      <dgm:spPr/>
      <dgm:t>
        <a:bodyPr/>
        <a:lstStyle/>
        <a:p>
          <a:endParaRPr lang="de-DE"/>
        </a:p>
      </dgm:t>
    </dgm:pt>
    <dgm:pt modelId="{D0CC6247-2432-4048-A259-247843E32589}" type="sibTrans" cxnId="{BB7C67C8-1C3F-4D47-AD70-3E054EF10D00}">
      <dgm:prSet custT="1"/>
      <dgm:spPr/>
      <dgm:t>
        <a:bodyPr/>
        <a:lstStyle/>
        <a:p>
          <a:r>
            <a:rPr lang="de-DE" sz="1800" dirty="0" err="1">
              <a:solidFill>
                <a:schemeClr val="bg1"/>
              </a:solidFill>
            </a:rPr>
            <a:t>Diskrimi-nierung</a:t>
          </a:r>
          <a:r>
            <a:rPr lang="de-DE" sz="1800" dirty="0">
              <a:solidFill>
                <a:schemeClr val="bg1"/>
              </a:solidFill>
            </a:rPr>
            <a:t> </a:t>
          </a:r>
          <a:br>
            <a:rPr lang="de-DE" sz="1800" dirty="0">
              <a:solidFill>
                <a:schemeClr val="bg1"/>
              </a:solidFill>
            </a:rPr>
          </a:br>
          <a:r>
            <a:rPr lang="de-DE" sz="1800" dirty="0">
              <a:solidFill>
                <a:schemeClr val="bg1"/>
              </a:solidFill>
            </a:rPr>
            <a:t>von Personen mit Flucht-geschichte</a:t>
          </a:r>
          <a:endParaRPr lang="de-DE" sz="1800" dirty="0"/>
        </a:p>
      </dgm:t>
    </dgm:pt>
    <dgm:pt modelId="{744A452F-F4B4-4CDC-8258-7BDAB88764AA}">
      <dgm:prSet phldrT="[Text]" phldr="1"/>
      <dgm:spPr/>
      <dgm:t>
        <a:bodyPr/>
        <a:lstStyle/>
        <a:p>
          <a:endParaRPr lang="de-DE"/>
        </a:p>
      </dgm:t>
    </dgm:pt>
    <dgm:pt modelId="{CF0B7CA0-38D1-4E30-9D30-E3A71ABDFF82}" type="parTrans" cxnId="{293F6D64-7BAD-4DCE-874B-4EDEB5245EFB}">
      <dgm:prSet/>
      <dgm:spPr/>
      <dgm:t>
        <a:bodyPr/>
        <a:lstStyle/>
        <a:p>
          <a:endParaRPr lang="de-DE"/>
        </a:p>
      </dgm:t>
    </dgm:pt>
    <dgm:pt modelId="{9F135641-3541-4E7F-9A3D-F3C656470F55}" type="sibTrans" cxnId="{293F6D64-7BAD-4DCE-874B-4EDEB5245EFB}">
      <dgm:prSet/>
      <dgm:spPr/>
      <dgm:t>
        <a:bodyPr/>
        <a:lstStyle/>
        <a:p>
          <a:endParaRPr lang="de-DE"/>
        </a:p>
      </dgm:t>
    </dgm:pt>
    <dgm:pt modelId="{C3F69BAD-EA79-4C6A-8C79-A0D4073B6DBB}">
      <dgm:prSet phldrT="[Text]" phldr="1"/>
      <dgm:spPr/>
      <dgm:t>
        <a:bodyPr/>
        <a:lstStyle/>
        <a:p>
          <a:endParaRPr lang="de-DE"/>
        </a:p>
      </dgm:t>
    </dgm:pt>
    <dgm:pt modelId="{02ED8FEB-B289-432B-896D-975E2354ADD5}" type="parTrans" cxnId="{A2B78E52-2829-4742-A676-A860D0F63D6E}">
      <dgm:prSet/>
      <dgm:spPr/>
      <dgm:t>
        <a:bodyPr/>
        <a:lstStyle/>
        <a:p>
          <a:endParaRPr lang="de-DE"/>
        </a:p>
      </dgm:t>
    </dgm:pt>
    <dgm:pt modelId="{7FC5BAC0-E101-48D2-B44A-FDD0B7646000}" type="sibTrans" cxnId="{A2B78E52-2829-4742-A676-A860D0F63D6E}">
      <dgm:prSet/>
      <dgm:spPr/>
      <dgm:t>
        <a:bodyPr/>
        <a:lstStyle/>
        <a:p>
          <a:endParaRPr lang="de-DE"/>
        </a:p>
      </dgm:t>
    </dgm:pt>
    <dgm:pt modelId="{EF9D9825-F34F-4F26-95F3-2BDBBD55DAC9}">
      <dgm:prSet phldrT="[Text]" custT="1"/>
      <dgm:spPr/>
      <dgm:t>
        <a:bodyPr/>
        <a:lstStyle/>
        <a:p>
          <a:r>
            <a:rPr lang="de-DE" sz="1800" dirty="0" err="1"/>
            <a:t>Diskrimi-nierung</a:t>
          </a:r>
          <a:r>
            <a:rPr lang="de-DE" sz="1800" dirty="0"/>
            <a:t> von </a:t>
          </a:r>
          <a:r>
            <a:rPr lang="de-DE" sz="1800" dirty="0" err="1"/>
            <a:t>Inter</a:t>
          </a:r>
          <a:r>
            <a:rPr lang="de-DE" sz="1800" dirty="0"/>
            <a:t>*-Personen</a:t>
          </a:r>
        </a:p>
      </dgm:t>
    </dgm:pt>
    <dgm:pt modelId="{E8F46698-D5E6-4E9E-BDEA-9CEA690AC00F}" type="parTrans" cxnId="{6B03A0B0-F7CA-4928-9F57-F02D24120BED}">
      <dgm:prSet/>
      <dgm:spPr/>
      <dgm:t>
        <a:bodyPr/>
        <a:lstStyle/>
        <a:p>
          <a:endParaRPr lang="de-DE"/>
        </a:p>
      </dgm:t>
    </dgm:pt>
    <dgm:pt modelId="{075D2E38-D570-4C86-AB47-2E13E8E2EBA1}" type="sibTrans" cxnId="{6B03A0B0-F7CA-4928-9F57-F02D24120BED}">
      <dgm:prSet custT="1"/>
      <dgm:spPr>
        <a:solidFill>
          <a:srgbClr val="002060"/>
        </a:solidFill>
        <a:ln>
          <a:solidFill>
            <a:srgbClr val="002060"/>
          </a:solidFill>
        </a:ln>
      </dgm:spPr>
      <dgm:t>
        <a:bodyPr/>
        <a:lstStyle/>
        <a:p>
          <a:r>
            <a:rPr lang="de-DE" sz="1800" dirty="0" err="1"/>
            <a:t>Ableistische</a:t>
          </a:r>
          <a:r>
            <a:rPr lang="de-DE" sz="1800" dirty="0"/>
            <a:t> </a:t>
          </a:r>
          <a:r>
            <a:rPr lang="de-DE" sz="1800" dirty="0" err="1"/>
            <a:t>Diskrimi-nierung</a:t>
          </a:r>
          <a:endParaRPr lang="de-DE" sz="1800" dirty="0"/>
        </a:p>
      </dgm:t>
    </dgm:pt>
    <dgm:pt modelId="{BBBA37B8-719D-4ED3-B5A7-3A0FCE268B1C}">
      <dgm:prSet phldrT="[Text]" phldr="1"/>
      <dgm:spPr/>
      <dgm:t>
        <a:bodyPr/>
        <a:lstStyle/>
        <a:p>
          <a:endParaRPr lang="de-DE"/>
        </a:p>
      </dgm:t>
    </dgm:pt>
    <dgm:pt modelId="{4FAF3B4D-C3B3-4921-B652-9206996291C8}" type="parTrans" cxnId="{9DB2EC55-869E-489D-B664-B725FF290D25}">
      <dgm:prSet/>
      <dgm:spPr/>
      <dgm:t>
        <a:bodyPr/>
        <a:lstStyle/>
        <a:p>
          <a:endParaRPr lang="de-DE"/>
        </a:p>
      </dgm:t>
    </dgm:pt>
    <dgm:pt modelId="{20261BC8-EC53-4FC6-AAFD-E5440658B486}" type="sibTrans" cxnId="{9DB2EC55-869E-489D-B664-B725FF290D25}">
      <dgm:prSet/>
      <dgm:spPr/>
      <dgm:t>
        <a:bodyPr/>
        <a:lstStyle/>
        <a:p>
          <a:endParaRPr lang="de-DE"/>
        </a:p>
      </dgm:t>
    </dgm:pt>
    <dgm:pt modelId="{86C9F8F9-429C-49CE-B0A8-58AF1953E007}">
      <dgm:prSet phldrT="[Text]" custT="1"/>
      <dgm:spPr/>
      <dgm:t>
        <a:bodyPr/>
        <a:lstStyle/>
        <a:p>
          <a:r>
            <a:rPr lang="de-DE" sz="1800" dirty="0"/>
            <a:t>Restriktive Regelungen zum Schwanger-</a:t>
          </a:r>
          <a:r>
            <a:rPr lang="de-DE" sz="1800" dirty="0" err="1"/>
            <a:t>schaft</a:t>
          </a:r>
          <a:r>
            <a:rPr lang="de-DE" sz="1800" dirty="0"/>
            <a:t>-</a:t>
          </a:r>
          <a:r>
            <a:rPr lang="de-DE" sz="1800" dirty="0" err="1"/>
            <a:t>sabbruch</a:t>
          </a:r>
          <a:endParaRPr lang="de-DE" sz="1800" dirty="0"/>
        </a:p>
      </dgm:t>
    </dgm:pt>
    <dgm:pt modelId="{E4E46EC3-A6D0-41C5-A6C0-D4A6DA268067}" type="sibTrans" cxnId="{9884D248-36DE-495A-839E-2F8D1EAC26B0}">
      <dgm:prSet custT="1"/>
      <dgm:spPr/>
      <dgm:t>
        <a:bodyPr/>
        <a:lstStyle/>
        <a:p>
          <a:r>
            <a:rPr lang="de-DE" sz="1800" dirty="0" err="1"/>
            <a:t>Diskrimi-nierung</a:t>
          </a:r>
          <a:r>
            <a:rPr lang="de-DE" sz="1800" dirty="0"/>
            <a:t> von Trans*- und </a:t>
          </a:r>
          <a:r>
            <a:rPr lang="de-DE" sz="1800" dirty="0" err="1"/>
            <a:t>enby</a:t>
          </a:r>
          <a:r>
            <a:rPr lang="de-DE" sz="1800" dirty="0"/>
            <a:t>*-Personen</a:t>
          </a:r>
        </a:p>
      </dgm:t>
    </dgm:pt>
    <dgm:pt modelId="{E7C176E1-3EA3-4606-AED9-47521DDDDA72}" type="parTrans" cxnId="{9884D248-36DE-495A-839E-2F8D1EAC26B0}">
      <dgm:prSet/>
      <dgm:spPr/>
      <dgm:t>
        <a:bodyPr/>
        <a:lstStyle/>
        <a:p>
          <a:endParaRPr lang="de-DE"/>
        </a:p>
      </dgm:t>
    </dgm:pt>
    <dgm:pt modelId="{68DFFC20-5C1E-4F41-96CB-07021A3E76EE}" type="pres">
      <dgm:prSet presAssocID="{25B7E06F-59ED-42E2-918B-4F16FAEBFA27}" presName="Name0" presStyleCnt="0">
        <dgm:presLayoutVars>
          <dgm:chMax/>
          <dgm:chPref/>
          <dgm:dir/>
          <dgm:animLvl val="lvl"/>
        </dgm:presLayoutVars>
      </dgm:prSet>
      <dgm:spPr/>
    </dgm:pt>
    <dgm:pt modelId="{11796178-9760-49DD-940E-2BBA01F9C216}" type="pres">
      <dgm:prSet presAssocID="{D0BB3138-4992-4F58-A3D7-B65E3A3E1843}" presName="composite" presStyleCnt="0"/>
      <dgm:spPr/>
    </dgm:pt>
    <dgm:pt modelId="{C1C9B1E8-C8F6-4501-B993-5A43C8CA9961}" type="pres">
      <dgm:prSet presAssocID="{D0BB3138-4992-4F58-A3D7-B65E3A3E1843}" presName="Parent1" presStyleLbl="node1" presStyleIdx="0" presStyleCnt="6">
        <dgm:presLayoutVars>
          <dgm:chMax val="1"/>
          <dgm:chPref val="1"/>
          <dgm:bulletEnabled val="1"/>
        </dgm:presLayoutVars>
      </dgm:prSet>
      <dgm:spPr/>
    </dgm:pt>
    <dgm:pt modelId="{261CAB36-4BA2-4386-B8AC-0C048709722F}" type="pres">
      <dgm:prSet presAssocID="{D0BB3138-4992-4F58-A3D7-B65E3A3E1843}" presName="Childtext1" presStyleLbl="revTx" presStyleIdx="0" presStyleCnt="3">
        <dgm:presLayoutVars>
          <dgm:chMax val="0"/>
          <dgm:chPref val="0"/>
          <dgm:bulletEnabled val="1"/>
        </dgm:presLayoutVars>
      </dgm:prSet>
      <dgm:spPr/>
    </dgm:pt>
    <dgm:pt modelId="{8099122B-5770-480F-8EBD-E56B2C6A640E}" type="pres">
      <dgm:prSet presAssocID="{D0BB3138-4992-4F58-A3D7-B65E3A3E1843}" presName="BalanceSpacing" presStyleCnt="0"/>
      <dgm:spPr/>
    </dgm:pt>
    <dgm:pt modelId="{D642E36D-1D2E-4380-8443-FB767BB01297}" type="pres">
      <dgm:prSet presAssocID="{D0BB3138-4992-4F58-A3D7-B65E3A3E1843}" presName="BalanceSpacing1" presStyleCnt="0"/>
      <dgm:spPr/>
    </dgm:pt>
    <dgm:pt modelId="{7E2B0B8A-1402-4873-8CDE-B3DC8393423A}" type="pres">
      <dgm:prSet presAssocID="{D0CC6247-2432-4048-A259-247843E32589}" presName="Accent1Text" presStyleLbl="node1" presStyleIdx="1" presStyleCnt="6"/>
      <dgm:spPr/>
    </dgm:pt>
    <dgm:pt modelId="{EB680E5E-F835-4232-A400-1C261232671F}" type="pres">
      <dgm:prSet presAssocID="{D0CC6247-2432-4048-A259-247843E32589}" presName="spaceBetweenRectangles" presStyleCnt="0"/>
      <dgm:spPr/>
    </dgm:pt>
    <dgm:pt modelId="{1E8D094A-33A7-40F6-9F60-E0407B83C224}" type="pres">
      <dgm:prSet presAssocID="{86C9F8F9-429C-49CE-B0A8-58AF1953E007}" presName="composite" presStyleCnt="0"/>
      <dgm:spPr/>
    </dgm:pt>
    <dgm:pt modelId="{F46F0010-352A-4CEE-A0C5-DF26ADD9A2BB}" type="pres">
      <dgm:prSet presAssocID="{86C9F8F9-429C-49CE-B0A8-58AF1953E007}" presName="Parent1" presStyleLbl="node1" presStyleIdx="2" presStyleCnt="6">
        <dgm:presLayoutVars>
          <dgm:chMax val="1"/>
          <dgm:chPref val="1"/>
          <dgm:bulletEnabled val="1"/>
        </dgm:presLayoutVars>
      </dgm:prSet>
      <dgm:spPr/>
    </dgm:pt>
    <dgm:pt modelId="{60D2B5E3-D828-4D0B-AD46-9BB5BC30E14F}" type="pres">
      <dgm:prSet presAssocID="{86C9F8F9-429C-49CE-B0A8-58AF1953E007}" presName="Childtext1" presStyleLbl="revTx" presStyleIdx="1" presStyleCnt="3">
        <dgm:presLayoutVars>
          <dgm:chMax val="0"/>
          <dgm:chPref val="0"/>
          <dgm:bulletEnabled val="1"/>
        </dgm:presLayoutVars>
      </dgm:prSet>
      <dgm:spPr/>
    </dgm:pt>
    <dgm:pt modelId="{6335EAF7-428F-4FB1-9E81-0EDBDAA35F48}" type="pres">
      <dgm:prSet presAssocID="{86C9F8F9-429C-49CE-B0A8-58AF1953E007}" presName="BalanceSpacing" presStyleCnt="0"/>
      <dgm:spPr/>
    </dgm:pt>
    <dgm:pt modelId="{B9CD0152-E4E2-40AE-8A04-73AA12DC0D13}" type="pres">
      <dgm:prSet presAssocID="{86C9F8F9-429C-49CE-B0A8-58AF1953E007}" presName="BalanceSpacing1" presStyleCnt="0"/>
      <dgm:spPr/>
    </dgm:pt>
    <dgm:pt modelId="{943FAABA-602B-4897-B776-DAB8CF64BCCA}" type="pres">
      <dgm:prSet presAssocID="{E4E46EC3-A6D0-41C5-A6C0-D4A6DA268067}" presName="Accent1Text" presStyleLbl="node1" presStyleIdx="3" presStyleCnt="6"/>
      <dgm:spPr/>
    </dgm:pt>
    <dgm:pt modelId="{C59F9E33-1523-434D-8479-1B7E1C8068E8}" type="pres">
      <dgm:prSet presAssocID="{E4E46EC3-A6D0-41C5-A6C0-D4A6DA268067}" presName="spaceBetweenRectangles" presStyleCnt="0"/>
      <dgm:spPr/>
    </dgm:pt>
    <dgm:pt modelId="{2C6DFEAC-0A64-4939-B107-03820B040904}" type="pres">
      <dgm:prSet presAssocID="{EF9D9825-F34F-4F26-95F3-2BDBBD55DAC9}" presName="composite" presStyleCnt="0"/>
      <dgm:spPr/>
    </dgm:pt>
    <dgm:pt modelId="{A208F4F8-8093-44DD-A8C6-48C523E5FF92}" type="pres">
      <dgm:prSet presAssocID="{EF9D9825-F34F-4F26-95F3-2BDBBD55DAC9}" presName="Parent1" presStyleLbl="node1" presStyleIdx="4" presStyleCnt="6" custLinFactX="6544" custLinFactY="-69916" custLinFactNeighborX="100000" custLinFactNeighborY="-100000">
        <dgm:presLayoutVars>
          <dgm:chMax val="1"/>
          <dgm:chPref val="1"/>
          <dgm:bulletEnabled val="1"/>
        </dgm:presLayoutVars>
      </dgm:prSet>
      <dgm:spPr/>
    </dgm:pt>
    <dgm:pt modelId="{67E822BC-F457-406E-8937-0F29558374F6}" type="pres">
      <dgm:prSet presAssocID="{EF9D9825-F34F-4F26-95F3-2BDBBD55DAC9}" presName="Childtext1" presStyleLbl="revTx" presStyleIdx="2" presStyleCnt="3">
        <dgm:presLayoutVars>
          <dgm:chMax val="0"/>
          <dgm:chPref val="0"/>
          <dgm:bulletEnabled val="1"/>
        </dgm:presLayoutVars>
      </dgm:prSet>
      <dgm:spPr/>
    </dgm:pt>
    <dgm:pt modelId="{072D8819-2E20-46DF-903E-BDFB258EFF14}" type="pres">
      <dgm:prSet presAssocID="{EF9D9825-F34F-4F26-95F3-2BDBBD55DAC9}" presName="BalanceSpacing" presStyleCnt="0"/>
      <dgm:spPr/>
    </dgm:pt>
    <dgm:pt modelId="{1481046D-2CA4-4C4C-989B-64909203A5EC}" type="pres">
      <dgm:prSet presAssocID="{EF9D9825-F34F-4F26-95F3-2BDBBD55DAC9}" presName="BalanceSpacing1" presStyleCnt="0"/>
      <dgm:spPr/>
    </dgm:pt>
    <dgm:pt modelId="{E1F82B6D-6A8F-4B50-935A-1B3D463C32DE}" type="pres">
      <dgm:prSet presAssocID="{075D2E38-D570-4C86-AB47-2E13E8E2EBA1}" presName="Accent1Text" presStyleLbl="node1" presStyleIdx="5" presStyleCnt="6" custLinFactNeighborX="-54055" custLinFactNeighborY="-85196"/>
      <dgm:spPr/>
    </dgm:pt>
  </dgm:ptLst>
  <dgm:cxnLst>
    <dgm:cxn modelId="{EBA48A28-5338-4999-9315-EBF620D41E7B}" type="presOf" srcId="{D0CC6247-2432-4048-A259-247843E32589}" destId="{7E2B0B8A-1402-4873-8CDE-B3DC8393423A}" srcOrd="0" destOrd="0" presId="urn:microsoft.com/office/officeart/2008/layout/AlternatingHexagons"/>
    <dgm:cxn modelId="{9B023338-D0F2-4455-B3D2-18335B1569CE}" type="presOf" srcId="{075D2E38-D570-4C86-AB47-2E13E8E2EBA1}" destId="{E1F82B6D-6A8F-4B50-935A-1B3D463C32DE}" srcOrd="0" destOrd="0" presId="urn:microsoft.com/office/officeart/2008/layout/AlternatingHexagons"/>
    <dgm:cxn modelId="{67C87038-EB4C-4C24-87BC-AEDB3DC6479E}" type="presOf" srcId="{25B7E06F-59ED-42E2-918B-4F16FAEBFA27}" destId="{68DFFC20-5C1E-4F41-96CB-07021A3E76EE}" srcOrd="0" destOrd="0" presId="urn:microsoft.com/office/officeart/2008/layout/AlternatingHexagons"/>
    <dgm:cxn modelId="{293F6D64-7BAD-4DCE-874B-4EDEB5245EFB}" srcId="{D0BB3138-4992-4F58-A3D7-B65E3A3E1843}" destId="{744A452F-F4B4-4CDC-8258-7BDAB88764AA}" srcOrd="0" destOrd="0" parTransId="{CF0B7CA0-38D1-4E30-9D30-E3A71ABDFF82}" sibTransId="{9F135641-3541-4E7F-9A3D-F3C656470F55}"/>
    <dgm:cxn modelId="{BB248768-63BF-4D28-BA01-4C0AA1C66496}" type="presOf" srcId="{C3F69BAD-EA79-4C6A-8C79-A0D4073B6DBB}" destId="{60D2B5E3-D828-4D0B-AD46-9BB5BC30E14F}" srcOrd="0" destOrd="0" presId="urn:microsoft.com/office/officeart/2008/layout/AlternatingHexagons"/>
    <dgm:cxn modelId="{9884D248-36DE-495A-839E-2F8D1EAC26B0}" srcId="{25B7E06F-59ED-42E2-918B-4F16FAEBFA27}" destId="{86C9F8F9-429C-49CE-B0A8-58AF1953E007}" srcOrd="1" destOrd="0" parTransId="{E7C176E1-3EA3-4606-AED9-47521DDDDA72}" sibTransId="{E4E46EC3-A6D0-41C5-A6C0-D4A6DA268067}"/>
    <dgm:cxn modelId="{1569E24A-659B-4209-A7FE-7FBFBE0D5257}" type="presOf" srcId="{744A452F-F4B4-4CDC-8258-7BDAB88764AA}" destId="{261CAB36-4BA2-4386-B8AC-0C048709722F}" srcOrd="0" destOrd="0" presId="urn:microsoft.com/office/officeart/2008/layout/AlternatingHexagons"/>
    <dgm:cxn modelId="{A2B78E52-2829-4742-A676-A860D0F63D6E}" srcId="{86C9F8F9-429C-49CE-B0A8-58AF1953E007}" destId="{C3F69BAD-EA79-4C6A-8C79-A0D4073B6DBB}" srcOrd="0" destOrd="0" parTransId="{02ED8FEB-B289-432B-896D-975E2354ADD5}" sibTransId="{7FC5BAC0-E101-48D2-B44A-FDD0B7646000}"/>
    <dgm:cxn modelId="{9DB2EC55-869E-489D-B664-B725FF290D25}" srcId="{EF9D9825-F34F-4F26-95F3-2BDBBD55DAC9}" destId="{BBBA37B8-719D-4ED3-B5A7-3A0FCE268B1C}" srcOrd="0" destOrd="0" parTransId="{4FAF3B4D-C3B3-4921-B652-9206996291C8}" sibTransId="{20261BC8-EC53-4FC6-AAFD-E5440658B486}"/>
    <dgm:cxn modelId="{E2327B92-1C4E-4EDF-8C07-C6E08379FFF0}" type="presOf" srcId="{EF9D9825-F34F-4F26-95F3-2BDBBD55DAC9}" destId="{A208F4F8-8093-44DD-A8C6-48C523E5FF92}" srcOrd="0" destOrd="0" presId="urn:microsoft.com/office/officeart/2008/layout/AlternatingHexagons"/>
    <dgm:cxn modelId="{093617A3-B8FD-4663-B15D-E73BB215D65B}" type="presOf" srcId="{E4E46EC3-A6D0-41C5-A6C0-D4A6DA268067}" destId="{943FAABA-602B-4897-B776-DAB8CF64BCCA}" srcOrd="0" destOrd="0" presId="urn:microsoft.com/office/officeart/2008/layout/AlternatingHexagons"/>
    <dgm:cxn modelId="{6B03A0B0-F7CA-4928-9F57-F02D24120BED}" srcId="{25B7E06F-59ED-42E2-918B-4F16FAEBFA27}" destId="{EF9D9825-F34F-4F26-95F3-2BDBBD55DAC9}" srcOrd="2" destOrd="0" parTransId="{E8F46698-D5E6-4E9E-BDEA-9CEA690AC00F}" sibTransId="{075D2E38-D570-4C86-AB47-2E13E8E2EBA1}"/>
    <dgm:cxn modelId="{3D6867B3-B0AB-463C-8A3A-3AE5B31E9EDC}" type="presOf" srcId="{D0BB3138-4992-4F58-A3D7-B65E3A3E1843}" destId="{C1C9B1E8-C8F6-4501-B993-5A43C8CA9961}" srcOrd="0" destOrd="0" presId="urn:microsoft.com/office/officeart/2008/layout/AlternatingHexagons"/>
    <dgm:cxn modelId="{936749BB-5EAD-4329-8A9C-677ED9D24E5E}" type="presOf" srcId="{BBBA37B8-719D-4ED3-B5A7-3A0FCE268B1C}" destId="{67E822BC-F457-406E-8937-0F29558374F6}" srcOrd="0" destOrd="0" presId="urn:microsoft.com/office/officeart/2008/layout/AlternatingHexagons"/>
    <dgm:cxn modelId="{BB7C67C8-1C3F-4D47-AD70-3E054EF10D00}" srcId="{25B7E06F-59ED-42E2-918B-4F16FAEBFA27}" destId="{D0BB3138-4992-4F58-A3D7-B65E3A3E1843}" srcOrd="0" destOrd="0" parTransId="{F1BF88B1-03E4-4BA7-A788-31ABA7DA5C29}" sibTransId="{D0CC6247-2432-4048-A259-247843E32589}"/>
    <dgm:cxn modelId="{82AB48CE-EBCE-41EB-ACBF-48FB51FD1913}" type="presOf" srcId="{86C9F8F9-429C-49CE-B0A8-58AF1953E007}" destId="{F46F0010-352A-4CEE-A0C5-DF26ADD9A2BB}" srcOrd="0" destOrd="0" presId="urn:microsoft.com/office/officeart/2008/layout/AlternatingHexagons"/>
    <dgm:cxn modelId="{55E0BE39-BB41-4B23-8D1A-723843015871}" type="presParOf" srcId="{68DFFC20-5C1E-4F41-96CB-07021A3E76EE}" destId="{11796178-9760-49DD-940E-2BBA01F9C216}" srcOrd="0" destOrd="0" presId="urn:microsoft.com/office/officeart/2008/layout/AlternatingHexagons"/>
    <dgm:cxn modelId="{0F9539C0-5EC2-439A-A587-522277E3D03F}" type="presParOf" srcId="{11796178-9760-49DD-940E-2BBA01F9C216}" destId="{C1C9B1E8-C8F6-4501-B993-5A43C8CA9961}" srcOrd="0" destOrd="0" presId="urn:microsoft.com/office/officeart/2008/layout/AlternatingHexagons"/>
    <dgm:cxn modelId="{FA2B664B-C70C-41BA-B457-4727713FC1E2}" type="presParOf" srcId="{11796178-9760-49DD-940E-2BBA01F9C216}" destId="{261CAB36-4BA2-4386-B8AC-0C048709722F}" srcOrd="1" destOrd="0" presId="urn:microsoft.com/office/officeart/2008/layout/AlternatingHexagons"/>
    <dgm:cxn modelId="{8FBC73BD-0AE3-490F-BFF4-D45926F71282}" type="presParOf" srcId="{11796178-9760-49DD-940E-2BBA01F9C216}" destId="{8099122B-5770-480F-8EBD-E56B2C6A640E}" srcOrd="2" destOrd="0" presId="urn:microsoft.com/office/officeart/2008/layout/AlternatingHexagons"/>
    <dgm:cxn modelId="{F0885E20-8B08-4581-A910-F7A78206A616}" type="presParOf" srcId="{11796178-9760-49DD-940E-2BBA01F9C216}" destId="{D642E36D-1D2E-4380-8443-FB767BB01297}" srcOrd="3" destOrd="0" presId="urn:microsoft.com/office/officeart/2008/layout/AlternatingHexagons"/>
    <dgm:cxn modelId="{176F0F8F-BCE6-4639-A392-667D07E5B043}" type="presParOf" srcId="{11796178-9760-49DD-940E-2BBA01F9C216}" destId="{7E2B0B8A-1402-4873-8CDE-B3DC8393423A}" srcOrd="4" destOrd="0" presId="urn:microsoft.com/office/officeart/2008/layout/AlternatingHexagons"/>
    <dgm:cxn modelId="{9ED0898C-F6BC-4C7E-83EE-691A11E9BECC}" type="presParOf" srcId="{68DFFC20-5C1E-4F41-96CB-07021A3E76EE}" destId="{EB680E5E-F835-4232-A400-1C261232671F}" srcOrd="1" destOrd="0" presId="urn:microsoft.com/office/officeart/2008/layout/AlternatingHexagons"/>
    <dgm:cxn modelId="{F43FC1E4-CA63-41AD-B34F-B8FD8152B213}" type="presParOf" srcId="{68DFFC20-5C1E-4F41-96CB-07021A3E76EE}" destId="{1E8D094A-33A7-40F6-9F60-E0407B83C224}" srcOrd="2" destOrd="0" presId="urn:microsoft.com/office/officeart/2008/layout/AlternatingHexagons"/>
    <dgm:cxn modelId="{FC8837AD-28E9-4A72-A916-E09B5D429A4F}" type="presParOf" srcId="{1E8D094A-33A7-40F6-9F60-E0407B83C224}" destId="{F46F0010-352A-4CEE-A0C5-DF26ADD9A2BB}" srcOrd="0" destOrd="0" presId="urn:microsoft.com/office/officeart/2008/layout/AlternatingHexagons"/>
    <dgm:cxn modelId="{29711C70-64D4-4E2E-8816-0388885388C6}" type="presParOf" srcId="{1E8D094A-33A7-40F6-9F60-E0407B83C224}" destId="{60D2B5E3-D828-4D0B-AD46-9BB5BC30E14F}" srcOrd="1" destOrd="0" presId="urn:microsoft.com/office/officeart/2008/layout/AlternatingHexagons"/>
    <dgm:cxn modelId="{3A2C6078-4A9F-463A-A04E-4C0764370785}" type="presParOf" srcId="{1E8D094A-33A7-40F6-9F60-E0407B83C224}" destId="{6335EAF7-428F-4FB1-9E81-0EDBDAA35F48}" srcOrd="2" destOrd="0" presId="urn:microsoft.com/office/officeart/2008/layout/AlternatingHexagons"/>
    <dgm:cxn modelId="{4CBA3703-59E7-49DF-BF51-C327AC118B3B}" type="presParOf" srcId="{1E8D094A-33A7-40F6-9F60-E0407B83C224}" destId="{B9CD0152-E4E2-40AE-8A04-73AA12DC0D13}" srcOrd="3" destOrd="0" presId="urn:microsoft.com/office/officeart/2008/layout/AlternatingHexagons"/>
    <dgm:cxn modelId="{3A10EF77-7089-4A1A-9794-797DD96EBA9D}" type="presParOf" srcId="{1E8D094A-33A7-40F6-9F60-E0407B83C224}" destId="{943FAABA-602B-4897-B776-DAB8CF64BCCA}" srcOrd="4" destOrd="0" presId="urn:microsoft.com/office/officeart/2008/layout/AlternatingHexagons"/>
    <dgm:cxn modelId="{F4F80890-2203-4E50-9BA0-00000F792CE4}" type="presParOf" srcId="{68DFFC20-5C1E-4F41-96CB-07021A3E76EE}" destId="{C59F9E33-1523-434D-8479-1B7E1C8068E8}" srcOrd="3" destOrd="0" presId="urn:microsoft.com/office/officeart/2008/layout/AlternatingHexagons"/>
    <dgm:cxn modelId="{1A6F5688-A7D9-404C-8D5F-54E59C44929A}" type="presParOf" srcId="{68DFFC20-5C1E-4F41-96CB-07021A3E76EE}" destId="{2C6DFEAC-0A64-4939-B107-03820B040904}" srcOrd="4" destOrd="0" presId="urn:microsoft.com/office/officeart/2008/layout/AlternatingHexagons"/>
    <dgm:cxn modelId="{630DABEB-311D-44BB-8E82-B710DD728078}" type="presParOf" srcId="{2C6DFEAC-0A64-4939-B107-03820B040904}" destId="{A208F4F8-8093-44DD-A8C6-48C523E5FF92}" srcOrd="0" destOrd="0" presId="urn:microsoft.com/office/officeart/2008/layout/AlternatingHexagons"/>
    <dgm:cxn modelId="{B084CB4D-E152-4ECE-9628-434254192AE7}" type="presParOf" srcId="{2C6DFEAC-0A64-4939-B107-03820B040904}" destId="{67E822BC-F457-406E-8937-0F29558374F6}" srcOrd="1" destOrd="0" presId="urn:microsoft.com/office/officeart/2008/layout/AlternatingHexagons"/>
    <dgm:cxn modelId="{4F0AF692-340C-4B40-8B6B-B107C1369A49}" type="presParOf" srcId="{2C6DFEAC-0A64-4939-B107-03820B040904}" destId="{072D8819-2E20-46DF-903E-BDFB258EFF14}" srcOrd="2" destOrd="0" presId="urn:microsoft.com/office/officeart/2008/layout/AlternatingHexagons"/>
    <dgm:cxn modelId="{3B2D1084-B6CD-4DAB-9E1D-B351CB92D011}" type="presParOf" srcId="{2C6DFEAC-0A64-4939-B107-03820B040904}" destId="{1481046D-2CA4-4C4C-989B-64909203A5EC}" srcOrd="3" destOrd="0" presId="urn:microsoft.com/office/officeart/2008/layout/AlternatingHexagons"/>
    <dgm:cxn modelId="{E6B13F57-7693-4219-A27F-97F647B5B7BF}" type="presParOf" srcId="{2C6DFEAC-0A64-4939-B107-03820B040904}" destId="{E1F82B6D-6A8F-4B50-935A-1B3D463C32DE}"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36242D-792E-4780-9DA5-49A83994FEE0}" type="doc">
      <dgm:prSet loTypeId="urn:microsoft.com/office/officeart/2005/8/layout/pyramid4" loCatId="relationship" qsTypeId="urn:microsoft.com/office/officeart/2005/8/quickstyle/simple1" qsCatId="simple" csTypeId="urn:microsoft.com/office/officeart/2005/8/colors/colorful1" csCatId="colorful" phldr="1"/>
      <dgm:spPr/>
      <dgm:t>
        <a:bodyPr/>
        <a:lstStyle/>
        <a:p>
          <a:endParaRPr lang="de-DE"/>
        </a:p>
      </dgm:t>
    </dgm:pt>
    <dgm:pt modelId="{4312A71A-F1C0-4EBA-8C18-C9E81E0CB34B}">
      <dgm:prSet phldrT="[Text]" custT="1"/>
      <dgm:spPr/>
      <dgm:t>
        <a:bodyPr/>
        <a:lstStyle/>
        <a:p>
          <a:r>
            <a:rPr lang="de-DE" sz="1800" dirty="0"/>
            <a:t>kognitiv </a:t>
          </a:r>
          <a:r>
            <a:rPr lang="de-DE" sz="1800" i="1" dirty="0"/>
            <a:t>Stereotyp</a:t>
          </a:r>
        </a:p>
      </dgm:t>
    </dgm:pt>
    <dgm:pt modelId="{8A17B09E-3E94-46EC-8234-C24CB0B4D72B}" type="parTrans" cxnId="{13C9E1A5-AEA5-4FCF-84BF-83FCE116ACFD}">
      <dgm:prSet/>
      <dgm:spPr/>
      <dgm:t>
        <a:bodyPr/>
        <a:lstStyle/>
        <a:p>
          <a:endParaRPr lang="de-DE"/>
        </a:p>
      </dgm:t>
    </dgm:pt>
    <dgm:pt modelId="{F4F39BD8-87EF-466B-A0CF-526EE0C29E1F}" type="sibTrans" cxnId="{13C9E1A5-AEA5-4FCF-84BF-83FCE116ACFD}">
      <dgm:prSet/>
      <dgm:spPr/>
      <dgm:t>
        <a:bodyPr/>
        <a:lstStyle/>
        <a:p>
          <a:endParaRPr lang="de-DE"/>
        </a:p>
      </dgm:t>
    </dgm:pt>
    <dgm:pt modelId="{74E9AB07-CCF8-409A-82FE-69A9B3993BB2}">
      <dgm:prSet phldrT="[Text]" custT="1"/>
      <dgm:spPr/>
      <dgm:t>
        <a:bodyPr/>
        <a:lstStyle/>
        <a:p>
          <a:r>
            <a:rPr lang="de-DE" sz="1800" dirty="0"/>
            <a:t>emotional</a:t>
          </a:r>
          <a:br>
            <a:rPr lang="de-DE" sz="1800" dirty="0"/>
          </a:br>
          <a:r>
            <a:rPr lang="de-DE" sz="1800" dirty="0"/>
            <a:t>affektiv</a:t>
          </a:r>
        </a:p>
      </dgm:t>
    </dgm:pt>
    <dgm:pt modelId="{632E6CC0-3146-4E8D-96B7-57CC4A4D027A}" type="parTrans" cxnId="{7C32CF60-E545-4E68-AE73-D01B3704DC1A}">
      <dgm:prSet/>
      <dgm:spPr/>
      <dgm:t>
        <a:bodyPr/>
        <a:lstStyle/>
        <a:p>
          <a:endParaRPr lang="de-DE"/>
        </a:p>
      </dgm:t>
    </dgm:pt>
    <dgm:pt modelId="{76AB08FF-93E0-4AD2-8C84-E991616F82AC}" type="sibTrans" cxnId="{7C32CF60-E545-4E68-AE73-D01B3704DC1A}">
      <dgm:prSet/>
      <dgm:spPr/>
      <dgm:t>
        <a:bodyPr/>
        <a:lstStyle/>
        <a:p>
          <a:endParaRPr lang="de-DE"/>
        </a:p>
      </dgm:t>
    </dgm:pt>
    <dgm:pt modelId="{59F51E7A-80DD-4D2A-A515-F494EC15A1B8}">
      <dgm:prSet phldrT="[Text]" custT="1"/>
      <dgm:spPr/>
      <dgm:t>
        <a:bodyPr/>
        <a:lstStyle/>
        <a:p>
          <a:r>
            <a:rPr lang="de-DE" sz="1800" dirty="0"/>
            <a:t>Vorurteile</a:t>
          </a:r>
        </a:p>
      </dgm:t>
    </dgm:pt>
    <dgm:pt modelId="{F09F8C52-9294-4160-9F32-B7D4B4EFE5F1}" type="parTrans" cxnId="{8263003C-D761-4D12-85E7-1FD6ACD92D13}">
      <dgm:prSet/>
      <dgm:spPr/>
      <dgm:t>
        <a:bodyPr/>
        <a:lstStyle/>
        <a:p>
          <a:endParaRPr lang="de-DE"/>
        </a:p>
      </dgm:t>
    </dgm:pt>
    <dgm:pt modelId="{904256E9-4C97-4A1D-8F9D-519FF34FB2F7}" type="sibTrans" cxnId="{8263003C-D761-4D12-85E7-1FD6ACD92D13}">
      <dgm:prSet/>
      <dgm:spPr/>
      <dgm:t>
        <a:bodyPr/>
        <a:lstStyle/>
        <a:p>
          <a:endParaRPr lang="de-DE"/>
        </a:p>
      </dgm:t>
    </dgm:pt>
    <dgm:pt modelId="{00893D0D-4914-4765-B1D2-AF35BD5C516E}">
      <dgm:prSet phldrT="[Text]" custT="1"/>
      <dgm:spPr/>
      <dgm:t>
        <a:bodyPr/>
        <a:lstStyle/>
        <a:p>
          <a:r>
            <a:rPr lang="de-DE" sz="1800" dirty="0" err="1"/>
            <a:t>behavioral</a:t>
          </a:r>
          <a:endParaRPr lang="de-DE" sz="1800" dirty="0"/>
        </a:p>
        <a:p>
          <a:r>
            <a:rPr lang="de-DE" sz="1800" i="1" dirty="0" err="1"/>
            <a:t>Diskrimi-nierung</a:t>
          </a:r>
          <a:endParaRPr lang="de-DE" sz="1800" i="1" dirty="0"/>
        </a:p>
      </dgm:t>
    </dgm:pt>
    <dgm:pt modelId="{E6F8E9FA-0A6A-455A-9E69-AA213B0BDDBD}" type="parTrans" cxnId="{31BD8283-FCB9-4638-840F-1F2F9C4CB63D}">
      <dgm:prSet/>
      <dgm:spPr/>
      <dgm:t>
        <a:bodyPr/>
        <a:lstStyle/>
        <a:p>
          <a:endParaRPr lang="de-DE"/>
        </a:p>
      </dgm:t>
    </dgm:pt>
    <dgm:pt modelId="{826068C6-61B4-44C4-BBD3-5B7C68CDBF79}" type="sibTrans" cxnId="{31BD8283-FCB9-4638-840F-1F2F9C4CB63D}">
      <dgm:prSet/>
      <dgm:spPr/>
      <dgm:t>
        <a:bodyPr/>
        <a:lstStyle/>
        <a:p>
          <a:endParaRPr lang="de-DE"/>
        </a:p>
      </dgm:t>
    </dgm:pt>
    <dgm:pt modelId="{7B254132-3E58-41D4-898D-7BCB271CE2A8}" type="pres">
      <dgm:prSet presAssocID="{2936242D-792E-4780-9DA5-49A83994FEE0}" presName="compositeShape" presStyleCnt="0">
        <dgm:presLayoutVars>
          <dgm:chMax val="9"/>
          <dgm:dir/>
          <dgm:resizeHandles val="exact"/>
        </dgm:presLayoutVars>
      </dgm:prSet>
      <dgm:spPr/>
    </dgm:pt>
    <dgm:pt modelId="{373D53DD-F23F-4F45-BBD4-2BA36DAE8F19}" type="pres">
      <dgm:prSet presAssocID="{2936242D-792E-4780-9DA5-49A83994FEE0}" presName="triangle1" presStyleLbl="node1" presStyleIdx="0" presStyleCnt="4">
        <dgm:presLayoutVars>
          <dgm:bulletEnabled val="1"/>
        </dgm:presLayoutVars>
      </dgm:prSet>
      <dgm:spPr/>
    </dgm:pt>
    <dgm:pt modelId="{41EF95B6-0AA1-4E24-AF9B-20162576578E}" type="pres">
      <dgm:prSet presAssocID="{2936242D-792E-4780-9DA5-49A83994FEE0}" presName="triangle2" presStyleLbl="node1" presStyleIdx="1" presStyleCnt="4">
        <dgm:presLayoutVars>
          <dgm:bulletEnabled val="1"/>
        </dgm:presLayoutVars>
      </dgm:prSet>
      <dgm:spPr/>
    </dgm:pt>
    <dgm:pt modelId="{BF792C20-C7BE-4495-8495-30557E51A9C1}" type="pres">
      <dgm:prSet presAssocID="{2936242D-792E-4780-9DA5-49A83994FEE0}" presName="triangle3" presStyleLbl="node1" presStyleIdx="2" presStyleCnt="4">
        <dgm:presLayoutVars>
          <dgm:bulletEnabled val="1"/>
        </dgm:presLayoutVars>
      </dgm:prSet>
      <dgm:spPr/>
    </dgm:pt>
    <dgm:pt modelId="{08DA86DF-9879-466E-AF4C-FA7A53D3E4B2}" type="pres">
      <dgm:prSet presAssocID="{2936242D-792E-4780-9DA5-49A83994FEE0}" presName="triangle4" presStyleLbl="node1" presStyleIdx="3" presStyleCnt="4">
        <dgm:presLayoutVars>
          <dgm:bulletEnabled val="1"/>
        </dgm:presLayoutVars>
      </dgm:prSet>
      <dgm:spPr/>
    </dgm:pt>
  </dgm:ptLst>
  <dgm:cxnLst>
    <dgm:cxn modelId="{A9049425-43E5-46BD-8C3B-C0D9A893F285}" type="presOf" srcId="{2936242D-792E-4780-9DA5-49A83994FEE0}" destId="{7B254132-3E58-41D4-898D-7BCB271CE2A8}" srcOrd="0" destOrd="0" presId="urn:microsoft.com/office/officeart/2005/8/layout/pyramid4"/>
    <dgm:cxn modelId="{8263003C-D761-4D12-85E7-1FD6ACD92D13}" srcId="{2936242D-792E-4780-9DA5-49A83994FEE0}" destId="{59F51E7A-80DD-4D2A-A515-F494EC15A1B8}" srcOrd="2" destOrd="0" parTransId="{F09F8C52-9294-4160-9F32-B7D4B4EFE5F1}" sibTransId="{904256E9-4C97-4A1D-8F9D-519FF34FB2F7}"/>
    <dgm:cxn modelId="{7C32CF60-E545-4E68-AE73-D01B3704DC1A}" srcId="{2936242D-792E-4780-9DA5-49A83994FEE0}" destId="{74E9AB07-CCF8-409A-82FE-69A9B3993BB2}" srcOrd="1" destOrd="0" parTransId="{632E6CC0-3146-4E8D-96B7-57CC4A4D027A}" sibTransId="{76AB08FF-93E0-4AD2-8C84-E991616F82AC}"/>
    <dgm:cxn modelId="{9BC31766-3432-4919-921D-33B76B7B280F}" type="presOf" srcId="{59F51E7A-80DD-4D2A-A515-F494EC15A1B8}" destId="{BF792C20-C7BE-4495-8495-30557E51A9C1}" srcOrd="0" destOrd="0" presId="urn:microsoft.com/office/officeart/2005/8/layout/pyramid4"/>
    <dgm:cxn modelId="{1A917B7E-A788-4302-8CAC-7F03F63B7D1A}" type="presOf" srcId="{4312A71A-F1C0-4EBA-8C18-C9E81E0CB34B}" destId="{373D53DD-F23F-4F45-BBD4-2BA36DAE8F19}" srcOrd="0" destOrd="0" presId="urn:microsoft.com/office/officeart/2005/8/layout/pyramid4"/>
    <dgm:cxn modelId="{31BD8283-FCB9-4638-840F-1F2F9C4CB63D}" srcId="{2936242D-792E-4780-9DA5-49A83994FEE0}" destId="{00893D0D-4914-4765-B1D2-AF35BD5C516E}" srcOrd="3" destOrd="0" parTransId="{E6F8E9FA-0A6A-455A-9E69-AA213B0BDDBD}" sibTransId="{826068C6-61B4-44C4-BBD3-5B7C68CDBF79}"/>
    <dgm:cxn modelId="{13C9E1A5-AEA5-4FCF-84BF-83FCE116ACFD}" srcId="{2936242D-792E-4780-9DA5-49A83994FEE0}" destId="{4312A71A-F1C0-4EBA-8C18-C9E81E0CB34B}" srcOrd="0" destOrd="0" parTransId="{8A17B09E-3E94-46EC-8234-C24CB0B4D72B}" sibTransId="{F4F39BD8-87EF-466B-A0CF-526EE0C29E1F}"/>
    <dgm:cxn modelId="{24A8B0C2-18E7-4F0B-B24B-2DB855461807}" type="presOf" srcId="{00893D0D-4914-4765-B1D2-AF35BD5C516E}" destId="{08DA86DF-9879-466E-AF4C-FA7A53D3E4B2}" srcOrd="0" destOrd="0" presId="urn:microsoft.com/office/officeart/2005/8/layout/pyramid4"/>
    <dgm:cxn modelId="{1F25FAC8-F6EC-4D86-9242-B14B93C65548}" type="presOf" srcId="{74E9AB07-CCF8-409A-82FE-69A9B3993BB2}" destId="{41EF95B6-0AA1-4E24-AF9B-20162576578E}" srcOrd="0" destOrd="0" presId="urn:microsoft.com/office/officeart/2005/8/layout/pyramid4"/>
    <dgm:cxn modelId="{5D9847C8-3DC4-4401-A15C-004D2BF10A43}" type="presParOf" srcId="{7B254132-3E58-41D4-898D-7BCB271CE2A8}" destId="{373D53DD-F23F-4F45-BBD4-2BA36DAE8F19}" srcOrd="0" destOrd="0" presId="urn:microsoft.com/office/officeart/2005/8/layout/pyramid4"/>
    <dgm:cxn modelId="{BC26672F-E9DF-4B39-863F-8554CEE36522}" type="presParOf" srcId="{7B254132-3E58-41D4-898D-7BCB271CE2A8}" destId="{41EF95B6-0AA1-4E24-AF9B-20162576578E}" srcOrd="1" destOrd="0" presId="urn:microsoft.com/office/officeart/2005/8/layout/pyramid4"/>
    <dgm:cxn modelId="{2D94792F-5DC2-428A-8401-5C3E67477C89}" type="presParOf" srcId="{7B254132-3E58-41D4-898D-7BCB271CE2A8}" destId="{BF792C20-C7BE-4495-8495-30557E51A9C1}" srcOrd="2" destOrd="0" presId="urn:microsoft.com/office/officeart/2005/8/layout/pyramid4"/>
    <dgm:cxn modelId="{AB5383DA-AB8E-47CA-B480-2F53EC36B54F}" type="presParOf" srcId="{7B254132-3E58-41D4-898D-7BCB271CE2A8}" destId="{08DA86DF-9879-466E-AF4C-FA7A53D3E4B2}" srcOrd="3"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14673A-6599-423F-910C-F94932965533}" type="doc">
      <dgm:prSet loTypeId="urn:microsoft.com/office/officeart/2009/layout/ReverseList" loCatId="relationship" qsTypeId="urn:microsoft.com/office/officeart/2005/8/quickstyle/simple1" qsCatId="simple" csTypeId="urn:microsoft.com/office/officeart/2005/8/colors/colorful3" csCatId="colorful" phldr="1"/>
      <dgm:spPr/>
      <dgm:t>
        <a:bodyPr/>
        <a:lstStyle/>
        <a:p>
          <a:endParaRPr lang="de-DE"/>
        </a:p>
      </dgm:t>
    </dgm:pt>
    <dgm:pt modelId="{0C447FB4-A9EE-4498-A7DE-D030005C5E77}">
      <dgm:prSet phldrT="[Text]" custT="1"/>
      <dgm:spPr/>
      <dgm:t>
        <a:bodyPr/>
        <a:lstStyle/>
        <a:p>
          <a:r>
            <a:rPr lang="de-DE" sz="2200" dirty="0"/>
            <a:t>Eigene Vorurteile </a:t>
          </a:r>
          <a:br>
            <a:rPr lang="de-DE" sz="1700" dirty="0"/>
          </a:br>
          <a:endParaRPr lang="de-DE" sz="1800" dirty="0"/>
        </a:p>
        <a:p>
          <a:br>
            <a:rPr lang="de-DE" sz="1800" dirty="0"/>
          </a:br>
          <a:endParaRPr lang="de-DE" sz="1800" dirty="0"/>
        </a:p>
        <a:p>
          <a:r>
            <a:rPr lang="de-DE" sz="1800" dirty="0"/>
            <a:t>&gt; eingestehen </a:t>
          </a:r>
          <a:br>
            <a:rPr lang="de-DE" sz="1800" dirty="0"/>
          </a:br>
          <a:r>
            <a:rPr lang="de-DE" sz="1800" dirty="0"/>
            <a:t>&gt; auf Metaebene mitdenken </a:t>
          </a:r>
          <a:br>
            <a:rPr lang="de-DE" sz="1800" dirty="0"/>
          </a:br>
          <a:r>
            <a:rPr lang="de-DE" sz="1800" dirty="0"/>
            <a:t>&gt; reflektieren</a:t>
          </a:r>
        </a:p>
      </dgm:t>
    </dgm:pt>
    <dgm:pt modelId="{2704503E-B009-4AED-9377-48317CA16E23}" type="parTrans" cxnId="{1A47EDE9-90FA-4EC6-9B1B-3F3434F14CD0}">
      <dgm:prSet/>
      <dgm:spPr/>
      <dgm:t>
        <a:bodyPr/>
        <a:lstStyle/>
        <a:p>
          <a:endParaRPr lang="de-DE"/>
        </a:p>
      </dgm:t>
    </dgm:pt>
    <dgm:pt modelId="{85E60A17-DDE7-4533-8AF1-3319B4579DE5}" type="sibTrans" cxnId="{1A47EDE9-90FA-4EC6-9B1B-3F3434F14CD0}">
      <dgm:prSet/>
      <dgm:spPr/>
      <dgm:t>
        <a:bodyPr/>
        <a:lstStyle/>
        <a:p>
          <a:endParaRPr lang="de-DE"/>
        </a:p>
      </dgm:t>
    </dgm:pt>
    <dgm:pt modelId="{61F07ECF-E589-4856-881F-1C274B3854CC}">
      <dgm:prSet phldrT="[Text]" custT="1"/>
      <dgm:spPr/>
      <dgm:t>
        <a:bodyPr/>
        <a:lstStyle/>
        <a:p>
          <a:r>
            <a:rPr lang="de-DE" sz="2200" dirty="0"/>
            <a:t>Individuelle Kommunikation</a:t>
          </a:r>
        </a:p>
        <a:p>
          <a:endParaRPr lang="de-DE" sz="2200" dirty="0"/>
        </a:p>
        <a:p>
          <a:r>
            <a:rPr lang="de-DE" sz="1800" dirty="0"/>
            <a:t>Mensch mit seinen Wünschen individuell empathisch, wertschätzend und authentisch </a:t>
          </a:r>
          <a:r>
            <a:rPr lang="de-DE" sz="1200" dirty="0"/>
            <a:t>(Rogers 1961) </a:t>
          </a:r>
          <a:r>
            <a:rPr lang="de-DE" sz="1800" dirty="0"/>
            <a:t>begegnen</a:t>
          </a:r>
        </a:p>
        <a:p>
          <a:endParaRPr lang="de-DE" sz="1700" dirty="0"/>
        </a:p>
      </dgm:t>
    </dgm:pt>
    <dgm:pt modelId="{AC7AFA03-DE75-40CE-A3B3-BB997BC604DA}" type="parTrans" cxnId="{0BEBC913-209C-4841-A0CF-E266C4CB12CD}">
      <dgm:prSet/>
      <dgm:spPr/>
      <dgm:t>
        <a:bodyPr/>
        <a:lstStyle/>
        <a:p>
          <a:endParaRPr lang="de-DE"/>
        </a:p>
      </dgm:t>
    </dgm:pt>
    <dgm:pt modelId="{6A7A909F-948A-4846-A622-F4D50B3AE862}" type="sibTrans" cxnId="{0BEBC913-209C-4841-A0CF-E266C4CB12CD}">
      <dgm:prSet/>
      <dgm:spPr/>
      <dgm:t>
        <a:bodyPr/>
        <a:lstStyle/>
        <a:p>
          <a:endParaRPr lang="de-DE"/>
        </a:p>
      </dgm:t>
    </dgm:pt>
    <dgm:pt modelId="{E45FC5EB-9F48-4277-A620-EC2B16E583A2}" type="pres">
      <dgm:prSet presAssocID="{3214673A-6599-423F-910C-F94932965533}" presName="Name0" presStyleCnt="0">
        <dgm:presLayoutVars>
          <dgm:chMax val="2"/>
          <dgm:chPref val="2"/>
          <dgm:animLvl val="lvl"/>
        </dgm:presLayoutVars>
      </dgm:prSet>
      <dgm:spPr/>
    </dgm:pt>
    <dgm:pt modelId="{61244F0A-6D1E-4DAC-B19B-682DBA71EC53}" type="pres">
      <dgm:prSet presAssocID="{3214673A-6599-423F-910C-F94932965533}" presName="LeftText" presStyleLbl="revTx" presStyleIdx="0" presStyleCnt="0">
        <dgm:presLayoutVars>
          <dgm:bulletEnabled val="1"/>
        </dgm:presLayoutVars>
      </dgm:prSet>
      <dgm:spPr/>
    </dgm:pt>
    <dgm:pt modelId="{5F084943-5F22-417A-8052-752EFBE82759}" type="pres">
      <dgm:prSet presAssocID="{3214673A-6599-423F-910C-F94932965533}" presName="LeftNode" presStyleLbl="bgImgPlace1" presStyleIdx="0" presStyleCnt="2" custScaleX="176147" custLinFactNeighborX="-63548" custLinFactNeighborY="328">
        <dgm:presLayoutVars>
          <dgm:chMax val="2"/>
          <dgm:chPref val="2"/>
        </dgm:presLayoutVars>
      </dgm:prSet>
      <dgm:spPr/>
    </dgm:pt>
    <dgm:pt modelId="{87770FA7-F194-4FF0-812A-8563AE821C27}" type="pres">
      <dgm:prSet presAssocID="{3214673A-6599-423F-910C-F94932965533}" presName="RightText" presStyleLbl="revTx" presStyleIdx="0" presStyleCnt="0">
        <dgm:presLayoutVars>
          <dgm:bulletEnabled val="1"/>
        </dgm:presLayoutVars>
      </dgm:prSet>
      <dgm:spPr/>
    </dgm:pt>
    <dgm:pt modelId="{FCB89113-0A69-4123-96A8-EC8D18569125}" type="pres">
      <dgm:prSet presAssocID="{3214673A-6599-423F-910C-F94932965533}" presName="RightNode" presStyleLbl="bgImgPlace1" presStyleIdx="1" presStyleCnt="2" custScaleX="171021">
        <dgm:presLayoutVars>
          <dgm:chMax val="0"/>
          <dgm:chPref val="0"/>
        </dgm:presLayoutVars>
      </dgm:prSet>
      <dgm:spPr/>
    </dgm:pt>
    <dgm:pt modelId="{6A26AA15-F04E-4A3C-B4D2-A1BC9244A3C8}" type="pres">
      <dgm:prSet presAssocID="{3214673A-6599-423F-910C-F94932965533}" presName="TopArrow" presStyleLbl="node1" presStyleIdx="0" presStyleCnt="2" custScaleY="70620" custLinFactNeighborX="-29923" custLinFactNeighborY="3741"/>
      <dgm:spPr>
        <a:blipFill rotWithShape="0">
          <a:blip xmlns:r="http://schemas.openxmlformats.org/officeDocument/2006/relationships" r:embed="rId1"/>
          <a:stretch>
            <a:fillRect/>
          </a:stretch>
        </a:blipFill>
      </dgm:spPr>
    </dgm:pt>
    <dgm:pt modelId="{07702A43-9A36-4CB4-8DB8-BD7AB1ED6C6B}" type="pres">
      <dgm:prSet presAssocID="{3214673A-6599-423F-910C-F94932965533}" presName="BottomArrow" presStyleLbl="node1" presStyleIdx="1" presStyleCnt="2" custScaleY="68557" custLinFactNeighborX="-32416"/>
      <dgm:spPr/>
    </dgm:pt>
  </dgm:ptLst>
  <dgm:cxnLst>
    <dgm:cxn modelId="{7B62C904-1FE5-4E43-AC10-99648EBD63F2}" type="presOf" srcId="{3214673A-6599-423F-910C-F94932965533}" destId="{E45FC5EB-9F48-4277-A620-EC2B16E583A2}" srcOrd="0" destOrd="0" presId="urn:microsoft.com/office/officeart/2009/layout/ReverseList"/>
    <dgm:cxn modelId="{D2E94409-C861-4B7B-BB3F-6C4D40EBF14C}" type="presOf" srcId="{61F07ECF-E589-4856-881F-1C274B3854CC}" destId="{FCB89113-0A69-4123-96A8-EC8D18569125}" srcOrd="1" destOrd="0" presId="urn:microsoft.com/office/officeart/2009/layout/ReverseList"/>
    <dgm:cxn modelId="{82FA7A0F-9E47-413B-ACEF-2CF9F86A3B1A}" type="presOf" srcId="{0C447FB4-A9EE-4498-A7DE-D030005C5E77}" destId="{5F084943-5F22-417A-8052-752EFBE82759}" srcOrd="1" destOrd="0" presId="urn:microsoft.com/office/officeart/2009/layout/ReverseList"/>
    <dgm:cxn modelId="{0BEBC913-209C-4841-A0CF-E266C4CB12CD}" srcId="{3214673A-6599-423F-910C-F94932965533}" destId="{61F07ECF-E589-4856-881F-1C274B3854CC}" srcOrd="1" destOrd="0" parTransId="{AC7AFA03-DE75-40CE-A3B3-BB997BC604DA}" sibTransId="{6A7A909F-948A-4846-A622-F4D50B3AE862}"/>
    <dgm:cxn modelId="{43D0B92F-59FC-4EB1-90C9-66A7112E978B}" type="presOf" srcId="{61F07ECF-E589-4856-881F-1C274B3854CC}" destId="{87770FA7-F194-4FF0-812A-8563AE821C27}" srcOrd="0" destOrd="0" presId="urn:microsoft.com/office/officeart/2009/layout/ReverseList"/>
    <dgm:cxn modelId="{5554D57B-8BB5-4E9B-9AD0-091EB1E41FA4}" type="presOf" srcId="{0C447FB4-A9EE-4498-A7DE-D030005C5E77}" destId="{61244F0A-6D1E-4DAC-B19B-682DBA71EC53}" srcOrd="0" destOrd="0" presId="urn:microsoft.com/office/officeart/2009/layout/ReverseList"/>
    <dgm:cxn modelId="{1A47EDE9-90FA-4EC6-9B1B-3F3434F14CD0}" srcId="{3214673A-6599-423F-910C-F94932965533}" destId="{0C447FB4-A9EE-4498-A7DE-D030005C5E77}" srcOrd="0" destOrd="0" parTransId="{2704503E-B009-4AED-9377-48317CA16E23}" sibTransId="{85E60A17-DDE7-4533-8AF1-3319B4579DE5}"/>
    <dgm:cxn modelId="{016CF916-0BDA-49B3-90EA-EA5E5C754968}" type="presParOf" srcId="{E45FC5EB-9F48-4277-A620-EC2B16E583A2}" destId="{61244F0A-6D1E-4DAC-B19B-682DBA71EC53}" srcOrd="0" destOrd="0" presId="urn:microsoft.com/office/officeart/2009/layout/ReverseList"/>
    <dgm:cxn modelId="{312BD4DA-3336-44DA-9762-6EFE245D54B1}" type="presParOf" srcId="{E45FC5EB-9F48-4277-A620-EC2B16E583A2}" destId="{5F084943-5F22-417A-8052-752EFBE82759}" srcOrd="1" destOrd="0" presId="urn:microsoft.com/office/officeart/2009/layout/ReverseList"/>
    <dgm:cxn modelId="{CE5E0739-A5BF-4104-8577-36F212E05149}" type="presParOf" srcId="{E45FC5EB-9F48-4277-A620-EC2B16E583A2}" destId="{87770FA7-F194-4FF0-812A-8563AE821C27}" srcOrd="2" destOrd="0" presId="urn:microsoft.com/office/officeart/2009/layout/ReverseList"/>
    <dgm:cxn modelId="{5A9FDE38-D537-40C7-9DC5-82715B3EAE8C}" type="presParOf" srcId="{E45FC5EB-9F48-4277-A620-EC2B16E583A2}" destId="{FCB89113-0A69-4123-96A8-EC8D18569125}" srcOrd="3" destOrd="0" presId="urn:microsoft.com/office/officeart/2009/layout/ReverseList"/>
    <dgm:cxn modelId="{661DD55B-460D-4C64-BFAD-8229D4110F34}" type="presParOf" srcId="{E45FC5EB-9F48-4277-A620-EC2B16E583A2}" destId="{6A26AA15-F04E-4A3C-B4D2-A1BC9244A3C8}" srcOrd="4" destOrd="0" presId="urn:microsoft.com/office/officeart/2009/layout/ReverseList"/>
    <dgm:cxn modelId="{DEB3D53A-09DE-4FA0-808B-430403C202CE}" type="presParOf" srcId="{E45FC5EB-9F48-4277-A620-EC2B16E583A2}" destId="{07702A43-9A36-4CB4-8DB8-BD7AB1ED6C6B}" srcOrd="5" destOrd="0" presId="urn:microsoft.com/office/officeart/2009/layout/Revers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DCBA76-4BC5-4A60-935D-8A3C01CC256C}" type="doc">
      <dgm:prSet loTypeId="urn:microsoft.com/office/officeart/2005/8/layout/cycle4" loCatId="matrix" qsTypeId="urn:microsoft.com/office/officeart/2005/8/quickstyle/simple1" qsCatId="simple" csTypeId="urn:microsoft.com/office/officeart/2005/8/colors/colorful1" csCatId="colorful" phldr="1"/>
      <dgm:spPr/>
      <dgm:t>
        <a:bodyPr/>
        <a:lstStyle/>
        <a:p>
          <a:endParaRPr lang="de-DE"/>
        </a:p>
      </dgm:t>
    </dgm:pt>
    <dgm:pt modelId="{70089021-CF2D-4196-92D3-E70F15E7B802}">
      <dgm:prSet phldrT="[Text]"/>
      <dgm:spPr/>
      <dgm:t>
        <a:bodyPr/>
        <a:lstStyle/>
        <a:p>
          <a:r>
            <a:rPr lang="de-DE" dirty="0"/>
            <a:t>Atem-techniken</a:t>
          </a:r>
        </a:p>
      </dgm:t>
    </dgm:pt>
    <dgm:pt modelId="{76A165D1-373D-4713-868A-D05692B28BE5}" type="parTrans" cxnId="{95A9D8F7-EE6A-4C29-859A-11A41E411A61}">
      <dgm:prSet/>
      <dgm:spPr/>
      <dgm:t>
        <a:bodyPr/>
        <a:lstStyle/>
        <a:p>
          <a:endParaRPr lang="de-DE"/>
        </a:p>
      </dgm:t>
    </dgm:pt>
    <dgm:pt modelId="{0303A827-C778-4988-AAB4-7CD1957AD6AE}" type="sibTrans" cxnId="{95A9D8F7-EE6A-4C29-859A-11A41E411A61}">
      <dgm:prSet/>
      <dgm:spPr/>
      <dgm:t>
        <a:bodyPr/>
        <a:lstStyle/>
        <a:p>
          <a:endParaRPr lang="de-DE"/>
        </a:p>
      </dgm:t>
    </dgm:pt>
    <dgm:pt modelId="{092088AC-72CC-41DC-BD81-B30E74E81A2D}">
      <dgm:prSet phldrT="[Text]" custT="1"/>
      <dgm:spPr/>
      <dgm:t>
        <a:bodyPr/>
        <a:lstStyle/>
        <a:p>
          <a:r>
            <a:rPr lang="de-DE" sz="1800" dirty="0"/>
            <a:t>Kohärente Atmung, z.B. 4:4 oder 4:4:4:4</a:t>
          </a:r>
        </a:p>
      </dgm:t>
    </dgm:pt>
    <dgm:pt modelId="{4F66FB78-CF47-4825-A3BC-5895073BAEF3}" type="parTrans" cxnId="{287A4078-60C0-4428-B349-B8F0D56ED501}">
      <dgm:prSet/>
      <dgm:spPr/>
      <dgm:t>
        <a:bodyPr/>
        <a:lstStyle/>
        <a:p>
          <a:endParaRPr lang="de-DE"/>
        </a:p>
      </dgm:t>
    </dgm:pt>
    <dgm:pt modelId="{B808DFE5-4D73-4517-8825-2C1353B7EC25}" type="sibTrans" cxnId="{287A4078-60C0-4428-B349-B8F0D56ED501}">
      <dgm:prSet/>
      <dgm:spPr/>
      <dgm:t>
        <a:bodyPr/>
        <a:lstStyle/>
        <a:p>
          <a:endParaRPr lang="de-DE"/>
        </a:p>
      </dgm:t>
    </dgm:pt>
    <dgm:pt modelId="{14263941-CE42-4479-AF8B-870609F83EDA}">
      <dgm:prSet phldrT="[Text]"/>
      <dgm:spPr/>
      <dgm:t>
        <a:bodyPr/>
        <a:lstStyle/>
        <a:p>
          <a:r>
            <a:rPr lang="de-DE" dirty="0"/>
            <a:t>Somatische Techniken</a:t>
          </a:r>
        </a:p>
      </dgm:t>
    </dgm:pt>
    <dgm:pt modelId="{293A2E1A-A97D-42F7-B8A7-2308204785D1}" type="parTrans" cxnId="{B4704669-9577-457B-B857-0C4972ABDDC1}">
      <dgm:prSet/>
      <dgm:spPr/>
      <dgm:t>
        <a:bodyPr/>
        <a:lstStyle/>
        <a:p>
          <a:endParaRPr lang="de-DE"/>
        </a:p>
      </dgm:t>
    </dgm:pt>
    <dgm:pt modelId="{882A4A26-68C0-4B64-AB66-1382C155C46F}" type="sibTrans" cxnId="{B4704669-9577-457B-B857-0C4972ABDDC1}">
      <dgm:prSet/>
      <dgm:spPr/>
      <dgm:t>
        <a:bodyPr/>
        <a:lstStyle/>
        <a:p>
          <a:endParaRPr lang="de-DE"/>
        </a:p>
      </dgm:t>
    </dgm:pt>
    <dgm:pt modelId="{0E0EFF34-95E2-43EC-BE13-664BCE9FFA2E}">
      <dgm:prSet phldrT="[Text]" custT="1"/>
      <dgm:spPr/>
      <dgm:t>
        <a:bodyPr/>
        <a:lstStyle/>
        <a:p>
          <a:r>
            <a:rPr lang="de-DE" sz="1800" dirty="0"/>
            <a:t>Kontakt zu Kleidung, Boden spüren</a:t>
          </a:r>
        </a:p>
      </dgm:t>
    </dgm:pt>
    <dgm:pt modelId="{A816313A-CB25-4A15-9F42-04981AE3358D}" type="parTrans" cxnId="{35C49024-C765-4B8D-9E6C-EBAB8C1A04F4}">
      <dgm:prSet/>
      <dgm:spPr/>
      <dgm:t>
        <a:bodyPr/>
        <a:lstStyle/>
        <a:p>
          <a:endParaRPr lang="de-DE"/>
        </a:p>
      </dgm:t>
    </dgm:pt>
    <dgm:pt modelId="{F51B01E5-7928-4AB5-A755-059AF35D52F3}" type="sibTrans" cxnId="{35C49024-C765-4B8D-9E6C-EBAB8C1A04F4}">
      <dgm:prSet/>
      <dgm:spPr/>
      <dgm:t>
        <a:bodyPr/>
        <a:lstStyle/>
        <a:p>
          <a:endParaRPr lang="de-DE"/>
        </a:p>
      </dgm:t>
    </dgm:pt>
    <dgm:pt modelId="{43A3D887-B5E9-433A-AB60-67833A090B7F}">
      <dgm:prSet phldrT="[Text]" custT="1"/>
      <dgm:spPr/>
      <dgm:t>
        <a:bodyPr/>
        <a:lstStyle/>
        <a:p>
          <a:r>
            <a:rPr lang="de-DE" sz="1800" dirty="0"/>
            <a:t>Reiz-</a:t>
          </a:r>
          <a:br>
            <a:rPr lang="de-DE" sz="1800" dirty="0"/>
          </a:br>
          <a:r>
            <a:rPr lang="de-DE" sz="1800" dirty="0" err="1"/>
            <a:t>reduktion</a:t>
          </a:r>
          <a:endParaRPr lang="de-DE" sz="1800" dirty="0"/>
        </a:p>
      </dgm:t>
    </dgm:pt>
    <dgm:pt modelId="{0B9FAA1D-FBB5-4C14-A691-B992F86E0F82}" type="parTrans" cxnId="{D4AF0E4E-C414-4AFB-8590-1649F3E05569}">
      <dgm:prSet/>
      <dgm:spPr/>
      <dgm:t>
        <a:bodyPr/>
        <a:lstStyle/>
        <a:p>
          <a:endParaRPr lang="de-DE"/>
        </a:p>
      </dgm:t>
    </dgm:pt>
    <dgm:pt modelId="{12D30433-52BE-4125-88C4-EAD9D4736A6E}" type="sibTrans" cxnId="{D4AF0E4E-C414-4AFB-8590-1649F3E05569}">
      <dgm:prSet/>
      <dgm:spPr/>
      <dgm:t>
        <a:bodyPr/>
        <a:lstStyle/>
        <a:p>
          <a:endParaRPr lang="de-DE"/>
        </a:p>
      </dgm:t>
    </dgm:pt>
    <dgm:pt modelId="{FF01F741-E15B-4100-9E86-C1230248F9D5}">
      <dgm:prSet phldrT="[Text]" custT="1"/>
      <dgm:spPr/>
      <dgm:t>
        <a:bodyPr/>
        <a:lstStyle/>
        <a:p>
          <a:r>
            <a:rPr lang="de-DE" sz="1800" dirty="0"/>
            <a:t>Eigene Emotionen bewusst machen</a:t>
          </a:r>
        </a:p>
      </dgm:t>
    </dgm:pt>
    <dgm:pt modelId="{D7C9710F-0D16-461C-B983-2D3E7AE10E10}" type="parTrans" cxnId="{AC2990AA-5C8B-4ABA-B2E4-2FD9DDA2A944}">
      <dgm:prSet/>
      <dgm:spPr/>
      <dgm:t>
        <a:bodyPr/>
        <a:lstStyle/>
        <a:p>
          <a:endParaRPr lang="de-DE"/>
        </a:p>
      </dgm:t>
    </dgm:pt>
    <dgm:pt modelId="{01984761-A0C5-4333-8F17-ABFD261066BF}" type="sibTrans" cxnId="{AC2990AA-5C8B-4ABA-B2E4-2FD9DDA2A944}">
      <dgm:prSet/>
      <dgm:spPr/>
      <dgm:t>
        <a:bodyPr/>
        <a:lstStyle/>
        <a:p>
          <a:endParaRPr lang="de-DE"/>
        </a:p>
      </dgm:t>
    </dgm:pt>
    <dgm:pt modelId="{E0F9EC3B-69D2-422F-A9A5-31908DC43572}">
      <dgm:prSet phldrT="[Text]" custT="1"/>
      <dgm:spPr/>
      <dgm:t>
        <a:bodyPr/>
        <a:lstStyle/>
        <a:p>
          <a:r>
            <a:rPr lang="de-DE" sz="1800" dirty="0"/>
            <a:t>Wahrnehmen, annehmen, dass man gerade ängstlich, genervt, wütend ist,</a:t>
          </a:r>
          <a:br>
            <a:rPr lang="de-DE" sz="1800" dirty="0"/>
          </a:br>
          <a:r>
            <a:rPr lang="de-DE" sz="1800" dirty="0"/>
            <a:t>dass man (bald) in Kampf- oder Fluchtbereitschaft ist</a:t>
          </a:r>
        </a:p>
      </dgm:t>
    </dgm:pt>
    <dgm:pt modelId="{402B8196-B68D-45DE-B6C9-749F0A8D56E4}" type="parTrans" cxnId="{F3071E17-DD3C-469B-B114-FCE349142644}">
      <dgm:prSet/>
      <dgm:spPr/>
      <dgm:t>
        <a:bodyPr/>
        <a:lstStyle/>
        <a:p>
          <a:endParaRPr lang="de-DE"/>
        </a:p>
      </dgm:t>
    </dgm:pt>
    <dgm:pt modelId="{7CA2497B-917A-4F62-8854-BE7245D57C27}" type="sibTrans" cxnId="{F3071E17-DD3C-469B-B114-FCE349142644}">
      <dgm:prSet/>
      <dgm:spPr/>
      <dgm:t>
        <a:bodyPr/>
        <a:lstStyle/>
        <a:p>
          <a:endParaRPr lang="de-DE"/>
        </a:p>
      </dgm:t>
    </dgm:pt>
    <dgm:pt modelId="{B45E8E3E-8E18-4CBA-8ACE-09C904F3FCAC}">
      <dgm:prSet phldrT="[Text]" custT="1"/>
      <dgm:spPr/>
      <dgm:t>
        <a:bodyPr/>
        <a:lstStyle/>
        <a:p>
          <a:r>
            <a:rPr lang="de-DE" sz="1800" dirty="0"/>
            <a:t>Augen schließen</a:t>
          </a:r>
        </a:p>
      </dgm:t>
    </dgm:pt>
    <dgm:pt modelId="{6186790B-D783-4CE0-8DFA-DF0AE1F61F35}" type="parTrans" cxnId="{331FFAE4-647D-43CA-B8A3-BE6335876FD6}">
      <dgm:prSet/>
      <dgm:spPr/>
      <dgm:t>
        <a:bodyPr/>
        <a:lstStyle/>
        <a:p>
          <a:endParaRPr lang="de-DE"/>
        </a:p>
      </dgm:t>
    </dgm:pt>
    <dgm:pt modelId="{FCBB1D77-BB9E-49C9-9B83-22C7AE75ECE9}" type="sibTrans" cxnId="{331FFAE4-647D-43CA-B8A3-BE6335876FD6}">
      <dgm:prSet/>
      <dgm:spPr/>
      <dgm:t>
        <a:bodyPr/>
        <a:lstStyle/>
        <a:p>
          <a:endParaRPr lang="de-DE"/>
        </a:p>
      </dgm:t>
    </dgm:pt>
    <dgm:pt modelId="{ADEF8C57-2414-4B92-9069-092E1EB87E62}">
      <dgm:prSet phldrT="[Text]" custT="1"/>
      <dgm:spPr/>
      <dgm:t>
        <a:bodyPr/>
        <a:lstStyle/>
        <a:p>
          <a:r>
            <a:rPr lang="de-DE" sz="1800" dirty="0"/>
            <a:t>Verlängerte Ausatmung</a:t>
          </a:r>
        </a:p>
      </dgm:t>
    </dgm:pt>
    <dgm:pt modelId="{C284B02C-0578-4A79-B6BA-48BD8F8C3F56}" type="parTrans" cxnId="{4D85FECD-4DAF-4C64-AFC7-B5FD6F9CD992}">
      <dgm:prSet/>
      <dgm:spPr/>
      <dgm:t>
        <a:bodyPr/>
        <a:lstStyle/>
        <a:p>
          <a:endParaRPr lang="de-DE"/>
        </a:p>
      </dgm:t>
    </dgm:pt>
    <dgm:pt modelId="{0F55834F-F450-4695-927E-10958EE8617B}" type="sibTrans" cxnId="{4D85FECD-4DAF-4C64-AFC7-B5FD6F9CD992}">
      <dgm:prSet/>
      <dgm:spPr/>
      <dgm:t>
        <a:bodyPr/>
        <a:lstStyle/>
        <a:p>
          <a:endParaRPr lang="de-DE"/>
        </a:p>
      </dgm:t>
    </dgm:pt>
    <dgm:pt modelId="{CD0CD1A6-F6C4-43CF-87DF-A74F2F3718BC}">
      <dgm:prSet phldrT="[Text]" custT="1"/>
      <dgm:spPr/>
      <dgm:t>
        <a:bodyPr/>
        <a:lstStyle/>
        <a:p>
          <a:r>
            <a:rPr lang="de-DE" sz="1800" dirty="0"/>
            <a:t>Geräusche, Gerüche wahrnehmen/einsetzen</a:t>
          </a:r>
        </a:p>
      </dgm:t>
    </dgm:pt>
    <dgm:pt modelId="{E663692F-E311-4E29-B2DE-F12C49466B31}" type="parTrans" cxnId="{0EEE0B17-ED7F-4E3B-8CD2-D9E2230B4B2C}">
      <dgm:prSet/>
      <dgm:spPr/>
      <dgm:t>
        <a:bodyPr/>
        <a:lstStyle/>
        <a:p>
          <a:endParaRPr lang="de-DE"/>
        </a:p>
      </dgm:t>
    </dgm:pt>
    <dgm:pt modelId="{84262B49-EE3C-493B-9508-9A0D48021D2C}" type="sibTrans" cxnId="{0EEE0B17-ED7F-4E3B-8CD2-D9E2230B4B2C}">
      <dgm:prSet/>
      <dgm:spPr/>
      <dgm:t>
        <a:bodyPr/>
        <a:lstStyle/>
        <a:p>
          <a:endParaRPr lang="de-DE"/>
        </a:p>
      </dgm:t>
    </dgm:pt>
    <dgm:pt modelId="{FAE9C779-305A-4D45-B980-3C6E96B8AAB2}">
      <dgm:prSet phldrT="[Text]" custT="1"/>
      <dgm:spPr/>
      <dgm:t>
        <a:bodyPr/>
        <a:lstStyle/>
        <a:p>
          <a:r>
            <a:rPr lang="de-DE" sz="1800" dirty="0"/>
            <a:t>Beruhigende Düfte (z.B. Lavendel)</a:t>
          </a:r>
        </a:p>
      </dgm:t>
    </dgm:pt>
    <dgm:pt modelId="{7B4BCC16-5BA2-4A4E-8C35-16570C8C6010}" type="parTrans" cxnId="{F4247B31-C59F-4929-A012-0DE3850391AC}">
      <dgm:prSet/>
      <dgm:spPr/>
      <dgm:t>
        <a:bodyPr/>
        <a:lstStyle/>
        <a:p>
          <a:endParaRPr lang="de-DE"/>
        </a:p>
      </dgm:t>
    </dgm:pt>
    <dgm:pt modelId="{21B90902-013E-4999-AA08-B86BBA98E869}" type="sibTrans" cxnId="{F4247B31-C59F-4929-A012-0DE3850391AC}">
      <dgm:prSet/>
      <dgm:spPr/>
      <dgm:t>
        <a:bodyPr/>
        <a:lstStyle/>
        <a:p>
          <a:endParaRPr lang="de-DE"/>
        </a:p>
      </dgm:t>
    </dgm:pt>
    <dgm:pt modelId="{095E5B07-14C6-422F-AE94-DFE46C09D7E6}">
      <dgm:prSet phldrT="[Text]" custT="1"/>
      <dgm:spPr/>
      <dgm:t>
        <a:bodyPr/>
        <a:lstStyle/>
        <a:p>
          <a:r>
            <a:rPr lang="de-DE" sz="1800" dirty="0"/>
            <a:t>Falls möglich: Pause, Raum verlassen</a:t>
          </a:r>
        </a:p>
      </dgm:t>
    </dgm:pt>
    <dgm:pt modelId="{212CDE23-7DAD-4214-9B11-068B9E443D56}" type="parTrans" cxnId="{D7517712-6706-4733-AE03-64AF5939930E}">
      <dgm:prSet/>
      <dgm:spPr/>
      <dgm:t>
        <a:bodyPr/>
        <a:lstStyle/>
        <a:p>
          <a:endParaRPr lang="de-DE"/>
        </a:p>
      </dgm:t>
    </dgm:pt>
    <dgm:pt modelId="{D446DEDB-569C-40C0-8D17-B176745B9493}" type="sibTrans" cxnId="{D7517712-6706-4733-AE03-64AF5939930E}">
      <dgm:prSet/>
      <dgm:spPr/>
      <dgm:t>
        <a:bodyPr/>
        <a:lstStyle/>
        <a:p>
          <a:endParaRPr lang="de-DE"/>
        </a:p>
      </dgm:t>
    </dgm:pt>
    <dgm:pt modelId="{B6134475-FFC4-4452-98BD-23B4901BCB23}">
      <dgm:prSet phldrT="[Text]" custT="1"/>
      <dgm:spPr/>
      <dgm:t>
        <a:bodyPr/>
        <a:lstStyle/>
        <a:p>
          <a:r>
            <a:rPr lang="de-DE" sz="1800" dirty="0"/>
            <a:t>Bewegung, frische Luft</a:t>
          </a:r>
        </a:p>
      </dgm:t>
    </dgm:pt>
    <dgm:pt modelId="{26B91B8A-E528-4605-B46E-27BEF57622FD}" type="parTrans" cxnId="{CF297622-7E36-41F0-A658-EED8599AEF8D}">
      <dgm:prSet/>
      <dgm:spPr/>
      <dgm:t>
        <a:bodyPr/>
        <a:lstStyle/>
        <a:p>
          <a:endParaRPr lang="de-DE"/>
        </a:p>
      </dgm:t>
    </dgm:pt>
    <dgm:pt modelId="{42B9C2FD-2F41-44B4-B6AA-455CFEAFC6DC}" type="sibTrans" cxnId="{CF297622-7E36-41F0-A658-EED8599AEF8D}">
      <dgm:prSet/>
      <dgm:spPr/>
      <dgm:t>
        <a:bodyPr/>
        <a:lstStyle/>
        <a:p>
          <a:endParaRPr lang="de-DE"/>
        </a:p>
      </dgm:t>
    </dgm:pt>
    <dgm:pt modelId="{711A757C-2949-413C-8E56-AB12BC2A9EBB}">
      <dgm:prSet phldrT="[Text]" custT="1"/>
      <dgm:spPr/>
      <dgm:t>
        <a:bodyPr/>
        <a:lstStyle/>
        <a:p>
          <a:endParaRPr lang="de-DE" sz="1800" dirty="0"/>
        </a:p>
      </dgm:t>
    </dgm:pt>
    <dgm:pt modelId="{591B5CC5-69B2-4F8B-91F2-26924637FC1A}" type="parTrans" cxnId="{F7B78D63-76E7-44EA-8A95-14E66A21B7CC}">
      <dgm:prSet/>
      <dgm:spPr/>
      <dgm:t>
        <a:bodyPr/>
        <a:lstStyle/>
        <a:p>
          <a:endParaRPr lang="de-DE"/>
        </a:p>
      </dgm:t>
    </dgm:pt>
    <dgm:pt modelId="{2A062866-8635-45DC-8269-4F6A1A9BD377}" type="sibTrans" cxnId="{F7B78D63-76E7-44EA-8A95-14E66A21B7CC}">
      <dgm:prSet/>
      <dgm:spPr/>
      <dgm:t>
        <a:bodyPr/>
        <a:lstStyle/>
        <a:p>
          <a:endParaRPr lang="de-DE"/>
        </a:p>
      </dgm:t>
    </dgm:pt>
    <dgm:pt modelId="{D51E713B-BA57-4F1B-8145-58E35532B640}">
      <dgm:prSet phldrT="[Text]" custT="1"/>
      <dgm:spPr/>
      <dgm:t>
        <a:bodyPr/>
        <a:lstStyle/>
        <a:p>
          <a:endParaRPr lang="de-DE" sz="1800" dirty="0"/>
        </a:p>
      </dgm:t>
    </dgm:pt>
    <dgm:pt modelId="{29E2370A-7FA7-48EA-8AA4-0067442C76EC}" type="parTrans" cxnId="{0EAE6D7E-AE9E-49F0-A189-8EA1B0ECD9BC}">
      <dgm:prSet/>
      <dgm:spPr/>
      <dgm:t>
        <a:bodyPr/>
        <a:lstStyle/>
        <a:p>
          <a:endParaRPr lang="de-DE"/>
        </a:p>
      </dgm:t>
    </dgm:pt>
    <dgm:pt modelId="{E5D3FFA9-3179-4119-8C11-D79D9DECA9F7}" type="sibTrans" cxnId="{0EAE6D7E-AE9E-49F0-A189-8EA1B0ECD9BC}">
      <dgm:prSet/>
      <dgm:spPr/>
      <dgm:t>
        <a:bodyPr/>
        <a:lstStyle/>
        <a:p>
          <a:endParaRPr lang="de-DE"/>
        </a:p>
      </dgm:t>
    </dgm:pt>
    <dgm:pt modelId="{E2C5ABC6-1E50-4645-81E5-3032C847505F}" type="pres">
      <dgm:prSet presAssocID="{EFDCBA76-4BC5-4A60-935D-8A3C01CC256C}" presName="cycleMatrixDiagram" presStyleCnt="0">
        <dgm:presLayoutVars>
          <dgm:chMax val="1"/>
          <dgm:dir/>
          <dgm:animLvl val="lvl"/>
          <dgm:resizeHandles val="exact"/>
        </dgm:presLayoutVars>
      </dgm:prSet>
      <dgm:spPr/>
    </dgm:pt>
    <dgm:pt modelId="{7FC8B33E-65ED-4B8C-9C3F-DFF772AE30A0}" type="pres">
      <dgm:prSet presAssocID="{EFDCBA76-4BC5-4A60-935D-8A3C01CC256C}" presName="children" presStyleCnt="0"/>
      <dgm:spPr/>
    </dgm:pt>
    <dgm:pt modelId="{4D740903-F1C6-4068-BB2C-C48ABB3D5534}" type="pres">
      <dgm:prSet presAssocID="{EFDCBA76-4BC5-4A60-935D-8A3C01CC256C}" presName="child1group" presStyleCnt="0"/>
      <dgm:spPr/>
    </dgm:pt>
    <dgm:pt modelId="{F13A0432-54A2-42BB-A1FD-CF5D1E1731A1}" type="pres">
      <dgm:prSet presAssocID="{EFDCBA76-4BC5-4A60-935D-8A3C01CC256C}" presName="child1" presStyleLbl="bgAcc1" presStyleIdx="0" presStyleCnt="4" custScaleX="210713" custScaleY="120148" custLinFactNeighborX="-60076" custLinFactNeighborY="36649"/>
      <dgm:spPr/>
    </dgm:pt>
    <dgm:pt modelId="{A8F0FC56-6EF0-4A46-BB90-FFFDEC905F5A}" type="pres">
      <dgm:prSet presAssocID="{EFDCBA76-4BC5-4A60-935D-8A3C01CC256C}" presName="child1Text" presStyleLbl="bgAcc1" presStyleIdx="0" presStyleCnt="4">
        <dgm:presLayoutVars>
          <dgm:bulletEnabled val="1"/>
        </dgm:presLayoutVars>
      </dgm:prSet>
      <dgm:spPr/>
    </dgm:pt>
    <dgm:pt modelId="{E3BC10FC-1429-40DA-9351-0E6AFCBCAD7B}" type="pres">
      <dgm:prSet presAssocID="{EFDCBA76-4BC5-4A60-935D-8A3C01CC256C}" presName="child2group" presStyleCnt="0"/>
      <dgm:spPr/>
    </dgm:pt>
    <dgm:pt modelId="{99E53464-B638-4DC1-8246-BD4B32EC29F4}" type="pres">
      <dgm:prSet presAssocID="{EFDCBA76-4BC5-4A60-935D-8A3C01CC256C}" presName="child2" presStyleLbl="bgAcc1" presStyleIdx="1" presStyleCnt="4" custScaleX="221039" custScaleY="117119" custLinFactNeighborX="52549" custLinFactNeighborY="35667"/>
      <dgm:spPr/>
    </dgm:pt>
    <dgm:pt modelId="{29F5F089-6073-48CB-8907-084AA7A2F305}" type="pres">
      <dgm:prSet presAssocID="{EFDCBA76-4BC5-4A60-935D-8A3C01CC256C}" presName="child2Text" presStyleLbl="bgAcc1" presStyleIdx="1" presStyleCnt="4">
        <dgm:presLayoutVars>
          <dgm:bulletEnabled val="1"/>
        </dgm:presLayoutVars>
      </dgm:prSet>
      <dgm:spPr/>
    </dgm:pt>
    <dgm:pt modelId="{6A647CA2-1FAA-4218-B6B7-8CA67C0BFDC1}" type="pres">
      <dgm:prSet presAssocID="{EFDCBA76-4BC5-4A60-935D-8A3C01CC256C}" presName="child3group" presStyleCnt="0"/>
      <dgm:spPr/>
    </dgm:pt>
    <dgm:pt modelId="{2066627F-090A-4F98-A83E-05CD6B2A964D}" type="pres">
      <dgm:prSet presAssocID="{EFDCBA76-4BC5-4A60-935D-8A3C01CC256C}" presName="child3" presStyleLbl="bgAcc1" presStyleIdx="2" presStyleCnt="4" custScaleX="236098" custScaleY="124329" custLinFactNeighborX="43824" custLinFactNeighborY="-15077"/>
      <dgm:spPr/>
    </dgm:pt>
    <dgm:pt modelId="{1BD6BD35-630C-45EB-BECF-FF42D716D2C6}" type="pres">
      <dgm:prSet presAssocID="{EFDCBA76-4BC5-4A60-935D-8A3C01CC256C}" presName="child3Text" presStyleLbl="bgAcc1" presStyleIdx="2" presStyleCnt="4">
        <dgm:presLayoutVars>
          <dgm:bulletEnabled val="1"/>
        </dgm:presLayoutVars>
      </dgm:prSet>
      <dgm:spPr/>
    </dgm:pt>
    <dgm:pt modelId="{51F292AF-4B3C-440C-B6AE-6C1AEEB57C40}" type="pres">
      <dgm:prSet presAssocID="{EFDCBA76-4BC5-4A60-935D-8A3C01CC256C}" presName="child4group" presStyleCnt="0"/>
      <dgm:spPr/>
    </dgm:pt>
    <dgm:pt modelId="{000CECA0-581A-4A11-8C63-CF49BAD0F93F}" type="pres">
      <dgm:prSet presAssocID="{EFDCBA76-4BC5-4A60-935D-8A3C01CC256C}" presName="child4" presStyleLbl="bgAcc1" presStyleIdx="3" presStyleCnt="4" custScaleX="239815" custScaleY="129742" custLinFactNeighborX="-53648" custLinFactNeighborY="-19809"/>
      <dgm:spPr/>
    </dgm:pt>
    <dgm:pt modelId="{7D52F29E-9D62-4122-81C4-5FFC0B7E69DE}" type="pres">
      <dgm:prSet presAssocID="{EFDCBA76-4BC5-4A60-935D-8A3C01CC256C}" presName="child4Text" presStyleLbl="bgAcc1" presStyleIdx="3" presStyleCnt="4">
        <dgm:presLayoutVars>
          <dgm:bulletEnabled val="1"/>
        </dgm:presLayoutVars>
      </dgm:prSet>
      <dgm:spPr/>
    </dgm:pt>
    <dgm:pt modelId="{C6F5111F-CAE3-4546-B115-5639563506DB}" type="pres">
      <dgm:prSet presAssocID="{EFDCBA76-4BC5-4A60-935D-8A3C01CC256C}" presName="childPlaceholder" presStyleCnt="0"/>
      <dgm:spPr/>
    </dgm:pt>
    <dgm:pt modelId="{905A29F5-75E0-414A-A79A-20E10A7B0E65}" type="pres">
      <dgm:prSet presAssocID="{EFDCBA76-4BC5-4A60-935D-8A3C01CC256C}" presName="circle" presStyleCnt="0"/>
      <dgm:spPr/>
    </dgm:pt>
    <dgm:pt modelId="{508A71D8-FA60-43DF-A899-823F537BC5BB}" type="pres">
      <dgm:prSet presAssocID="{EFDCBA76-4BC5-4A60-935D-8A3C01CC256C}" presName="quadrant1" presStyleLbl="node1" presStyleIdx="0" presStyleCnt="4">
        <dgm:presLayoutVars>
          <dgm:chMax val="1"/>
          <dgm:bulletEnabled val="1"/>
        </dgm:presLayoutVars>
      </dgm:prSet>
      <dgm:spPr/>
    </dgm:pt>
    <dgm:pt modelId="{2B6C20B7-DCF7-49CA-89AE-9BC90414B690}" type="pres">
      <dgm:prSet presAssocID="{EFDCBA76-4BC5-4A60-935D-8A3C01CC256C}" presName="quadrant2" presStyleLbl="node1" presStyleIdx="1" presStyleCnt="4">
        <dgm:presLayoutVars>
          <dgm:chMax val="1"/>
          <dgm:bulletEnabled val="1"/>
        </dgm:presLayoutVars>
      </dgm:prSet>
      <dgm:spPr/>
    </dgm:pt>
    <dgm:pt modelId="{97B8A299-4069-42F9-B4D2-33534AC36785}" type="pres">
      <dgm:prSet presAssocID="{EFDCBA76-4BC5-4A60-935D-8A3C01CC256C}" presName="quadrant3" presStyleLbl="node1" presStyleIdx="2" presStyleCnt="4">
        <dgm:presLayoutVars>
          <dgm:chMax val="1"/>
          <dgm:bulletEnabled val="1"/>
        </dgm:presLayoutVars>
      </dgm:prSet>
      <dgm:spPr/>
    </dgm:pt>
    <dgm:pt modelId="{D6B577E5-7F27-4C1F-920C-CE43E17D51D4}" type="pres">
      <dgm:prSet presAssocID="{EFDCBA76-4BC5-4A60-935D-8A3C01CC256C}" presName="quadrant4" presStyleLbl="node1" presStyleIdx="3" presStyleCnt="4">
        <dgm:presLayoutVars>
          <dgm:chMax val="1"/>
          <dgm:bulletEnabled val="1"/>
        </dgm:presLayoutVars>
      </dgm:prSet>
      <dgm:spPr/>
    </dgm:pt>
    <dgm:pt modelId="{30BEEF87-47F2-4014-AA30-C7290F10A83B}" type="pres">
      <dgm:prSet presAssocID="{EFDCBA76-4BC5-4A60-935D-8A3C01CC256C}" presName="quadrantPlaceholder" presStyleCnt="0"/>
      <dgm:spPr/>
    </dgm:pt>
    <dgm:pt modelId="{AD557BB6-9ABB-470A-B663-BC837DDDB349}" type="pres">
      <dgm:prSet presAssocID="{EFDCBA76-4BC5-4A60-935D-8A3C01CC256C}" presName="center1" presStyleLbl="fgShp" presStyleIdx="0" presStyleCnt="2"/>
      <dgm:spPr/>
    </dgm:pt>
    <dgm:pt modelId="{8A0DCF34-CC28-481E-9C30-E50DA4EE7159}" type="pres">
      <dgm:prSet presAssocID="{EFDCBA76-4BC5-4A60-935D-8A3C01CC256C}" presName="center2" presStyleLbl="fgShp" presStyleIdx="1" presStyleCnt="2"/>
      <dgm:spPr/>
    </dgm:pt>
  </dgm:ptLst>
  <dgm:cxnLst>
    <dgm:cxn modelId="{418FF301-0021-45E6-9C5E-538C1602981D}" type="presOf" srcId="{D51E713B-BA57-4F1B-8145-58E35532B640}" destId="{99E53464-B638-4DC1-8246-BD4B32EC29F4}" srcOrd="0" destOrd="1" presId="urn:microsoft.com/office/officeart/2005/8/layout/cycle4"/>
    <dgm:cxn modelId="{9F182E07-6E04-49D2-8BCE-9A9FB73F8851}" type="presOf" srcId="{E0F9EC3B-69D2-422F-A9A5-31908DC43572}" destId="{000CECA0-581A-4A11-8C63-CF49BAD0F93F}" srcOrd="0" destOrd="0" presId="urn:microsoft.com/office/officeart/2005/8/layout/cycle4"/>
    <dgm:cxn modelId="{1439BD08-37C5-4A5B-A283-F02ED61304AE}" type="presOf" srcId="{70089021-CF2D-4196-92D3-E70F15E7B802}" destId="{508A71D8-FA60-43DF-A899-823F537BC5BB}" srcOrd="0" destOrd="0" presId="urn:microsoft.com/office/officeart/2005/8/layout/cycle4"/>
    <dgm:cxn modelId="{1E3B3E09-ADED-4E57-A12B-F362F619B447}" type="presOf" srcId="{095E5B07-14C6-422F-AE94-DFE46C09D7E6}" destId="{1BD6BD35-630C-45EB-BECF-FF42D716D2C6}" srcOrd="1" destOrd="3" presId="urn:microsoft.com/office/officeart/2005/8/layout/cycle4"/>
    <dgm:cxn modelId="{D7517712-6706-4733-AE03-64AF5939930E}" srcId="{43A3D887-B5E9-433A-AB60-67833A090B7F}" destId="{095E5B07-14C6-422F-AE94-DFE46C09D7E6}" srcOrd="3" destOrd="0" parTransId="{212CDE23-7DAD-4214-9B11-068B9E443D56}" sibTransId="{D446DEDB-569C-40C0-8D17-B176745B9493}"/>
    <dgm:cxn modelId="{0EEE0B17-ED7F-4E3B-8CD2-D9E2230B4B2C}" srcId="{14263941-CE42-4479-AF8B-870609F83EDA}" destId="{CD0CD1A6-F6C4-43CF-87DF-A74F2F3718BC}" srcOrd="3" destOrd="0" parTransId="{E663692F-E311-4E29-B2DE-F12C49466B31}" sibTransId="{84262B49-EE3C-493B-9508-9A0D48021D2C}"/>
    <dgm:cxn modelId="{F3071E17-DD3C-469B-B114-FCE349142644}" srcId="{FF01F741-E15B-4100-9E86-C1230248F9D5}" destId="{E0F9EC3B-69D2-422F-A9A5-31908DC43572}" srcOrd="0" destOrd="0" parTransId="{402B8196-B68D-45DE-B6C9-749F0A8D56E4}" sibTransId="{7CA2497B-917A-4F62-8854-BE7245D57C27}"/>
    <dgm:cxn modelId="{CCC62F18-57FF-46BF-925A-52FAB5397EBF}" type="presOf" srcId="{B6134475-FFC4-4452-98BD-23B4901BCB23}" destId="{2066627F-090A-4F98-A83E-05CD6B2A964D}" srcOrd="0" destOrd="2" presId="urn:microsoft.com/office/officeart/2005/8/layout/cycle4"/>
    <dgm:cxn modelId="{5E9C2020-BA85-451F-9DEE-D09C3FA01686}" type="presOf" srcId="{CD0CD1A6-F6C4-43CF-87DF-A74F2F3718BC}" destId="{99E53464-B638-4DC1-8246-BD4B32EC29F4}" srcOrd="0" destOrd="3" presId="urn:microsoft.com/office/officeart/2005/8/layout/cycle4"/>
    <dgm:cxn modelId="{3E51A420-4AD8-4FED-8F18-EE43394B5809}" type="presOf" srcId="{0E0EFF34-95E2-43EC-BE13-664BCE9FFA2E}" destId="{29F5F089-6073-48CB-8907-084AA7A2F305}" srcOrd="1" destOrd="2" presId="urn:microsoft.com/office/officeart/2005/8/layout/cycle4"/>
    <dgm:cxn modelId="{CF297622-7E36-41F0-A658-EED8599AEF8D}" srcId="{43A3D887-B5E9-433A-AB60-67833A090B7F}" destId="{B6134475-FFC4-4452-98BD-23B4901BCB23}" srcOrd="2" destOrd="0" parTransId="{26B91B8A-E528-4605-B46E-27BEF57622FD}" sibTransId="{42B9C2FD-2F41-44B4-B6AA-455CFEAFC6DC}"/>
    <dgm:cxn modelId="{35C49024-C765-4B8D-9E6C-EBAB8C1A04F4}" srcId="{14263941-CE42-4479-AF8B-870609F83EDA}" destId="{0E0EFF34-95E2-43EC-BE13-664BCE9FFA2E}" srcOrd="2" destOrd="0" parTransId="{A816313A-CB25-4A15-9F42-04981AE3358D}" sibTransId="{F51B01E5-7928-4AB5-A755-059AF35D52F3}"/>
    <dgm:cxn modelId="{F4247B31-C59F-4929-A012-0DE3850391AC}" srcId="{43A3D887-B5E9-433A-AB60-67833A090B7F}" destId="{FAE9C779-305A-4D45-B980-3C6E96B8AAB2}" srcOrd="1" destOrd="0" parTransId="{7B4BCC16-5BA2-4A4E-8C35-16570C8C6010}" sibTransId="{21B90902-013E-4999-AA08-B86BBA98E869}"/>
    <dgm:cxn modelId="{BC428260-C041-4B50-8ACD-D58AAD5A9C80}" type="presOf" srcId="{FAE9C779-305A-4D45-B980-3C6E96B8AAB2}" destId="{1BD6BD35-630C-45EB-BECF-FF42D716D2C6}" srcOrd="1" destOrd="1" presId="urn:microsoft.com/office/officeart/2005/8/layout/cycle4"/>
    <dgm:cxn modelId="{F7B78D63-76E7-44EA-8A95-14E66A21B7CC}" srcId="{14263941-CE42-4479-AF8B-870609F83EDA}" destId="{711A757C-2949-413C-8E56-AB12BC2A9EBB}" srcOrd="0" destOrd="0" parTransId="{591B5CC5-69B2-4F8B-91F2-26924637FC1A}" sibTransId="{2A062866-8635-45DC-8269-4F6A1A9BD377}"/>
    <dgm:cxn modelId="{B4704669-9577-457B-B857-0C4972ABDDC1}" srcId="{EFDCBA76-4BC5-4A60-935D-8A3C01CC256C}" destId="{14263941-CE42-4479-AF8B-870609F83EDA}" srcOrd="1" destOrd="0" parTransId="{293A2E1A-A97D-42F7-B8A7-2308204785D1}" sibTransId="{882A4A26-68C0-4B64-AB66-1382C155C46F}"/>
    <dgm:cxn modelId="{486BC34A-7BF8-4FCB-B447-CBC779C84ADC}" type="presOf" srcId="{092088AC-72CC-41DC-BD81-B30E74E81A2D}" destId="{A8F0FC56-6EF0-4A46-BB90-FFFDEC905F5A}" srcOrd="1" destOrd="0" presId="urn:microsoft.com/office/officeart/2005/8/layout/cycle4"/>
    <dgm:cxn modelId="{27FB1A4C-CB7A-47DF-8950-BC2C783E15B8}" type="presOf" srcId="{711A757C-2949-413C-8E56-AB12BC2A9EBB}" destId="{29F5F089-6073-48CB-8907-084AA7A2F305}" srcOrd="1" destOrd="0" presId="urn:microsoft.com/office/officeart/2005/8/layout/cycle4"/>
    <dgm:cxn modelId="{D4AF0E4E-C414-4AFB-8590-1649F3E05569}" srcId="{EFDCBA76-4BC5-4A60-935D-8A3C01CC256C}" destId="{43A3D887-B5E9-433A-AB60-67833A090B7F}" srcOrd="2" destOrd="0" parTransId="{0B9FAA1D-FBB5-4C14-A691-B992F86E0F82}" sibTransId="{12D30433-52BE-4125-88C4-EAD9D4736A6E}"/>
    <dgm:cxn modelId="{3A2D1358-2826-428F-AA6B-765BC8AADA35}" type="presOf" srcId="{B45E8E3E-8E18-4CBA-8ACE-09C904F3FCAC}" destId="{2066627F-090A-4F98-A83E-05CD6B2A964D}" srcOrd="0" destOrd="0" presId="urn:microsoft.com/office/officeart/2005/8/layout/cycle4"/>
    <dgm:cxn modelId="{287A4078-60C0-4428-B349-B8F0D56ED501}" srcId="{70089021-CF2D-4196-92D3-E70F15E7B802}" destId="{092088AC-72CC-41DC-BD81-B30E74E81A2D}" srcOrd="0" destOrd="0" parTransId="{4F66FB78-CF47-4825-A3BC-5895073BAEF3}" sibTransId="{B808DFE5-4D73-4517-8825-2C1353B7EC25}"/>
    <dgm:cxn modelId="{2B5D8F59-2970-44BD-BC71-295641F16C52}" type="presOf" srcId="{B45E8E3E-8E18-4CBA-8ACE-09C904F3FCAC}" destId="{1BD6BD35-630C-45EB-BECF-FF42D716D2C6}" srcOrd="1" destOrd="0" presId="urn:microsoft.com/office/officeart/2005/8/layout/cycle4"/>
    <dgm:cxn modelId="{BA5CC759-4A78-4C90-BC43-DC10F7123106}" type="presOf" srcId="{EFDCBA76-4BC5-4A60-935D-8A3C01CC256C}" destId="{E2C5ABC6-1E50-4645-81E5-3032C847505F}" srcOrd="0" destOrd="0" presId="urn:microsoft.com/office/officeart/2005/8/layout/cycle4"/>
    <dgm:cxn modelId="{0EAE6D7E-AE9E-49F0-A189-8EA1B0ECD9BC}" srcId="{14263941-CE42-4479-AF8B-870609F83EDA}" destId="{D51E713B-BA57-4F1B-8145-58E35532B640}" srcOrd="1" destOrd="0" parTransId="{29E2370A-7FA7-48EA-8AA4-0067442C76EC}" sibTransId="{E5D3FFA9-3179-4119-8C11-D79D9DECA9F7}"/>
    <dgm:cxn modelId="{49F74F82-25B8-4644-9F20-26EA5E80F327}" type="presOf" srcId="{D51E713B-BA57-4F1B-8145-58E35532B640}" destId="{29F5F089-6073-48CB-8907-084AA7A2F305}" srcOrd="1" destOrd="1" presId="urn:microsoft.com/office/officeart/2005/8/layout/cycle4"/>
    <dgm:cxn modelId="{80FB118B-6049-4971-8602-C0E98456DE6C}" type="presOf" srcId="{095E5B07-14C6-422F-AE94-DFE46C09D7E6}" destId="{2066627F-090A-4F98-A83E-05CD6B2A964D}" srcOrd="0" destOrd="3" presId="urn:microsoft.com/office/officeart/2005/8/layout/cycle4"/>
    <dgm:cxn modelId="{82978B90-197D-44DD-94C8-E0F25C038A4B}" type="presOf" srcId="{FAE9C779-305A-4D45-B980-3C6E96B8AAB2}" destId="{2066627F-090A-4F98-A83E-05CD6B2A964D}" srcOrd="0" destOrd="1" presId="urn:microsoft.com/office/officeart/2005/8/layout/cycle4"/>
    <dgm:cxn modelId="{9F2BE8A3-F631-47C0-8715-8E4A210886D7}" type="presOf" srcId="{711A757C-2949-413C-8E56-AB12BC2A9EBB}" destId="{99E53464-B638-4DC1-8246-BD4B32EC29F4}" srcOrd="0" destOrd="0" presId="urn:microsoft.com/office/officeart/2005/8/layout/cycle4"/>
    <dgm:cxn modelId="{AC2990AA-5C8B-4ABA-B2E4-2FD9DDA2A944}" srcId="{EFDCBA76-4BC5-4A60-935D-8A3C01CC256C}" destId="{FF01F741-E15B-4100-9E86-C1230248F9D5}" srcOrd="3" destOrd="0" parTransId="{D7C9710F-0D16-461C-B983-2D3E7AE10E10}" sibTransId="{01984761-A0C5-4333-8F17-ABFD261066BF}"/>
    <dgm:cxn modelId="{0AC9CFBB-1699-46C5-A039-E3029A442C7B}" type="presOf" srcId="{FF01F741-E15B-4100-9E86-C1230248F9D5}" destId="{D6B577E5-7F27-4C1F-920C-CE43E17D51D4}" srcOrd="0" destOrd="0" presId="urn:microsoft.com/office/officeart/2005/8/layout/cycle4"/>
    <dgm:cxn modelId="{8883EEC0-0A59-4CE5-9375-8E6C9D44FC97}" type="presOf" srcId="{ADEF8C57-2414-4B92-9069-092E1EB87E62}" destId="{A8F0FC56-6EF0-4A46-BB90-FFFDEC905F5A}" srcOrd="1" destOrd="1" presId="urn:microsoft.com/office/officeart/2005/8/layout/cycle4"/>
    <dgm:cxn modelId="{26B7B3C7-83A4-4FF6-8BE6-FE1205DB2D89}" type="presOf" srcId="{CD0CD1A6-F6C4-43CF-87DF-A74F2F3718BC}" destId="{29F5F089-6073-48CB-8907-084AA7A2F305}" srcOrd="1" destOrd="3" presId="urn:microsoft.com/office/officeart/2005/8/layout/cycle4"/>
    <dgm:cxn modelId="{4D85FECD-4DAF-4C64-AFC7-B5FD6F9CD992}" srcId="{70089021-CF2D-4196-92D3-E70F15E7B802}" destId="{ADEF8C57-2414-4B92-9069-092E1EB87E62}" srcOrd="1" destOrd="0" parTransId="{C284B02C-0578-4A79-B6BA-48BD8F8C3F56}" sibTransId="{0F55834F-F450-4695-927E-10958EE8617B}"/>
    <dgm:cxn modelId="{85B642CF-0C74-41F0-8A02-4732CF670895}" type="presOf" srcId="{E0F9EC3B-69D2-422F-A9A5-31908DC43572}" destId="{7D52F29E-9D62-4122-81C4-5FFC0B7E69DE}" srcOrd="1" destOrd="0" presId="urn:microsoft.com/office/officeart/2005/8/layout/cycle4"/>
    <dgm:cxn modelId="{2B8262DC-C8BF-42E3-BA48-7B8D73C4099E}" type="presOf" srcId="{ADEF8C57-2414-4B92-9069-092E1EB87E62}" destId="{F13A0432-54A2-42BB-A1FD-CF5D1E1731A1}" srcOrd="0" destOrd="1" presId="urn:microsoft.com/office/officeart/2005/8/layout/cycle4"/>
    <dgm:cxn modelId="{260087DD-F0C2-4287-8FD9-CE901A50820D}" type="presOf" srcId="{B6134475-FFC4-4452-98BD-23B4901BCB23}" destId="{1BD6BD35-630C-45EB-BECF-FF42D716D2C6}" srcOrd="1" destOrd="2" presId="urn:microsoft.com/office/officeart/2005/8/layout/cycle4"/>
    <dgm:cxn modelId="{331FFAE4-647D-43CA-B8A3-BE6335876FD6}" srcId="{43A3D887-B5E9-433A-AB60-67833A090B7F}" destId="{B45E8E3E-8E18-4CBA-8ACE-09C904F3FCAC}" srcOrd="0" destOrd="0" parTransId="{6186790B-D783-4CE0-8DFA-DF0AE1F61F35}" sibTransId="{FCBB1D77-BB9E-49C9-9B83-22C7AE75ECE9}"/>
    <dgm:cxn modelId="{073907EB-B71B-470E-B09D-AE47B100D1CF}" type="presOf" srcId="{092088AC-72CC-41DC-BD81-B30E74E81A2D}" destId="{F13A0432-54A2-42BB-A1FD-CF5D1E1731A1}" srcOrd="0" destOrd="0" presId="urn:microsoft.com/office/officeart/2005/8/layout/cycle4"/>
    <dgm:cxn modelId="{B0A27AED-C91B-428F-A2AC-C6CC5F9CED5D}" type="presOf" srcId="{14263941-CE42-4479-AF8B-870609F83EDA}" destId="{2B6C20B7-DCF7-49CA-89AE-9BC90414B690}" srcOrd="0" destOrd="0" presId="urn:microsoft.com/office/officeart/2005/8/layout/cycle4"/>
    <dgm:cxn modelId="{1D0A55F6-53BF-4597-9840-38D6B4507442}" type="presOf" srcId="{0E0EFF34-95E2-43EC-BE13-664BCE9FFA2E}" destId="{99E53464-B638-4DC1-8246-BD4B32EC29F4}" srcOrd="0" destOrd="2" presId="urn:microsoft.com/office/officeart/2005/8/layout/cycle4"/>
    <dgm:cxn modelId="{95A9D8F7-EE6A-4C29-859A-11A41E411A61}" srcId="{EFDCBA76-4BC5-4A60-935D-8A3C01CC256C}" destId="{70089021-CF2D-4196-92D3-E70F15E7B802}" srcOrd="0" destOrd="0" parTransId="{76A165D1-373D-4713-868A-D05692B28BE5}" sibTransId="{0303A827-C778-4988-AAB4-7CD1957AD6AE}"/>
    <dgm:cxn modelId="{C5F58FF8-7808-4DBF-A969-DA1387BB8EBA}" type="presOf" srcId="{43A3D887-B5E9-433A-AB60-67833A090B7F}" destId="{97B8A299-4069-42F9-B4D2-33534AC36785}" srcOrd="0" destOrd="0" presId="urn:microsoft.com/office/officeart/2005/8/layout/cycle4"/>
    <dgm:cxn modelId="{701F816D-B33F-4082-B54D-DBFAE23BE523}" type="presParOf" srcId="{E2C5ABC6-1E50-4645-81E5-3032C847505F}" destId="{7FC8B33E-65ED-4B8C-9C3F-DFF772AE30A0}" srcOrd="0" destOrd="0" presId="urn:microsoft.com/office/officeart/2005/8/layout/cycle4"/>
    <dgm:cxn modelId="{60D3D1F5-B763-4534-98C1-450BC1D862E8}" type="presParOf" srcId="{7FC8B33E-65ED-4B8C-9C3F-DFF772AE30A0}" destId="{4D740903-F1C6-4068-BB2C-C48ABB3D5534}" srcOrd="0" destOrd="0" presId="urn:microsoft.com/office/officeart/2005/8/layout/cycle4"/>
    <dgm:cxn modelId="{38B465B1-4270-4FC5-89A3-095FCCE4643E}" type="presParOf" srcId="{4D740903-F1C6-4068-BB2C-C48ABB3D5534}" destId="{F13A0432-54A2-42BB-A1FD-CF5D1E1731A1}" srcOrd="0" destOrd="0" presId="urn:microsoft.com/office/officeart/2005/8/layout/cycle4"/>
    <dgm:cxn modelId="{5E779198-4798-4EA3-9D3A-E7FA5CA99DF9}" type="presParOf" srcId="{4D740903-F1C6-4068-BB2C-C48ABB3D5534}" destId="{A8F0FC56-6EF0-4A46-BB90-FFFDEC905F5A}" srcOrd="1" destOrd="0" presId="urn:microsoft.com/office/officeart/2005/8/layout/cycle4"/>
    <dgm:cxn modelId="{5E84FD9B-4F37-4048-BAB4-A28B7AE9183A}" type="presParOf" srcId="{7FC8B33E-65ED-4B8C-9C3F-DFF772AE30A0}" destId="{E3BC10FC-1429-40DA-9351-0E6AFCBCAD7B}" srcOrd="1" destOrd="0" presId="urn:microsoft.com/office/officeart/2005/8/layout/cycle4"/>
    <dgm:cxn modelId="{98660412-A245-41B8-A9F7-BCF0832204C9}" type="presParOf" srcId="{E3BC10FC-1429-40DA-9351-0E6AFCBCAD7B}" destId="{99E53464-B638-4DC1-8246-BD4B32EC29F4}" srcOrd="0" destOrd="0" presId="urn:microsoft.com/office/officeart/2005/8/layout/cycle4"/>
    <dgm:cxn modelId="{7DBB0C54-51B0-4434-AB77-8D009E2DBF31}" type="presParOf" srcId="{E3BC10FC-1429-40DA-9351-0E6AFCBCAD7B}" destId="{29F5F089-6073-48CB-8907-084AA7A2F305}" srcOrd="1" destOrd="0" presId="urn:microsoft.com/office/officeart/2005/8/layout/cycle4"/>
    <dgm:cxn modelId="{5B6BFD15-52A4-4BC2-B52C-E3FB7A6BC1DC}" type="presParOf" srcId="{7FC8B33E-65ED-4B8C-9C3F-DFF772AE30A0}" destId="{6A647CA2-1FAA-4218-B6B7-8CA67C0BFDC1}" srcOrd="2" destOrd="0" presId="urn:microsoft.com/office/officeart/2005/8/layout/cycle4"/>
    <dgm:cxn modelId="{CAAAF7B3-D522-4EF4-9135-694FD66318E1}" type="presParOf" srcId="{6A647CA2-1FAA-4218-B6B7-8CA67C0BFDC1}" destId="{2066627F-090A-4F98-A83E-05CD6B2A964D}" srcOrd="0" destOrd="0" presId="urn:microsoft.com/office/officeart/2005/8/layout/cycle4"/>
    <dgm:cxn modelId="{0746F176-37FA-4DC7-A005-DEA27EB08E63}" type="presParOf" srcId="{6A647CA2-1FAA-4218-B6B7-8CA67C0BFDC1}" destId="{1BD6BD35-630C-45EB-BECF-FF42D716D2C6}" srcOrd="1" destOrd="0" presId="urn:microsoft.com/office/officeart/2005/8/layout/cycle4"/>
    <dgm:cxn modelId="{13F5A5B8-4061-47F9-A14A-6F265B85F35C}" type="presParOf" srcId="{7FC8B33E-65ED-4B8C-9C3F-DFF772AE30A0}" destId="{51F292AF-4B3C-440C-B6AE-6C1AEEB57C40}" srcOrd="3" destOrd="0" presId="urn:microsoft.com/office/officeart/2005/8/layout/cycle4"/>
    <dgm:cxn modelId="{6BE481C4-3076-4701-9AEC-A1EAD2601DC7}" type="presParOf" srcId="{51F292AF-4B3C-440C-B6AE-6C1AEEB57C40}" destId="{000CECA0-581A-4A11-8C63-CF49BAD0F93F}" srcOrd="0" destOrd="0" presId="urn:microsoft.com/office/officeart/2005/8/layout/cycle4"/>
    <dgm:cxn modelId="{307464A8-EB5C-4BE7-AFCB-0F95D3A8C2C9}" type="presParOf" srcId="{51F292AF-4B3C-440C-B6AE-6C1AEEB57C40}" destId="{7D52F29E-9D62-4122-81C4-5FFC0B7E69DE}" srcOrd="1" destOrd="0" presId="urn:microsoft.com/office/officeart/2005/8/layout/cycle4"/>
    <dgm:cxn modelId="{C026216C-F2B5-460D-9A0B-0580868B0587}" type="presParOf" srcId="{7FC8B33E-65ED-4B8C-9C3F-DFF772AE30A0}" destId="{C6F5111F-CAE3-4546-B115-5639563506DB}" srcOrd="4" destOrd="0" presId="urn:microsoft.com/office/officeart/2005/8/layout/cycle4"/>
    <dgm:cxn modelId="{8E4F68CC-3517-4F34-9066-781EBE2D0C70}" type="presParOf" srcId="{E2C5ABC6-1E50-4645-81E5-3032C847505F}" destId="{905A29F5-75E0-414A-A79A-20E10A7B0E65}" srcOrd="1" destOrd="0" presId="urn:microsoft.com/office/officeart/2005/8/layout/cycle4"/>
    <dgm:cxn modelId="{0AD36EFB-930D-4740-9632-1965B78A6EA4}" type="presParOf" srcId="{905A29F5-75E0-414A-A79A-20E10A7B0E65}" destId="{508A71D8-FA60-43DF-A899-823F537BC5BB}" srcOrd="0" destOrd="0" presId="urn:microsoft.com/office/officeart/2005/8/layout/cycle4"/>
    <dgm:cxn modelId="{8624088C-7C41-4DAB-81A1-36C2BC25CEF5}" type="presParOf" srcId="{905A29F5-75E0-414A-A79A-20E10A7B0E65}" destId="{2B6C20B7-DCF7-49CA-89AE-9BC90414B690}" srcOrd="1" destOrd="0" presId="urn:microsoft.com/office/officeart/2005/8/layout/cycle4"/>
    <dgm:cxn modelId="{8FC873B5-5038-4E0C-8AC7-CAAF20162C26}" type="presParOf" srcId="{905A29F5-75E0-414A-A79A-20E10A7B0E65}" destId="{97B8A299-4069-42F9-B4D2-33534AC36785}" srcOrd="2" destOrd="0" presId="urn:microsoft.com/office/officeart/2005/8/layout/cycle4"/>
    <dgm:cxn modelId="{384969FB-910C-488D-9763-EC537ABD1EB2}" type="presParOf" srcId="{905A29F5-75E0-414A-A79A-20E10A7B0E65}" destId="{D6B577E5-7F27-4C1F-920C-CE43E17D51D4}" srcOrd="3" destOrd="0" presId="urn:microsoft.com/office/officeart/2005/8/layout/cycle4"/>
    <dgm:cxn modelId="{5BD9ACA2-C9CF-4032-9F88-3D1253C69376}" type="presParOf" srcId="{905A29F5-75E0-414A-A79A-20E10A7B0E65}" destId="{30BEEF87-47F2-4014-AA30-C7290F10A83B}" srcOrd="4" destOrd="0" presId="urn:microsoft.com/office/officeart/2005/8/layout/cycle4"/>
    <dgm:cxn modelId="{01767E03-C822-49D8-937D-9249015AF908}" type="presParOf" srcId="{E2C5ABC6-1E50-4645-81E5-3032C847505F}" destId="{AD557BB6-9ABB-470A-B663-BC837DDDB349}" srcOrd="2" destOrd="0" presId="urn:microsoft.com/office/officeart/2005/8/layout/cycle4"/>
    <dgm:cxn modelId="{B26B468F-FE73-4E2D-A4B5-E41F3639651D}" type="presParOf" srcId="{E2C5ABC6-1E50-4645-81E5-3032C847505F}" destId="{8A0DCF34-CC28-481E-9C30-E50DA4EE7159}"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2A3BE-D4FF-4544-86CE-AA38159C2522}">
      <dsp:nvSpPr>
        <dsp:cNvPr id="0" name=""/>
        <dsp:cNvSpPr/>
      </dsp:nvSpPr>
      <dsp:spPr>
        <a:xfrm>
          <a:off x="1897380" y="43948"/>
          <a:ext cx="2109541" cy="210954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a:t>Systemische Faktoren</a:t>
          </a:r>
        </a:p>
      </dsp:txBody>
      <dsp:txXfrm>
        <a:off x="2178652" y="413118"/>
        <a:ext cx="1546997" cy="949293"/>
      </dsp:txXfrm>
    </dsp:sp>
    <dsp:sp modelId="{14151C56-9026-4AC9-AB04-E258106939E2}">
      <dsp:nvSpPr>
        <dsp:cNvPr id="0" name=""/>
        <dsp:cNvSpPr/>
      </dsp:nvSpPr>
      <dsp:spPr>
        <a:xfrm>
          <a:off x="2658573" y="1362412"/>
          <a:ext cx="2109541" cy="210954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Interak</a:t>
          </a:r>
          <a:r>
            <a:rPr lang="de-DE" sz="1800" kern="1200" dirty="0"/>
            <a:t>-</a:t>
          </a:r>
          <a:br>
            <a:rPr lang="de-DE" sz="1800" kern="1200" dirty="0"/>
          </a:br>
          <a:r>
            <a:rPr lang="de-DE" sz="1800" kern="1200" dirty="0" err="1"/>
            <a:t>tionale</a:t>
          </a:r>
          <a:r>
            <a:rPr lang="de-DE" sz="1800" kern="1200" dirty="0"/>
            <a:t> </a:t>
          </a:r>
          <a:br>
            <a:rPr lang="de-DE" sz="1800" kern="1200" dirty="0"/>
          </a:br>
          <a:r>
            <a:rPr lang="de-DE" sz="1800" kern="1200" dirty="0"/>
            <a:t>Faktoren</a:t>
          </a:r>
        </a:p>
      </dsp:txBody>
      <dsp:txXfrm>
        <a:off x="3303741" y="1907377"/>
        <a:ext cx="1265725" cy="1160247"/>
      </dsp:txXfrm>
    </dsp:sp>
    <dsp:sp modelId="{3D44951F-6834-43B3-843C-AE3BE9D079E2}">
      <dsp:nvSpPr>
        <dsp:cNvPr id="0" name=""/>
        <dsp:cNvSpPr/>
      </dsp:nvSpPr>
      <dsp:spPr>
        <a:xfrm>
          <a:off x="1136187" y="1362412"/>
          <a:ext cx="2109541" cy="210954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Organisa-torische</a:t>
          </a:r>
          <a:r>
            <a:rPr lang="de-DE" sz="1800" kern="1200" dirty="0"/>
            <a:t> Faktoren</a:t>
          </a:r>
        </a:p>
      </dsp:txBody>
      <dsp:txXfrm>
        <a:off x="1334835" y="1907377"/>
        <a:ext cx="1265725" cy="1160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2A3BE-D4FF-4544-86CE-AA38159C2522}">
      <dsp:nvSpPr>
        <dsp:cNvPr id="0" name=""/>
        <dsp:cNvSpPr/>
      </dsp:nvSpPr>
      <dsp:spPr>
        <a:xfrm>
          <a:off x="1897380" y="43948"/>
          <a:ext cx="2109541" cy="210954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a:t>Systemische Faktoren</a:t>
          </a:r>
        </a:p>
      </dsp:txBody>
      <dsp:txXfrm>
        <a:off x="2178652" y="413118"/>
        <a:ext cx="1546997" cy="949293"/>
      </dsp:txXfrm>
    </dsp:sp>
    <dsp:sp modelId="{14151C56-9026-4AC9-AB04-E258106939E2}">
      <dsp:nvSpPr>
        <dsp:cNvPr id="0" name=""/>
        <dsp:cNvSpPr/>
      </dsp:nvSpPr>
      <dsp:spPr>
        <a:xfrm>
          <a:off x="2658573" y="1362412"/>
          <a:ext cx="2109541" cy="210954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Interak</a:t>
          </a:r>
          <a:r>
            <a:rPr lang="de-DE" sz="1800" kern="1200" dirty="0"/>
            <a:t>-</a:t>
          </a:r>
          <a:br>
            <a:rPr lang="de-DE" sz="1800" kern="1200" dirty="0"/>
          </a:br>
          <a:r>
            <a:rPr lang="de-DE" sz="1800" kern="1200" dirty="0" err="1"/>
            <a:t>tionale</a:t>
          </a:r>
          <a:r>
            <a:rPr lang="de-DE" sz="1800" kern="1200" dirty="0"/>
            <a:t> </a:t>
          </a:r>
          <a:br>
            <a:rPr lang="de-DE" sz="1800" kern="1200" dirty="0"/>
          </a:br>
          <a:r>
            <a:rPr lang="de-DE" sz="1800" kern="1200" dirty="0"/>
            <a:t>Faktoren</a:t>
          </a:r>
        </a:p>
      </dsp:txBody>
      <dsp:txXfrm>
        <a:off x="3303741" y="1907377"/>
        <a:ext cx="1265725" cy="1160247"/>
      </dsp:txXfrm>
    </dsp:sp>
    <dsp:sp modelId="{3D44951F-6834-43B3-843C-AE3BE9D079E2}">
      <dsp:nvSpPr>
        <dsp:cNvPr id="0" name=""/>
        <dsp:cNvSpPr/>
      </dsp:nvSpPr>
      <dsp:spPr>
        <a:xfrm>
          <a:off x="1136187" y="1362412"/>
          <a:ext cx="2109541" cy="210954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Organisa-torische</a:t>
          </a:r>
          <a:r>
            <a:rPr lang="de-DE" sz="1800" kern="1200" dirty="0"/>
            <a:t> Faktoren</a:t>
          </a:r>
        </a:p>
      </dsp:txBody>
      <dsp:txXfrm>
        <a:off x="1334835" y="1907377"/>
        <a:ext cx="1265725" cy="11602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9B1E8-C8F6-4501-B993-5A43C8CA9961}">
      <dsp:nvSpPr>
        <dsp:cNvPr id="0" name=""/>
        <dsp:cNvSpPr/>
      </dsp:nvSpPr>
      <dsp:spPr>
        <a:xfrm rot="5400000">
          <a:off x="5691328" y="147951"/>
          <a:ext cx="2270274" cy="1975138"/>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Rassistische </a:t>
          </a:r>
          <a:r>
            <a:rPr lang="de-DE" sz="1800" kern="1200" dirty="0" err="1"/>
            <a:t>Diskrimi-nierung</a:t>
          </a:r>
          <a:endParaRPr lang="de-DE" sz="1800" kern="1200" dirty="0"/>
        </a:p>
      </dsp:txBody>
      <dsp:txXfrm rot="-5400000">
        <a:off x="6146688" y="354167"/>
        <a:ext cx="1359554" cy="1562706"/>
      </dsp:txXfrm>
    </dsp:sp>
    <dsp:sp modelId="{261CAB36-4BA2-4386-B8AC-0C048709722F}">
      <dsp:nvSpPr>
        <dsp:cNvPr id="0" name=""/>
        <dsp:cNvSpPr/>
      </dsp:nvSpPr>
      <dsp:spPr>
        <a:xfrm>
          <a:off x="7873970" y="454438"/>
          <a:ext cx="2533626" cy="136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de-DE" sz="3600" kern="1200"/>
        </a:p>
      </dsp:txBody>
      <dsp:txXfrm>
        <a:off x="7873970" y="454438"/>
        <a:ext cx="2533626" cy="1362164"/>
      </dsp:txXfrm>
    </dsp:sp>
    <dsp:sp modelId="{7E2B0B8A-1402-4873-8CDE-B3DC8393423A}">
      <dsp:nvSpPr>
        <dsp:cNvPr id="0" name=""/>
        <dsp:cNvSpPr/>
      </dsp:nvSpPr>
      <dsp:spPr>
        <a:xfrm rot="5400000">
          <a:off x="3558178" y="147951"/>
          <a:ext cx="2270274" cy="1975138"/>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solidFill>
                <a:schemeClr val="bg1"/>
              </a:solidFill>
            </a:rPr>
            <a:t>Diskrimi-nierung</a:t>
          </a:r>
          <a:r>
            <a:rPr lang="de-DE" sz="1800" kern="1200" dirty="0">
              <a:solidFill>
                <a:schemeClr val="bg1"/>
              </a:solidFill>
            </a:rPr>
            <a:t> </a:t>
          </a:r>
          <a:br>
            <a:rPr lang="de-DE" sz="1800" kern="1200" dirty="0">
              <a:solidFill>
                <a:schemeClr val="bg1"/>
              </a:solidFill>
            </a:rPr>
          </a:br>
          <a:r>
            <a:rPr lang="de-DE" sz="1800" kern="1200" dirty="0">
              <a:solidFill>
                <a:schemeClr val="bg1"/>
              </a:solidFill>
            </a:rPr>
            <a:t>von Personen mit Flucht-geschichte</a:t>
          </a:r>
          <a:endParaRPr lang="de-DE" sz="1800" kern="1200" dirty="0"/>
        </a:p>
      </dsp:txBody>
      <dsp:txXfrm rot="-5400000">
        <a:off x="4013538" y="354167"/>
        <a:ext cx="1359554" cy="1562706"/>
      </dsp:txXfrm>
    </dsp:sp>
    <dsp:sp modelId="{F46F0010-352A-4CEE-A0C5-DF26ADD9A2BB}">
      <dsp:nvSpPr>
        <dsp:cNvPr id="0" name=""/>
        <dsp:cNvSpPr/>
      </dsp:nvSpPr>
      <dsp:spPr>
        <a:xfrm rot="5400000">
          <a:off x="4620666" y="2074960"/>
          <a:ext cx="2270274" cy="1975138"/>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Restriktive Regelungen zum Schwanger-</a:t>
          </a:r>
          <a:r>
            <a:rPr lang="de-DE" sz="1800" kern="1200" dirty="0" err="1"/>
            <a:t>schaft</a:t>
          </a:r>
          <a:r>
            <a:rPr lang="de-DE" sz="1800" kern="1200" dirty="0"/>
            <a:t>-</a:t>
          </a:r>
          <a:r>
            <a:rPr lang="de-DE" sz="1800" kern="1200" dirty="0" err="1"/>
            <a:t>sabbruch</a:t>
          </a:r>
          <a:endParaRPr lang="de-DE" sz="1800" kern="1200" dirty="0"/>
        </a:p>
      </dsp:txBody>
      <dsp:txXfrm rot="-5400000">
        <a:off x="5076026" y="2281176"/>
        <a:ext cx="1359554" cy="1562706"/>
      </dsp:txXfrm>
    </dsp:sp>
    <dsp:sp modelId="{60D2B5E3-D828-4D0B-AD46-9BB5BC30E14F}">
      <dsp:nvSpPr>
        <dsp:cNvPr id="0" name=""/>
        <dsp:cNvSpPr/>
      </dsp:nvSpPr>
      <dsp:spPr>
        <a:xfrm>
          <a:off x="2234608" y="2381447"/>
          <a:ext cx="2451896" cy="136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r" defTabSz="1600200">
            <a:lnSpc>
              <a:spcPct val="90000"/>
            </a:lnSpc>
            <a:spcBef>
              <a:spcPct val="0"/>
            </a:spcBef>
            <a:spcAft>
              <a:spcPct val="35000"/>
            </a:spcAft>
            <a:buNone/>
          </a:pPr>
          <a:endParaRPr lang="de-DE" sz="3600" kern="1200"/>
        </a:p>
      </dsp:txBody>
      <dsp:txXfrm>
        <a:off x="2234608" y="2381447"/>
        <a:ext cx="2451896" cy="1362164"/>
      </dsp:txXfrm>
    </dsp:sp>
    <dsp:sp modelId="{943FAABA-602B-4897-B776-DAB8CF64BCCA}">
      <dsp:nvSpPr>
        <dsp:cNvPr id="0" name=""/>
        <dsp:cNvSpPr/>
      </dsp:nvSpPr>
      <dsp:spPr>
        <a:xfrm rot="5400000">
          <a:off x="6753816" y="2074960"/>
          <a:ext cx="2270274" cy="1975138"/>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Diskrimi-nierung</a:t>
          </a:r>
          <a:r>
            <a:rPr lang="de-DE" sz="1800" kern="1200" dirty="0"/>
            <a:t> von Trans*- und </a:t>
          </a:r>
          <a:r>
            <a:rPr lang="de-DE" sz="1800" kern="1200" dirty="0" err="1"/>
            <a:t>enby</a:t>
          </a:r>
          <a:r>
            <a:rPr lang="de-DE" sz="1800" kern="1200" dirty="0"/>
            <a:t>*-Personen</a:t>
          </a:r>
        </a:p>
      </dsp:txBody>
      <dsp:txXfrm rot="-5400000">
        <a:off x="7209176" y="2281176"/>
        <a:ext cx="1359554" cy="1562706"/>
      </dsp:txXfrm>
    </dsp:sp>
    <dsp:sp modelId="{A208F4F8-8093-44DD-A8C6-48C523E5FF92}">
      <dsp:nvSpPr>
        <dsp:cNvPr id="0" name=""/>
        <dsp:cNvSpPr/>
      </dsp:nvSpPr>
      <dsp:spPr>
        <a:xfrm rot="5400000">
          <a:off x="7795720" y="147567"/>
          <a:ext cx="2270274" cy="197513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err="1"/>
            <a:t>Diskrimi-nierung</a:t>
          </a:r>
          <a:r>
            <a:rPr lang="de-DE" sz="1800" kern="1200" dirty="0"/>
            <a:t> von </a:t>
          </a:r>
          <a:r>
            <a:rPr lang="de-DE" sz="1800" kern="1200" dirty="0" err="1"/>
            <a:t>Inter</a:t>
          </a:r>
          <a:r>
            <a:rPr lang="de-DE" sz="1800" kern="1200" dirty="0"/>
            <a:t>*-Personen</a:t>
          </a:r>
        </a:p>
      </dsp:txBody>
      <dsp:txXfrm rot="-5400000">
        <a:off x="8251080" y="353783"/>
        <a:ext cx="1359554" cy="1562706"/>
      </dsp:txXfrm>
    </dsp:sp>
    <dsp:sp modelId="{67E822BC-F457-406E-8937-0F29558374F6}">
      <dsp:nvSpPr>
        <dsp:cNvPr id="0" name=""/>
        <dsp:cNvSpPr/>
      </dsp:nvSpPr>
      <dsp:spPr>
        <a:xfrm>
          <a:off x="7873970" y="4308456"/>
          <a:ext cx="2533626" cy="136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de-DE" sz="3600" kern="1200"/>
        </a:p>
      </dsp:txBody>
      <dsp:txXfrm>
        <a:off x="7873970" y="4308456"/>
        <a:ext cx="2533626" cy="1362164"/>
      </dsp:txXfrm>
    </dsp:sp>
    <dsp:sp modelId="{E1F82B6D-6A8F-4B50-935A-1B3D463C32DE}">
      <dsp:nvSpPr>
        <dsp:cNvPr id="0" name=""/>
        <dsp:cNvSpPr/>
      </dsp:nvSpPr>
      <dsp:spPr>
        <a:xfrm rot="5400000">
          <a:off x="2490517" y="2067786"/>
          <a:ext cx="2270274" cy="1975138"/>
        </a:xfrm>
        <a:prstGeom prst="hexagon">
          <a:avLst>
            <a:gd name="adj" fmla="val 25000"/>
            <a:gd name="vf" fmla="val 115470"/>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dirty="0" err="1"/>
            <a:t>Ableistische</a:t>
          </a:r>
          <a:r>
            <a:rPr lang="de-DE" sz="1800" kern="1200" dirty="0"/>
            <a:t> </a:t>
          </a:r>
          <a:r>
            <a:rPr lang="de-DE" sz="1800" kern="1200" dirty="0" err="1"/>
            <a:t>Diskrimi-nierung</a:t>
          </a:r>
          <a:endParaRPr lang="de-DE" sz="1800" kern="1200" dirty="0"/>
        </a:p>
      </dsp:txBody>
      <dsp:txXfrm rot="-5400000">
        <a:off x="2945877" y="2274002"/>
        <a:ext cx="1359554" cy="15627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D53DD-F23F-4F45-BBD4-2BA36DAE8F19}">
      <dsp:nvSpPr>
        <dsp:cNvPr id="0" name=""/>
        <dsp:cNvSpPr/>
      </dsp:nvSpPr>
      <dsp:spPr>
        <a:xfrm>
          <a:off x="3248935" y="0"/>
          <a:ext cx="2241750" cy="2241750"/>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kognitiv </a:t>
          </a:r>
          <a:r>
            <a:rPr lang="de-DE" sz="1800" i="1" kern="1200" dirty="0"/>
            <a:t>Stereotyp</a:t>
          </a:r>
        </a:p>
      </dsp:txBody>
      <dsp:txXfrm>
        <a:off x="3809373" y="1120875"/>
        <a:ext cx="1120875" cy="1120875"/>
      </dsp:txXfrm>
    </dsp:sp>
    <dsp:sp modelId="{41EF95B6-0AA1-4E24-AF9B-20162576578E}">
      <dsp:nvSpPr>
        <dsp:cNvPr id="0" name=""/>
        <dsp:cNvSpPr/>
      </dsp:nvSpPr>
      <dsp:spPr>
        <a:xfrm>
          <a:off x="2128060" y="2241750"/>
          <a:ext cx="2241750" cy="2241750"/>
        </a:xfrm>
        <a:prstGeom prst="triangl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emotional</a:t>
          </a:r>
          <a:br>
            <a:rPr lang="de-DE" sz="1800" kern="1200" dirty="0"/>
          </a:br>
          <a:r>
            <a:rPr lang="de-DE" sz="1800" kern="1200" dirty="0"/>
            <a:t>affektiv</a:t>
          </a:r>
        </a:p>
      </dsp:txBody>
      <dsp:txXfrm>
        <a:off x="2688498" y="3362625"/>
        <a:ext cx="1120875" cy="1120875"/>
      </dsp:txXfrm>
    </dsp:sp>
    <dsp:sp modelId="{BF792C20-C7BE-4495-8495-30557E51A9C1}">
      <dsp:nvSpPr>
        <dsp:cNvPr id="0" name=""/>
        <dsp:cNvSpPr/>
      </dsp:nvSpPr>
      <dsp:spPr>
        <a:xfrm rot="10800000">
          <a:off x="3248935" y="2241750"/>
          <a:ext cx="2241750" cy="2241750"/>
        </a:xfrm>
        <a:prstGeom prst="triangl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Vorurteile</a:t>
          </a:r>
        </a:p>
      </dsp:txBody>
      <dsp:txXfrm rot="10800000">
        <a:off x="3809372" y="2241750"/>
        <a:ext cx="1120875" cy="1120875"/>
      </dsp:txXfrm>
    </dsp:sp>
    <dsp:sp modelId="{08DA86DF-9879-466E-AF4C-FA7A53D3E4B2}">
      <dsp:nvSpPr>
        <dsp:cNvPr id="0" name=""/>
        <dsp:cNvSpPr/>
      </dsp:nvSpPr>
      <dsp:spPr>
        <a:xfrm>
          <a:off x="4369811" y="2241750"/>
          <a:ext cx="2241750" cy="2241750"/>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err="1"/>
            <a:t>behavioral</a:t>
          </a:r>
          <a:endParaRPr lang="de-DE" sz="1800" kern="1200" dirty="0"/>
        </a:p>
        <a:p>
          <a:pPr marL="0" lvl="0" indent="0" algn="ctr" defTabSz="800100">
            <a:lnSpc>
              <a:spcPct val="90000"/>
            </a:lnSpc>
            <a:spcBef>
              <a:spcPct val="0"/>
            </a:spcBef>
            <a:spcAft>
              <a:spcPct val="35000"/>
            </a:spcAft>
            <a:buNone/>
          </a:pPr>
          <a:r>
            <a:rPr lang="de-DE" sz="1800" i="1" kern="1200" dirty="0" err="1"/>
            <a:t>Diskrimi-nierung</a:t>
          </a:r>
          <a:endParaRPr lang="de-DE" sz="1800" i="1" kern="1200" dirty="0"/>
        </a:p>
      </dsp:txBody>
      <dsp:txXfrm>
        <a:off x="4930249" y="3362625"/>
        <a:ext cx="1120875" cy="11208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84943-5F22-417A-8052-752EFBE82759}">
      <dsp:nvSpPr>
        <dsp:cNvPr id="0" name=""/>
        <dsp:cNvSpPr/>
      </dsp:nvSpPr>
      <dsp:spPr>
        <a:xfrm rot="16200000">
          <a:off x="791204" y="706467"/>
          <a:ext cx="2869997" cy="3089394"/>
        </a:xfrm>
        <a:prstGeom prst="round2SameRect">
          <a:avLst>
            <a:gd name="adj1" fmla="val 16670"/>
            <a:gd name="adj2" fmla="val 0"/>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139700" rIns="125730" bIns="139700" numCol="1" spcCol="1270" anchor="t" anchorCtr="0">
          <a:noAutofit/>
        </a:bodyPr>
        <a:lstStyle/>
        <a:p>
          <a:pPr marL="0" lvl="0" indent="0" algn="l" defTabSz="977900">
            <a:lnSpc>
              <a:spcPct val="90000"/>
            </a:lnSpc>
            <a:spcBef>
              <a:spcPct val="0"/>
            </a:spcBef>
            <a:spcAft>
              <a:spcPct val="35000"/>
            </a:spcAft>
            <a:buNone/>
          </a:pPr>
          <a:r>
            <a:rPr lang="de-DE" sz="2200" kern="1200" dirty="0"/>
            <a:t>Eigene Vorurteile </a:t>
          </a:r>
          <a:br>
            <a:rPr lang="de-DE" sz="1700" kern="1200" dirty="0"/>
          </a:br>
          <a:endParaRPr lang="de-DE" sz="1800" kern="1200" dirty="0"/>
        </a:p>
        <a:p>
          <a:pPr marL="0" lvl="0" indent="0" algn="l" defTabSz="977900">
            <a:lnSpc>
              <a:spcPct val="90000"/>
            </a:lnSpc>
            <a:spcBef>
              <a:spcPct val="0"/>
            </a:spcBef>
            <a:spcAft>
              <a:spcPct val="35000"/>
            </a:spcAft>
            <a:buNone/>
          </a:pPr>
          <a:br>
            <a:rPr lang="de-DE" sz="1800" kern="1200" dirty="0"/>
          </a:br>
          <a:endParaRPr lang="de-DE" sz="1800" kern="1200" dirty="0"/>
        </a:p>
        <a:p>
          <a:pPr marL="0" lvl="0" indent="0" algn="l" defTabSz="977900">
            <a:lnSpc>
              <a:spcPct val="90000"/>
            </a:lnSpc>
            <a:spcBef>
              <a:spcPct val="0"/>
            </a:spcBef>
            <a:spcAft>
              <a:spcPct val="35000"/>
            </a:spcAft>
            <a:buNone/>
          </a:pPr>
          <a:r>
            <a:rPr lang="de-DE" sz="1800" kern="1200" dirty="0"/>
            <a:t>&gt; eingestehen </a:t>
          </a:r>
          <a:br>
            <a:rPr lang="de-DE" sz="1800" kern="1200" dirty="0"/>
          </a:br>
          <a:r>
            <a:rPr lang="de-DE" sz="1800" kern="1200" dirty="0"/>
            <a:t>&gt; auf Metaebene mitdenken </a:t>
          </a:r>
          <a:br>
            <a:rPr lang="de-DE" sz="1800" kern="1200" dirty="0"/>
          </a:br>
          <a:r>
            <a:rPr lang="de-DE" sz="1800" kern="1200" dirty="0"/>
            <a:t>&gt; reflektieren</a:t>
          </a:r>
        </a:p>
      </dsp:txBody>
      <dsp:txXfrm rot="5400000">
        <a:off x="821633" y="956293"/>
        <a:ext cx="2949267" cy="2589743"/>
      </dsp:txXfrm>
    </dsp:sp>
    <dsp:sp modelId="{FCB89113-0A69-4123-96A8-EC8D18569125}">
      <dsp:nvSpPr>
        <dsp:cNvPr id="0" name=""/>
        <dsp:cNvSpPr/>
      </dsp:nvSpPr>
      <dsp:spPr>
        <a:xfrm rot="5400000">
          <a:off x="3739268" y="742005"/>
          <a:ext cx="2869997" cy="2999490"/>
        </a:xfrm>
        <a:prstGeom prst="round2SameRect">
          <a:avLst>
            <a:gd name="adj1" fmla="val 16670"/>
            <a:gd name="adj2" fmla="val 0"/>
          </a:avLst>
        </a:prstGeom>
        <a:solidFill>
          <a:schemeClr val="accent3">
            <a:tint val="50000"/>
            <a:hueOff val="1955669"/>
            <a:satOff val="100000"/>
            <a:lumOff val="105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39700" rIns="83820" bIns="139700" numCol="1" spcCol="1270" anchor="t" anchorCtr="0">
          <a:noAutofit/>
        </a:bodyPr>
        <a:lstStyle/>
        <a:p>
          <a:pPr marL="0" lvl="0" indent="0" algn="l" defTabSz="977900">
            <a:lnSpc>
              <a:spcPct val="90000"/>
            </a:lnSpc>
            <a:spcBef>
              <a:spcPct val="0"/>
            </a:spcBef>
            <a:spcAft>
              <a:spcPct val="35000"/>
            </a:spcAft>
            <a:buNone/>
          </a:pPr>
          <a:r>
            <a:rPr lang="de-DE" sz="2200" kern="1200" dirty="0"/>
            <a:t>Individuelle Kommunikation</a:t>
          </a:r>
        </a:p>
        <a:p>
          <a:pPr marL="0" lvl="0" indent="0" algn="l" defTabSz="977900">
            <a:lnSpc>
              <a:spcPct val="90000"/>
            </a:lnSpc>
            <a:spcBef>
              <a:spcPct val="0"/>
            </a:spcBef>
            <a:spcAft>
              <a:spcPct val="35000"/>
            </a:spcAft>
            <a:buNone/>
          </a:pPr>
          <a:endParaRPr lang="de-DE" sz="2200" kern="1200" dirty="0"/>
        </a:p>
        <a:p>
          <a:pPr marL="0" lvl="0" indent="0" algn="l" defTabSz="977900">
            <a:lnSpc>
              <a:spcPct val="90000"/>
            </a:lnSpc>
            <a:spcBef>
              <a:spcPct val="0"/>
            </a:spcBef>
            <a:spcAft>
              <a:spcPct val="35000"/>
            </a:spcAft>
            <a:buNone/>
          </a:pPr>
          <a:r>
            <a:rPr lang="de-DE" sz="1800" kern="1200" dirty="0"/>
            <a:t>Mensch mit seinen Wünschen individuell empathisch, wertschätzend und authentisch </a:t>
          </a:r>
          <a:r>
            <a:rPr lang="de-DE" sz="1200" kern="1200" dirty="0"/>
            <a:t>(Rogers 1961) </a:t>
          </a:r>
          <a:r>
            <a:rPr lang="de-DE" sz="1800" kern="1200" dirty="0"/>
            <a:t>begegnen</a:t>
          </a:r>
        </a:p>
        <a:p>
          <a:pPr marL="0" lvl="0" indent="0" algn="l" defTabSz="977900">
            <a:lnSpc>
              <a:spcPct val="90000"/>
            </a:lnSpc>
            <a:spcBef>
              <a:spcPct val="0"/>
            </a:spcBef>
            <a:spcAft>
              <a:spcPct val="35000"/>
            </a:spcAft>
            <a:buNone/>
          </a:pPr>
          <a:endParaRPr lang="de-DE" sz="1700" kern="1200" dirty="0"/>
        </a:p>
      </dsp:txBody>
      <dsp:txXfrm rot="-5400000">
        <a:off x="3674522" y="946879"/>
        <a:ext cx="2859363" cy="2589743"/>
      </dsp:txXfrm>
    </dsp:sp>
    <dsp:sp modelId="{6A26AA15-F04E-4A3C-B4D2-A1BC9244A3C8}">
      <dsp:nvSpPr>
        <dsp:cNvPr id="0" name=""/>
        <dsp:cNvSpPr/>
      </dsp:nvSpPr>
      <dsp:spPr>
        <a:xfrm>
          <a:off x="2791933" y="347374"/>
          <a:ext cx="1833512" cy="1294763"/>
        </a:xfrm>
        <a:prstGeom prst="circularArrow">
          <a:avLst>
            <a:gd name="adj1" fmla="val 12500"/>
            <a:gd name="adj2" fmla="val 1142322"/>
            <a:gd name="adj3" fmla="val 20457678"/>
            <a:gd name="adj4" fmla="val 10800000"/>
            <a:gd name="adj5" fmla="val 125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702A43-9A36-4CB4-8DB8-BD7AB1ED6C6B}">
      <dsp:nvSpPr>
        <dsp:cNvPr id="0" name=""/>
        <dsp:cNvSpPr/>
      </dsp:nvSpPr>
      <dsp:spPr>
        <a:xfrm rot="10800000">
          <a:off x="2746223" y="2928417"/>
          <a:ext cx="1833512" cy="1256940"/>
        </a:xfrm>
        <a:prstGeom prst="circularArrow">
          <a:avLst>
            <a:gd name="adj1" fmla="val 12500"/>
            <a:gd name="adj2" fmla="val 1142322"/>
            <a:gd name="adj3" fmla="val 20457678"/>
            <a:gd name="adj4" fmla="val 10800000"/>
            <a:gd name="adj5" fmla="val 125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66627F-090A-4F98-A83E-05CD6B2A964D}">
      <dsp:nvSpPr>
        <dsp:cNvPr id="0" name=""/>
        <dsp:cNvSpPr/>
      </dsp:nvSpPr>
      <dsp:spPr>
        <a:xfrm>
          <a:off x="6115128" y="2848650"/>
          <a:ext cx="5640931" cy="1924216"/>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de-DE" sz="1800" kern="1200" dirty="0"/>
            <a:t>Augen schließen</a:t>
          </a:r>
        </a:p>
        <a:p>
          <a:pPr marL="171450" lvl="1" indent="-171450" algn="l" defTabSz="800100">
            <a:lnSpc>
              <a:spcPct val="90000"/>
            </a:lnSpc>
            <a:spcBef>
              <a:spcPct val="0"/>
            </a:spcBef>
            <a:spcAft>
              <a:spcPct val="15000"/>
            </a:spcAft>
            <a:buChar char="•"/>
          </a:pPr>
          <a:r>
            <a:rPr lang="de-DE" sz="1800" kern="1200" dirty="0"/>
            <a:t>Beruhigende Düfte (z.B. Lavendel)</a:t>
          </a:r>
        </a:p>
        <a:p>
          <a:pPr marL="171450" lvl="1" indent="-171450" algn="l" defTabSz="800100">
            <a:lnSpc>
              <a:spcPct val="90000"/>
            </a:lnSpc>
            <a:spcBef>
              <a:spcPct val="0"/>
            </a:spcBef>
            <a:spcAft>
              <a:spcPct val="15000"/>
            </a:spcAft>
            <a:buChar char="•"/>
          </a:pPr>
          <a:r>
            <a:rPr lang="de-DE" sz="1800" kern="1200" dirty="0"/>
            <a:t>Bewegung, frische Luft</a:t>
          </a:r>
        </a:p>
        <a:p>
          <a:pPr marL="171450" lvl="1" indent="-171450" algn="l" defTabSz="800100">
            <a:lnSpc>
              <a:spcPct val="90000"/>
            </a:lnSpc>
            <a:spcBef>
              <a:spcPct val="0"/>
            </a:spcBef>
            <a:spcAft>
              <a:spcPct val="15000"/>
            </a:spcAft>
            <a:buChar char="•"/>
          </a:pPr>
          <a:r>
            <a:rPr lang="de-DE" sz="1800" kern="1200" dirty="0"/>
            <a:t>Falls möglich: Pause, Raum verlassen</a:t>
          </a:r>
        </a:p>
      </dsp:txBody>
      <dsp:txXfrm>
        <a:off x="7849676" y="3371973"/>
        <a:ext cx="3864113" cy="1358624"/>
      </dsp:txXfrm>
    </dsp:sp>
    <dsp:sp modelId="{000CECA0-581A-4A11-8C63-CF49BAD0F93F}">
      <dsp:nvSpPr>
        <dsp:cNvPr id="0" name=""/>
        <dsp:cNvSpPr/>
      </dsp:nvSpPr>
      <dsp:spPr>
        <a:xfrm>
          <a:off x="0" y="2733526"/>
          <a:ext cx="5729738" cy="200799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de-DE" sz="1800" kern="1200" dirty="0"/>
            <a:t>Wahrnehmen, annehmen, dass man gerade ängstlich, genervt, wütend ist,</a:t>
          </a:r>
          <a:br>
            <a:rPr lang="de-DE" sz="1800" kern="1200" dirty="0"/>
          </a:br>
          <a:r>
            <a:rPr lang="de-DE" sz="1800" kern="1200" dirty="0"/>
            <a:t>dass man (bald) in Kampf- oder Fluchtbereitschaft ist</a:t>
          </a:r>
        </a:p>
      </dsp:txBody>
      <dsp:txXfrm>
        <a:off x="44109" y="3279633"/>
        <a:ext cx="3922599" cy="1417776"/>
      </dsp:txXfrm>
    </dsp:sp>
    <dsp:sp modelId="{99E53464-B638-4DC1-8246-BD4B32EC29F4}">
      <dsp:nvSpPr>
        <dsp:cNvPr id="0" name=""/>
        <dsp:cNvSpPr/>
      </dsp:nvSpPr>
      <dsp:spPr>
        <a:xfrm>
          <a:off x="6503486" y="400977"/>
          <a:ext cx="5281136" cy="181262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endParaRPr lang="de-DE" sz="1800" kern="1200" dirty="0"/>
        </a:p>
        <a:p>
          <a:pPr marL="171450" lvl="1" indent="-171450" algn="l" defTabSz="800100">
            <a:lnSpc>
              <a:spcPct val="90000"/>
            </a:lnSpc>
            <a:spcBef>
              <a:spcPct val="0"/>
            </a:spcBef>
            <a:spcAft>
              <a:spcPct val="15000"/>
            </a:spcAft>
            <a:buChar char="•"/>
          </a:pPr>
          <a:endParaRPr lang="de-DE" sz="1800" kern="1200" dirty="0"/>
        </a:p>
        <a:p>
          <a:pPr marL="171450" lvl="1" indent="-171450" algn="l" defTabSz="800100">
            <a:lnSpc>
              <a:spcPct val="90000"/>
            </a:lnSpc>
            <a:spcBef>
              <a:spcPct val="0"/>
            </a:spcBef>
            <a:spcAft>
              <a:spcPct val="15000"/>
            </a:spcAft>
            <a:buChar char="•"/>
          </a:pPr>
          <a:r>
            <a:rPr lang="de-DE" sz="1800" kern="1200" dirty="0"/>
            <a:t>Kontakt zu Kleidung, Boden spüren</a:t>
          </a:r>
        </a:p>
        <a:p>
          <a:pPr marL="171450" lvl="1" indent="-171450" algn="l" defTabSz="800100">
            <a:lnSpc>
              <a:spcPct val="90000"/>
            </a:lnSpc>
            <a:spcBef>
              <a:spcPct val="0"/>
            </a:spcBef>
            <a:spcAft>
              <a:spcPct val="15000"/>
            </a:spcAft>
            <a:buChar char="•"/>
          </a:pPr>
          <a:r>
            <a:rPr lang="de-DE" sz="1800" kern="1200" dirty="0"/>
            <a:t>Geräusche, Gerüche wahrnehmen/einsetzen</a:t>
          </a:r>
        </a:p>
      </dsp:txBody>
      <dsp:txXfrm>
        <a:off x="8127645" y="440795"/>
        <a:ext cx="3617159" cy="1279835"/>
      </dsp:txXfrm>
    </dsp:sp>
    <dsp:sp modelId="{F13A0432-54A2-42BB-A1FD-CF5D1E1731A1}">
      <dsp:nvSpPr>
        <dsp:cNvPr id="0" name=""/>
        <dsp:cNvSpPr/>
      </dsp:nvSpPr>
      <dsp:spPr>
        <a:xfrm>
          <a:off x="37746" y="392735"/>
          <a:ext cx="5034424" cy="185950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de-DE" sz="1800" kern="1200" dirty="0"/>
            <a:t>Kohärente Atmung, z.B. 4:4 oder 4:4:4:4</a:t>
          </a:r>
        </a:p>
        <a:p>
          <a:pPr marL="171450" lvl="1" indent="-171450" algn="l" defTabSz="800100">
            <a:lnSpc>
              <a:spcPct val="90000"/>
            </a:lnSpc>
            <a:spcBef>
              <a:spcPct val="0"/>
            </a:spcBef>
            <a:spcAft>
              <a:spcPct val="15000"/>
            </a:spcAft>
            <a:buChar char="•"/>
          </a:pPr>
          <a:r>
            <a:rPr lang="de-DE" sz="1800" kern="1200" dirty="0"/>
            <a:t>Verlängerte Ausatmung</a:t>
          </a:r>
        </a:p>
      </dsp:txBody>
      <dsp:txXfrm>
        <a:off x="78593" y="433582"/>
        <a:ext cx="3442403" cy="1312937"/>
      </dsp:txXfrm>
    </dsp:sp>
    <dsp:sp modelId="{508A71D8-FA60-43DF-A899-823F537BC5BB}">
      <dsp:nvSpPr>
        <dsp:cNvPr id="0" name=""/>
        <dsp:cNvSpPr/>
      </dsp:nvSpPr>
      <dsp:spPr>
        <a:xfrm>
          <a:off x="3774652" y="294241"/>
          <a:ext cx="2094206" cy="2094206"/>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de-DE" sz="2000" kern="1200" dirty="0"/>
            <a:t>Atem-techniken</a:t>
          </a:r>
        </a:p>
      </dsp:txBody>
      <dsp:txXfrm>
        <a:off x="4388031" y="907620"/>
        <a:ext cx="1480827" cy="1480827"/>
      </dsp:txXfrm>
    </dsp:sp>
    <dsp:sp modelId="{2B6C20B7-DCF7-49CA-89AE-9BC90414B690}">
      <dsp:nvSpPr>
        <dsp:cNvPr id="0" name=""/>
        <dsp:cNvSpPr/>
      </dsp:nvSpPr>
      <dsp:spPr>
        <a:xfrm rot="5400000">
          <a:off x="5965588" y="294241"/>
          <a:ext cx="2094206" cy="2094206"/>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de-DE" sz="2000" kern="1200" dirty="0"/>
            <a:t>Somatische Techniken</a:t>
          </a:r>
        </a:p>
      </dsp:txBody>
      <dsp:txXfrm rot="-5400000">
        <a:off x="5965588" y="907620"/>
        <a:ext cx="1480827" cy="1480827"/>
      </dsp:txXfrm>
    </dsp:sp>
    <dsp:sp modelId="{97B8A299-4069-42F9-B4D2-33534AC36785}">
      <dsp:nvSpPr>
        <dsp:cNvPr id="0" name=""/>
        <dsp:cNvSpPr/>
      </dsp:nvSpPr>
      <dsp:spPr>
        <a:xfrm rot="10800000">
          <a:off x="5965588" y="2485177"/>
          <a:ext cx="2094206" cy="2094206"/>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de-DE" sz="1800" kern="1200" dirty="0"/>
            <a:t>Reiz-</a:t>
          </a:r>
          <a:br>
            <a:rPr lang="de-DE" sz="1800" kern="1200" dirty="0"/>
          </a:br>
          <a:r>
            <a:rPr lang="de-DE" sz="1800" kern="1200" dirty="0" err="1"/>
            <a:t>reduktion</a:t>
          </a:r>
          <a:endParaRPr lang="de-DE" sz="1800" kern="1200" dirty="0"/>
        </a:p>
      </dsp:txBody>
      <dsp:txXfrm rot="10800000">
        <a:off x="5965588" y="2485177"/>
        <a:ext cx="1480827" cy="1480827"/>
      </dsp:txXfrm>
    </dsp:sp>
    <dsp:sp modelId="{D6B577E5-7F27-4C1F-920C-CE43E17D51D4}">
      <dsp:nvSpPr>
        <dsp:cNvPr id="0" name=""/>
        <dsp:cNvSpPr/>
      </dsp:nvSpPr>
      <dsp:spPr>
        <a:xfrm rot="16200000">
          <a:off x="3774652" y="2485177"/>
          <a:ext cx="2094206" cy="2094206"/>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de-DE" sz="1800" kern="1200" dirty="0"/>
            <a:t>Eigene Emotionen bewusst machen</a:t>
          </a:r>
        </a:p>
      </dsp:txBody>
      <dsp:txXfrm rot="5400000">
        <a:off x="4388031" y="2485177"/>
        <a:ext cx="1480827" cy="1480827"/>
      </dsp:txXfrm>
    </dsp:sp>
    <dsp:sp modelId="{AD557BB6-9ABB-470A-B663-BC837DDDB349}">
      <dsp:nvSpPr>
        <dsp:cNvPr id="0" name=""/>
        <dsp:cNvSpPr/>
      </dsp:nvSpPr>
      <dsp:spPr>
        <a:xfrm>
          <a:off x="5555694" y="2001527"/>
          <a:ext cx="723057" cy="628745"/>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0DCF34-CC28-481E-9C30-E50DA4EE7159}">
      <dsp:nvSpPr>
        <dsp:cNvPr id="0" name=""/>
        <dsp:cNvSpPr/>
      </dsp:nvSpPr>
      <dsp:spPr>
        <a:xfrm rot="10800000">
          <a:off x="5555694" y="2243352"/>
          <a:ext cx="723057" cy="628745"/>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5.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994216-447E-40BD-9EEC-84E651FABFE9}" type="datetimeFigureOut">
              <a:rPr lang="de-DE" smtClean="0"/>
              <a:t>03.12.2025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8E7BC7-D50F-449D-8910-EB65C67AD922}" type="slidenum">
              <a:rPr lang="de-DE" smtClean="0"/>
              <a:t>‹Nr.›</a:t>
            </a:fld>
            <a:endParaRPr lang="de-DE"/>
          </a:p>
        </p:txBody>
      </p:sp>
    </p:spTree>
    <p:extLst>
      <p:ext uri="{BB962C8B-B14F-4D97-AF65-F5344CB8AC3E}">
        <p14:creationId xmlns:p14="http://schemas.microsoft.com/office/powerpoint/2010/main" val="404113911"/>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b="0" i="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578E7BC7-D50F-449D-8910-EB65C67AD922}" type="slidenum">
              <a:rPr lang="de-DE" smtClean="0"/>
              <a:t>1</a:t>
            </a:fld>
            <a:endParaRPr lang="de-DE"/>
          </a:p>
        </p:txBody>
      </p:sp>
    </p:spTree>
    <p:extLst>
      <p:ext uri="{BB962C8B-B14F-4D97-AF65-F5344CB8AC3E}">
        <p14:creationId xmlns:p14="http://schemas.microsoft.com/office/powerpoint/2010/main" val="1102576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dirty="0"/>
              <a:t>Kennenlernen</a:t>
            </a:r>
          </a:p>
          <a:p>
            <a:r>
              <a:rPr lang="de-DE" sz="2000" dirty="0"/>
              <a:t>Vorab: Dozent*in</a:t>
            </a:r>
            <a:r>
              <a:rPr lang="de-DE" sz="2000" baseline="0" dirty="0"/>
              <a:t> stellt sich selbst kurz vor, falls er*sie die Gruppe noch nicht kennt</a:t>
            </a:r>
            <a:endParaRPr lang="de-DE" sz="2000" dirty="0"/>
          </a:p>
          <a:p>
            <a:endParaRPr lang="de-DE"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a:t>
            </a:fld>
            <a:endParaRPr lang="de-DE"/>
          </a:p>
        </p:txBody>
      </p:sp>
    </p:spTree>
    <p:extLst>
      <p:ext uri="{BB962C8B-B14F-4D97-AF65-F5344CB8AC3E}">
        <p14:creationId xmlns:p14="http://schemas.microsoft.com/office/powerpoint/2010/main" val="1169784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dirty="0" err="1"/>
              <a:t>Safety</a:t>
            </a:r>
            <a:r>
              <a:rPr lang="de-DE" sz="2400" dirty="0"/>
              <a:t> Exit = Raum verlassen,</a:t>
            </a:r>
            <a:r>
              <a:rPr lang="de-DE" sz="2400" baseline="0" dirty="0"/>
              <a:t> wenn Belastung zu stark ist. Aber auch: Fokus auf Atmung zur Selbstregulation</a:t>
            </a:r>
          </a:p>
          <a:p>
            <a:r>
              <a:rPr lang="de-DE" sz="2400" baseline="0" dirty="0"/>
              <a:t>Chatham House Rules: Persönliche Erlebnisse werden vertraulich behandelt; bleibt im Raum</a:t>
            </a:r>
            <a:endParaRPr lang="de-DE" sz="2400" dirty="0"/>
          </a:p>
          <a:p>
            <a:endParaRPr lang="de-DE" sz="2400" dirty="0"/>
          </a:p>
          <a:p>
            <a:r>
              <a:rPr lang="de-DE" sz="2400" dirty="0"/>
              <a:t>Dozent*in fragt nach</a:t>
            </a:r>
            <a:r>
              <a:rPr lang="de-DE" sz="2400" baseline="0" dirty="0"/>
              <a:t> Wünschen für Umgangsregeln und hält diese auf Flipchart fest</a:t>
            </a:r>
            <a:endParaRPr lang="de-DE" sz="2400" dirty="0"/>
          </a:p>
        </p:txBody>
      </p:sp>
      <p:sp>
        <p:nvSpPr>
          <p:cNvPr id="4" name="Foliennummernplatzhalter 3"/>
          <p:cNvSpPr>
            <a:spLocks noGrp="1"/>
          </p:cNvSpPr>
          <p:nvPr>
            <p:ph type="sldNum" sz="quarter" idx="10"/>
          </p:nvPr>
        </p:nvSpPr>
        <p:spPr/>
        <p:txBody>
          <a:bodyPr/>
          <a:lstStyle/>
          <a:p>
            <a:fld id="{578E7BC7-D50F-449D-8910-EB65C67AD922}" type="slidenum">
              <a:rPr lang="de-DE" smtClean="0"/>
              <a:t>5</a:t>
            </a:fld>
            <a:endParaRPr lang="de-DE"/>
          </a:p>
        </p:txBody>
      </p:sp>
    </p:spTree>
    <p:extLst>
      <p:ext uri="{BB962C8B-B14F-4D97-AF65-F5344CB8AC3E}">
        <p14:creationId xmlns:p14="http://schemas.microsoft.com/office/powerpoint/2010/main" val="2788374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 ans Plenum:</a:t>
            </a:r>
            <a:r>
              <a:rPr lang="de-DE" baseline="0" dirty="0"/>
              <a:t> In welchen Situationen ist eine Zusammenarbeit zwischen Hebamme und anderen Professionen erforderlich?</a:t>
            </a:r>
          </a:p>
          <a:p>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Frage ans Plenum:</a:t>
            </a:r>
            <a:r>
              <a:rPr lang="de-DE" baseline="0" dirty="0"/>
              <a:t> </a:t>
            </a:r>
            <a:r>
              <a:rPr lang="de-DE" sz="1200" dirty="0"/>
              <a:t>Warum ist eine gelungene interprofessionelle Zusammenarbeit in der geburtshilflichen Versorgung von Bedeutung?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Bezug hier:</a:t>
            </a:r>
            <a:r>
              <a:rPr lang="de-DE" sz="1200" baseline="0" dirty="0"/>
              <a:t> </a:t>
            </a:r>
            <a:r>
              <a:rPr lang="de-DE" sz="1200" dirty="0"/>
              <a:t>Schulz et al. (2021) = </a:t>
            </a:r>
            <a:r>
              <a:rPr lang="de-DE" dirty="0"/>
              <a:t>Ergebnisse einer qualitativen Interviewstudie mit 6 Hebammen </a:t>
            </a:r>
            <a:endParaRPr lang="de-DE" sz="1200"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7</a:t>
            </a:fld>
            <a:endParaRPr lang="de-DE"/>
          </a:p>
        </p:txBody>
      </p:sp>
    </p:spTree>
    <p:extLst>
      <p:ext uri="{BB962C8B-B14F-4D97-AF65-F5344CB8AC3E}">
        <p14:creationId xmlns:p14="http://schemas.microsoft.com/office/powerpoint/2010/main" val="3789926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Frage ans Plenum: Was zeichnet eine nicht gelungene/ schlechte interprofessionelle Zusammenarbeit in der geburtshilflichen Versorgung aus? Welche Erfahrungen</a:t>
            </a:r>
            <a:r>
              <a:rPr lang="de-DE" sz="1800" baseline="0" dirty="0"/>
              <a:t> haben Sie gemacht?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Frage ans Plenum: Was zeichnet eine gute interprofessionelle Zusammenarbeit in der geburtshilflichen Versorgung aus? Welche Erfahrungen</a:t>
            </a:r>
            <a:r>
              <a:rPr lang="de-DE" sz="1800" baseline="0" dirty="0"/>
              <a:t> haben Sie gemacht?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sym typeface="Wingdings" panose="05000000000000000000" pitchFamily="2" charset="2"/>
              </a:rPr>
              <a:t> </a:t>
            </a:r>
            <a:r>
              <a:rPr lang="de-DE" sz="1800" dirty="0"/>
              <a:t>Auf Tafel oder Flipchart sammeln; mit dieser Folie ggf. ergänzen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p:txBody>
      </p:sp>
      <p:sp>
        <p:nvSpPr>
          <p:cNvPr id="4" name="Foliennummernplatzhalter 3"/>
          <p:cNvSpPr>
            <a:spLocks noGrp="1"/>
          </p:cNvSpPr>
          <p:nvPr>
            <p:ph type="sldNum" sz="quarter" idx="10"/>
          </p:nvPr>
        </p:nvSpPr>
        <p:spPr/>
        <p:txBody>
          <a:bodyPr/>
          <a:lstStyle/>
          <a:p>
            <a:fld id="{578E7BC7-D50F-449D-8910-EB65C67AD922}" type="slidenum">
              <a:rPr lang="de-DE" smtClean="0"/>
              <a:t>8</a:t>
            </a:fld>
            <a:endParaRPr lang="de-DE"/>
          </a:p>
        </p:txBody>
      </p:sp>
    </p:spTree>
    <p:extLst>
      <p:ext uri="{BB962C8B-B14F-4D97-AF65-F5344CB8AC3E}">
        <p14:creationId xmlns:p14="http://schemas.microsoft.com/office/powerpoint/2010/main" val="502685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Systemische Faktoren (Schulz et al. 2021:</a:t>
            </a:r>
            <a:r>
              <a:rPr lang="de-DE" baseline="0" dirty="0"/>
              <a:t> 61)</a:t>
            </a:r>
            <a:endParaRPr lang="de-DE" dirty="0"/>
          </a:p>
          <a:p>
            <a:pPr marL="800100" lvl="1" indent="-342900">
              <a:buFont typeface="Arial" panose="020B0604020202020204" pitchFamily="34" charset="0"/>
              <a:buChar char="•"/>
            </a:pPr>
            <a:r>
              <a:rPr lang="de-DE" sz="2000" dirty="0"/>
              <a:t>unterschiedliche Ausbildungssysteme:</a:t>
            </a:r>
            <a:r>
              <a:rPr lang="de-DE" sz="2000" baseline="0" dirty="0"/>
              <a:t> </a:t>
            </a:r>
            <a:r>
              <a:rPr lang="de-DE" sz="2000" dirty="0"/>
              <a:t>Salutogenese/Pathogenese</a:t>
            </a:r>
          </a:p>
          <a:p>
            <a:pPr marL="800100" lvl="1" indent="-342900">
              <a:buFont typeface="Arial" panose="020B0604020202020204" pitchFamily="34" charset="0"/>
              <a:buChar char="•"/>
            </a:pPr>
            <a:r>
              <a:rPr lang="de-DE" dirty="0"/>
              <a:t>unterschiedliche Finanzierungssysteme</a:t>
            </a:r>
          </a:p>
          <a:p>
            <a:pPr marL="1085850" lvl="2" indent="-171450">
              <a:buFont typeface="Wingdings" panose="05000000000000000000" pitchFamily="2" charset="2"/>
              <a:buChar char="Ø"/>
            </a:pPr>
            <a:r>
              <a:rPr lang="de-DE" dirty="0"/>
              <a:t>Hebamme würde zur Konkurrenz für </a:t>
            </a:r>
            <a:r>
              <a:rPr lang="de-DE" dirty="0" err="1"/>
              <a:t>Gynäkolog</a:t>
            </a:r>
            <a:r>
              <a:rPr lang="de-DE" dirty="0"/>
              <a:t>*in, wenn sich schwangere Person dazu entscheidet, eine Vorsorgeuntersuchung von Hebamme, nicht von </a:t>
            </a:r>
            <a:r>
              <a:rPr lang="de-DE" dirty="0" err="1"/>
              <a:t>Gyn</a:t>
            </a:r>
            <a:r>
              <a:rPr lang="de-DE" dirty="0"/>
              <a:t> durchführen zu lassen</a:t>
            </a:r>
          </a:p>
          <a:p>
            <a:pPr marL="1085850" lvl="2" indent="-171450">
              <a:buFont typeface="Wingdings" panose="05000000000000000000" pitchFamily="2" charset="2"/>
              <a:buChar char="Ø"/>
            </a:pPr>
            <a:r>
              <a:rPr lang="de-DE" dirty="0"/>
              <a:t>Zusammenarbeit, Gremienarbeit zur Verbesserung der Zusammenarbeit ist in der Freiberuflichkeit nicht vorgesehen &gt; nicht vergütet</a:t>
            </a:r>
          </a:p>
          <a:p>
            <a:pPr marL="0" indent="0">
              <a:buFont typeface="Wingdings" panose="05000000000000000000" pitchFamily="2" charset="2"/>
              <a:buNone/>
            </a:pPr>
            <a:endParaRPr lang="de-DE" dirty="0"/>
          </a:p>
          <a:p>
            <a:pPr marL="0" indent="0">
              <a:buFont typeface="Wingdings" panose="05000000000000000000" pitchFamily="2" charset="2"/>
              <a:buNone/>
            </a:pPr>
            <a:r>
              <a:rPr lang="de-DE" dirty="0"/>
              <a:t>Organisatorische Faktoren:</a:t>
            </a:r>
          </a:p>
          <a:p>
            <a:pPr marL="800100" lvl="1" indent="-342900">
              <a:buFont typeface="Arial" panose="020B0604020202020204" pitchFamily="34" charset="0"/>
              <a:buChar char="•"/>
            </a:pPr>
            <a:r>
              <a:rPr lang="de-DE" sz="2000" dirty="0"/>
              <a:t>„Unklarheiten bezüglich der Rollen und Fähigkeiten der anderen Berufsgruppe“</a:t>
            </a:r>
          </a:p>
          <a:p>
            <a:pPr marL="800100" lvl="1" indent="-342900">
              <a:buFont typeface="Arial" panose="020B0604020202020204" pitchFamily="34" charset="0"/>
              <a:buChar char="•"/>
            </a:pPr>
            <a:r>
              <a:rPr lang="de-DE" sz="2000" dirty="0"/>
              <a:t>Manchmal sei es immer noch so,</a:t>
            </a:r>
            <a:r>
              <a:rPr lang="de-DE" sz="2000" i="1" dirty="0"/>
              <a:t> „dass der Arzt einfach sagt, was gemacht wird sozusagen. Und wenn die Hebamme dann Zweifel äußert, dann kommt es auf den Arzt an, ob er sich das jetzt zu Herzen nimmt oder einfach darüber hinweggeht“</a:t>
            </a:r>
          </a:p>
          <a:p>
            <a:pPr marL="171450" indent="-171450">
              <a:buFont typeface="Wingdings" panose="05000000000000000000" pitchFamily="2" charset="2"/>
              <a:buChar char="Ø"/>
            </a:pPr>
            <a:endParaRPr lang="de-DE" dirty="0"/>
          </a:p>
          <a:p>
            <a:pPr marL="0" indent="0">
              <a:buFont typeface="Wingdings" panose="05000000000000000000" pitchFamily="2" charset="2"/>
              <a:buNone/>
            </a:pPr>
            <a:r>
              <a:rPr lang="de-DE" dirty="0"/>
              <a:t>Interaktionale Faktoren: </a:t>
            </a:r>
          </a:p>
          <a:p>
            <a:pPr marL="0" indent="0">
              <a:buFont typeface="Wingdings" panose="05000000000000000000" pitchFamily="2" charset="2"/>
              <a:buNone/>
            </a:pPr>
            <a:r>
              <a:rPr lang="de-DE" dirty="0"/>
              <a:t>&gt; Wie man zwischenmenschlich miteinander umgeht &gt; wie man kommuniziert</a:t>
            </a:r>
          </a:p>
        </p:txBody>
      </p:sp>
      <p:sp>
        <p:nvSpPr>
          <p:cNvPr id="4" name="Foliennummernplatzhalter 3"/>
          <p:cNvSpPr>
            <a:spLocks noGrp="1"/>
          </p:cNvSpPr>
          <p:nvPr>
            <p:ph type="sldNum" sz="quarter" idx="10"/>
          </p:nvPr>
        </p:nvSpPr>
        <p:spPr/>
        <p:txBody>
          <a:bodyPr/>
          <a:lstStyle/>
          <a:p>
            <a:fld id="{578E7BC7-D50F-449D-8910-EB65C67AD922}" type="slidenum">
              <a:rPr lang="de-DE" smtClean="0"/>
              <a:t>9</a:t>
            </a:fld>
            <a:endParaRPr lang="de-DE"/>
          </a:p>
        </p:txBody>
      </p:sp>
    </p:spTree>
    <p:extLst>
      <p:ext uri="{BB962C8B-B14F-4D97-AF65-F5344CB8AC3E}">
        <p14:creationId xmlns:p14="http://schemas.microsoft.com/office/powerpoint/2010/main" val="1569251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000" dirty="0">
                <a:solidFill>
                  <a:schemeClr val="accent6"/>
                </a:solidFill>
              </a:rPr>
              <a:t>Organisatorische</a:t>
            </a:r>
            <a:r>
              <a:rPr lang="de-DE" sz="2000" dirty="0"/>
              <a:t> Faktoren </a:t>
            </a:r>
            <a:r>
              <a:rPr lang="de-DE" sz="2000" i="1" dirty="0"/>
              <a:t>(Schulz et al. 2021: 61)</a:t>
            </a:r>
          </a:p>
          <a:p>
            <a:pPr marL="457200" marR="0" lvl="1" indent="0" algn="l" defTabSz="914400" rtl="0" eaLnBrk="1" fontAlgn="auto" latinLnBrk="0" hangingPunct="1">
              <a:lnSpc>
                <a:spcPct val="100000"/>
              </a:lnSpc>
              <a:spcBef>
                <a:spcPts val="0"/>
              </a:spcBef>
              <a:spcAft>
                <a:spcPts val="0"/>
              </a:spcAft>
              <a:buClrTx/>
              <a:buSzTx/>
              <a:buFontTx/>
              <a:buNone/>
              <a:tabLst/>
              <a:defRPr/>
            </a:pPr>
            <a:r>
              <a:rPr lang="de-DE" sz="1800" i="1" dirty="0"/>
              <a:t>„Vertrauen in die Arbeit des anderen“</a:t>
            </a:r>
          </a:p>
          <a:p>
            <a:pPr lvl="1"/>
            <a:r>
              <a:rPr lang="de-DE" sz="1800" dirty="0">
                <a:solidFill>
                  <a:schemeClr val="accent6"/>
                </a:solidFill>
              </a:rPr>
              <a:t>Gemeinsame Entscheidungsfindung</a:t>
            </a:r>
          </a:p>
          <a:p>
            <a:pPr lvl="2"/>
            <a:r>
              <a:rPr lang="de-DE" sz="1400" i="1" dirty="0"/>
              <a:t>„Ich habe das jetzt so getastet, wie ist das so und siehst du das auch so?“</a:t>
            </a:r>
          </a:p>
          <a:p>
            <a:pPr lvl="2"/>
            <a:r>
              <a:rPr lang="de-DE" sz="1600" dirty="0"/>
              <a:t>Wichtig, um </a:t>
            </a:r>
            <a:r>
              <a:rPr lang="de-DE" sz="1400" i="1" dirty="0"/>
              <a:t>„den Frauen auch das Gefühl [zu geben], dass sie gut versorgt sind und dass sich alle Parteien gut um sie kümmern“ </a:t>
            </a:r>
          </a:p>
          <a:p>
            <a:pPr lvl="2"/>
            <a:endParaRPr lang="de-DE" sz="1800" dirty="0">
              <a:solidFill>
                <a:schemeClr val="accent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Interaktionale Faktoren </a:t>
            </a:r>
            <a:r>
              <a:rPr lang="de-DE" sz="1200" i="1" dirty="0"/>
              <a:t>(Schulz et al. 2021: 61)</a:t>
            </a:r>
          </a:p>
          <a:p>
            <a:pPr lvl="1"/>
            <a:r>
              <a:rPr lang="de-DE" sz="1800" dirty="0">
                <a:solidFill>
                  <a:schemeClr val="accent6"/>
                </a:solidFill>
              </a:rPr>
              <a:t>Kurze persönliche Gespräche, v.a. in Übergabesituationen</a:t>
            </a:r>
          </a:p>
          <a:p>
            <a:pPr lvl="2"/>
            <a:r>
              <a:rPr lang="de-DE" sz="1600" dirty="0"/>
              <a:t>Ermöglichen es, „die Situation kurz mit allen wichtigen Informationen zu schildern, Fragen effizient klären zu können und somit Missverständnissen vorzubeugen“</a:t>
            </a:r>
          </a:p>
          <a:p>
            <a:pPr lvl="1"/>
            <a:r>
              <a:rPr lang="de-DE" dirty="0"/>
              <a:t>Die </a:t>
            </a:r>
            <a:r>
              <a:rPr lang="de-DE" dirty="0">
                <a:solidFill>
                  <a:schemeClr val="accent6"/>
                </a:solidFill>
              </a:rPr>
              <a:t>Fachmeinung der anderen Person ernst nehmen</a:t>
            </a:r>
          </a:p>
          <a:p>
            <a:pPr lvl="1"/>
            <a:r>
              <a:rPr lang="de-DE" dirty="0"/>
              <a:t>Kein Augenverdrehen, keine abwertenden Kommentare</a:t>
            </a:r>
          </a:p>
          <a:p>
            <a:pPr lvl="1"/>
            <a:r>
              <a:rPr lang="de-DE" i="1" dirty="0"/>
              <a:t>„mit Respekt begegnen und auch Respekt für den anderen Beruf haben“</a:t>
            </a:r>
          </a:p>
          <a:p>
            <a:pPr lvl="1"/>
            <a:r>
              <a:rPr lang="de-DE" dirty="0"/>
              <a:t>Bei Meinungsverschiedenheiten </a:t>
            </a:r>
            <a:r>
              <a:rPr lang="de-DE" i="1" dirty="0"/>
              <a:t>„ausdiskutieren mit Verständnis für die Gegenseite“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10</a:t>
            </a:fld>
            <a:endParaRPr lang="de-DE"/>
          </a:p>
        </p:txBody>
      </p:sp>
    </p:spTree>
    <p:extLst>
      <p:ext uri="{BB962C8B-B14F-4D97-AF65-F5344CB8AC3E}">
        <p14:creationId xmlns:p14="http://schemas.microsoft.com/office/powerpoint/2010/main" val="3892634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werden Gründe für die Notwendigkeit diversitätssensibler Kommunikation benannt: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Bestehende Diskriminierung von marginalisierten Gruppen.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werden Beispiele genannt, die womöglich belastend sein können. Im Falle einer Belastung: tief durchatmen, Kontakt mit Dozent*in suchen, </a:t>
            </a:r>
            <a:r>
              <a:rPr lang="de-DE" dirty="0" err="1"/>
              <a:t>Safety</a:t>
            </a:r>
            <a:r>
              <a:rPr lang="de-DE" dirty="0"/>
              <a:t> Exit.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Gründe für die Notwendigkeit diversitätssensibler</a:t>
            </a:r>
            <a:r>
              <a:rPr lang="de-DE" baseline="0" dirty="0"/>
              <a:t> Kommunikation = diversitätssensibler Interaktion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 </a:t>
            </a:r>
            <a:r>
              <a:rPr lang="de-DE" dirty="0">
                <a:solidFill>
                  <a:schemeClr val="tx1"/>
                </a:solidFill>
              </a:rPr>
              <a:t>FGM/FGC = </a:t>
            </a:r>
            <a:r>
              <a:rPr lang="de-DE" dirty="0" err="1">
                <a:solidFill>
                  <a:schemeClr val="tx1"/>
                </a:solidFill>
              </a:rPr>
              <a:t>Female</a:t>
            </a:r>
            <a:r>
              <a:rPr lang="de-DE" dirty="0">
                <a:solidFill>
                  <a:schemeClr val="tx1"/>
                </a:solidFill>
              </a:rPr>
              <a:t> Genital Mutilation/</a:t>
            </a:r>
            <a:r>
              <a:rPr lang="de-DE" dirty="0" err="1">
                <a:solidFill>
                  <a:schemeClr val="tx1"/>
                </a:solidFill>
              </a:rPr>
              <a:t>Cutting</a:t>
            </a:r>
            <a:endParaRPr lang="de-DE" dirty="0">
              <a:solidFill>
                <a:schemeClr val="tx1"/>
              </a:solidFill>
            </a:endParaRPr>
          </a:p>
          <a:p>
            <a:pPr marL="171450" indent="-171450">
              <a:buFontTx/>
              <a:buChar char="-"/>
            </a:pPr>
            <a:endParaRPr lang="de-DE" dirty="0"/>
          </a:p>
          <a:p>
            <a:pPr marL="171450" indent="-171450">
              <a:buFontTx/>
              <a:buChar char="-"/>
            </a:pPr>
            <a:r>
              <a:rPr lang="de-DE" dirty="0"/>
              <a:t>Cis-Hetero-Normativität = mangelnde Geschlechtersensibilität von Menschen, die im Gesundheitssystem arbeiten als</a:t>
            </a:r>
            <a:r>
              <a:rPr lang="de-DE" baseline="0" dirty="0"/>
              <a:t> Basis für Diskriminierung von Menschen, die nicht in einer heterosexuellen Mono-Paarbeziehung leben</a:t>
            </a:r>
          </a:p>
          <a:p>
            <a:pPr marL="171450" indent="-171450">
              <a:buFontTx/>
              <a:buChar char="-"/>
            </a:pPr>
            <a:r>
              <a:rPr lang="de-DE" baseline="0" dirty="0"/>
              <a:t>+ Verstärkung durch </a:t>
            </a:r>
            <a:r>
              <a:rPr lang="de-DE" baseline="0" dirty="0" err="1"/>
              <a:t>Intersektionalität</a:t>
            </a:r>
            <a:r>
              <a:rPr lang="de-DE" baseline="0" dirty="0"/>
              <a:t>: Wir haben mehrere Differenzlinien (Age, Gender, </a:t>
            </a:r>
            <a:r>
              <a:rPr lang="de-DE" baseline="0" dirty="0" err="1"/>
              <a:t>Race</a:t>
            </a:r>
            <a:r>
              <a:rPr lang="de-DE" baseline="0" dirty="0"/>
              <a:t>…) &gt; Diskriminierung ist eine andere, wenn man mehrere dieser Kategorien erfüllt (z.B. Schwarze Trans-Person mit Behinderung)</a:t>
            </a:r>
          </a:p>
          <a:p>
            <a:pPr marL="171450" indent="-171450">
              <a:buFontTx/>
              <a:buChar char="-"/>
            </a:pPr>
            <a:endParaRPr lang="de-DE" baseline="0" dirty="0"/>
          </a:p>
          <a:p>
            <a:pPr marL="171450" indent="-171450">
              <a:buFontTx/>
              <a:buChar char="-"/>
            </a:pPr>
            <a:r>
              <a:rPr lang="de-DE" baseline="0" dirty="0"/>
              <a:t>Diskriminierung von Menschen, die Minoritäten angehören, ist in Vorurteilen begründet, die man gegenüber Menschen hat.</a:t>
            </a:r>
          </a:p>
          <a:p>
            <a:pPr marL="628650" lvl="1" indent="-171450">
              <a:buFontTx/>
              <a:buChar char="-"/>
            </a:pPr>
            <a:endParaRPr lang="de-DE" dirty="0"/>
          </a:p>
          <a:p>
            <a:r>
              <a:rPr lang="de-DE" dirty="0"/>
              <a:t>- Zur Bienenwabe „Diskriminierung von lesbischen Personen“ kann noch mündlich zu deren Diskriminierung hinzugefügt werden:</a:t>
            </a:r>
          </a:p>
          <a:p>
            <a:pPr marL="342900" indent="-342900">
              <a:buFontTx/>
              <a:buChar char="-"/>
            </a:pPr>
            <a:r>
              <a:rPr lang="de-DE" dirty="0"/>
              <a:t>Heterosexuelle Ansprache von Patientinnen im Gespräch, in Anamnesebögen</a:t>
            </a:r>
          </a:p>
          <a:p>
            <a:pPr marL="342900" indent="-342900">
              <a:buFontTx/>
              <a:buChar char="-"/>
            </a:pPr>
            <a:r>
              <a:rPr lang="de-DE" dirty="0"/>
              <a:t>Ungläubige Reaktionen, respektlose Behandlungen, unangemessene (voyeuristische) Fragen</a:t>
            </a:r>
          </a:p>
          <a:p>
            <a:pPr marL="342900" indent="-342900">
              <a:buFontTx/>
              <a:buChar char="-"/>
            </a:pPr>
            <a:r>
              <a:rPr lang="de-DE" dirty="0"/>
              <a:t>distanziertes Verhalten</a:t>
            </a:r>
          </a:p>
          <a:p>
            <a:pPr marL="342900" indent="-342900">
              <a:buFontTx/>
              <a:buChar char="-"/>
            </a:pPr>
            <a:r>
              <a:rPr lang="de-DE" dirty="0"/>
              <a:t>Verweigerung medizinischer Hilfe, Ratschlag mithilfe von Psychotherapie heterosexuell zu werden, hohe rechtliche und praktische Hürden bei Kinderwunsch (Seyler, </a:t>
            </a:r>
            <a:r>
              <a:rPr lang="de-DE" dirty="0" err="1"/>
              <a:t>Dennert</a:t>
            </a:r>
            <a:r>
              <a:rPr lang="de-DE" dirty="0"/>
              <a:t> 2021)</a:t>
            </a:r>
          </a:p>
        </p:txBody>
      </p:sp>
      <p:sp>
        <p:nvSpPr>
          <p:cNvPr id="4" name="Foliennummernplatzhalter 3"/>
          <p:cNvSpPr>
            <a:spLocks noGrp="1"/>
          </p:cNvSpPr>
          <p:nvPr>
            <p:ph type="sldNum" sz="quarter" idx="10"/>
          </p:nvPr>
        </p:nvSpPr>
        <p:spPr/>
        <p:txBody>
          <a:bodyPr/>
          <a:lstStyle/>
          <a:p>
            <a:fld id="{578E7BC7-D50F-449D-8910-EB65C67AD922}" type="slidenum">
              <a:rPr lang="de-DE" smtClean="0"/>
              <a:t>12</a:t>
            </a:fld>
            <a:endParaRPr lang="de-DE"/>
          </a:p>
        </p:txBody>
      </p:sp>
    </p:spTree>
    <p:extLst>
      <p:ext uri="{BB962C8B-B14F-4D97-AF65-F5344CB8AC3E}">
        <p14:creationId xmlns:p14="http://schemas.microsoft.com/office/powerpoint/2010/main" val="1171970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Diskriminierung von Menschen, die Minoritäten angehören, ist in Vorurteilen begründet, die man gegenüber Menschen hat.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r>
              <a:rPr lang="de-DE" dirty="0">
                <a:solidFill>
                  <a:schemeClr val="accent6"/>
                </a:solidFill>
              </a:rPr>
              <a:t>Frage ans Plenum: Was sind Vorurteile?</a:t>
            </a:r>
          </a:p>
          <a:p>
            <a:endParaRPr lang="de-DE" dirty="0">
              <a:solidFill>
                <a:schemeClr val="accent6"/>
              </a:solidFill>
            </a:endParaRPr>
          </a:p>
          <a:p>
            <a:r>
              <a:rPr lang="de-DE" dirty="0">
                <a:solidFill>
                  <a:schemeClr val="accent6"/>
                </a:solidFill>
              </a:rPr>
              <a:t>Nach Aronson</a:t>
            </a:r>
            <a:r>
              <a:rPr lang="de-DE" baseline="0" dirty="0">
                <a:solidFill>
                  <a:schemeClr val="accent6"/>
                </a:solidFill>
              </a:rPr>
              <a:t> et al. (2023) haben Vorurteile 3 Dimensionen (Animation)</a:t>
            </a:r>
          </a:p>
          <a:p>
            <a:endParaRPr lang="de-DE" dirty="0">
              <a:solidFill>
                <a:schemeClr val="accent6"/>
              </a:solidFill>
            </a:endParaRPr>
          </a:p>
          <a:p>
            <a:r>
              <a:rPr lang="de-DE" dirty="0">
                <a:solidFill>
                  <a:schemeClr val="accent6"/>
                </a:solidFill>
              </a:rPr>
              <a:t>A) Kognitive Komponente: Stereotyp</a:t>
            </a:r>
            <a:endParaRPr lang="de-DE" sz="1200" dirty="0"/>
          </a:p>
          <a:p>
            <a:pPr marL="285750" indent="-285750">
              <a:buFontTx/>
              <a:buChar char="-"/>
            </a:pPr>
            <a:r>
              <a:rPr lang="de-DE" sz="1200" dirty="0"/>
              <a:t>Verallgemeinerung über eine Gruppe von Menschen = Man schreibt Menschen bestimmte Merkmale zu, weil sie zu einer bestimmten Gruppe gehören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200" dirty="0"/>
              <a:t>Diese Zuschreibungen erfolgen unabhängig von den tatsächlichen Eigenschaften der jeweiligen Individuen </a:t>
            </a:r>
          </a:p>
          <a:p>
            <a:pPr marL="285750" indent="-285750">
              <a:buFontTx/>
              <a:buChar char="-"/>
            </a:pPr>
            <a:r>
              <a:rPr lang="de-DE" sz="1200" dirty="0"/>
              <a:t>Z.B. Gebärende Personen mit Migrationshintergrund würden Schmerz stärker darstellen als sie ihn tatsächlich empfinden</a:t>
            </a:r>
          </a:p>
          <a:p>
            <a:r>
              <a:rPr lang="de-DE" dirty="0">
                <a:solidFill>
                  <a:schemeClr val="accent6"/>
                </a:solidFill>
              </a:rPr>
              <a:t>B) Affektive/Emotionale Komponente </a:t>
            </a:r>
          </a:p>
          <a:p>
            <a:pPr marL="171450" indent="-171450">
              <a:buFontTx/>
              <a:buChar char="-"/>
            </a:pPr>
            <a:r>
              <a:rPr lang="de-DE" dirty="0"/>
              <a:t>Die </a:t>
            </a:r>
            <a:r>
              <a:rPr lang="de-DE" dirty="0">
                <a:solidFill>
                  <a:schemeClr val="accent6"/>
                </a:solidFill>
              </a:rPr>
              <a:t>Art</a:t>
            </a:r>
            <a:r>
              <a:rPr lang="de-DE" dirty="0"/>
              <a:t> (z.B. Verärgerung, Herzlichkeit) </a:t>
            </a:r>
            <a:r>
              <a:rPr lang="de-DE" dirty="0">
                <a:solidFill>
                  <a:schemeClr val="accent6"/>
                </a:solidFill>
              </a:rPr>
              <a:t>und Intensität </a:t>
            </a:r>
            <a:r>
              <a:rPr lang="de-DE" dirty="0"/>
              <a:t>(z.B. leichte Befangenheit, offene Feindseligkeit) </a:t>
            </a:r>
            <a:r>
              <a:rPr lang="de-DE" dirty="0">
                <a:solidFill>
                  <a:schemeClr val="accent6"/>
                </a:solidFill>
              </a:rPr>
              <a:t>der Emotion, die mit dieser Einstellung verbunden ist</a:t>
            </a:r>
          </a:p>
          <a:p>
            <a:pPr marL="171450" indent="-171450">
              <a:buFontTx/>
              <a:buChar char="-"/>
            </a:pPr>
            <a:r>
              <a:rPr lang="de-DE" dirty="0">
                <a:solidFill>
                  <a:schemeClr val="accent6"/>
                </a:solidFill>
              </a:rPr>
              <a:t>Führt dazu, dass man v.a. die Argumente und Informationen sieht, die die eigenen Vorurteile bestätigen</a:t>
            </a:r>
          </a:p>
          <a:p>
            <a:pPr marL="171450" indent="-171450">
              <a:buFontTx/>
              <a:buChar char="-"/>
            </a:pPr>
            <a:r>
              <a:rPr lang="de-DE" sz="1050" dirty="0">
                <a:solidFill>
                  <a:schemeClr val="accent6"/>
                </a:solidFill>
              </a:rPr>
              <a:t>Z.B. kann es sein, wenn man dem genannten Stereotyp glaubt, dass man starke Wut empfindet, wenn man daran denkt – oder Menschen begegnet, denen man diesen Stereotyp zuschreibt </a:t>
            </a:r>
            <a:r>
              <a:rPr lang="de-DE" sz="1050" dirty="0">
                <a:solidFill>
                  <a:schemeClr val="accent6"/>
                </a:solidFill>
                <a:sym typeface="Wingdings" panose="05000000000000000000" pitchFamily="2" charset="2"/>
              </a:rPr>
              <a:t> dass man also im Kreißsaal wütend wird, wenn man eine gebärende Person, der man einen Migrationshintergrund zuschreibt, behandelt und diese vor Schmerzen laut stöhnt und schreit</a:t>
            </a:r>
            <a:endParaRPr lang="de-DE" sz="1200" dirty="0"/>
          </a:p>
          <a:p>
            <a:r>
              <a:rPr lang="de-DE" dirty="0">
                <a:solidFill>
                  <a:schemeClr val="accent6"/>
                </a:solidFill>
              </a:rPr>
              <a:t>C) Verhaltenskomponente</a:t>
            </a:r>
          </a:p>
          <a:p>
            <a:pPr marL="171450" indent="-171450">
              <a:buFontTx/>
              <a:buChar char="-"/>
            </a:pPr>
            <a:r>
              <a:rPr lang="de-DE" dirty="0"/>
              <a:t>Das </a:t>
            </a:r>
            <a:r>
              <a:rPr lang="de-DE" dirty="0">
                <a:solidFill>
                  <a:schemeClr val="accent6"/>
                </a:solidFill>
              </a:rPr>
              <a:t>Handeln</a:t>
            </a:r>
            <a:r>
              <a:rPr lang="de-DE" dirty="0"/>
              <a:t> bezüglich des Vorurteils</a:t>
            </a:r>
          </a:p>
          <a:p>
            <a:pPr marL="171450" indent="-171450">
              <a:buFontTx/>
              <a:buChar char="-"/>
            </a:pPr>
            <a:r>
              <a:rPr lang="de-DE" dirty="0"/>
              <a:t>Menschen auf eine bestimmte Art und Weise behandeln, weil sie einer bestimmten Gruppe angehören</a:t>
            </a:r>
          </a:p>
          <a:p>
            <a:pPr marL="171450" indent="-171450">
              <a:buFontTx/>
              <a:buChar char="-"/>
            </a:pPr>
            <a:r>
              <a:rPr lang="de-DE" sz="1050" dirty="0"/>
              <a:t>Menschen bevorteilen (Halo Effekt)</a:t>
            </a:r>
          </a:p>
          <a:p>
            <a:pPr marL="171450" indent="-171450">
              <a:buFontTx/>
              <a:buChar char="-"/>
            </a:pPr>
            <a:r>
              <a:rPr lang="de-DE" sz="1050" dirty="0"/>
              <a:t>Menschen benachteiligen = Diskriminierung</a:t>
            </a:r>
          </a:p>
          <a:p>
            <a:pPr marL="171450" indent="-171450">
              <a:buFontTx/>
              <a:buChar char="-"/>
            </a:pPr>
            <a:r>
              <a:rPr lang="de-DE" sz="1050" dirty="0"/>
              <a:t>Z.B. Verweigerung von Schmerzmitteln </a:t>
            </a:r>
          </a:p>
          <a:p>
            <a:pPr marL="171450" indent="-171450">
              <a:buFontTx/>
              <a:buChar char="-"/>
            </a:pPr>
            <a:r>
              <a:rPr lang="de-DE" sz="1050" dirty="0"/>
              <a:t>Diese Ungleichbehandlung kann offen erfolgen, man kann den eigenen Rassismus, Sexismus, </a:t>
            </a:r>
            <a:r>
              <a:rPr lang="de-DE" sz="1050" dirty="0" err="1"/>
              <a:t>Ableismus</a:t>
            </a:r>
            <a:r>
              <a:rPr lang="de-DE" sz="1050" dirty="0"/>
              <a:t> usw. offen zur Schau tragen</a:t>
            </a:r>
          </a:p>
          <a:p>
            <a:pPr marL="171450" indent="-171450">
              <a:buFontTx/>
              <a:buChar char="-"/>
            </a:pPr>
            <a:r>
              <a:rPr lang="de-DE" sz="1050" dirty="0"/>
              <a:t>Oder verdeckt – und das passiert viel häufiger, weil sich kaum jemand selbst als </a:t>
            </a:r>
            <a:r>
              <a:rPr lang="de-DE" sz="1050" dirty="0" err="1"/>
              <a:t>Rassist:in</a:t>
            </a:r>
            <a:r>
              <a:rPr lang="de-DE" sz="1050" dirty="0"/>
              <a:t>, </a:t>
            </a:r>
            <a:r>
              <a:rPr lang="de-DE" sz="1050" dirty="0" err="1"/>
              <a:t>Sexist:in</a:t>
            </a:r>
            <a:r>
              <a:rPr lang="de-DE" sz="1050" dirty="0"/>
              <a:t> usw. identifizieren möchte</a:t>
            </a:r>
          </a:p>
          <a:p>
            <a:pPr marL="171450" indent="-171450">
              <a:buFontTx/>
              <a:buChar char="-"/>
            </a:pPr>
            <a:r>
              <a:rPr lang="de-DE" sz="1050" dirty="0"/>
              <a:t>Z.B. Vermeiden von Blickkontakt, weniger freundlich sein, die Belange von z.B. schwangeren Personen nicht ernst nehmen (Medical </a:t>
            </a:r>
            <a:r>
              <a:rPr lang="de-DE" sz="1050" dirty="0" err="1"/>
              <a:t>Gaslighting</a:t>
            </a:r>
            <a:r>
              <a:rPr lang="de-DE" sz="1050" dirty="0"/>
              <a:t>)</a:t>
            </a:r>
          </a:p>
          <a:p>
            <a:endParaRPr lang="de-DE" dirty="0"/>
          </a:p>
          <a:p>
            <a:r>
              <a:rPr lang="de-DE" dirty="0"/>
              <a:t>Vorurteile</a:t>
            </a:r>
            <a:r>
              <a:rPr lang="de-DE" baseline="0" dirty="0"/>
              <a:t> sind letztlich Einstellungen, wie man über bestimmte Dinge denkt, zu ihnen fühlt und handelt (Aronson et al. 2023)</a:t>
            </a:r>
          </a:p>
          <a:p>
            <a:pPr marL="171450" indent="-171450">
              <a:buFontTx/>
              <a:buChar char="-"/>
            </a:pPr>
            <a:r>
              <a:rPr lang="de-DE" baseline="0" dirty="0"/>
              <a:t>Diese Einstellungen können explizit oder implizit sein (Animation)</a:t>
            </a:r>
          </a:p>
          <a:p>
            <a:pPr marL="171450" indent="-171450">
              <a:buFontTx/>
              <a:buChar char="-"/>
            </a:pPr>
            <a:r>
              <a:rPr lang="de-DE" dirty="0"/>
              <a:t>Explizite</a:t>
            </a:r>
            <a:r>
              <a:rPr lang="de-DE" baseline="0" dirty="0"/>
              <a:t> Einstellungen spiegeln die eigenen Werte wider</a:t>
            </a:r>
          </a:p>
          <a:p>
            <a:pPr marL="171450" indent="-171450">
              <a:buFontTx/>
              <a:buChar char="-"/>
            </a:pPr>
            <a:r>
              <a:rPr lang="de-DE" baseline="0" dirty="0"/>
              <a:t>Implizite Einstellungen Muster im Denken, Fühlen und Handeln, die gesellschaftlich gelernt sind, und können expliziten Einstellungen widersprechen</a:t>
            </a:r>
          </a:p>
          <a:p>
            <a:pPr marL="171450" indent="-171450">
              <a:buFontTx/>
              <a:buChar char="-"/>
            </a:pPr>
            <a:r>
              <a:rPr lang="de-DE" baseline="0" dirty="0"/>
              <a:t>Durch Sozialisierung in kapitalistischen, imperialistischen und patriarchalen Gesellschaften haben alle z.B. rassistische Vorurteile verinnerlicht, auch wenn die eigenen Werte antirassistisch sind</a:t>
            </a:r>
          </a:p>
          <a:p>
            <a:pPr marL="171450" indent="-171450">
              <a:buFontTx/>
              <a:buChar char="-"/>
            </a:pPr>
            <a:r>
              <a:rPr lang="de-DE" baseline="0" dirty="0"/>
              <a:t>Daher ist es wichtig, sich der eigenen impliziten Vorurteile bewusst zu werden und diese immer mitzudenken</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13</a:t>
            </a:fld>
            <a:endParaRPr lang="de-DE"/>
          </a:p>
        </p:txBody>
      </p:sp>
    </p:spTree>
    <p:extLst>
      <p:ext uri="{BB962C8B-B14F-4D97-AF65-F5344CB8AC3E}">
        <p14:creationId xmlns:p14="http://schemas.microsoft.com/office/powerpoint/2010/main" val="3038908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Frage ans Plenum:</a:t>
            </a:r>
            <a:r>
              <a:rPr lang="de-DE" baseline="0" dirty="0"/>
              <a:t> Wie kann diversitätssensibel kommuniziert werden? D.h. wie kann Diskriminierung vermieden werden?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1) Eigene Vorurteile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err="1"/>
              <a:t>Dh</a:t>
            </a:r>
            <a:r>
              <a:rPr lang="de-DE" dirty="0"/>
              <a:t> all die genannten Diskriminierungsrisiken mitdenken, selbst reflektieren, welche Rolle man selbst hierbei spielt, wie man sozialisiert wurde, was die eigenen impliziten Einstellungen sind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t>=</a:t>
            </a:r>
            <a:r>
              <a:rPr lang="de-DE" baseline="0" dirty="0"/>
              <a:t> </a:t>
            </a:r>
            <a:r>
              <a:rPr lang="de-DE" dirty="0"/>
              <a:t>Differenzierte, </a:t>
            </a:r>
            <a:r>
              <a:rPr lang="de-DE" dirty="0">
                <a:solidFill>
                  <a:schemeClr val="accent6"/>
                </a:solidFill>
              </a:rPr>
              <a:t>selbstkritische Auseinandersetzung </a:t>
            </a:r>
            <a:r>
              <a:rPr lang="de-DE" dirty="0"/>
              <a:t>mit der eigenen Sozialisierung, persönlichen soziokulturellen Prägungen, Vorurteilen, der eigenen gesellschaftlichen Machtposition</a:t>
            </a:r>
          </a:p>
          <a:p>
            <a:pPr lvl="0">
              <a:buFont typeface="Wingdings" panose="05000000000000000000" pitchFamily="2" charset="2"/>
              <a:buChar char="à"/>
            </a:pPr>
            <a:endParaRPr lang="de-DE" dirty="0"/>
          </a:p>
          <a:p>
            <a:pPr lvl="0">
              <a:buFont typeface="Wingdings" panose="05000000000000000000" pitchFamily="2" charset="2"/>
              <a:buNone/>
            </a:pPr>
            <a:r>
              <a:rPr lang="de-DE" dirty="0"/>
              <a:t>2) Individuelle Kommunikation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sz="1200" b="0" dirty="0"/>
              <a:t>Fokus auf individuelle Kommunikation </a:t>
            </a:r>
            <a:r>
              <a:rPr lang="de-DE" sz="1200" dirty="0"/>
              <a:t>anstatt auf Diversitätsmerkmale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t>Perspektivenübernahme: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t>Menschen mit Aufmerksamkeit und Sensibilität begegnen für ihre individuellen</a:t>
            </a:r>
            <a:r>
              <a:rPr lang="de-DE" baseline="0" dirty="0"/>
              <a:t> </a:t>
            </a:r>
            <a:r>
              <a:rPr lang="de-DE" dirty="0"/>
              <a:t>Erwartungen an geburtshilfliche Behandlung und Pflege</a:t>
            </a:r>
            <a:r>
              <a:rPr lang="de-DE" baseline="0" dirty="0"/>
              <a:t> und ihre </a:t>
            </a:r>
            <a:r>
              <a:rPr lang="de-DE" dirty="0"/>
              <a:t>Gesundheits-, Krankheits- und Heilkonzept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t>Aber auch Vorerfahrungen mit der Gesundheitsversorgung im In- und Ausland, Migrations- oder Fluchterfahrungen berücksichtigen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solidFill>
                  <a:schemeClr val="accent6"/>
                </a:solidFill>
              </a:rPr>
              <a:t>= Anerkennung</a:t>
            </a:r>
            <a:r>
              <a:rPr lang="de-DE" dirty="0"/>
              <a:t>, dass menschliches Denken, Handeln und Verhalten durch </a:t>
            </a:r>
            <a:r>
              <a:rPr lang="de-DE" dirty="0">
                <a:solidFill>
                  <a:schemeClr val="accent6"/>
                </a:solidFill>
              </a:rPr>
              <a:t>Kultur, aber auch durch andere Faktoren beeinflusst </a:t>
            </a:r>
            <a:r>
              <a:rPr lang="de-DE" dirty="0"/>
              <a:t>wird (z.B. soziale Lage, Bildung, </a:t>
            </a:r>
            <a:r>
              <a:rPr lang="de-DE" dirty="0" err="1"/>
              <a:t>gesellschaftl</a:t>
            </a:r>
            <a:r>
              <a:rPr lang="de-DE" dirty="0"/>
              <a:t>. Machtverhältnisse, Politik, Gesetze)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de-DE" dirty="0"/>
              <a:t>Bei Sprachbarrieren Sprachmittlung einsetzen (z.B. BIKUP, SPRINT)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578E7BC7-D50F-449D-8910-EB65C67AD922}" type="slidenum">
              <a:rPr lang="de-DE" smtClean="0"/>
              <a:t>14</a:t>
            </a:fld>
            <a:endParaRPr lang="de-DE"/>
          </a:p>
        </p:txBody>
      </p:sp>
    </p:spTree>
    <p:extLst>
      <p:ext uri="{BB962C8B-B14F-4D97-AF65-F5344CB8AC3E}">
        <p14:creationId xmlns:p14="http://schemas.microsoft.com/office/powerpoint/2010/main" val="1314583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Animation</a:t>
            </a:r>
            <a:r>
              <a:rPr lang="de-DE" baseline="0" dirty="0"/>
              <a:t> 1:</a:t>
            </a:r>
            <a:endParaRPr lang="de-DE" dirty="0"/>
          </a:p>
          <a:p>
            <a:r>
              <a:rPr lang="de-DE" dirty="0"/>
              <a:t>Gerade</a:t>
            </a:r>
            <a:r>
              <a:rPr lang="de-DE" baseline="0" dirty="0"/>
              <a:t> aber in Konflikt- und Krisensituationen ist es schwieriger, eigene Vorurteile mitzudenken und individuell zu kommunizieren, um so diversitätssensibel agieren zu können</a:t>
            </a:r>
          </a:p>
          <a:p>
            <a:endParaRPr lang="de-DE" baseline="0" dirty="0"/>
          </a:p>
          <a:p>
            <a:r>
              <a:rPr lang="de-DE" baseline="0" dirty="0"/>
              <a:t>Animation 2+3:</a:t>
            </a:r>
          </a:p>
          <a:p>
            <a:r>
              <a:rPr lang="de-DE" baseline="0" dirty="0"/>
              <a:t>In solchen Situationen signalisiert die Amygdala eine Gefahrensituationen, die einen in Kampf- oder Fluchtbereitschaft versetzt </a:t>
            </a:r>
            <a:r>
              <a:rPr lang="de-DE" baseline="0" dirty="0">
                <a:sym typeface="Wingdings" panose="05000000000000000000" pitchFamily="2" charset="2"/>
              </a:rPr>
              <a:t> Dadurch ist man weniger in der Lage rationale Entscheidungen zu fällen </a:t>
            </a:r>
          </a:p>
          <a:p>
            <a:pPr marL="171450" indent="-171450">
              <a:buFont typeface="Wingdings" panose="05000000000000000000" pitchFamily="2" charset="2"/>
              <a:buChar char="à"/>
            </a:pPr>
            <a:r>
              <a:rPr lang="de-DE" baseline="0" dirty="0">
                <a:sym typeface="Wingdings" panose="05000000000000000000" pitchFamily="2" charset="2"/>
              </a:rPr>
              <a:t>Genau das ist aber gerade in Krisen- und Konfliktsituationen erforderlich</a:t>
            </a:r>
          </a:p>
          <a:p>
            <a:pPr marL="171450" indent="-171450">
              <a:buFont typeface="Wingdings" panose="05000000000000000000" pitchFamily="2" charset="2"/>
              <a:buChar char="à"/>
            </a:pPr>
            <a:endParaRPr lang="de-DE" baseline="0" dirty="0">
              <a:sym typeface="Wingdings" panose="05000000000000000000" pitchFamily="2" charset="2"/>
            </a:endParaRPr>
          </a:p>
          <a:p>
            <a:pPr marL="0" indent="0">
              <a:buFont typeface="Wingdings" panose="05000000000000000000" pitchFamily="2" charset="2"/>
              <a:buNone/>
            </a:pPr>
            <a:r>
              <a:rPr lang="de-DE" baseline="0" dirty="0">
                <a:sym typeface="Wingdings" panose="05000000000000000000" pitchFamily="2" charset="2"/>
              </a:rPr>
              <a:t>Frage ans Plenum: Wie lässt es sich nun die Aktivierung der Amygdala reduzieren, sodass gute Entscheidungen getroffen und sensibel kommuniziert werden kann?</a:t>
            </a:r>
          </a:p>
          <a:p>
            <a:pPr marL="0" indent="0">
              <a:buFont typeface="Wingdings" panose="05000000000000000000" pitchFamily="2" charset="2"/>
              <a:buNone/>
            </a:pPr>
            <a:endParaRPr lang="de-DE" baseline="0" dirty="0">
              <a:sym typeface="Wingdings" panose="05000000000000000000" pitchFamily="2" charset="2"/>
            </a:endParaRPr>
          </a:p>
          <a:p>
            <a:pPr marL="0" indent="0">
              <a:buFont typeface="Wingdings" panose="05000000000000000000" pitchFamily="2" charset="2"/>
              <a:buNone/>
            </a:pPr>
            <a:r>
              <a:rPr lang="de-DE" baseline="0" dirty="0"/>
              <a:t>Die Lehrperson kann jetzt ein Tafelbild mit den Ideen der Studis erstellen, und ggf. mit den Inhalten von Folie 17 ergänzen</a:t>
            </a:r>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16</a:t>
            </a:fld>
            <a:endParaRPr lang="de-DE"/>
          </a:p>
        </p:txBody>
      </p:sp>
    </p:spTree>
    <p:extLst>
      <p:ext uri="{BB962C8B-B14F-4D97-AF65-F5344CB8AC3E}">
        <p14:creationId xmlns:p14="http://schemas.microsoft.com/office/powerpoint/2010/main" val="566059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17</a:t>
            </a:fld>
            <a:endParaRPr lang="de-DE"/>
          </a:p>
        </p:txBody>
      </p:sp>
    </p:spTree>
    <p:extLst>
      <p:ext uri="{BB962C8B-B14F-4D97-AF65-F5344CB8AC3E}">
        <p14:creationId xmlns:p14="http://schemas.microsoft.com/office/powerpoint/2010/main" val="3549694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3222-AC45-775B-80E9-67DB594BB6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E8CDD59-D150-3F8D-AA8C-230BECB7C23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67AC104-E2A5-A0B2-C1DA-9E07FAA65CAE}"/>
              </a:ext>
            </a:extLst>
          </p:cNvPr>
          <p:cNvSpPr>
            <a:spLocks noGrp="1"/>
          </p:cNvSpPr>
          <p:nvPr>
            <p:ph type="body" idx="1"/>
          </p:nvPr>
        </p:nvSpPr>
        <p:spPr/>
        <p:txBody>
          <a:bodyPr/>
          <a:lstStyle/>
          <a:p>
            <a:r>
              <a:rPr lang="de-DE" u="sng" dirty="0"/>
              <a:t>Umgang mit Herausfordernden Situationen</a:t>
            </a:r>
          </a:p>
          <a:p>
            <a:endParaRPr lang="de-DE" dirty="0"/>
          </a:p>
          <a:p>
            <a:r>
              <a:rPr lang="de-DE" dirty="0"/>
              <a:t>1) Emotionen bewusst machen</a:t>
            </a:r>
          </a:p>
          <a:p>
            <a:endParaRPr lang="de-DE" dirty="0"/>
          </a:p>
          <a:p>
            <a:r>
              <a:rPr lang="de-DE" dirty="0"/>
              <a:t>2)</a:t>
            </a:r>
            <a:r>
              <a:rPr lang="de-DE" baseline="0" dirty="0"/>
              <a:t> </a:t>
            </a:r>
            <a:r>
              <a:rPr lang="de-DE" dirty="0"/>
              <a:t>Atemtechniken (Fokus)</a:t>
            </a:r>
          </a:p>
          <a:p>
            <a:pPr marL="171450" indent="-171450">
              <a:buFontTx/>
              <a:buChar char="-"/>
            </a:pPr>
            <a:r>
              <a:rPr lang="de-DE" dirty="0"/>
              <a:t>Kohärente Atmung (4:4,  beim Einatmen auf 4 zählen, bei Ausatmen auch auf 4 zählen): Balance Parasympathikus &amp; Sympathikus</a:t>
            </a:r>
          </a:p>
          <a:p>
            <a:pPr marL="171450" indent="-171450">
              <a:buFontTx/>
              <a:buChar char="-"/>
            </a:pPr>
            <a:r>
              <a:rPr lang="de-DE" dirty="0"/>
              <a:t>Verlängerte Ausatmung: Aktiviert Parasympathikus</a:t>
            </a:r>
          </a:p>
          <a:p>
            <a:pPr marL="0" indent="0">
              <a:buFontTx/>
              <a:buNone/>
            </a:pPr>
            <a:endParaRPr lang="de-DE" dirty="0"/>
          </a:p>
          <a:p>
            <a:pPr marL="0" indent="0">
              <a:buFontTx/>
              <a:buNone/>
            </a:pPr>
            <a:r>
              <a:rPr lang="de-DE" dirty="0"/>
              <a:t>3) Somatische Techniken</a:t>
            </a:r>
          </a:p>
          <a:p>
            <a:pPr marL="0" indent="0">
              <a:buFontTx/>
              <a:buNone/>
            </a:pPr>
            <a:endParaRPr lang="de-DE" dirty="0"/>
          </a:p>
          <a:p>
            <a:pPr marL="0" indent="0">
              <a:buFontTx/>
              <a:buNone/>
            </a:pPr>
            <a:r>
              <a:rPr lang="de-DE" dirty="0"/>
              <a:t>4) Reizreduktion</a:t>
            </a:r>
          </a:p>
          <a:p>
            <a:pPr marL="0" indent="0">
              <a:buFontTx/>
              <a:buNone/>
            </a:pPr>
            <a:endParaRPr lang="de-DE" dirty="0"/>
          </a:p>
          <a:p>
            <a:pPr marL="0" indent="0">
              <a:buFontTx/>
              <a:buNone/>
            </a:pPr>
            <a:r>
              <a:rPr lang="de-DE" dirty="0"/>
              <a:t>5) Auch wenn man in Notfallsituationen (Krise) schnell handeln möchte, kurz durchatmen! Um richtige Entscheidung zu treffen</a:t>
            </a:r>
          </a:p>
          <a:p>
            <a:pPr marL="0" indent="0">
              <a:buFontTx/>
              <a:buNone/>
            </a:pPr>
            <a:endParaRPr lang="de-DE" dirty="0"/>
          </a:p>
          <a:p>
            <a:pPr marL="0" indent="0">
              <a:buFontTx/>
              <a:buNone/>
            </a:pPr>
            <a:r>
              <a:rPr lang="de-DE" dirty="0"/>
              <a:t>6) In Konflikt-Situationen ist es möglich, den Konflikt auf einen späteren Zeitpunkt zu verlegen, sobald man merkt, dass man </a:t>
            </a:r>
            <a:r>
              <a:rPr lang="de-DE" dirty="0" err="1"/>
              <a:t>dysreguliert</a:t>
            </a:r>
            <a:r>
              <a:rPr lang="de-DE" dirty="0"/>
              <a:t> ist</a:t>
            </a:r>
          </a:p>
          <a:p>
            <a:pPr marL="0" indent="0">
              <a:buFontTx/>
              <a:buNone/>
            </a:pPr>
            <a:endParaRPr lang="de-DE" dirty="0"/>
          </a:p>
          <a:p>
            <a:pPr marL="0" indent="0">
              <a:buFontTx/>
              <a:buNone/>
            </a:pPr>
            <a:r>
              <a:rPr lang="de-DE" dirty="0"/>
              <a:t>7) Technike</a:t>
            </a:r>
            <a:r>
              <a:rPr lang="de-DE" baseline="0" dirty="0"/>
              <a:t>n in den Alltag integrieren, um in Stresssituationen darauf zugreifen zu können</a:t>
            </a:r>
          </a:p>
          <a:p>
            <a:pPr marL="0" indent="0">
              <a:buFontTx/>
              <a:buNone/>
            </a:pPr>
            <a:endParaRPr lang="de-DE" baseline="0" dirty="0"/>
          </a:p>
          <a:p>
            <a:pPr marL="0" indent="0">
              <a:buFontTx/>
              <a:buNone/>
            </a:pPr>
            <a:r>
              <a:rPr lang="de-DE" baseline="0" dirty="0"/>
              <a:t>8) Hiermit kann man verhindern, dass man in einen Kampf-/Fluchtmodus gerät</a:t>
            </a:r>
            <a:endParaRPr lang="de-DE" dirty="0"/>
          </a:p>
        </p:txBody>
      </p:sp>
      <p:sp>
        <p:nvSpPr>
          <p:cNvPr id="4" name="Foliennummernplatzhalter 3">
            <a:extLst>
              <a:ext uri="{FF2B5EF4-FFF2-40B4-BE49-F238E27FC236}">
                <a16:creationId xmlns:a16="http://schemas.microsoft.com/office/drawing/2014/main" id="{D638FAA4-AF29-3EBE-BAA9-76DF5F9645D7}"/>
              </a:ext>
            </a:extLst>
          </p:cNvPr>
          <p:cNvSpPr>
            <a:spLocks noGrp="1"/>
          </p:cNvSpPr>
          <p:nvPr>
            <p:ph type="sldNum" sz="quarter" idx="10"/>
          </p:nvPr>
        </p:nvSpPr>
        <p:spPr/>
        <p:txBody>
          <a:bodyPr/>
          <a:lstStyle/>
          <a:p>
            <a:fld id="{578E7BC7-D50F-449D-8910-EB65C67AD922}" type="slidenum">
              <a:rPr lang="de-DE" smtClean="0"/>
              <a:t>18</a:t>
            </a:fld>
            <a:endParaRPr lang="de-DE"/>
          </a:p>
        </p:txBody>
      </p:sp>
    </p:spTree>
    <p:extLst>
      <p:ext uri="{BB962C8B-B14F-4D97-AF65-F5344CB8AC3E}">
        <p14:creationId xmlns:p14="http://schemas.microsoft.com/office/powerpoint/2010/main" val="154101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20</a:t>
            </a:fld>
            <a:endParaRPr lang="de-DE"/>
          </a:p>
        </p:txBody>
      </p:sp>
    </p:spTree>
    <p:extLst>
      <p:ext uri="{BB962C8B-B14F-4D97-AF65-F5344CB8AC3E}">
        <p14:creationId xmlns:p14="http://schemas.microsoft.com/office/powerpoint/2010/main" val="37357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21</a:t>
            </a:fld>
            <a:endParaRPr lang="de-DE"/>
          </a:p>
        </p:txBody>
      </p:sp>
    </p:spTree>
    <p:extLst>
      <p:ext uri="{BB962C8B-B14F-4D97-AF65-F5344CB8AC3E}">
        <p14:creationId xmlns:p14="http://schemas.microsoft.com/office/powerpoint/2010/main" val="3188031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Fragen ans Plenum richten</a:t>
            </a:r>
          </a:p>
          <a:p>
            <a:endParaRPr lang="de-DE" dirty="0"/>
          </a:p>
          <a:p>
            <a:r>
              <a:rPr lang="de-DE" dirty="0"/>
              <a:t>Zu Fragen 1/2</a:t>
            </a:r>
          </a:p>
          <a:p>
            <a:r>
              <a:rPr lang="de-DE" dirty="0"/>
              <a:t>Fokus</a:t>
            </a:r>
            <a:r>
              <a:rPr lang="de-DE" baseline="0" dirty="0"/>
              <a:t> auf Beschreibung richten, Trennung von Beobachtung und Interpretation</a:t>
            </a:r>
          </a:p>
          <a:p>
            <a:endParaRPr lang="de-DE" baseline="0" dirty="0"/>
          </a:p>
          <a:p>
            <a:r>
              <a:rPr lang="de-DE" baseline="0" dirty="0"/>
              <a:t>Zu Frage 2)</a:t>
            </a:r>
          </a:p>
          <a:p>
            <a:r>
              <a:rPr lang="de-DE" dirty="0"/>
              <a:t>- Warum</a:t>
            </a:r>
            <a:r>
              <a:rPr lang="de-DE" baseline="0" dirty="0"/>
              <a:t> hat die </a:t>
            </a:r>
            <a:r>
              <a:rPr lang="de-DE" baseline="0" dirty="0" err="1"/>
              <a:t>Gyn</a:t>
            </a:r>
            <a:r>
              <a:rPr lang="de-DE" baseline="0" dirty="0"/>
              <a:t> die PDA verweigert?</a:t>
            </a:r>
          </a:p>
          <a:p>
            <a:pPr marL="171450" indent="-171450">
              <a:buFont typeface="Wingdings" panose="05000000000000000000" pitchFamily="2" charset="2"/>
              <a:buChar char="à"/>
            </a:pPr>
            <a:r>
              <a:rPr lang="de-DE" baseline="0" dirty="0">
                <a:sym typeface="Wingdings" panose="05000000000000000000" pitchFamily="2" charset="2"/>
              </a:rPr>
              <a:t>Im Film: Weil die </a:t>
            </a:r>
            <a:r>
              <a:rPr lang="de-DE" baseline="0" dirty="0" err="1">
                <a:sym typeface="Wingdings" panose="05000000000000000000" pitchFamily="2" charset="2"/>
              </a:rPr>
              <a:t>Gyn</a:t>
            </a:r>
            <a:r>
              <a:rPr lang="de-DE" baseline="0" dirty="0">
                <a:sym typeface="Wingdings" panose="05000000000000000000" pitchFamily="2" charset="2"/>
              </a:rPr>
              <a:t> der gebärenden Person unterstellt, dass sie ihre Schmerzen als stärker darstellt als sie sie tatsächlich empfindet („Mittelmeersyndrom“)</a:t>
            </a:r>
          </a:p>
          <a:p>
            <a:pPr marL="0" indent="0">
              <a:buFont typeface="Wingdings" panose="05000000000000000000" pitchFamily="2" charset="2"/>
              <a:buNone/>
            </a:pPr>
            <a:r>
              <a:rPr lang="de-DE" baseline="0" dirty="0">
                <a:sym typeface="Wingdings" panose="05000000000000000000" pitchFamily="2" charset="2"/>
              </a:rPr>
              <a:t>- Hier auch Verbindung zum Theorieteil herstellen: Wo zeigen sich Gelingens-/Nicht-Gelingens-Faktoren in der interprofessionellen, diversitätssensiblen, herausfordernden Kommunikation?</a:t>
            </a:r>
          </a:p>
          <a:p>
            <a:endParaRPr lang="de-DE" dirty="0"/>
          </a:p>
          <a:p>
            <a:r>
              <a:rPr lang="de-DE" dirty="0"/>
              <a:t>Zu Frage 3)</a:t>
            </a:r>
          </a:p>
          <a:p>
            <a:r>
              <a:rPr lang="de-DE" dirty="0"/>
              <a:t>(Das</a:t>
            </a:r>
            <a:r>
              <a:rPr lang="de-DE" baseline="0" dirty="0"/>
              <a:t> Benennen der Gefühle soll die Teilnehmenden darin unterstützen, ihre Gefühle zu regulieren)</a:t>
            </a:r>
            <a:endParaRPr lang="de-DE" dirty="0"/>
          </a:p>
          <a:p>
            <a:endParaRPr lang="de-DE" dirty="0"/>
          </a:p>
          <a:p>
            <a:r>
              <a:rPr lang="de-DE" dirty="0"/>
              <a:t>Zu Frage 4)</a:t>
            </a:r>
          </a:p>
          <a:p>
            <a:r>
              <a:rPr lang="de-DE" dirty="0"/>
              <a:t>Alle</a:t>
            </a:r>
            <a:r>
              <a:rPr lang="de-DE" baseline="0" dirty="0"/>
              <a:t> Handlungsvorschläge an der Tafel sammeln und </a:t>
            </a:r>
            <a:r>
              <a:rPr lang="de-DE" baseline="0" dirty="0" err="1"/>
              <a:t>clustern</a:t>
            </a:r>
            <a:endParaRPr lang="de-DE" baseline="0" dirty="0"/>
          </a:p>
          <a:p>
            <a:r>
              <a:rPr lang="de-DE" dirty="0"/>
              <a:t>Vor-</a:t>
            </a:r>
            <a:r>
              <a:rPr lang="de-DE" baseline="0" dirty="0"/>
              <a:t> und Nachteile von Handlungsvorschlägen gemeinsam diskutieren und so zwischen geeigneten und weniger geeigneten Handlungsvorschlägen differenzieren</a:t>
            </a:r>
          </a:p>
          <a:p>
            <a:r>
              <a:rPr lang="de-DE" baseline="0" dirty="0"/>
              <a:t>Weniger geeignete Handlungsvorschläge gemeinsam wieder verwerfen</a:t>
            </a:r>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22</a:t>
            </a:fld>
            <a:endParaRPr lang="de-DE"/>
          </a:p>
        </p:txBody>
      </p:sp>
    </p:spTree>
    <p:extLst>
      <p:ext uri="{BB962C8B-B14F-4D97-AF65-F5344CB8AC3E}">
        <p14:creationId xmlns:p14="http://schemas.microsoft.com/office/powerpoint/2010/main" val="140407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wird eine</a:t>
            </a:r>
            <a:r>
              <a:rPr lang="de-DE" baseline="0" dirty="0"/>
              <a:t> Möglichkeit gezeigt, wie mit der gezeigten Situation umgegangen werden kann. Das ist nur eine Möglichkeit unter vielen und schließt nicht aus, dass andere Vorschläge aus dem Plenum ebenfalls einen guten Umgang mit der Situation darstellen (</a:t>
            </a:r>
            <a:r>
              <a:rPr lang="de-DE" baseline="0" dirty="0" err="1"/>
              <a:t>Good</a:t>
            </a:r>
            <a:r>
              <a:rPr lang="de-DE" baseline="0" dirty="0"/>
              <a:t> Practice vs. Best Practice)</a:t>
            </a:r>
            <a:endParaRPr lang="de-DE"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23</a:t>
            </a:fld>
            <a:endParaRPr lang="de-DE"/>
          </a:p>
        </p:txBody>
      </p:sp>
    </p:spTree>
    <p:extLst>
      <p:ext uri="{BB962C8B-B14F-4D97-AF65-F5344CB8AC3E}">
        <p14:creationId xmlns:p14="http://schemas.microsoft.com/office/powerpoint/2010/main" val="265681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a:t>
            </a:r>
            <a:r>
              <a:rPr lang="de-DE" baseline="0" dirty="0"/>
              <a:t> 4) werden vermutlich Machtdynamiken im hierarchischen Kliniksystem thematisiert</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24</a:t>
            </a:fld>
            <a:endParaRPr lang="de-DE"/>
          </a:p>
        </p:txBody>
      </p:sp>
    </p:spTree>
    <p:extLst>
      <p:ext uri="{BB962C8B-B14F-4D97-AF65-F5344CB8AC3E}">
        <p14:creationId xmlns:p14="http://schemas.microsoft.com/office/powerpoint/2010/main" val="2530013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Dozent*in</a:t>
            </a:r>
            <a:r>
              <a:rPr lang="de-DE" baseline="0" dirty="0"/>
              <a:t> stellt beide Fragen, zu der sich der Rehe nach alle Lernenden äußern; auch Dozent*in darf sich äußern</a:t>
            </a:r>
          </a:p>
          <a:p>
            <a:r>
              <a:rPr lang="de-DE" baseline="0" dirty="0"/>
              <a:t>Ca. 30 </a:t>
            </a:r>
            <a:r>
              <a:rPr lang="de-DE" baseline="0" dirty="0" err="1"/>
              <a:t>sek.</a:t>
            </a:r>
            <a:r>
              <a:rPr lang="de-DE" baseline="0" dirty="0"/>
              <a:t>/Person</a:t>
            </a:r>
          </a:p>
          <a:p>
            <a:endParaRPr lang="de-DE" baseline="0" dirty="0"/>
          </a:p>
          <a:p>
            <a:r>
              <a:rPr lang="de-DE" baseline="0" dirty="0"/>
              <a:t>Die einzelnen Aussagen werden nicht kommentiert oder diskutiert</a:t>
            </a:r>
          </a:p>
          <a:p>
            <a:endParaRPr lang="de-DE" baseline="0" dirty="0"/>
          </a:p>
          <a:p>
            <a:r>
              <a:rPr lang="de-DE" baseline="0" dirty="0"/>
              <a:t>Dozent*in bedankt sich im Anschluss an die Beiträge</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26</a:t>
            </a:fld>
            <a:endParaRPr lang="de-DE"/>
          </a:p>
        </p:txBody>
      </p:sp>
    </p:spTree>
    <p:extLst>
      <p:ext uri="{BB962C8B-B14F-4D97-AF65-F5344CB8AC3E}">
        <p14:creationId xmlns:p14="http://schemas.microsoft.com/office/powerpoint/2010/main" val="660215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27</a:t>
            </a:fld>
            <a:endParaRPr lang="de-DE"/>
          </a:p>
        </p:txBody>
      </p:sp>
    </p:spTree>
    <p:extLst>
      <p:ext uri="{BB962C8B-B14F-4D97-AF65-F5344CB8AC3E}">
        <p14:creationId xmlns:p14="http://schemas.microsoft.com/office/powerpoint/2010/main" val="1805818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b="0" i="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578E7BC7-D50F-449D-8910-EB65C67AD922}" type="slidenum">
              <a:rPr lang="de-DE" smtClean="0"/>
              <a:t>28</a:t>
            </a:fld>
            <a:endParaRPr lang="de-DE"/>
          </a:p>
        </p:txBody>
      </p:sp>
    </p:spTree>
    <p:extLst>
      <p:ext uri="{BB962C8B-B14F-4D97-AF65-F5344CB8AC3E}">
        <p14:creationId xmlns:p14="http://schemas.microsoft.com/office/powerpoint/2010/main" val="146318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29</a:t>
            </a:fld>
            <a:endParaRPr lang="de-DE"/>
          </a:p>
        </p:txBody>
      </p:sp>
    </p:spTree>
    <p:extLst>
      <p:ext uri="{BB962C8B-B14F-4D97-AF65-F5344CB8AC3E}">
        <p14:creationId xmlns:p14="http://schemas.microsoft.com/office/powerpoint/2010/main" val="1802413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Dozent*in</a:t>
            </a:r>
            <a:r>
              <a:rPr lang="de-DE" baseline="0" dirty="0"/>
              <a:t> stellt beide Fragen, zu der sich der Rehe nach alle Lernenden äußern; auch Dozent*in darf sich äußern</a:t>
            </a:r>
          </a:p>
          <a:p>
            <a:r>
              <a:rPr lang="de-DE" baseline="0" dirty="0"/>
              <a:t>Ca. 30 </a:t>
            </a:r>
            <a:r>
              <a:rPr lang="de-DE" baseline="0" dirty="0" err="1"/>
              <a:t>sek.</a:t>
            </a:r>
            <a:r>
              <a:rPr lang="de-DE" baseline="0" dirty="0"/>
              <a:t>/Person</a:t>
            </a:r>
          </a:p>
          <a:p>
            <a:endParaRPr lang="de-DE" baseline="0" dirty="0"/>
          </a:p>
          <a:p>
            <a:r>
              <a:rPr lang="de-DE" baseline="0" dirty="0"/>
              <a:t>Die einzelnen Aussagen werden nicht kommentiert oder diskutiert</a:t>
            </a:r>
          </a:p>
          <a:p>
            <a:endParaRPr lang="de-DE" baseline="0" dirty="0"/>
          </a:p>
          <a:p>
            <a:r>
              <a:rPr lang="de-DE" baseline="0" dirty="0"/>
              <a:t>Dozent*in bedankt sich im Anschluss an die Beiträge</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31</a:t>
            </a:fld>
            <a:endParaRPr lang="de-DE"/>
          </a:p>
        </p:txBody>
      </p:sp>
    </p:spTree>
    <p:extLst>
      <p:ext uri="{BB962C8B-B14F-4D97-AF65-F5344CB8AC3E}">
        <p14:creationId xmlns:p14="http://schemas.microsoft.com/office/powerpoint/2010/main" val="3918142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FF0000"/>
                </a:solidFill>
              </a:rPr>
              <a:t>Workshoptag I Wiederholung Theorie Gruppenarbeit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FF0000"/>
                </a:solidFill>
              </a:rPr>
              <a:t>Teilnehmende werden in 3 Gruppen</a:t>
            </a:r>
            <a:r>
              <a:rPr lang="de-DE" sz="1200" baseline="0" dirty="0">
                <a:solidFill>
                  <a:srgbClr val="FF0000"/>
                </a:solidFill>
              </a:rPr>
              <a:t> geteilt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aseline="0" dirty="0">
                <a:solidFill>
                  <a:srgbClr val="FF0000"/>
                </a:solidFill>
              </a:rPr>
              <a:t>Gruppe 1 sammelt auf Flipchart Inhalte vom Workshoptag I zur interprofessionellen Kommunikation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aseline="0" dirty="0">
                <a:solidFill>
                  <a:srgbClr val="FF0000"/>
                </a:solidFill>
              </a:rPr>
              <a:t>Gruppe 2 sammelt auf Flipchart Inhalte vom Workshoptag I zur diversitätssensiblen Kommunikation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aseline="0" dirty="0">
                <a:solidFill>
                  <a:srgbClr val="FF0000"/>
                </a:solidFill>
              </a:rPr>
              <a:t>Gruppe 3 sammelt auf Flipchart Inhalte vom Workshoptag I zur herausfordernden Kommunikation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aseline="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FF0000"/>
                </a:solidFill>
              </a:rPr>
              <a:t>Gruppen</a:t>
            </a:r>
            <a:r>
              <a:rPr lang="de-DE" sz="1200" baseline="0" dirty="0">
                <a:solidFill>
                  <a:srgbClr val="FF0000"/>
                </a:solidFill>
              </a:rPr>
              <a:t> stellen ihre Flipcharts nacheinander vor, Rest des Kurses darf ergänzen; Dozent*in schreibt Ergänzungen auf bunte Kärtchen, klebt sie zur Flipchart</a:t>
            </a:r>
            <a:endParaRPr lang="de-DE"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FF0000"/>
                </a:solidFill>
              </a:rPr>
              <a:t>Plenum: Zusammenfassung der Diskussion zum Lehrfilm a)</a:t>
            </a:r>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33</a:t>
            </a:fld>
            <a:endParaRPr lang="de-DE"/>
          </a:p>
        </p:txBody>
      </p:sp>
    </p:spTree>
    <p:extLst>
      <p:ext uri="{BB962C8B-B14F-4D97-AF65-F5344CB8AC3E}">
        <p14:creationId xmlns:p14="http://schemas.microsoft.com/office/powerpoint/2010/main" val="2267751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35</a:t>
            </a:fld>
            <a:endParaRPr lang="de-DE"/>
          </a:p>
        </p:txBody>
      </p:sp>
    </p:spTree>
    <p:extLst>
      <p:ext uri="{BB962C8B-B14F-4D97-AF65-F5344CB8AC3E}">
        <p14:creationId xmlns:p14="http://schemas.microsoft.com/office/powerpoint/2010/main" val="2953294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36</a:t>
            </a:fld>
            <a:endParaRPr lang="de-DE"/>
          </a:p>
        </p:txBody>
      </p:sp>
    </p:spTree>
    <p:extLst>
      <p:ext uri="{BB962C8B-B14F-4D97-AF65-F5344CB8AC3E}">
        <p14:creationId xmlns:p14="http://schemas.microsoft.com/office/powerpoint/2010/main" val="4282526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Fragen ans Plenum richten</a:t>
            </a:r>
          </a:p>
          <a:p>
            <a:endParaRPr lang="de-DE" dirty="0"/>
          </a:p>
          <a:p>
            <a:r>
              <a:rPr lang="de-DE" dirty="0"/>
              <a:t>Zu Fragen 1/2</a:t>
            </a:r>
          </a:p>
          <a:p>
            <a:r>
              <a:rPr lang="de-DE" dirty="0"/>
              <a:t>Fokus</a:t>
            </a:r>
            <a:r>
              <a:rPr lang="de-DE" baseline="0" dirty="0"/>
              <a:t> auf Beschreibung richten, Trennung von Beobachtung und Interpretation</a:t>
            </a:r>
          </a:p>
          <a:p>
            <a:endParaRPr lang="de-DE" baseline="0" dirty="0"/>
          </a:p>
          <a:p>
            <a:r>
              <a:rPr lang="de-DE" baseline="0" dirty="0"/>
              <a:t>Zu Frage 2)</a:t>
            </a:r>
          </a:p>
          <a:p>
            <a:r>
              <a:rPr lang="de-DE" dirty="0"/>
              <a:t>- Warum</a:t>
            </a:r>
            <a:r>
              <a:rPr lang="de-DE" baseline="0" dirty="0"/>
              <a:t> hat die </a:t>
            </a:r>
            <a:r>
              <a:rPr lang="de-DE" baseline="0" dirty="0" err="1"/>
              <a:t>Gyn</a:t>
            </a:r>
            <a:r>
              <a:rPr lang="de-DE" baseline="0" dirty="0"/>
              <a:t> die PDA verweigert?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sym typeface="Wingdings" panose="05000000000000000000" pitchFamily="2" charset="2"/>
              </a:rPr>
              <a:t>- Hier auch Verbindung zum Theorieteil herstellen: Wo zeigen sich Gelingens-/Nicht-Gelingens-Faktoren in der interprofessionellen, diversitätssensiblen, herausfordernden Kommunikation?</a:t>
            </a:r>
          </a:p>
          <a:p>
            <a:endParaRPr lang="de-DE" dirty="0"/>
          </a:p>
          <a:p>
            <a:r>
              <a:rPr lang="de-DE" dirty="0"/>
              <a:t>Zu Frage 3)</a:t>
            </a:r>
          </a:p>
          <a:p>
            <a:r>
              <a:rPr lang="de-DE" dirty="0"/>
              <a:t>(Das</a:t>
            </a:r>
            <a:r>
              <a:rPr lang="de-DE" baseline="0" dirty="0"/>
              <a:t> Benennen der Gefühle soll die Teilnehmenden darin unterstützen, ihre Gefühle zu regulieren)</a:t>
            </a:r>
            <a:endParaRPr lang="de-DE" dirty="0"/>
          </a:p>
          <a:p>
            <a:endParaRPr lang="de-DE" dirty="0"/>
          </a:p>
          <a:p>
            <a:r>
              <a:rPr lang="de-DE" dirty="0"/>
              <a:t>Zu Frage 4)</a:t>
            </a:r>
          </a:p>
          <a:p>
            <a:r>
              <a:rPr lang="de-DE" dirty="0"/>
              <a:t>Alle</a:t>
            </a:r>
            <a:r>
              <a:rPr lang="de-DE" baseline="0" dirty="0"/>
              <a:t> Handlungsvorschläge an der Tafel sammeln und </a:t>
            </a:r>
            <a:r>
              <a:rPr lang="de-DE" baseline="0" dirty="0" err="1"/>
              <a:t>clustern</a:t>
            </a:r>
            <a:endParaRPr lang="de-DE" baseline="0" dirty="0"/>
          </a:p>
          <a:p>
            <a:r>
              <a:rPr lang="de-DE" dirty="0"/>
              <a:t>Vor-</a:t>
            </a:r>
            <a:r>
              <a:rPr lang="de-DE" baseline="0" dirty="0"/>
              <a:t> und Nachteile von Handlungsvorschlägen gemeinsam diskutieren und so zwischen geeigneten und weniger geeigneten Handlungsvorschlägen differenzieren</a:t>
            </a:r>
          </a:p>
          <a:p>
            <a:r>
              <a:rPr lang="de-DE" baseline="0" dirty="0"/>
              <a:t>Weniger geeignete Handlungsvorschläge gemeinsam wieder verwerfen</a:t>
            </a:r>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37</a:t>
            </a:fld>
            <a:endParaRPr lang="de-DE"/>
          </a:p>
        </p:txBody>
      </p:sp>
    </p:spTree>
    <p:extLst>
      <p:ext uri="{BB962C8B-B14F-4D97-AF65-F5344CB8AC3E}">
        <p14:creationId xmlns:p14="http://schemas.microsoft.com/office/powerpoint/2010/main" val="1045325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wird eine</a:t>
            </a:r>
            <a:r>
              <a:rPr lang="de-DE" baseline="0" dirty="0"/>
              <a:t> Möglichkeit gezeigt, wie mit der gezeigten Situation umgegangen werden kann. Das ist nur eine Möglichkeit unter vielen und schließt nicht aus, dass andere Vorschläge aus dem Plenum ebenfalls einen guten Umgang mit der Situation darstellen (</a:t>
            </a:r>
            <a:r>
              <a:rPr lang="de-DE" baseline="0" dirty="0" err="1"/>
              <a:t>Good</a:t>
            </a:r>
            <a:r>
              <a:rPr lang="de-DE" baseline="0" dirty="0"/>
              <a:t> Practice vs. Best Practice)</a:t>
            </a:r>
            <a:endParaRPr lang="de-DE"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38</a:t>
            </a:fld>
            <a:endParaRPr lang="de-DE"/>
          </a:p>
        </p:txBody>
      </p:sp>
    </p:spTree>
    <p:extLst>
      <p:ext uri="{BB962C8B-B14F-4D97-AF65-F5344CB8AC3E}">
        <p14:creationId xmlns:p14="http://schemas.microsoft.com/office/powerpoint/2010/main" val="1490829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a:t>
            </a:r>
            <a:r>
              <a:rPr lang="de-DE" baseline="0" dirty="0"/>
              <a:t> 4) werden vermutlich Machtdynamiken im hierarchischen Kliniksystem thematisiert</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39</a:t>
            </a:fld>
            <a:endParaRPr lang="de-DE"/>
          </a:p>
        </p:txBody>
      </p:sp>
    </p:spTree>
    <p:extLst>
      <p:ext uri="{BB962C8B-B14F-4D97-AF65-F5344CB8AC3E}">
        <p14:creationId xmlns:p14="http://schemas.microsoft.com/office/powerpoint/2010/main" val="2318393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41</a:t>
            </a:fld>
            <a:endParaRPr lang="de-DE"/>
          </a:p>
        </p:txBody>
      </p:sp>
    </p:spTree>
    <p:extLst>
      <p:ext uri="{BB962C8B-B14F-4D97-AF65-F5344CB8AC3E}">
        <p14:creationId xmlns:p14="http://schemas.microsoft.com/office/powerpoint/2010/main" val="3901921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42</a:t>
            </a:fld>
            <a:endParaRPr lang="de-DE"/>
          </a:p>
        </p:txBody>
      </p:sp>
    </p:spTree>
    <p:extLst>
      <p:ext uri="{BB962C8B-B14F-4D97-AF65-F5344CB8AC3E}">
        <p14:creationId xmlns:p14="http://schemas.microsoft.com/office/powerpoint/2010/main" val="1977534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Fragen ans Plenum richten</a:t>
            </a:r>
          </a:p>
          <a:p>
            <a:endParaRPr lang="de-DE" dirty="0"/>
          </a:p>
          <a:p>
            <a:r>
              <a:rPr lang="de-DE" dirty="0"/>
              <a:t>Zu Fragen 1/2</a:t>
            </a:r>
          </a:p>
          <a:p>
            <a:r>
              <a:rPr lang="de-DE" dirty="0"/>
              <a:t>Fokus</a:t>
            </a:r>
            <a:r>
              <a:rPr lang="de-DE" baseline="0" dirty="0"/>
              <a:t> auf Beschreibung richten, Trennung von Beobachtung und Interpretation</a:t>
            </a:r>
          </a:p>
          <a:p>
            <a:endParaRPr lang="de-DE" baseline="0" dirty="0"/>
          </a:p>
          <a:p>
            <a:r>
              <a:rPr lang="de-DE" baseline="0" dirty="0"/>
              <a:t>Zu Frage 2)</a:t>
            </a:r>
          </a:p>
          <a:p>
            <a:r>
              <a:rPr lang="de-DE" dirty="0"/>
              <a:t>- Warum</a:t>
            </a:r>
            <a:r>
              <a:rPr lang="de-DE" baseline="0" dirty="0"/>
              <a:t> hat die </a:t>
            </a:r>
            <a:r>
              <a:rPr lang="de-DE" baseline="0" dirty="0" err="1"/>
              <a:t>Gyn</a:t>
            </a:r>
            <a:r>
              <a:rPr lang="de-DE" baseline="0" dirty="0"/>
              <a:t> die PDA verweigert?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sym typeface="Wingdings" panose="05000000000000000000" pitchFamily="2" charset="2"/>
              </a:rPr>
              <a:t>- Hier auch Verbindung zum Theorieteil herstellen: Wo zeigen sich Gelingens-/Nicht-Gelingens-Faktoren in der interprofessionellen, diversitätssensiblen, herausfordernden Kommunikation?</a:t>
            </a:r>
          </a:p>
          <a:p>
            <a:endParaRPr lang="de-DE" dirty="0"/>
          </a:p>
          <a:p>
            <a:r>
              <a:rPr lang="de-DE" dirty="0"/>
              <a:t>Zu Frage 3)</a:t>
            </a:r>
          </a:p>
          <a:p>
            <a:r>
              <a:rPr lang="de-DE" dirty="0"/>
              <a:t>(Das</a:t>
            </a:r>
            <a:r>
              <a:rPr lang="de-DE" baseline="0" dirty="0"/>
              <a:t> Benennen der Gefühle soll die Teilnehmenden darin unterstützen, ihre Gefühle zu regulieren)</a:t>
            </a:r>
            <a:endParaRPr lang="de-DE" dirty="0"/>
          </a:p>
          <a:p>
            <a:endParaRPr lang="de-DE" dirty="0"/>
          </a:p>
          <a:p>
            <a:r>
              <a:rPr lang="de-DE" dirty="0"/>
              <a:t>Zu Frage 4)</a:t>
            </a:r>
          </a:p>
          <a:p>
            <a:r>
              <a:rPr lang="de-DE" dirty="0"/>
              <a:t>Alle</a:t>
            </a:r>
            <a:r>
              <a:rPr lang="de-DE" baseline="0" dirty="0"/>
              <a:t> Handlungsvorschläge an der Tafel sammeln und </a:t>
            </a:r>
            <a:r>
              <a:rPr lang="de-DE" baseline="0" dirty="0" err="1"/>
              <a:t>clustern</a:t>
            </a:r>
            <a:endParaRPr lang="de-DE" baseline="0" dirty="0"/>
          </a:p>
          <a:p>
            <a:r>
              <a:rPr lang="de-DE" dirty="0"/>
              <a:t>Vor-</a:t>
            </a:r>
            <a:r>
              <a:rPr lang="de-DE" baseline="0" dirty="0"/>
              <a:t> und Nachteile von Handlungsvorschlägen gemeinsam diskutieren und so zwischen geeigneten und weniger geeigneten Handlungsvorschlägen differenzieren</a:t>
            </a:r>
          </a:p>
          <a:p>
            <a:r>
              <a:rPr lang="de-DE" baseline="0" dirty="0"/>
              <a:t>Weniger geeignete Handlungsvorschläge gemeinsam wieder verwerfen</a:t>
            </a:r>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43</a:t>
            </a:fld>
            <a:endParaRPr lang="de-DE"/>
          </a:p>
        </p:txBody>
      </p:sp>
    </p:spTree>
    <p:extLst>
      <p:ext uri="{BB962C8B-B14F-4D97-AF65-F5344CB8AC3E}">
        <p14:creationId xmlns:p14="http://schemas.microsoft.com/office/powerpoint/2010/main" val="2941486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wird eine</a:t>
            </a:r>
            <a:r>
              <a:rPr lang="de-DE" baseline="0" dirty="0"/>
              <a:t> Möglichkeit gezeigt, wie mit der gezeigten Situation umgegangen werden kann. Das ist nur eine Möglichkeit unter vielen und schließt nicht aus, dass andere Vorschläge aus dem Plenum ebenfalls einen guten Umgang mit der Situation darstellen (</a:t>
            </a:r>
            <a:r>
              <a:rPr lang="de-DE" baseline="0" dirty="0" err="1"/>
              <a:t>Good</a:t>
            </a:r>
            <a:r>
              <a:rPr lang="de-DE" baseline="0" dirty="0"/>
              <a:t> Practice vs. Best Practice)</a:t>
            </a:r>
            <a:endParaRPr lang="de-DE" dirty="0"/>
          </a:p>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44</a:t>
            </a:fld>
            <a:endParaRPr lang="de-DE"/>
          </a:p>
        </p:txBody>
      </p:sp>
    </p:spTree>
    <p:extLst>
      <p:ext uri="{BB962C8B-B14F-4D97-AF65-F5344CB8AC3E}">
        <p14:creationId xmlns:p14="http://schemas.microsoft.com/office/powerpoint/2010/main" val="4158137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Frage 4)</a:t>
            </a:r>
            <a:r>
              <a:rPr lang="de-DE" baseline="0" dirty="0"/>
              <a:t> wurde bereits am </a:t>
            </a:r>
            <a:r>
              <a:rPr lang="de-DE" baseline="0" dirty="0" err="1"/>
              <a:t>Workshoptag</a:t>
            </a:r>
            <a:r>
              <a:rPr lang="de-DE" baseline="0" dirty="0"/>
              <a:t> I diskutiert. An diese Diskussion soll hier noch mal angeknüpft werden. Vielleicht haben sich die Einstellungen mit dem Zeigen der Filme verändert oder es hängt von der Situation ab, wann sich positioniert wird. Die Diskussion bezieht sich auf die Situationen aller drei Filme und ggf. auf andere Situationen, die die Teilnehmenden benennen.</a:t>
            </a:r>
          </a:p>
          <a:p>
            <a:endParaRPr lang="de-DE" dirty="0"/>
          </a:p>
          <a:p>
            <a:r>
              <a:rPr lang="de-DE" dirty="0"/>
              <a:t>Unter</a:t>
            </a:r>
            <a:r>
              <a:rPr lang="de-DE" baseline="0" dirty="0"/>
              <a:t> 4) werden vermutlich Machtdynamiken im hierarchischen Kliniksystem thematisiert</a:t>
            </a:r>
          </a:p>
          <a:p>
            <a:r>
              <a:rPr lang="de-DE" baseline="0" dirty="0"/>
              <a:t>Den Teilnehmenden das Gefühl geben, dass es in Ordnung ist, sich nicht immer öffentlich zu positionieren, da hierarchisches System</a:t>
            </a:r>
          </a:p>
          <a:p>
            <a:endParaRPr lang="de-DE" baseline="0" dirty="0"/>
          </a:p>
          <a:p>
            <a:r>
              <a:rPr lang="de-DE" baseline="0" dirty="0"/>
              <a:t>Verweis auf (anonyme) Meldestrukturen in der eigenen Einrichtung</a:t>
            </a:r>
          </a:p>
        </p:txBody>
      </p:sp>
      <p:sp>
        <p:nvSpPr>
          <p:cNvPr id="4" name="Foliennummernplatzhalter 3"/>
          <p:cNvSpPr>
            <a:spLocks noGrp="1"/>
          </p:cNvSpPr>
          <p:nvPr>
            <p:ph type="sldNum" sz="quarter" idx="10"/>
          </p:nvPr>
        </p:nvSpPr>
        <p:spPr/>
        <p:txBody>
          <a:bodyPr/>
          <a:lstStyle/>
          <a:p>
            <a:fld id="{578E7BC7-D50F-449D-8910-EB65C67AD922}" type="slidenum">
              <a:rPr lang="de-DE" smtClean="0"/>
              <a:t>45</a:t>
            </a:fld>
            <a:endParaRPr lang="de-DE"/>
          </a:p>
        </p:txBody>
      </p:sp>
    </p:spTree>
    <p:extLst>
      <p:ext uri="{BB962C8B-B14F-4D97-AF65-F5344CB8AC3E}">
        <p14:creationId xmlns:p14="http://schemas.microsoft.com/office/powerpoint/2010/main" val="1027982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Dozierende/r</a:t>
            </a:r>
            <a:r>
              <a:rPr lang="de-DE" baseline="0" dirty="0"/>
              <a:t> bittet Teilnehmende, zu benennen, was sie für sich aus dem Workshop mitgenommen haben, und sich auf dem Landschafts-Stimmungsbild zu verorten (mehrere Positionen sind möglich)</a:t>
            </a:r>
          </a:p>
          <a:p>
            <a:r>
              <a:rPr lang="de-DE" baseline="0" dirty="0"/>
              <a:t>(bis zu 2 Minuten/Person)</a:t>
            </a:r>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47</a:t>
            </a:fld>
            <a:endParaRPr lang="de-DE"/>
          </a:p>
        </p:txBody>
      </p:sp>
    </p:spTree>
    <p:extLst>
      <p:ext uri="{BB962C8B-B14F-4D97-AF65-F5344CB8AC3E}">
        <p14:creationId xmlns:p14="http://schemas.microsoft.com/office/powerpoint/2010/main" val="1158149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78E7BC7-D50F-449D-8910-EB65C67AD922}" type="slidenum">
              <a:rPr lang="de-DE" smtClean="0"/>
              <a:t>49</a:t>
            </a:fld>
            <a:endParaRPr lang="de-DE"/>
          </a:p>
        </p:txBody>
      </p:sp>
    </p:spTree>
    <p:extLst>
      <p:ext uri="{BB962C8B-B14F-4D97-AF65-F5344CB8AC3E}">
        <p14:creationId xmlns:p14="http://schemas.microsoft.com/office/powerpoint/2010/main" val="1740583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78E7BC7-D50F-449D-8910-EB65C67AD922}" type="slidenum">
              <a:rPr lang="de-DE" smtClean="0"/>
              <a:t>50</a:t>
            </a:fld>
            <a:endParaRPr lang="de-DE"/>
          </a:p>
        </p:txBody>
      </p:sp>
    </p:spTree>
    <p:extLst>
      <p:ext uri="{BB962C8B-B14F-4D97-AF65-F5344CB8AC3E}">
        <p14:creationId xmlns:p14="http://schemas.microsoft.com/office/powerpoint/2010/main" val="8620409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CD6AA-3040-B468-DA52-332F685A11F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572501A-E069-9314-F1D4-56CCFA9208F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331728-EAFD-3F88-BC0B-D274A06C3DC9}"/>
              </a:ext>
            </a:extLst>
          </p:cNvPr>
          <p:cNvSpPr>
            <a:spLocks noGrp="1"/>
          </p:cNvSpPr>
          <p:nvPr>
            <p:ph type="body" idx="1"/>
          </p:nvPr>
        </p:nvSpPr>
        <p:spPr/>
        <p:txBody>
          <a:bodyPr/>
          <a:lstStyle/>
          <a:p>
            <a:endParaRPr lang="de-DE" baseline="0" dirty="0"/>
          </a:p>
        </p:txBody>
      </p:sp>
      <p:sp>
        <p:nvSpPr>
          <p:cNvPr id="4" name="Foliennummernplatzhalter 3">
            <a:extLst>
              <a:ext uri="{FF2B5EF4-FFF2-40B4-BE49-F238E27FC236}">
                <a16:creationId xmlns:a16="http://schemas.microsoft.com/office/drawing/2014/main" id="{FEF4969C-816D-DC7F-7C98-67EDEEBF6F8C}"/>
              </a:ext>
            </a:extLst>
          </p:cNvPr>
          <p:cNvSpPr>
            <a:spLocks noGrp="1"/>
          </p:cNvSpPr>
          <p:nvPr>
            <p:ph type="sldNum" sz="quarter" idx="10"/>
          </p:nvPr>
        </p:nvSpPr>
        <p:spPr/>
        <p:txBody>
          <a:bodyPr/>
          <a:lstStyle/>
          <a:p>
            <a:fld id="{578E7BC7-D50F-449D-8910-EB65C67AD922}" type="slidenum">
              <a:rPr lang="de-DE" smtClean="0"/>
              <a:t>51</a:t>
            </a:fld>
            <a:endParaRPr lang="de-DE"/>
          </a:p>
        </p:txBody>
      </p:sp>
    </p:spTree>
    <p:extLst>
      <p:ext uri="{BB962C8B-B14F-4D97-AF65-F5344CB8AC3E}">
        <p14:creationId xmlns:p14="http://schemas.microsoft.com/office/powerpoint/2010/main" val="8576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7229E17D-B3C3-48C2-8D50-D2AEF3731DC4}" type="datetime1">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979E44E7-904D-42EE-A527-102B99E7BEF4}" type="datetime1">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8561D91A-E1E7-4A20-B5BA-F1AB7190B952}" type="datetime1">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CCEBFC0F-9C2A-485D-A70F-0E52F10DFE2E}" type="datetime1">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413B7786-5CBE-4AEB-BD3D-30B590D1A696}" type="datetime1">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68E584D7-DB43-4E27-ABAD-4AD5290E912B}" type="datetime1">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CEA8E59F-7C25-48AD-B3A6-44CA704EE172}" type="datetime1">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95E6D482-84AF-4F21-AAFB-657A6601E459}" type="datetime1">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DDE281EE-1DA0-4F4C-81D5-DDEB5A3B7BC8}" type="datetime1">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377C3A7D-C519-4D25-8BA9-1B00C17FFB78}" type="datetime1">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7D602B88-10DB-49D0-82A8-C3121686DE47}" type="datetime1">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B7EDE6-D9C2-46F8-AD64-8B7B2C1FFCFB}" type="datetime1">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4.png"/><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4.png"/><Relationship Id="rId5" Type="http://schemas.openxmlformats.org/officeDocument/2006/relationships/diagramLayout" Target="../diagrams/layout2.xml"/><Relationship Id="rId10" Type="http://schemas.openxmlformats.org/officeDocument/2006/relationships/image" Target="../media/image3.png"/><Relationship Id="rId4" Type="http://schemas.openxmlformats.org/officeDocument/2006/relationships/diagramData" Target="../diagrams/data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image" Target="../media/image4.png"/><Relationship Id="rId5" Type="http://schemas.openxmlformats.org/officeDocument/2006/relationships/diagramLayout" Target="../diagrams/layout3.xml"/><Relationship Id="rId10" Type="http://schemas.openxmlformats.org/officeDocument/2006/relationships/image" Target="../media/image3.png"/><Relationship Id="rId4" Type="http://schemas.openxmlformats.org/officeDocument/2006/relationships/diagramData" Target="../diagrams/data3.xm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13"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diagramColors" Target="../diagrams/colors4.xml"/><Relationship Id="rId12"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openxmlformats.org/officeDocument/2006/relationships/image" Target="../media/image2.png"/><Relationship Id="rId5" Type="http://schemas.openxmlformats.org/officeDocument/2006/relationships/diagramLayout" Target="../diagrams/layout4.xml"/><Relationship Id="rId10" Type="http://schemas.openxmlformats.org/officeDocument/2006/relationships/image" Target="../media/image9.png"/><Relationship Id="rId4" Type="http://schemas.openxmlformats.org/officeDocument/2006/relationships/diagramData" Target="../diagrams/data4.xml"/><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image" Target="../media/image4.png"/><Relationship Id="rId5" Type="http://schemas.openxmlformats.org/officeDocument/2006/relationships/diagramLayout" Target="../diagrams/layout5.xml"/><Relationship Id="rId10" Type="http://schemas.openxmlformats.org/officeDocument/2006/relationships/image" Target="../media/image3.png"/><Relationship Id="rId4" Type="http://schemas.openxmlformats.org/officeDocument/2006/relationships/diagramData" Target="../diagrams/data5.xm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creativecommons.org/licenses/by/4.0/legalcode" TargetMode="External"/><Relationship Id="rId1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4.jpeg"/><Relationship Id="rId12" Type="http://schemas.openxmlformats.org/officeDocument/2006/relationships/hyperlink" Target="https://commons.wikimedia.org/wiki/File:Figure_35_03_06.jpg" TargetMode="External"/><Relationship Id="rId17" Type="http://schemas.openxmlformats.org/officeDocument/2006/relationships/image" Target="../media/image16.jpeg"/><Relationship Id="rId2" Type="http://schemas.openxmlformats.org/officeDocument/2006/relationships/notesSlide" Target="../notesSlides/notesSlide11.xml"/><Relationship Id="rId16" Type="http://schemas.openxmlformats.org/officeDocument/2006/relationships/hyperlink" Target="https://commons.wikimedia.org/wiki/File:Kangaroo_fight_in_the_golden_hour.jpg" TargetMode="External"/><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4.png"/><Relationship Id="rId5" Type="http://schemas.openxmlformats.org/officeDocument/2006/relationships/image" Target="../media/image12.jpeg"/><Relationship Id="rId15" Type="http://schemas.openxmlformats.org/officeDocument/2006/relationships/hyperlink" Target="https://creativecommons.org/licenses/by-sa/4.0/legalcode" TargetMode="External"/><Relationship Id="rId10" Type="http://schemas.openxmlformats.org/officeDocument/2006/relationships/image" Target="../media/image3.png"/><Relationship Id="rId4" Type="http://schemas.openxmlformats.org/officeDocument/2006/relationships/image" Target="../media/image11.jpeg"/><Relationship Id="rId9" Type="http://schemas.openxmlformats.org/officeDocument/2006/relationships/image" Target="../media/image2.png"/><Relationship Id="rId14" Type="http://schemas.openxmlformats.org/officeDocument/2006/relationships/hyperlink" Target="https://commons.wikimedia.org/wiki/File:Red_Warning_Light.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13" Type="http://schemas.openxmlformats.org/officeDocument/2006/relationships/image" Target="../media/image19.svg"/><Relationship Id="rId1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diagramColors" Target="../diagrams/colors6.xml"/><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notesSlide" Target="../notesSlides/notesSlide13.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diagramQuickStyle" Target="../diagrams/quickStyle6.xml"/><Relationship Id="rId11" Type="http://schemas.openxmlformats.org/officeDocument/2006/relationships/image" Target="../media/image4.png"/><Relationship Id="rId5" Type="http://schemas.openxmlformats.org/officeDocument/2006/relationships/diagramLayout" Target="../diagrams/layout6.xml"/><Relationship Id="rId15" Type="http://schemas.openxmlformats.org/officeDocument/2006/relationships/image" Target="../media/image21.svg"/><Relationship Id="rId10" Type="http://schemas.openxmlformats.org/officeDocument/2006/relationships/image" Target="../media/image3.png"/><Relationship Id="rId19" Type="http://schemas.openxmlformats.org/officeDocument/2006/relationships/image" Target="../media/image25.svg"/><Relationship Id="rId4" Type="http://schemas.openxmlformats.org/officeDocument/2006/relationships/diagramData" Target="../diagrams/data6.xml"/><Relationship Id="rId9" Type="http://schemas.openxmlformats.org/officeDocument/2006/relationships/image" Target="../media/image2.png"/><Relationship Id="rId1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mailto:claudia.scharf@uk-koeln.de" TargetMode="External"/><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mailto:claudia.scharf@uk-koeln.de" TargetMode="External"/><Relationship Id="rId9"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1754326"/>
          </a:xfrm>
          <a:prstGeom prst="rect">
            <a:avLst/>
          </a:prstGeom>
          <a:noFill/>
        </p:spPr>
        <p:txBody>
          <a:bodyPr wrap="square" rtlCol="0">
            <a:spAutoFit/>
          </a:bodyPr>
          <a:lstStyle/>
          <a:p>
            <a:r>
              <a:rPr lang="de-DE" sz="2400" b="1" dirty="0">
                <a:latin typeface="+mj-lt"/>
              </a:rPr>
              <a:t>Diversitätssensible, interprofessionelle </a:t>
            </a:r>
            <a:br>
              <a:rPr lang="de-DE" sz="2400" b="1" dirty="0">
                <a:latin typeface="+mj-lt"/>
              </a:rPr>
            </a:br>
            <a:r>
              <a:rPr lang="de-DE" sz="2400" b="1" dirty="0">
                <a:latin typeface="+mj-lt"/>
              </a:rPr>
              <a:t>Kommunikation im Kreißsaal</a:t>
            </a:r>
          </a:p>
          <a:p>
            <a:endParaRPr lang="de-DE" sz="1200" b="1" dirty="0">
              <a:latin typeface="+mj-lt"/>
            </a:endParaRPr>
          </a:p>
          <a:p>
            <a:r>
              <a:rPr lang="de-DE" sz="2400" b="1" dirty="0">
                <a:latin typeface="+mj-lt"/>
              </a:rPr>
              <a:t>Workshoptag I</a:t>
            </a:r>
          </a:p>
        </p:txBody>
      </p:sp>
      <p:sp>
        <p:nvSpPr>
          <p:cNvPr id="13" name="Textfeld 12">
            <a:extLst>
              <a:ext uri="{FF2B5EF4-FFF2-40B4-BE49-F238E27FC236}">
                <a16:creationId xmlns:a16="http://schemas.microsoft.com/office/drawing/2014/main" id="{28C1FA48-7653-4B3D-98BF-AD3D4053AA0F}"/>
              </a:ext>
            </a:extLst>
          </p:cNvPr>
          <p:cNvSpPr txBox="1"/>
          <p:nvPr/>
        </p:nvSpPr>
        <p:spPr>
          <a:xfrm>
            <a:off x="5922628" y="4001694"/>
            <a:ext cx="4496454" cy="1692771"/>
          </a:xfrm>
          <a:prstGeom prst="rect">
            <a:avLst/>
          </a:prstGeom>
          <a:noFill/>
        </p:spPr>
        <p:txBody>
          <a:bodyPr wrap="square" rtlCol="0">
            <a:spAutoFit/>
          </a:bodyPr>
          <a:lstStyle/>
          <a:p>
            <a:r>
              <a:rPr lang="de-DE" sz="2000" dirty="0">
                <a:latin typeface="+mj-lt"/>
              </a:rPr>
              <a:t>Dr.in phil. Claudia Scharf</a:t>
            </a:r>
          </a:p>
          <a:p>
            <a:r>
              <a:rPr lang="de-DE" sz="2000" dirty="0">
                <a:latin typeface="+mj-lt"/>
              </a:rPr>
              <a:t>Dorothea Obst, M.A.</a:t>
            </a:r>
          </a:p>
          <a:p>
            <a:r>
              <a:rPr lang="de-DE" sz="2000" dirty="0">
                <a:latin typeface="+mj-lt"/>
              </a:rPr>
              <a:t>Prof. Dr. med. Christian Albus</a:t>
            </a:r>
          </a:p>
          <a:p>
            <a:r>
              <a:rPr lang="de-DE" sz="2000" dirty="0">
                <a:latin typeface="+mj-lt"/>
              </a:rPr>
              <a:t>Prof.in Dr. Nicola H. Bauer</a:t>
            </a:r>
          </a:p>
          <a:p>
            <a:endParaRPr lang="de-DE" sz="2400" dirty="0">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2034274" y="3023933"/>
            <a:ext cx="2989299" cy="2708434"/>
          </a:xfrm>
          <a:prstGeom prst="rect">
            <a:avLst/>
          </a:prstGeom>
          <a:noFill/>
        </p:spPr>
        <p:txBody>
          <a:bodyPr wrap="square" rtlCol="0">
            <a:spAutoFit/>
          </a:bodyPr>
          <a:lstStyle/>
          <a:p>
            <a:pPr>
              <a:spcAft>
                <a:spcPts val="1200"/>
              </a:spcAft>
            </a:pPr>
            <a:r>
              <a:rPr lang="de-DE" sz="2000" dirty="0"/>
              <a:t>Uniklinik Köln, </a:t>
            </a:r>
            <a:br>
              <a:rPr lang="de-DE" sz="2000" dirty="0"/>
            </a:br>
            <a:r>
              <a:rPr lang="de-DE" sz="2000" dirty="0"/>
              <a:t>Klinik und Poliklinik für Psychosomatik und Psychotherapie &amp;</a:t>
            </a:r>
          </a:p>
          <a:p>
            <a:pPr>
              <a:spcAft>
                <a:spcPts val="1200"/>
              </a:spcAft>
            </a:pPr>
            <a:r>
              <a:rPr lang="de-DE" sz="2000" dirty="0"/>
              <a:t>Universität zu Köln,</a:t>
            </a:r>
            <a:br>
              <a:rPr lang="de-DE" sz="2000" dirty="0"/>
            </a:br>
            <a:r>
              <a:rPr lang="de-DE" sz="2000" dirty="0"/>
              <a:t>Medizinische Fakultät, Institut für Hebammenwissenschaft</a:t>
            </a:r>
          </a:p>
        </p:txBody>
      </p:sp>
      <p:pic>
        <p:nvPicPr>
          <p:cNvPr id="3" name="Grafik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91520" y="109824"/>
            <a:ext cx="1188590" cy="535794"/>
          </a:xfrm>
          <a:prstGeom prst="rect">
            <a:avLst/>
          </a:prstGeom>
        </p:spPr>
      </p:pic>
      <p:pic>
        <p:nvPicPr>
          <p:cNvPr id="5" name="Grafik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457553" y="135894"/>
            <a:ext cx="1484599" cy="483654"/>
          </a:xfrm>
          <a:prstGeom prst="rect">
            <a:avLst/>
          </a:prstGeom>
        </p:spPr>
      </p:pic>
      <p:sp>
        <p:nvSpPr>
          <p:cNvPr id="4" name="Foliennummernplatzhalter 3"/>
          <p:cNvSpPr>
            <a:spLocks noGrp="1"/>
          </p:cNvSpPr>
          <p:nvPr>
            <p:ph type="sldNum" sz="quarter" idx="12"/>
          </p:nvPr>
        </p:nvSpPr>
        <p:spPr/>
        <p:txBody>
          <a:bodyPr/>
          <a:lstStyle/>
          <a:p>
            <a:fld id="{B5D45EE7-CFFB-47C7-ACA3-7180D14DA1D8}" type="slidenum">
              <a:rPr lang="de-DE" smtClean="0"/>
              <a:t>1</a:t>
            </a:fld>
            <a:endParaRPr lang="de-DE"/>
          </a:p>
        </p:txBody>
      </p:sp>
      <p:sp>
        <p:nvSpPr>
          <p:cNvPr id="2" name="Rechteck 1"/>
          <p:cNvSpPr/>
          <p:nvPr/>
        </p:nvSpPr>
        <p:spPr>
          <a:xfrm>
            <a:off x="6812365" y="562482"/>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7" name="Grafik 16"/>
          <p:cNvPicPr/>
          <p:nvPr/>
        </p:nvPicPr>
        <p:blipFill>
          <a:blip r:embed="rId6" cstate="print">
            <a:extLst>
              <a:ext uri="{28A0092B-C50C-407E-A947-70E740481C1C}">
                <a14:useLocalDpi xmlns:a14="http://schemas.microsoft.com/office/drawing/2010/main" val="0"/>
              </a:ext>
            </a:extLst>
          </a:blip>
          <a:stretch>
            <a:fillRect/>
          </a:stretch>
        </p:blipFill>
        <p:spPr>
          <a:xfrm>
            <a:off x="6883600" y="160280"/>
            <a:ext cx="1230477" cy="436909"/>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24026" cy="4555093"/>
          </a:xfrm>
          <a:prstGeom prst="rect">
            <a:avLst/>
          </a:prstGeom>
          <a:noFill/>
        </p:spPr>
        <p:txBody>
          <a:bodyPr wrap="none" rtlCol="0">
            <a:spAutoFit/>
          </a:bodyPr>
          <a:lstStyle/>
          <a:p>
            <a:r>
              <a:rPr lang="de-DE" sz="2800" dirty="0"/>
              <a:t>Diversitätssensible, interprofessionelle Kommunikation im Kreißsaal</a:t>
            </a:r>
          </a:p>
          <a:p>
            <a:endParaRPr lang="de-DE" sz="3600" dirty="0"/>
          </a:p>
          <a:p>
            <a:r>
              <a:rPr lang="de-DE" sz="3600" dirty="0"/>
              <a:t>Workshoptag I, Agenda</a:t>
            </a:r>
          </a:p>
          <a:p>
            <a:endParaRPr lang="de-DE" sz="3200" dirty="0"/>
          </a:p>
          <a:p>
            <a:pPr marL="342900" indent="-342900">
              <a:buFont typeface="+mj-lt"/>
              <a:buAutoNum type="arabicPeriod"/>
            </a:pPr>
            <a:r>
              <a:rPr lang="de-DE" sz="2000" dirty="0"/>
              <a:t>Einstieg</a:t>
            </a:r>
          </a:p>
          <a:p>
            <a:pPr marL="342900" indent="-342900">
              <a:buFont typeface="+mj-lt"/>
              <a:buAutoNum type="arabicPeriod"/>
            </a:pPr>
            <a:r>
              <a:rPr lang="de-DE" sz="2000" dirty="0"/>
              <a:t>Interprofessionelle Kommunikation</a:t>
            </a:r>
          </a:p>
          <a:p>
            <a:pPr marL="342900" indent="-342900">
              <a:buFont typeface="+mj-lt"/>
              <a:buAutoNum type="arabicPeriod"/>
            </a:pPr>
            <a:r>
              <a:rPr lang="de-DE" sz="2000" dirty="0"/>
              <a:t>Diversitätssensible Kommunikation</a:t>
            </a:r>
          </a:p>
          <a:p>
            <a:pPr marL="342900" indent="-342900">
              <a:buFont typeface="+mj-lt"/>
              <a:buAutoNum type="arabicPeriod"/>
            </a:pPr>
            <a:r>
              <a:rPr lang="de-DE" sz="2000" dirty="0"/>
              <a:t>Herausfordernde Kommunikation</a:t>
            </a:r>
          </a:p>
          <a:p>
            <a:pPr marL="342900" indent="-342900">
              <a:buFont typeface="+mj-lt"/>
              <a:buAutoNum type="arabicPeriod"/>
            </a:pPr>
            <a:r>
              <a:rPr lang="de-DE" sz="2000" dirty="0"/>
              <a:t>Lehrfilm a) zum Umgang mit Diskriminierung</a:t>
            </a:r>
          </a:p>
          <a:p>
            <a:pPr marL="342900" indent="-342900">
              <a:buFont typeface="+mj-lt"/>
              <a:buAutoNum type="arabicPeriod"/>
            </a:pPr>
            <a:r>
              <a:rPr lang="de-DE" sz="2000" dirty="0"/>
              <a:t>Abschluss</a:t>
            </a:r>
          </a:p>
          <a:p>
            <a:pPr marL="342900" indent="-342900">
              <a:buFont typeface="+mj-lt"/>
              <a:buAutoNum type="arabicPeriod"/>
            </a:pPr>
            <a:endParaRPr lang="de-DE" sz="2000" dirty="0"/>
          </a:p>
          <a:p>
            <a:pPr marL="342900" indent="-342900">
              <a:buFont typeface="+mj-lt"/>
              <a:buAutoNum type="arabicPeriod"/>
            </a:pPr>
            <a:endParaRPr lang="de-DE" dirty="0"/>
          </a:p>
        </p:txBody>
      </p:sp>
      <p:sp>
        <p:nvSpPr>
          <p:cNvPr id="3" name="Foliennummernplatzhalter 2"/>
          <p:cNvSpPr>
            <a:spLocks noGrp="1"/>
          </p:cNvSpPr>
          <p:nvPr>
            <p:ph type="sldNum" sz="quarter" idx="12"/>
          </p:nvPr>
        </p:nvSpPr>
        <p:spPr/>
        <p:txBody>
          <a:bodyPr/>
          <a:lstStyle/>
          <a:p>
            <a:fld id="{B5D45EE7-CFFB-47C7-ACA3-7180D14DA1D8}" type="slidenum">
              <a:rPr lang="de-DE" smtClean="0"/>
              <a:t>2</a:t>
            </a:fld>
            <a:endParaRPr lang="de-DE" dirty="0"/>
          </a:p>
        </p:txBody>
      </p:sp>
      <p:pic>
        <p:nvPicPr>
          <p:cNvPr id="9" name="Grafik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15558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2580643" cy="830997"/>
          </a:xfrm>
          <a:prstGeom prst="rect">
            <a:avLst/>
          </a:prstGeom>
          <a:noFill/>
        </p:spPr>
        <p:txBody>
          <a:bodyPr wrap="none" rtlCol="0">
            <a:spAutoFit/>
          </a:bodyPr>
          <a:lstStyle/>
          <a:p>
            <a:r>
              <a:rPr lang="de-DE" sz="4800" dirty="0"/>
              <a:t>1 Einstieg</a:t>
            </a:r>
          </a:p>
        </p:txBody>
      </p:sp>
      <p:sp>
        <p:nvSpPr>
          <p:cNvPr id="4" name="Foliennummernplatzhalter 3"/>
          <p:cNvSpPr>
            <a:spLocks noGrp="1"/>
          </p:cNvSpPr>
          <p:nvPr>
            <p:ph type="sldNum" sz="quarter" idx="12"/>
          </p:nvPr>
        </p:nvSpPr>
        <p:spPr/>
        <p:txBody>
          <a:bodyPr/>
          <a:lstStyle/>
          <a:p>
            <a:fld id="{B5D45EE7-CFFB-47C7-ACA3-7180D14DA1D8}" type="slidenum">
              <a:rPr lang="de-DE" smtClean="0"/>
              <a:t>3</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13898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770537"/>
          </a:xfrm>
          <a:prstGeom prst="rect">
            <a:avLst/>
          </a:prstGeom>
          <a:noFill/>
        </p:spPr>
        <p:txBody>
          <a:bodyPr wrap="square" rtlCol="0">
            <a:spAutoFit/>
          </a:bodyPr>
          <a:lstStyle/>
          <a:p>
            <a:r>
              <a:rPr lang="de-DE" sz="3200" dirty="0"/>
              <a:t>1 Einstieg</a:t>
            </a:r>
          </a:p>
          <a:p>
            <a:endParaRPr lang="de-DE" sz="3200" dirty="0"/>
          </a:p>
          <a:p>
            <a:pPr marL="342900" indent="-342900">
              <a:buFont typeface="Arial" panose="020B0604020202020204" pitchFamily="34" charset="0"/>
              <a:buChar char="•"/>
            </a:pPr>
            <a:r>
              <a:rPr lang="de-DE" sz="2000" dirty="0"/>
              <a:t>Austausch mit Sitznachbar*in über die folgenden Fragen </a:t>
            </a:r>
            <a:r>
              <a:rPr lang="de-DE" sz="1400" dirty="0"/>
              <a:t>(Schönefeld &amp; Schmitz, 2025)</a:t>
            </a:r>
          </a:p>
          <a:p>
            <a:pPr marL="342900" indent="-342900">
              <a:buFont typeface="Arial" panose="020B0604020202020204" pitchFamily="34" charset="0"/>
              <a:buChar char="•"/>
            </a:pPr>
            <a:endParaRPr lang="de-DE" sz="2000" dirty="0"/>
          </a:p>
          <a:p>
            <a:pPr marL="457200" indent="-457200">
              <a:buFont typeface="+mj-lt"/>
              <a:buAutoNum type="arabicPeriod"/>
            </a:pPr>
            <a:r>
              <a:rPr lang="de-DE" sz="2000" dirty="0"/>
              <a:t>Was war dein Highlight im letzten Monat?</a:t>
            </a:r>
          </a:p>
          <a:p>
            <a:pPr marL="457200" indent="-457200">
              <a:buFont typeface="+mj-lt"/>
              <a:buAutoNum type="arabicPeriod"/>
            </a:pPr>
            <a:r>
              <a:rPr lang="de-DE" sz="2000" dirty="0"/>
              <a:t>Was möchtest du gerne lernen/ausprobieren?</a:t>
            </a:r>
          </a:p>
          <a:p>
            <a:pPr marL="457200" indent="-457200">
              <a:buFont typeface="+mj-lt"/>
              <a:buAutoNum type="arabicPeriod"/>
            </a:pPr>
            <a:r>
              <a:rPr lang="de-DE" sz="2000" dirty="0"/>
              <a:t>Wie fühlst du dich gerade mit Blick auf das Thema diversitätssensible, </a:t>
            </a:r>
            <a:br>
              <a:rPr lang="de-DE" sz="2000" dirty="0"/>
            </a:br>
            <a:r>
              <a:rPr lang="de-DE" sz="2000" dirty="0"/>
              <a:t>interprofessionelle Kommunikation im Kontext Kreißsaal?</a:t>
            </a:r>
          </a:p>
          <a:p>
            <a:pPr marL="457200" indent="-457200">
              <a:buFont typeface="+mj-lt"/>
              <a:buAutoNum type="arabicPeriod"/>
            </a:pPr>
            <a:endParaRPr lang="de-DE" sz="2000" dirty="0"/>
          </a:p>
          <a:p>
            <a:pPr marL="342900" indent="-342900">
              <a:buFont typeface="Arial" panose="020B0604020202020204" pitchFamily="34" charset="0"/>
              <a:buChar char="•"/>
            </a:pPr>
            <a:r>
              <a:rPr lang="de-DE" sz="2000" dirty="0"/>
              <a:t>Kurzantworten der*des Sitznachbar*in im Plenum wiedergeben</a:t>
            </a:r>
          </a:p>
          <a:p>
            <a:pPr marL="342900" indent="-342900">
              <a:buFont typeface="Arial" panose="020B0604020202020204" pitchFamily="34" charset="0"/>
              <a:buChar char="•"/>
            </a:pPr>
            <a:endParaRPr lang="de-DE" sz="2000" dirty="0"/>
          </a:p>
          <a:p>
            <a:endParaRPr lang="de-DE" sz="2000" dirty="0"/>
          </a:p>
          <a:p>
            <a:pPr marL="342900" indent="-342900">
              <a:buFont typeface="Arial" panose="020B0604020202020204" pitchFamily="34" charset="0"/>
              <a:buChar char="•"/>
            </a:pPr>
            <a:endParaRPr lang="de-DE" sz="2000" dirty="0"/>
          </a:p>
          <a:p>
            <a:pPr marL="457200" indent="-457200">
              <a:buFont typeface="+mj-lt"/>
              <a:buAutoNum type="arabicPeriod"/>
            </a:pP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4</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09513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154984"/>
          </a:xfrm>
          <a:prstGeom prst="rect">
            <a:avLst/>
          </a:prstGeom>
          <a:noFill/>
        </p:spPr>
        <p:txBody>
          <a:bodyPr wrap="square" rtlCol="0">
            <a:spAutoFit/>
          </a:bodyPr>
          <a:lstStyle/>
          <a:p>
            <a:r>
              <a:rPr lang="de-DE" sz="3200" dirty="0"/>
              <a:t>1 Einstieg</a:t>
            </a:r>
            <a:endParaRPr lang="de-DE" sz="2000" dirty="0"/>
          </a:p>
          <a:p>
            <a:endParaRPr lang="de-DE" sz="3200" dirty="0"/>
          </a:p>
          <a:p>
            <a:pPr marL="342900" indent="-342900">
              <a:buFont typeface="Arial" panose="020B0604020202020204" pitchFamily="34" charset="0"/>
              <a:buChar char="•"/>
            </a:pPr>
            <a:r>
              <a:rPr lang="de-DE" sz="2000" dirty="0"/>
              <a:t>Auseinandersetzung mit diversitätssensibler, interprofessioneller Kommunikation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Schließt auch Auseinandersetzung mit Diskriminierung und Konflikt ein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Erforderlich, um darauf aufbauend Handlungsmöglichkeiten zum Umgang mit solchen Situationen zu erarbeiten und so im </a:t>
            </a:r>
            <a:r>
              <a:rPr lang="de-DE" sz="2000" dirty="0" err="1"/>
              <a:t>Realfall</a:t>
            </a:r>
            <a:r>
              <a:rPr lang="de-DE" sz="2000" dirty="0"/>
              <a:t> handlungsfähiger zu sein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Chatham House </a:t>
            </a:r>
            <a:r>
              <a:rPr lang="de-DE" sz="2000" dirty="0" err="1"/>
              <a:t>Rule</a:t>
            </a:r>
            <a:r>
              <a:rPr lang="de-DE" sz="2000" dirty="0"/>
              <a:t>: Persönlich Berichtetes wird vertraulich behandelt</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Im Fall einer Belastung: Atmen, Kontakt mit Dozent*in, </a:t>
            </a:r>
            <a:r>
              <a:rPr lang="de-DE" sz="2000" dirty="0" err="1"/>
              <a:t>Safety</a:t>
            </a:r>
            <a:r>
              <a:rPr lang="de-DE" sz="2000" dirty="0"/>
              <a:t> Exit</a:t>
            </a:r>
          </a:p>
        </p:txBody>
      </p:sp>
      <p:sp>
        <p:nvSpPr>
          <p:cNvPr id="3" name="Foliennummernplatzhalter 2"/>
          <p:cNvSpPr>
            <a:spLocks noGrp="1"/>
          </p:cNvSpPr>
          <p:nvPr>
            <p:ph type="sldNum" sz="quarter" idx="12"/>
          </p:nvPr>
        </p:nvSpPr>
        <p:spPr/>
        <p:txBody>
          <a:bodyPr/>
          <a:lstStyle/>
          <a:p>
            <a:fld id="{B5D45EE7-CFFB-47C7-ACA3-7180D14DA1D8}" type="slidenum">
              <a:rPr lang="de-DE" smtClean="0"/>
              <a:t>5</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75662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9433223" cy="830997"/>
          </a:xfrm>
          <a:prstGeom prst="rect">
            <a:avLst/>
          </a:prstGeom>
          <a:noFill/>
        </p:spPr>
        <p:txBody>
          <a:bodyPr wrap="none" rtlCol="0">
            <a:spAutoFit/>
          </a:bodyPr>
          <a:lstStyle/>
          <a:p>
            <a:r>
              <a:rPr lang="de-DE" sz="4800" dirty="0"/>
              <a:t>2 Interprofessionelle Kommunikation</a:t>
            </a:r>
          </a:p>
        </p:txBody>
      </p:sp>
      <p:sp>
        <p:nvSpPr>
          <p:cNvPr id="4" name="Foliennummernplatzhalter 3"/>
          <p:cNvSpPr>
            <a:spLocks noGrp="1"/>
          </p:cNvSpPr>
          <p:nvPr>
            <p:ph type="sldNum" sz="quarter" idx="12"/>
          </p:nvPr>
        </p:nvSpPr>
        <p:spPr/>
        <p:txBody>
          <a:bodyPr/>
          <a:lstStyle/>
          <a:p>
            <a:fld id="{B5D45EE7-CFFB-47C7-ACA3-7180D14DA1D8}" type="slidenum">
              <a:rPr lang="de-DE" smtClean="0"/>
              <a:t>6</a:t>
            </a:fld>
            <a:endParaRPr lang="de-DE"/>
          </a:p>
        </p:txBody>
      </p:sp>
      <p:pic>
        <p:nvPicPr>
          <p:cNvPr id="16" name="Grafik 15">
            <a:extLst>
              <a:ext uri="{FF2B5EF4-FFF2-40B4-BE49-F238E27FC236}">
                <a16:creationId xmlns:a16="http://schemas.microsoft.com/office/drawing/2014/main" id="{641093D2-EA7F-4A09-A3DF-18DABBE0C2A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22010" y="203225"/>
            <a:ext cx="1188590" cy="535794"/>
          </a:xfrm>
          <a:prstGeom prst="rect">
            <a:avLst/>
          </a:prstGeom>
        </p:spPr>
      </p:pic>
      <p:pic>
        <p:nvPicPr>
          <p:cNvPr id="17" name="Grafik 16">
            <a:extLst>
              <a:ext uri="{FF2B5EF4-FFF2-40B4-BE49-F238E27FC236}">
                <a16:creationId xmlns:a16="http://schemas.microsoft.com/office/drawing/2014/main" id="{82F58471-7282-4D9A-8FDD-DA8FFF8DAE6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816065" y="228444"/>
            <a:ext cx="1484599" cy="483654"/>
          </a:xfrm>
          <a:prstGeom prst="rect">
            <a:avLst/>
          </a:prstGeom>
        </p:spPr>
      </p:pic>
      <p:pic>
        <p:nvPicPr>
          <p:cNvPr id="18" name="Grafik 17">
            <a:extLst>
              <a:ext uri="{FF2B5EF4-FFF2-40B4-BE49-F238E27FC236}">
                <a16:creationId xmlns:a16="http://schemas.microsoft.com/office/drawing/2014/main" id="{55355B8D-4AFC-43EA-A154-06AB8876A12C}"/>
              </a:ext>
            </a:extLst>
          </p:cNvPr>
          <p:cNvPicPr>
            <a:picLocks noChangeAspect="1"/>
          </p:cNvPicPr>
          <p:nvPr/>
        </p:nvPicPr>
        <p:blipFill rotWithShape="1">
          <a:blip r:embed="rId5">
            <a:extLst>
              <a:ext uri="{28A0092B-C50C-407E-A947-70E740481C1C}">
                <a14:useLocalDpi xmlns:a14="http://schemas.microsoft.com/office/drawing/2010/main" val="0"/>
              </a:ext>
            </a:extLst>
          </a:blip>
          <a:srcRect l="40497" r="25870"/>
          <a:stretch/>
        </p:blipFill>
        <p:spPr>
          <a:xfrm>
            <a:off x="6163503" y="170716"/>
            <a:ext cx="1053042" cy="599110"/>
          </a:xfrm>
          <a:prstGeom prst="rect">
            <a:avLst/>
          </a:prstGeom>
        </p:spPr>
      </p:pic>
      <p:pic>
        <p:nvPicPr>
          <p:cNvPr id="19" name="Grafik 18">
            <a:extLst>
              <a:ext uri="{FF2B5EF4-FFF2-40B4-BE49-F238E27FC236}">
                <a16:creationId xmlns:a16="http://schemas.microsoft.com/office/drawing/2014/main" id="{1A2BC968-24B8-4EC5-995B-6749FE91576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931522" y="256887"/>
            <a:ext cx="1213471" cy="437618"/>
          </a:xfrm>
          <a:prstGeom prst="rect">
            <a:avLst/>
          </a:prstGeom>
        </p:spPr>
      </p:pic>
    </p:spTree>
    <p:extLst>
      <p:ext uri="{BB962C8B-B14F-4D97-AF65-F5344CB8AC3E}">
        <p14:creationId xmlns:p14="http://schemas.microsoft.com/office/powerpoint/2010/main" val="905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3785652"/>
          </a:xfrm>
          <a:prstGeom prst="rect">
            <a:avLst/>
          </a:prstGeom>
          <a:noFill/>
        </p:spPr>
        <p:txBody>
          <a:bodyPr wrap="square" rtlCol="0">
            <a:spAutoFit/>
          </a:bodyPr>
          <a:lstStyle/>
          <a:p>
            <a:r>
              <a:rPr lang="de-DE" sz="3200" dirty="0"/>
              <a:t>2 Interprofessionelle Kommunikation </a:t>
            </a:r>
            <a:r>
              <a:rPr lang="de-DE" sz="2000" dirty="0"/>
              <a:t>(Schulz et al. 2021: 61)</a:t>
            </a:r>
          </a:p>
          <a:p>
            <a:endParaRPr lang="de-DE" sz="3200" dirty="0"/>
          </a:p>
          <a:p>
            <a:r>
              <a:rPr lang="de-DE" sz="2400" dirty="0"/>
              <a:t>In welchen Situationen ist eine Zusammenarbeit </a:t>
            </a:r>
            <a:br>
              <a:rPr lang="de-DE" sz="2400" dirty="0"/>
            </a:br>
            <a:r>
              <a:rPr lang="de-DE" sz="2400" dirty="0"/>
              <a:t>zwischen Hebamme und anderen Professionen erforderlich?</a:t>
            </a:r>
          </a:p>
          <a:p>
            <a:pPr marL="342900" indent="-342900">
              <a:buFont typeface="Arial" panose="020B0604020202020204" pitchFamily="34" charset="0"/>
              <a:buChar char="•"/>
            </a:pPr>
            <a:r>
              <a:rPr lang="de-DE" sz="2000" dirty="0"/>
              <a:t>Bei diagnostizierten Abweichungen vom physiologischen Verlauf</a:t>
            </a:r>
          </a:p>
          <a:p>
            <a:endParaRPr lang="de-DE" sz="2000" dirty="0"/>
          </a:p>
          <a:p>
            <a:r>
              <a:rPr lang="de-DE" sz="2400" dirty="0"/>
              <a:t>Warum ist eine gelungene interprofessionelle Zusammenarbeit in der geburtshilflichen Versorgung von Bedeutung?</a:t>
            </a:r>
          </a:p>
          <a:p>
            <a:pPr marL="342900" indent="-342900">
              <a:buFont typeface="Arial" panose="020B0604020202020204" pitchFamily="34" charset="0"/>
              <a:buChar char="•"/>
            </a:pPr>
            <a:r>
              <a:rPr lang="de-DE" sz="2000" dirty="0"/>
              <a:t>„Basis für eine bedarfsgerechte und qualitativ hochwertige Versorgung“</a:t>
            </a:r>
          </a:p>
          <a:p>
            <a:pPr marL="342900" indent="-342900">
              <a:buFont typeface="Arial" panose="020B0604020202020204" pitchFamily="34" charset="0"/>
              <a:buChar char="•"/>
            </a:pPr>
            <a:r>
              <a:rPr lang="de-DE" sz="2000" dirty="0"/>
              <a:t>„Ausdruck der Vielfalt“ – Nicht als Ausdruck der Abgrenzung oder Ungleichheit</a:t>
            </a:r>
          </a:p>
        </p:txBody>
      </p:sp>
      <p:sp>
        <p:nvSpPr>
          <p:cNvPr id="3" name="Foliennummernplatzhalter 2"/>
          <p:cNvSpPr>
            <a:spLocks noGrp="1"/>
          </p:cNvSpPr>
          <p:nvPr>
            <p:ph type="sldNum" sz="quarter" idx="12"/>
          </p:nvPr>
        </p:nvSpPr>
        <p:spPr/>
        <p:txBody>
          <a:bodyPr/>
          <a:lstStyle/>
          <a:p>
            <a:fld id="{B5D45EE7-CFFB-47C7-ACA3-7180D14DA1D8}" type="slidenum">
              <a:rPr lang="de-DE" smtClean="0"/>
              <a:t>7</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30497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5324535"/>
          </a:xfrm>
          <a:prstGeom prst="rect">
            <a:avLst/>
          </a:prstGeom>
          <a:noFill/>
        </p:spPr>
        <p:txBody>
          <a:bodyPr wrap="square" rtlCol="0">
            <a:spAutoFit/>
          </a:bodyPr>
          <a:lstStyle/>
          <a:p>
            <a:r>
              <a:rPr lang="de-DE" sz="3200" dirty="0"/>
              <a:t>2 Interprofessionelle Kommunikation </a:t>
            </a:r>
            <a:r>
              <a:rPr lang="de-DE" sz="2000" dirty="0"/>
              <a:t>(Schulz et al. 2021: 61)</a:t>
            </a:r>
          </a:p>
          <a:p>
            <a:endParaRPr lang="de-DE" sz="3200" dirty="0"/>
          </a:p>
          <a:p>
            <a:r>
              <a:rPr lang="de-DE" sz="2400" dirty="0"/>
              <a:t>Was zeichnet eine nicht gelungene Zusammenarbeit aus?</a:t>
            </a:r>
          </a:p>
          <a:p>
            <a:pPr marL="342900" indent="-342900">
              <a:buFont typeface="Arial" panose="020B0604020202020204" pitchFamily="34" charset="0"/>
              <a:buChar char="•"/>
            </a:pPr>
            <a:r>
              <a:rPr lang="de-DE" sz="2000" dirty="0"/>
              <a:t>Bei Verzögerungen: „[…] Wir streiten uns dann doch schon ordentlich darüber, ob jetzt wirklich interveniert werden muss oder es erstmal noch mit dem natürlichen Weg geht“</a:t>
            </a:r>
          </a:p>
          <a:p>
            <a:pPr marL="342900" indent="-342900">
              <a:buFont typeface="Arial" panose="020B0604020202020204" pitchFamily="34" charset="0"/>
              <a:buChar char="•"/>
            </a:pPr>
            <a:r>
              <a:rPr lang="de-DE" sz="2000" dirty="0"/>
              <a:t>In der Schwangerschaftsvorsorge: „das Gefühl gegen eine Wand zu laufen, dass die Kooperation von der anderen Seite gar nicht gewollt ist“</a:t>
            </a:r>
          </a:p>
          <a:p>
            <a:pPr marL="342900" indent="-342900">
              <a:buFont typeface="Arial" panose="020B0604020202020204" pitchFamily="34" charset="0"/>
              <a:buChar char="•"/>
            </a:pPr>
            <a:endParaRPr lang="de-DE" sz="2400" dirty="0"/>
          </a:p>
          <a:p>
            <a:r>
              <a:rPr lang="de-DE" sz="2400" dirty="0"/>
              <a:t>Was zeichnet eine gelungene interprofessionelle Zusammenarbeit in der geburtshilflichen Versorgung aus?</a:t>
            </a:r>
          </a:p>
          <a:p>
            <a:pPr marL="342900" indent="-342900">
              <a:buFont typeface="Arial" panose="020B0604020202020204" pitchFamily="34" charset="0"/>
              <a:buChar char="•"/>
            </a:pPr>
            <a:r>
              <a:rPr lang="de-DE" sz="2000" dirty="0"/>
              <a:t>Wertschätzung, Vertrauen</a:t>
            </a:r>
          </a:p>
          <a:p>
            <a:pPr marL="342900" indent="-342900">
              <a:buFont typeface="Arial" panose="020B0604020202020204" pitchFamily="34" charset="0"/>
              <a:buChar char="•"/>
            </a:pPr>
            <a:r>
              <a:rPr lang="de-DE" sz="2000" dirty="0"/>
              <a:t>Fokus auf die schwangere, gebärende Person oder Person im Wochenbett</a:t>
            </a:r>
          </a:p>
          <a:p>
            <a:endParaRPr lang="de-DE" sz="2000" dirty="0"/>
          </a:p>
          <a:p>
            <a:endParaRPr lang="de-DE" sz="2000" dirty="0"/>
          </a:p>
          <a:p>
            <a:pPr marL="342900" indent="-342900">
              <a:buFont typeface="Arial" panose="020B0604020202020204" pitchFamily="34" charset="0"/>
              <a:buChar char="•"/>
            </a:pP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8</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13745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2492990"/>
          </a:xfrm>
          <a:prstGeom prst="rect">
            <a:avLst/>
          </a:prstGeom>
          <a:noFill/>
        </p:spPr>
        <p:txBody>
          <a:bodyPr wrap="square" rtlCol="0">
            <a:spAutoFit/>
          </a:bodyPr>
          <a:lstStyle/>
          <a:p>
            <a:r>
              <a:rPr lang="de-DE" sz="3200" dirty="0"/>
              <a:t>2 Interprofessionelle Kommunikation </a:t>
            </a:r>
            <a:br>
              <a:rPr lang="de-DE" sz="4000" dirty="0"/>
            </a:br>
            <a:r>
              <a:rPr lang="de-DE" sz="2400" dirty="0"/>
              <a:t>Faktoren für das Gelingen und Nicht-Gelingen</a:t>
            </a:r>
            <a:br>
              <a:rPr lang="de-DE" sz="3200" dirty="0"/>
            </a:br>
            <a:r>
              <a:rPr lang="de-DE" sz="1600" dirty="0"/>
              <a:t>(Schulz et al. 2021: 61, Koch et al. 2021)</a:t>
            </a:r>
          </a:p>
          <a:p>
            <a:endParaRPr lang="de-DE" sz="2000" dirty="0"/>
          </a:p>
          <a:p>
            <a:endParaRPr lang="de-DE" sz="2000" dirty="0"/>
          </a:p>
          <a:p>
            <a:endParaRPr lang="de-DE" sz="2000" dirty="0"/>
          </a:p>
          <a:p>
            <a:pPr marL="342900" indent="-342900">
              <a:buFont typeface="Arial" panose="020B0604020202020204" pitchFamily="34" charset="0"/>
              <a:buChar char="•"/>
            </a:pPr>
            <a:endParaRPr lang="de-DE" sz="2000" dirty="0"/>
          </a:p>
        </p:txBody>
      </p:sp>
      <p:graphicFrame>
        <p:nvGraphicFramePr>
          <p:cNvPr id="3" name="Diagramm 2"/>
          <p:cNvGraphicFramePr/>
          <p:nvPr>
            <p:extLst>
              <p:ext uri="{D42A27DB-BD31-4B8C-83A1-F6EECF244321}">
                <p14:modId xmlns:p14="http://schemas.microsoft.com/office/powerpoint/2010/main" val="286749765"/>
              </p:ext>
            </p:extLst>
          </p:nvPr>
        </p:nvGraphicFramePr>
        <p:xfrm>
          <a:off x="2979269" y="2385211"/>
          <a:ext cx="5904302" cy="3515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feld 3"/>
          <p:cNvSpPr txBox="1"/>
          <p:nvPr/>
        </p:nvSpPr>
        <p:spPr>
          <a:xfrm>
            <a:off x="769270" y="4494102"/>
            <a:ext cx="2612831" cy="707886"/>
          </a:xfrm>
          <a:prstGeom prst="rect">
            <a:avLst/>
          </a:prstGeom>
          <a:noFill/>
        </p:spPr>
        <p:txBody>
          <a:bodyPr wrap="none" rtlCol="0">
            <a:spAutoFit/>
          </a:bodyPr>
          <a:lstStyle/>
          <a:p>
            <a:pPr lvl="1" algn="ctr"/>
            <a:r>
              <a:rPr lang="de-DE" sz="2000" dirty="0"/>
              <a:t>Hierarchiestruktur </a:t>
            </a:r>
            <a:br>
              <a:rPr lang="de-DE" sz="2000" dirty="0"/>
            </a:br>
            <a:r>
              <a:rPr lang="de-DE" sz="2000" dirty="0"/>
              <a:t>in der Klinik</a:t>
            </a:r>
          </a:p>
        </p:txBody>
      </p:sp>
      <p:sp>
        <p:nvSpPr>
          <p:cNvPr id="12" name="Textfeld 11"/>
          <p:cNvSpPr txBox="1"/>
          <p:nvPr/>
        </p:nvSpPr>
        <p:spPr>
          <a:xfrm>
            <a:off x="7019855" y="2518332"/>
            <a:ext cx="3727431" cy="707886"/>
          </a:xfrm>
          <a:prstGeom prst="rect">
            <a:avLst/>
          </a:prstGeom>
          <a:noFill/>
        </p:spPr>
        <p:txBody>
          <a:bodyPr wrap="none" rtlCol="0">
            <a:spAutoFit/>
          </a:bodyPr>
          <a:lstStyle/>
          <a:p>
            <a:pPr lvl="1" algn="ctr"/>
            <a:r>
              <a:rPr lang="de-DE" sz="2000" dirty="0"/>
              <a:t>Unterschiedlich Ausbildungs- </a:t>
            </a:r>
            <a:br>
              <a:rPr lang="de-DE" sz="2000" dirty="0"/>
            </a:br>
            <a:r>
              <a:rPr lang="de-DE" sz="2000" dirty="0"/>
              <a:t>und Finanzierungssysteme</a:t>
            </a:r>
          </a:p>
        </p:txBody>
      </p:sp>
      <p:sp>
        <p:nvSpPr>
          <p:cNvPr id="13" name="Textfeld 12"/>
          <p:cNvSpPr txBox="1"/>
          <p:nvPr/>
        </p:nvSpPr>
        <p:spPr>
          <a:xfrm>
            <a:off x="8181103" y="5015916"/>
            <a:ext cx="3268651" cy="707886"/>
          </a:xfrm>
          <a:prstGeom prst="rect">
            <a:avLst/>
          </a:prstGeom>
          <a:noFill/>
        </p:spPr>
        <p:txBody>
          <a:bodyPr wrap="none" rtlCol="0">
            <a:spAutoFit/>
          </a:bodyPr>
          <a:lstStyle/>
          <a:p>
            <a:pPr lvl="1" algn="ctr"/>
            <a:r>
              <a:rPr lang="de-DE" sz="2000" dirty="0"/>
              <a:t>Zwischenmenschlichkeit/</a:t>
            </a:r>
          </a:p>
          <a:p>
            <a:pPr lvl="1" algn="ctr"/>
            <a:r>
              <a:rPr lang="de-DE" sz="2000" dirty="0"/>
              <a:t>Kommunikation</a:t>
            </a:r>
          </a:p>
        </p:txBody>
      </p:sp>
      <p:cxnSp>
        <p:nvCxnSpPr>
          <p:cNvPr id="7" name="Gekrümmter Verbinder 6"/>
          <p:cNvCxnSpPr/>
          <p:nvPr/>
        </p:nvCxnSpPr>
        <p:spPr>
          <a:xfrm flipV="1">
            <a:off x="2510925" y="4926673"/>
            <a:ext cx="1515912" cy="275315"/>
          </a:xfrm>
          <a:prstGeom prst="curvedConnector3">
            <a:avLst/>
          </a:prstGeom>
        </p:spPr>
        <p:style>
          <a:lnRef idx="1">
            <a:schemeClr val="accent2"/>
          </a:lnRef>
          <a:fillRef idx="0">
            <a:schemeClr val="accent2"/>
          </a:fillRef>
          <a:effectRef idx="0">
            <a:schemeClr val="accent2"/>
          </a:effectRef>
          <a:fontRef idx="minor">
            <a:schemeClr val="tx1"/>
          </a:fontRef>
        </p:style>
      </p:cxnSp>
      <p:cxnSp>
        <p:nvCxnSpPr>
          <p:cNvPr id="14" name="Gekrümmter Verbinder 13"/>
          <p:cNvCxnSpPr/>
          <p:nvPr/>
        </p:nvCxnSpPr>
        <p:spPr>
          <a:xfrm flipV="1">
            <a:off x="7019855" y="3177680"/>
            <a:ext cx="1255072" cy="363317"/>
          </a:xfrm>
          <a:prstGeom prst="curvedConnector3">
            <a:avLst/>
          </a:prstGeom>
        </p:spPr>
        <p:style>
          <a:lnRef idx="1">
            <a:schemeClr val="accent2"/>
          </a:lnRef>
          <a:fillRef idx="0">
            <a:schemeClr val="accent2"/>
          </a:fillRef>
          <a:effectRef idx="0">
            <a:schemeClr val="accent2"/>
          </a:effectRef>
          <a:fontRef idx="minor">
            <a:schemeClr val="tx1"/>
          </a:fontRef>
        </p:style>
      </p:cxnSp>
      <p:cxnSp>
        <p:nvCxnSpPr>
          <p:cNvPr id="15" name="Gekrümmter Verbinder 14"/>
          <p:cNvCxnSpPr/>
          <p:nvPr/>
        </p:nvCxnSpPr>
        <p:spPr>
          <a:xfrm>
            <a:off x="7812025" y="4814984"/>
            <a:ext cx="1539890" cy="223376"/>
          </a:xfrm>
          <a:prstGeom prst="curvedConnector3">
            <a:avLst/>
          </a:prstGeom>
        </p:spPr>
        <p:style>
          <a:lnRef idx="1">
            <a:schemeClr val="accent2"/>
          </a:lnRef>
          <a:fillRef idx="0">
            <a:schemeClr val="accent2"/>
          </a:fillRef>
          <a:effectRef idx="0">
            <a:schemeClr val="accent2"/>
          </a:effectRef>
          <a:fontRef idx="minor">
            <a:schemeClr val="tx1"/>
          </a:fontRef>
        </p:style>
      </p:cxnSp>
      <p:sp>
        <p:nvSpPr>
          <p:cNvPr id="19" name="Textfeld 18"/>
          <p:cNvSpPr txBox="1"/>
          <p:nvPr/>
        </p:nvSpPr>
        <p:spPr>
          <a:xfrm>
            <a:off x="572044" y="5869364"/>
            <a:ext cx="3635932" cy="253916"/>
          </a:xfrm>
          <a:prstGeom prst="rect">
            <a:avLst/>
          </a:prstGeom>
          <a:noFill/>
        </p:spPr>
        <p:txBody>
          <a:bodyPr wrap="none" rtlCol="0">
            <a:spAutoFit/>
          </a:bodyPr>
          <a:lstStyle/>
          <a:p>
            <a:r>
              <a:rPr lang="de-DE" sz="1050" dirty="0"/>
              <a:t>Abb. 1.1: Eigene Grafik auf Basis von Schulz et al. 2021 erstellt. </a:t>
            </a:r>
          </a:p>
        </p:txBody>
      </p:sp>
      <p:sp>
        <p:nvSpPr>
          <p:cNvPr id="6" name="Foliennummernplatzhalter 5"/>
          <p:cNvSpPr>
            <a:spLocks noGrp="1"/>
          </p:cNvSpPr>
          <p:nvPr>
            <p:ph type="sldNum" sz="quarter" idx="12"/>
          </p:nvPr>
        </p:nvSpPr>
        <p:spPr/>
        <p:txBody>
          <a:bodyPr/>
          <a:lstStyle/>
          <a:p>
            <a:fld id="{B5D45EE7-CFFB-47C7-ACA3-7180D14DA1D8}" type="slidenum">
              <a:rPr lang="de-DE" smtClean="0"/>
              <a:t>9</a:t>
            </a:fld>
            <a:endParaRPr lang="de-DE"/>
          </a:p>
        </p:txBody>
      </p:sp>
      <p:pic>
        <p:nvPicPr>
          <p:cNvPr id="17" name="Grafik 1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8" name="Grafik 17"/>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0" name="Rechteck 19"/>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5" name="Grafik 24"/>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87817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2677656"/>
          </a:xfrm>
          <a:prstGeom prst="rect">
            <a:avLst/>
          </a:prstGeom>
          <a:noFill/>
        </p:spPr>
        <p:txBody>
          <a:bodyPr wrap="square" rtlCol="0">
            <a:spAutoFit/>
          </a:bodyPr>
          <a:lstStyle/>
          <a:p>
            <a:r>
              <a:rPr lang="de-DE" sz="3200" dirty="0"/>
              <a:t>2 Interprofessionelle Kommunikation </a:t>
            </a:r>
            <a:br>
              <a:rPr lang="de-DE" sz="3200" dirty="0"/>
            </a:br>
            <a:r>
              <a:rPr lang="de-DE" sz="2400" dirty="0"/>
              <a:t>Faktoren für das Gelingen und Nicht-Gelingen</a:t>
            </a:r>
            <a:br>
              <a:rPr lang="de-DE" sz="2400" dirty="0"/>
            </a:br>
            <a:r>
              <a:rPr lang="de-DE" sz="1600" dirty="0"/>
              <a:t>(Schulz et al. 2021: 61, Koch et al. 2021)</a:t>
            </a:r>
          </a:p>
          <a:p>
            <a:endParaRPr lang="de-DE" sz="1600" dirty="0"/>
          </a:p>
          <a:p>
            <a:endParaRPr lang="de-DE" sz="2000" dirty="0"/>
          </a:p>
          <a:p>
            <a:endParaRPr lang="de-DE" sz="2000" dirty="0"/>
          </a:p>
          <a:p>
            <a:endParaRPr lang="de-DE" sz="2000" dirty="0"/>
          </a:p>
          <a:p>
            <a:pPr marL="342900" indent="-342900">
              <a:buFont typeface="Arial" panose="020B0604020202020204" pitchFamily="34" charset="0"/>
              <a:buChar char="•"/>
            </a:pPr>
            <a:endParaRPr lang="de-DE" sz="2000" dirty="0"/>
          </a:p>
        </p:txBody>
      </p:sp>
      <p:graphicFrame>
        <p:nvGraphicFramePr>
          <p:cNvPr id="3" name="Diagramm 2"/>
          <p:cNvGraphicFramePr/>
          <p:nvPr/>
        </p:nvGraphicFramePr>
        <p:xfrm>
          <a:off x="2979269" y="2385211"/>
          <a:ext cx="5904302" cy="3515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feld 3"/>
          <p:cNvSpPr txBox="1"/>
          <p:nvPr/>
        </p:nvSpPr>
        <p:spPr>
          <a:xfrm>
            <a:off x="418928" y="2937864"/>
            <a:ext cx="3600537" cy="2339102"/>
          </a:xfrm>
          <a:prstGeom prst="rect">
            <a:avLst/>
          </a:prstGeom>
          <a:noFill/>
        </p:spPr>
        <p:txBody>
          <a:bodyPr wrap="none" rtlCol="0">
            <a:spAutoFit/>
          </a:bodyPr>
          <a:lstStyle/>
          <a:p>
            <a:pPr marL="800100" lvl="1" indent="-342900">
              <a:buFont typeface="Arial" panose="020B0604020202020204" pitchFamily="34" charset="0"/>
              <a:buChar char="•"/>
            </a:pPr>
            <a:r>
              <a:rPr lang="de-DE" dirty="0"/>
              <a:t>Klare Abläufe, klare </a:t>
            </a:r>
            <a:br>
              <a:rPr lang="de-DE" dirty="0"/>
            </a:br>
            <a:r>
              <a:rPr lang="de-DE" dirty="0"/>
              <a:t>Verantwortungsbereiche </a:t>
            </a:r>
            <a:br>
              <a:rPr lang="de-DE" dirty="0"/>
            </a:br>
            <a:r>
              <a:rPr lang="de-DE" dirty="0"/>
              <a:t>Vertrauen</a:t>
            </a:r>
          </a:p>
          <a:p>
            <a:pPr marL="800100" lvl="1" indent="-342900">
              <a:buFont typeface="Arial" panose="020B0604020202020204" pitchFamily="34" charset="0"/>
              <a:buChar char="•"/>
            </a:pPr>
            <a:r>
              <a:rPr lang="de-DE" dirty="0"/>
              <a:t>Gegenseitige Unterstützung</a:t>
            </a:r>
            <a:br>
              <a:rPr lang="de-DE" dirty="0"/>
            </a:br>
            <a:r>
              <a:rPr lang="de-DE" dirty="0"/>
              <a:t>als Entlastung: </a:t>
            </a:r>
            <a:br>
              <a:rPr lang="de-DE" dirty="0"/>
            </a:br>
            <a:r>
              <a:rPr lang="de-DE" dirty="0"/>
              <a:t>Gemeinsame </a:t>
            </a:r>
            <a:br>
              <a:rPr lang="de-DE" dirty="0"/>
            </a:br>
            <a:r>
              <a:rPr lang="de-DE" dirty="0"/>
              <a:t>Entscheidungsfindung</a:t>
            </a:r>
          </a:p>
          <a:p>
            <a:pPr marL="800100" lvl="1" indent="-342900">
              <a:buFont typeface="Arial" panose="020B0604020202020204" pitchFamily="34" charset="0"/>
              <a:buChar char="•"/>
            </a:pPr>
            <a:endParaRPr lang="de-DE" sz="2000" dirty="0"/>
          </a:p>
        </p:txBody>
      </p:sp>
      <p:sp>
        <p:nvSpPr>
          <p:cNvPr id="12" name="Textfeld 11"/>
          <p:cNvSpPr txBox="1"/>
          <p:nvPr/>
        </p:nvSpPr>
        <p:spPr>
          <a:xfrm>
            <a:off x="6911224" y="2204064"/>
            <a:ext cx="3208251" cy="369332"/>
          </a:xfrm>
          <a:prstGeom prst="rect">
            <a:avLst/>
          </a:prstGeom>
          <a:noFill/>
        </p:spPr>
        <p:txBody>
          <a:bodyPr wrap="none" rtlCol="0">
            <a:spAutoFit/>
          </a:bodyPr>
          <a:lstStyle/>
          <a:p>
            <a:pPr marL="800100" lvl="1" indent="-342900">
              <a:buFont typeface="Arial" panose="020B0604020202020204" pitchFamily="34" charset="0"/>
              <a:buChar char="•"/>
            </a:pPr>
            <a:r>
              <a:rPr lang="de-DE" dirty="0"/>
              <a:t>Kein Konkurrenzdenken</a:t>
            </a:r>
          </a:p>
        </p:txBody>
      </p:sp>
      <p:sp>
        <p:nvSpPr>
          <p:cNvPr id="13" name="Textfeld 12"/>
          <p:cNvSpPr txBox="1"/>
          <p:nvPr/>
        </p:nvSpPr>
        <p:spPr>
          <a:xfrm>
            <a:off x="7708740" y="3300780"/>
            <a:ext cx="3966792" cy="2339102"/>
          </a:xfrm>
          <a:prstGeom prst="rect">
            <a:avLst/>
          </a:prstGeom>
          <a:noFill/>
        </p:spPr>
        <p:txBody>
          <a:bodyPr wrap="none" rtlCol="0">
            <a:spAutoFit/>
          </a:bodyPr>
          <a:lstStyle/>
          <a:p>
            <a:pPr marL="800100" lvl="1" indent="-342900">
              <a:buFont typeface="Arial" panose="020B0604020202020204" pitchFamily="34" charset="0"/>
              <a:buChar char="•"/>
            </a:pPr>
            <a:r>
              <a:rPr lang="de-DE" dirty="0"/>
              <a:t>Kurze Gespräche, </a:t>
            </a:r>
            <a:br>
              <a:rPr lang="de-DE" dirty="0"/>
            </a:br>
            <a:r>
              <a:rPr lang="de-DE" dirty="0"/>
              <a:t>v.a. in Übergabesituationen</a:t>
            </a:r>
          </a:p>
          <a:p>
            <a:pPr marL="800100" lvl="1" indent="-342900">
              <a:buFont typeface="Arial" panose="020B0604020202020204" pitchFamily="34" charset="0"/>
              <a:buChar char="•"/>
            </a:pPr>
            <a:r>
              <a:rPr lang="de-DE" dirty="0"/>
              <a:t>Fachliche Anerkennung</a:t>
            </a:r>
          </a:p>
          <a:p>
            <a:pPr marL="800100" lvl="1" indent="-342900">
              <a:buFont typeface="Arial" panose="020B0604020202020204" pitchFamily="34" charset="0"/>
              <a:buChar char="•"/>
            </a:pPr>
            <a:r>
              <a:rPr lang="de-DE" dirty="0"/>
              <a:t>Kommunikation auf Augenhöhe</a:t>
            </a:r>
          </a:p>
          <a:p>
            <a:pPr marL="800100" lvl="1" indent="-342900">
              <a:buFont typeface="Arial" panose="020B0604020202020204" pitchFamily="34" charset="0"/>
              <a:buChar char="•"/>
            </a:pPr>
            <a:r>
              <a:rPr lang="de-DE" dirty="0"/>
              <a:t>Wertschätzung, Empathie, </a:t>
            </a:r>
            <a:br>
              <a:rPr lang="de-DE" dirty="0"/>
            </a:br>
            <a:r>
              <a:rPr lang="de-DE" dirty="0"/>
              <a:t>Echtheit </a:t>
            </a:r>
            <a:r>
              <a:rPr lang="de-DE" sz="1200" dirty="0"/>
              <a:t>(Rogers 1961)</a:t>
            </a:r>
          </a:p>
          <a:p>
            <a:pPr marL="800100" lvl="1" indent="-342900">
              <a:buFont typeface="Arial" panose="020B0604020202020204" pitchFamily="34" charset="0"/>
              <a:buChar char="•"/>
            </a:pPr>
            <a:r>
              <a:rPr lang="de-DE" dirty="0"/>
              <a:t>Offenheit, Klarheit</a:t>
            </a:r>
          </a:p>
          <a:p>
            <a:pPr marL="800100" lvl="1" indent="-342900">
              <a:buFont typeface="Arial" panose="020B0604020202020204" pitchFamily="34" charset="0"/>
              <a:buChar char="•"/>
            </a:pPr>
            <a:endParaRPr lang="de-DE" sz="2000" dirty="0"/>
          </a:p>
        </p:txBody>
      </p:sp>
      <p:cxnSp>
        <p:nvCxnSpPr>
          <p:cNvPr id="7" name="Gekrümmter Verbinder 6"/>
          <p:cNvCxnSpPr/>
          <p:nvPr/>
        </p:nvCxnSpPr>
        <p:spPr>
          <a:xfrm>
            <a:off x="2628927" y="4946744"/>
            <a:ext cx="1695423" cy="600984"/>
          </a:xfrm>
          <a:prstGeom prst="curvedConnector3">
            <a:avLst/>
          </a:prstGeom>
        </p:spPr>
        <p:style>
          <a:lnRef idx="1">
            <a:schemeClr val="accent2"/>
          </a:lnRef>
          <a:fillRef idx="0">
            <a:schemeClr val="accent2"/>
          </a:fillRef>
          <a:effectRef idx="0">
            <a:schemeClr val="accent2"/>
          </a:effectRef>
          <a:fontRef idx="minor">
            <a:schemeClr val="tx1"/>
          </a:fontRef>
        </p:style>
      </p:cxnSp>
      <p:cxnSp>
        <p:nvCxnSpPr>
          <p:cNvPr id="14" name="Gekrümmter Verbinder 13"/>
          <p:cNvCxnSpPr/>
          <p:nvPr/>
        </p:nvCxnSpPr>
        <p:spPr>
          <a:xfrm flipV="1">
            <a:off x="6936637" y="2536614"/>
            <a:ext cx="1174226" cy="532416"/>
          </a:xfrm>
          <a:prstGeom prst="curvedConnector3">
            <a:avLst/>
          </a:prstGeom>
          <a:ln>
            <a:solidFill>
              <a:srgbClr val="F09558"/>
            </a:solidFill>
          </a:ln>
        </p:spPr>
        <p:style>
          <a:lnRef idx="1">
            <a:schemeClr val="accent2"/>
          </a:lnRef>
          <a:fillRef idx="0">
            <a:schemeClr val="accent2"/>
          </a:fillRef>
          <a:effectRef idx="0">
            <a:schemeClr val="accent2"/>
          </a:effectRef>
          <a:fontRef idx="minor">
            <a:schemeClr val="tx1"/>
          </a:fontRef>
        </p:style>
      </p:cxnSp>
      <p:cxnSp>
        <p:nvCxnSpPr>
          <p:cNvPr id="15" name="Gekrümmter Verbinder 14"/>
          <p:cNvCxnSpPr/>
          <p:nvPr/>
        </p:nvCxnSpPr>
        <p:spPr>
          <a:xfrm flipV="1">
            <a:off x="7650073" y="3638550"/>
            <a:ext cx="865277" cy="498993"/>
          </a:xfrm>
          <a:prstGeom prst="curvedConnector3">
            <a:avLst/>
          </a:prstGeom>
        </p:spPr>
        <p:style>
          <a:lnRef idx="1">
            <a:schemeClr val="accent2"/>
          </a:lnRef>
          <a:fillRef idx="0">
            <a:schemeClr val="accent2"/>
          </a:fillRef>
          <a:effectRef idx="0">
            <a:schemeClr val="accent2"/>
          </a:effectRef>
          <a:fontRef idx="minor">
            <a:schemeClr val="tx1"/>
          </a:fontRef>
        </p:style>
      </p:cxnSp>
      <p:sp>
        <p:nvSpPr>
          <p:cNvPr id="6" name="Foliennummernplatzhalter 5"/>
          <p:cNvSpPr>
            <a:spLocks noGrp="1"/>
          </p:cNvSpPr>
          <p:nvPr>
            <p:ph type="sldNum" sz="quarter" idx="12"/>
          </p:nvPr>
        </p:nvSpPr>
        <p:spPr/>
        <p:txBody>
          <a:bodyPr/>
          <a:lstStyle/>
          <a:p>
            <a:fld id="{B5D45EE7-CFFB-47C7-ACA3-7180D14DA1D8}" type="slidenum">
              <a:rPr lang="de-DE" smtClean="0"/>
              <a:t>10</a:t>
            </a:fld>
            <a:endParaRPr lang="de-DE"/>
          </a:p>
        </p:txBody>
      </p:sp>
      <p:pic>
        <p:nvPicPr>
          <p:cNvPr id="17" name="Grafik 1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8" name="Grafik 17"/>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9" name="Rechteck 18"/>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4" name="Grafik 23"/>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
        <p:nvSpPr>
          <p:cNvPr id="9" name="Textfeld 8">
            <a:extLst>
              <a:ext uri="{FF2B5EF4-FFF2-40B4-BE49-F238E27FC236}">
                <a16:creationId xmlns:a16="http://schemas.microsoft.com/office/drawing/2014/main" id="{4DC47F05-D433-1415-BB65-5E658067BB1D}"/>
              </a:ext>
            </a:extLst>
          </p:cNvPr>
          <p:cNvSpPr txBox="1"/>
          <p:nvPr/>
        </p:nvSpPr>
        <p:spPr>
          <a:xfrm>
            <a:off x="663306" y="5782579"/>
            <a:ext cx="6184900" cy="253916"/>
          </a:xfrm>
          <a:prstGeom prst="rect">
            <a:avLst/>
          </a:prstGeom>
          <a:noFill/>
        </p:spPr>
        <p:txBody>
          <a:bodyPr wrap="square">
            <a:spAutoFit/>
          </a:bodyPr>
          <a:lstStyle/>
          <a:p>
            <a:r>
              <a:rPr lang="de-DE" sz="1050" dirty="0"/>
              <a:t>Abb. 1.1: Eigene Grafik auf Basis von Schulz et al. 2021 erstellt. </a:t>
            </a:r>
          </a:p>
        </p:txBody>
      </p:sp>
    </p:spTree>
    <p:extLst>
      <p:ext uri="{BB962C8B-B14F-4D97-AF65-F5344CB8AC3E}">
        <p14:creationId xmlns:p14="http://schemas.microsoft.com/office/powerpoint/2010/main" val="378101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9381735" cy="830997"/>
          </a:xfrm>
          <a:prstGeom prst="rect">
            <a:avLst/>
          </a:prstGeom>
          <a:noFill/>
        </p:spPr>
        <p:txBody>
          <a:bodyPr wrap="none" rtlCol="0">
            <a:spAutoFit/>
          </a:bodyPr>
          <a:lstStyle/>
          <a:p>
            <a:r>
              <a:rPr lang="de-DE" sz="4800" dirty="0"/>
              <a:t>3 Diversitätssensible Kommunikation</a:t>
            </a:r>
          </a:p>
        </p:txBody>
      </p:sp>
      <p:sp>
        <p:nvSpPr>
          <p:cNvPr id="4" name="Foliennummernplatzhalter 3"/>
          <p:cNvSpPr>
            <a:spLocks noGrp="1"/>
          </p:cNvSpPr>
          <p:nvPr>
            <p:ph type="sldNum" sz="quarter" idx="12"/>
          </p:nvPr>
        </p:nvSpPr>
        <p:spPr/>
        <p:txBody>
          <a:bodyPr/>
          <a:lstStyle/>
          <a:p>
            <a:fld id="{B5D45EE7-CFFB-47C7-ACA3-7180D14DA1D8}" type="slidenum">
              <a:rPr lang="de-DE" smtClean="0"/>
              <a:t>11</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8079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8343053" cy="584775"/>
          </a:xfrm>
          <a:prstGeom prst="rect">
            <a:avLst/>
          </a:prstGeom>
          <a:noFill/>
        </p:spPr>
        <p:txBody>
          <a:bodyPr wrap="none" rtlCol="0">
            <a:spAutoFit/>
          </a:bodyPr>
          <a:lstStyle/>
          <a:p>
            <a:r>
              <a:rPr lang="de-DE" sz="3200" dirty="0"/>
              <a:t>3 Diversitätssensible Kommunikation </a:t>
            </a:r>
            <a:r>
              <a:rPr lang="de-DE" sz="2000" dirty="0"/>
              <a:t>(</a:t>
            </a:r>
            <a:r>
              <a:rPr lang="de-DE" sz="2000" dirty="0" err="1"/>
              <a:t>Bartig</a:t>
            </a:r>
            <a:r>
              <a:rPr lang="de-DE" sz="2000" dirty="0"/>
              <a:t> et al. 2021)</a:t>
            </a:r>
          </a:p>
        </p:txBody>
      </p:sp>
      <p:graphicFrame>
        <p:nvGraphicFramePr>
          <p:cNvPr id="7" name="Inhaltsplatzhalter 6"/>
          <p:cNvGraphicFramePr>
            <a:graphicFrameLocks/>
          </p:cNvGraphicFramePr>
          <p:nvPr>
            <p:extLst>
              <p:ext uri="{D42A27DB-BD31-4B8C-83A1-F6EECF244321}">
                <p14:modId xmlns:p14="http://schemas.microsoft.com/office/powerpoint/2010/main" val="3989516216"/>
              </p:ext>
            </p:extLst>
          </p:nvPr>
        </p:nvGraphicFramePr>
        <p:xfrm>
          <a:off x="-755005" y="1837840"/>
          <a:ext cx="12642205" cy="61250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 name="Sechseck 23"/>
          <p:cNvSpPr/>
          <p:nvPr/>
        </p:nvSpPr>
        <p:spPr>
          <a:xfrm rot="5400000">
            <a:off x="753609" y="1981849"/>
            <a:ext cx="2190750" cy="1902732"/>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Sechseck 25"/>
          <p:cNvSpPr/>
          <p:nvPr/>
        </p:nvSpPr>
        <p:spPr>
          <a:xfrm rot="5400000">
            <a:off x="8125717" y="3954008"/>
            <a:ext cx="2190750" cy="1902732"/>
          </a:xfrm>
          <a:prstGeom prst="hexagon">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Textfeld 26"/>
          <p:cNvSpPr txBox="1"/>
          <p:nvPr/>
        </p:nvSpPr>
        <p:spPr>
          <a:xfrm>
            <a:off x="8360920" y="4438704"/>
            <a:ext cx="1720343" cy="923330"/>
          </a:xfrm>
          <a:prstGeom prst="rect">
            <a:avLst/>
          </a:prstGeom>
          <a:noFill/>
        </p:spPr>
        <p:txBody>
          <a:bodyPr wrap="none" rtlCol="0">
            <a:spAutoFit/>
          </a:bodyPr>
          <a:lstStyle/>
          <a:p>
            <a:pPr algn="ctr"/>
            <a:r>
              <a:rPr lang="de-DE" dirty="0">
                <a:solidFill>
                  <a:schemeClr val="bg1"/>
                </a:solidFill>
              </a:rPr>
              <a:t>Diskriminierung </a:t>
            </a:r>
          </a:p>
          <a:p>
            <a:pPr algn="ctr"/>
            <a:r>
              <a:rPr lang="de-DE" dirty="0">
                <a:solidFill>
                  <a:schemeClr val="bg1"/>
                </a:solidFill>
              </a:rPr>
              <a:t>von lesbischen </a:t>
            </a:r>
          </a:p>
          <a:p>
            <a:pPr algn="ctr"/>
            <a:r>
              <a:rPr lang="de-DE" dirty="0">
                <a:solidFill>
                  <a:schemeClr val="bg1"/>
                </a:solidFill>
              </a:rPr>
              <a:t>Personen</a:t>
            </a:r>
          </a:p>
        </p:txBody>
      </p:sp>
      <p:sp>
        <p:nvSpPr>
          <p:cNvPr id="28" name="Textfeld 27"/>
          <p:cNvSpPr txBox="1"/>
          <p:nvPr/>
        </p:nvSpPr>
        <p:spPr>
          <a:xfrm>
            <a:off x="984805" y="2629300"/>
            <a:ext cx="1728357" cy="646331"/>
          </a:xfrm>
          <a:prstGeom prst="rect">
            <a:avLst/>
          </a:prstGeom>
          <a:noFill/>
        </p:spPr>
        <p:txBody>
          <a:bodyPr wrap="none" rtlCol="0">
            <a:spAutoFit/>
          </a:bodyPr>
          <a:lstStyle/>
          <a:p>
            <a:pPr algn="ctr"/>
            <a:r>
              <a:rPr lang="de-DE" dirty="0">
                <a:solidFill>
                  <a:schemeClr val="bg1"/>
                </a:solidFill>
              </a:rPr>
              <a:t>Geburtshilfliche </a:t>
            </a:r>
          </a:p>
          <a:p>
            <a:pPr algn="ctr"/>
            <a:r>
              <a:rPr lang="de-DE" dirty="0">
                <a:solidFill>
                  <a:schemeClr val="bg1"/>
                </a:solidFill>
              </a:rPr>
              <a:t>Gewalt</a:t>
            </a:r>
          </a:p>
        </p:txBody>
      </p:sp>
      <p:sp>
        <p:nvSpPr>
          <p:cNvPr id="29" name="Sechseck 28"/>
          <p:cNvSpPr/>
          <p:nvPr/>
        </p:nvSpPr>
        <p:spPr>
          <a:xfrm rot="5400000">
            <a:off x="759669" y="1987911"/>
            <a:ext cx="2190752" cy="1890610"/>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Sechseck 29"/>
          <p:cNvSpPr/>
          <p:nvPr/>
        </p:nvSpPr>
        <p:spPr>
          <a:xfrm rot="5400000">
            <a:off x="2849169" y="2007160"/>
            <a:ext cx="2190752" cy="1890610"/>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Sechseck 30"/>
          <p:cNvSpPr/>
          <p:nvPr/>
        </p:nvSpPr>
        <p:spPr>
          <a:xfrm rot="5400000">
            <a:off x="4978680" y="2024329"/>
            <a:ext cx="2190752" cy="1929838"/>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Sechseck 31"/>
          <p:cNvSpPr/>
          <p:nvPr/>
        </p:nvSpPr>
        <p:spPr>
          <a:xfrm rot="5400000">
            <a:off x="7083705" y="2024329"/>
            <a:ext cx="2190752" cy="1929838"/>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Sechseck 32"/>
          <p:cNvSpPr/>
          <p:nvPr/>
        </p:nvSpPr>
        <p:spPr>
          <a:xfrm rot="5400000">
            <a:off x="6031193" y="3935450"/>
            <a:ext cx="2190752" cy="1929838"/>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Sechseck 33"/>
          <p:cNvSpPr/>
          <p:nvPr/>
        </p:nvSpPr>
        <p:spPr>
          <a:xfrm rot="5400000">
            <a:off x="1814618" y="3940456"/>
            <a:ext cx="2190752" cy="1929838"/>
          </a:xfrm>
          <a:prstGeom prst="hexagon">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Rechteck 41"/>
          <p:cNvSpPr/>
          <p:nvPr/>
        </p:nvSpPr>
        <p:spPr>
          <a:xfrm>
            <a:off x="2892639" y="1584815"/>
            <a:ext cx="5854700" cy="24098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Vaginale Untersuchungen gegen den Willen der gebärenden Person</a:t>
            </a:r>
          </a:p>
          <a:p>
            <a:pPr marL="285750" indent="-285750">
              <a:buFont typeface="Arial" panose="020B0604020202020204" pitchFamily="34" charset="0"/>
              <a:buChar char="•"/>
            </a:pPr>
            <a:r>
              <a:rPr lang="de-DE" dirty="0">
                <a:solidFill>
                  <a:schemeClr val="tx1"/>
                </a:solidFill>
              </a:rPr>
              <a:t>Verbale, körperliche, sexualisierte Gewalt</a:t>
            </a:r>
          </a:p>
          <a:p>
            <a:pPr marL="285750" indent="-285750">
              <a:buFont typeface="Arial" panose="020B0604020202020204" pitchFamily="34" charset="0"/>
              <a:buChar char="•"/>
            </a:pPr>
            <a:r>
              <a:rPr lang="de-DE" dirty="0">
                <a:solidFill>
                  <a:schemeClr val="tx1"/>
                </a:solidFill>
              </a:rPr>
              <a:t>Fixierung in bestimmten Positionen</a:t>
            </a:r>
          </a:p>
          <a:p>
            <a:pPr marL="285750" indent="-285750">
              <a:buFont typeface="Arial" panose="020B0604020202020204" pitchFamily="34" charset="0"/>
              <a:buChar char="•"/>
            </a:pPr>
            <a:r>
              <a:rPr lang="de-DE" dirty="0">
                <a:solidFill>
                  <a:schemeClr val="tx1"/>
                </a:solidFill>
              </a:rPr>
              <a:t>Durchführung von Behandlungen oder Medikamentengabe ohne Aufklärung oder Einverständnis</a:t>
            </a:r>
          </a:p>
          <a:p>
            <a:pPr marL="285750" indent="-285750">
              <a:buFont typeface="Arial" panose="020B0604020202020204" pitchFamily="34" charset="0"/>
              <a:buChar char="•"/>
            </a:pPr>
            <a:r>
              <a:rPr lang="de-DE" dirty="0">
                <a:solidFill>
                  <a:schemeClr val="tx1"/>
                </a:solidFill>
              </a:rPr>
              <a:t>Verweigerung von Schmerzmitteln und/oder „</a:t>
            </a:r>
            <a:r>
              <a:rPr lang="de-DE" dirty="0" err="1">
                <a:solidFill>
                  <a:schemeClr val="tx1"/>
                </a:solidFill>
              </a:rPr>
              <a:t>husband</a:t>
            </a:r>
            <a:r>
              <a:rPr lang="de-DE" dirty="0">
                <a:solidFill>
                  <a:schemeClr val="tx1"/>
                </a:solidFill>
              </a:rPr>
              <a:t> </a:t>
            </a:r>
            <a:r>
              <a:rPr lang="de-DE" dirty="0" err="1">
                <a:solidFill>
                  <a:schemeClr val="tx1"/>
                </a:solidFill>
              </a:rPr>
              <a:t>stitch</a:t>
            </a:r>
            <a:r>
              <a:rPr lang="de-DE" dirty="0">
                <a:solidFill>
                  <a:schemeClr val="tx1"/>
                </a:solidFill>
              </a:rPr>
              <a:t>“</a:t>
            </a:r>
          </a:p>
        </p:txBody>
      </p:sp>
      <p:sp>
        <p:nvSpPr>
          <p:cNvPr id="43" name="Rechteck 42"/>
          <p:cNvSpPr/>
          <p:nvPr/>
        </p:nvSpPr>
        <p:spPr>
          <a:xfrm>
            <a:off x="4198671" y="3983556"/>
            <a:ext cx="5854700" cy="151487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Weniger Testung auf </a:t>
            </a:r>
            <a:r>
              <a:rPr lang="de-DE" dirty="0" err="1">
                <a:solidFill>
                  <a:schemeClr val="tx1"/>
                </a:solidFill>
              </a:rPr>
              <a:t>Gestationsdiabetes</a:t>
            </a:r>
            <a:r>
              <a:rPr lang="de-DE" dirty="0">
                <a:solidFill>
                  <a:schemeClr val="tx1"/>
                </a:solidFill>
              </a:rPr>
              <a:t> </a:t>
            </a:r>
            <a:r>
              <a:rPr lang="de-DE" sz="1200" dirty="0">
                <a:solidFill>
                  <a:schemeClr val="tx1"/>
                </a:solidFill>
              </a:rPr>
              <a:t>(Seidel et al. 2024)</a:t>
            </a:r>
          </a:p>
          <a:p>
            <a:pPr marL="285750" indent="-285750">
              <a:buFont typeface="Arial" panose="020B0604020202020204" pitchFamily="34" charset="0"/>
              <a:buChar char="•"/>
            </a:pPr>
            <a:r>
              <a:rPr lang="de-DE" dirty="0">
                <a:solidFill>
                  <a:schemeClr val="tx1"/>
                </a:solidFill>
              </a:rPr>
              <a:t>Mangel an </a:t>
            </a:r>
            <a:r>
              <a:rPr lang="de-DE" dirty="0" err="1">
                <a:solidFill>
                  <a:schemeClr val="tx1"/>
                </a:solidFill>
              </a:rPr>
              <a:t>Sprachmittler:innen</a:t>
            </a:r>
            <a:r>
              <a:rPr lang="de-DE" dirty="0">
                <a:solidFill>
                  <a:schemeClr val="tx1"/>
                </a:solidFill>
              </a:rPr>
              <a:t> </a:t>
            </a:r>
            <a:r>
              <a:rPr lang="de-DE" sz="1200" dirty="0">
                <a:solidFill>
                  <a:schemeClr val="tx1"/>
                </a:solidFill>
              </a:rPr>
              <a:t>(Mohr et al. 2023)</a:t>
            </a:r>
          </a:p>
          <a:p>
            <a:pPr marL="285750" indent="-285750">
              <a:buFont typeface="Arial" panose="020B0604020202020204" pitchFamily="34" charset="0"/>
              <a:buChar char="•"/>
            </a:pPr>
            <a:r>
              <a:rPr lang="de-DE" dirty="0">
                <a:solidFill>
                  <a:schemeClr val="tx1"/>
                </a:solidFill>
              </a:rPr>
              <a:t>Weniger PDA, höheres </a:t>
            </a:r>
            <a:r>
              <a:rPr lang="de-DE" dirty="0" err="1">
                <a:solidFill>
                  <a:schemeClr val="tx1"/>
                </a:solidFill>
              </a:rPr>
              <a:t>Anämierisiko</a:t>
            </a:r>
            <a:r>
              <a:rPr lang="de-DE" dirty="0">
                <a:solidFill>
                  <a:schemeClr val="tx1"/>
                </a:solidFill>
              </a:rPr>
              <a:t> </a:t>
            </a:r>
            <a:r>
              <a:rPr lang="de-DE" sz="1200" dirty="0">
                <a:solidFill>
                  <a:schemeClr val="tx1"/>
                </a:solidFill>
              </a:rPr>
              <a:t>(Schlothauer et al. 2024)</a:t>
            </a:r>
            <a:endParaRPr lang="de-DE" dirty="0">
              <a:solidFill>
                <a:schemeClr val="tx1"/>
              </a:solidFill>
            </a:endParaRPr>
          </a:p>
          <a:p>
            <a:pPr marL="285750" indent="-285750">
              <a:buFont typeface="Arial" panose="020B0604020202020204" pitchFamily="34" charset="0"/>
              <a:buChar char="•"/>
            </a:pPr>
            <a:r>
              <a:rPr lang="de-DE" dirty="0">
                <a:solidFill>
                  <a:schemeClr val="tx1"/>
                </a:solidFill>
              </a:rPr>
              <a:t>Nicht-Ausstellung von Geburtsurkunden geflüchteter Kinder </a:t>
            </a:r>
            <a:r>
              <a:rPr lang="de-DE" sz="1200" dirty="0">
                <a:solidFill>
                  <a:schemeClr val="tx1"/>
                </a:solidFill>
              </a:rPr>
              <a:t>(Engelhardt et al. 2022)</a:t>
            </a:r>
          </a:p>
        </p:txBody>
      </p:sp>
      <p:sp>
        <p:nvSpPr>
          <p:cNvPr id="44" name="Rechteck 43"/>
          <p:cNvSpPr/>
          <p:nvPr/>
        </p:nvSpPr>
        <p:spPr>
          <a:xfrm>
            <a:off x="5800316" y="3044019"/>
            <a:ext cx="5854700" cy="11803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Diskriminierung aufgrund von Behinderungen, Beeinträchtigungen, chronischen Erkrankungen</a:t>
            </a:r>
          </a:p>
          <a:p>
            <a:pPr marL="285750" indent="-285750">
              <a:buFont typeface="Arial" panose="020B0604020202020204" pitchFamily="34" charset="0"/>
              <a:buChar char="•"/>
            </a:pPr>
            <a:r>
              <a:rPr lang="de-DE" dirty="0">
                <a:solidFill>
                  <a:schemeClr val="tx1"/>
                </a:solidFill>
              </a:rPr>
              <a:t>Barrieren im Zugang zur Inanspruchnahme von Leistungen</a:t>
            </a:r>
          </a:p>
        </p:txBody>
      </p:sp>
      <p:sp>
        <p:nvSpPr>
          <p:cNvPr id="45" name="Rechteck 44"/>
          <p:cNvSpPr/>
          <p:nvPr/>
        </p:nvSpPr>
        <p:spPr>
          <a:xfrm>
            <a:off x="108560" y="2169590"/>
            <a:ext cx="5854700" cy="20185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Nicht-Berücksichtigung ihrer Lebenssituation und geschlechtlichen Identität</a:t>
            </a:r>
          </a:p>
          <a:p>
            <a:pPr marL="285750" indent="-285750">
              <a:buFont typeface="Arial" panose="020B0604020202020204" pitchFamily="34" charset="0"/>
              <a:buChar char="•"/>
            </a:pPr>
            <a:r>
              <a:rPr lang="de-DE" dirty="0">
                <a:solidFill>
                  <a:schemeClr val="tx1"/>
                </a:solidFill>
              </a:rPr>
              <a:t>Verwehren von erforderlichen gynäkologischen und urologischen Untersuchungen</a:t>
            </a:r>
          </a:p>
          <a:p>
            <a:pPr marL="285750" indent="-285750">
              <a:buFont typeface="Arial" panose="020B0604020202020204" pitchFamily="34" charset="0"/>
              <a:buChar char="•"/>
            </a:pPr>
            <a:r>
              <a:rPr lang="de-DE" dirty="0">
                <a:solidFill>
                  <a:schemeClr val="tx1"/>
                </a:solidFill>
              </a:rPr>
              <a:t>Beeinträchtigung der Versorgungsqualität mangels Fachwissen zu spezifischen Gesundheitsthemen dieser Personengruppen</a:t>
            </a:r>
          </a:p>
        </p:txBody>
      </p:sp>
      <p:sp>
        <p:nvSpPr>
          <p:cNvPr id="47" name="Rechteck 46"/>
          <p:cNvSpPr/>
          <p:nvPr/>
        </p:nvSpPr>
        <p:spPr>
          <a:xfrm>
            <a:off x="-96010" y="4224326"/>
            <a:ext cx="5854700" cy="19399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Nicht notwenige geschlechtszuweisende Operationen von intergeschlechtlich geborenen Kindern zu einem sehr frühen Zeitpunkt; teilweise ohne Einwilligung</a:t>
            </a:r>
          </a:p>
          <a:p>
            <a:pPr marL="742950" lvl="1" indent="-285750">
              <a:buFont typeface="Wingdings" panose="05000000000000000000" pitchFamily="2" charset="2"/>
              <a:buChar char="Ø"/>
            </a:pPr>
            <a:r>
              <a:rPr lang="de-DE" dirty="0">
                <a:solidFill>
                  <a:schemeClr val="tx1"/>
                </a:solidFill>
              </a:rPr>
              <a:t>U.a. Unfruchtbarkeit, Inkontinenz, sexueller Funktionsverlust</a:t>
            </a:r>
          </a:p>
          <a:p>
            <a:pPr marL="285750" indent="-285750">
              <a:buFont typeface="Arial" panose="020B0604020202020204" pitchFamily="34" charset="0"/>
              <a:buChar char="•"/>
            </a:pPr>
            <a:r>
              <a:rPr lang="de-DE" dirty="0">
                <a:solidFill>
                  <a:schemeClr val="tx1"/>
                </a:solidFill>
              </a:rPr>
              <a:t>Aufgrund von Unkenntnis über Eingriff Schwierigkeiten, Wiedergutmachung zu erlangen</a:t>
            </a:r>
          </a:p>
        </p:txBody>
      </p:sp>
      <p:sp>
        <p:nvSpPr>
          <p:cNvPr id="48" name="Rechteck 47"/>
          <p:cNvSpPr/>
          <p:nvPr/>
        </p:nvSpPr>
        <p:spPr>
          <a:xfrm>
            <a:off x="5204460" y="4539225"/>
            <a:ext cx="5854700" cy="26606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tx1"/>
                </a:solidFill>
              </a:rPr>
              <a:t>Gewaltvolle Untersuchungen, erzwungene Sectiones, Eingriffe gegen den Willen der Person</a:t>
            </a:r>
          </a:p>
          <a:p>
            <a:pPr marL="285750" indent="-285750">
              <a:buFont typeface="Arial" panose="020B0604020202020204" pitchFamily="34" charset="0"/>
              <a:buChar char="•"/>
            </a:pPr>
            <a:r>
              <a:rPr lang="de-DE" dirty="0">
                <a:solidFill>
                  <a:schemeClr val="tx1"/>
                </a:solidFill>
              </a:rPr>
              <a:t>Schwarze gebärende Personen werden weniger ernst genommen, wenn sie Bedenken/Wünsche bzgl. Geburt äußern; beschuldigt, wenn ihre Babys nicht gesund zur Welt kommen (USA; Dt. nicht untersucht)</a:t>
            </a:r>
          </a:p>
          <a:p>
            <a:pPr marL="285750" indent="-285750">
              <a:buFont typeface="Arial" panose="020B0604020202020204" pitchFamily="34" charset="0"/>
              <a:buChar char="•"/>
            </a:pPr>
            <a:r>
              <a:rPr lang="de-DE" dirty="0">
                <a:solidFill>
                  <a:schemeClr val="tx1"/>
                </a:solidFill>
              </a:rPr>
              <a:t>Weniger PDA</a:t>
            </a:r>
          </a:p>
          <a:p>
            <a:pPr marL="285750" indent="-285750">
              <a:buFont typeface="Arial" panose="020B0604020202020204" pitchFamily="34" charset="0"/>
              <a:buChar char="•"/>
            </a:pPr>
            <a:r>
              <a:rPr lang="de-DE" dirty="0" err="1">
                <a:solidFill>
                  <a:schemeClr val="tx1"/>
                </a:solidFill>
              </a:rPr>
              <a:t>Rassismuserfahrungen</a:t>
            </a:r>
            <a:r>
              <a:rPr lang="de-DE" dirty="0">
                <a:solidFill>
                  <a:schemeClr val="tx1"/>
                </a:solidFill>
              </a:rPr>
              <a:t> von Frauen mit FGM/FGC </a:t>
            </a:r>
            <a:endParaRPr lang="de-DE" sz="1200" dirty="0">
              <a:solidFill>
                <a:schemeClr val="tx1"/>
              </a:solidFill>
            </a:endParaRPr>
          </a:p>
        </p:txBody>
      </p:sp>
      <p:sp>
        <p:nvSpPr>
          <p:cNvPr id="49" name="Textfeld 48"/>
          <p:cNvSpPr txBox="1"/>
          <p:nvPr/>
        </p:nvSpPr>
        <p:spPr>
          <a:xfrm>
            <a:off x="-15169" y="6536313"/>
            <a:ext cx="9187836" cy="307777"/>
          </a:xfrm>
          <a:prstGeom prst="rect">
            <a:avLst/>
          </a:prstGeom>
          <a:noFill/>
        </p:spPr>
        <p:txBody>
          <a:bodyPr wrap="none" rtlCol="0">
            <a:spAutoFit/>
          </a:bodyPr>
          <a:lstStyle/>
          <a:p>
            <a:r>
              <a:rPr lang="de-DE" sz="1400" dirty="0"/>
              <a:t>Abb. 2: Diskriminierung in der geburtshilflichen Versorgung (eigene Darstellung basierend auf </a:t>
            </a:r>
            <a:r>
              <a:rPr lang="de-DE" sz="1400" dirty="0" err="1"/>
              <a:t>Bartig</a:t>
            </a:r>
            <a:r>
              <a:rPr lang="de-DE" sz="1400" dirty="0"/>
              <a:t> et al. 2021, Seite 34ff).</a:t>
            </a:r>
          </a:p>
        </p:txBody>
      </p:sp>
      <p:sp>
        <p:nvSpPr>
          <p:cNvPr id="3" name="Foliennummernplatzhalter 2"/>
          <p:cNvSpPr>
            <a:spLocks noGrp="1"/>
          </p:cNvSpPr>
          <p:nvPr>
            <p:ph type="sldNum" sz="quarter" idx="12"/>
          </p:nvPr>
        </p:nvSpPr>
        <p:spPr/>
        <p:txBody>
          <a:bodyPr/>
          <a:lstStyle/>
          <a:p>
            <a:fld id="{B5D45EE7-CFFB-47C7-ACA3-7180D14DA1D8}" type="slidenum">
              <a:rPr lang="de-DE" smtClean="0"/>
              <a:t>12</a:t>
            </a:fld>
            <a:endParaRPr lang="de-DE"/>
          </a:p>
        </p:txBody>
      </p:sp>
      <p:pic>
        <p:nvPicPr>
          <p:cNvPr id="35" name="Grafik 34"/>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36" name="Grafik 35"/>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37" name="Rechteck 36"/>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38" name="Grafik 37"/>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81801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29"/>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4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30"/>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4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34"/>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44"/>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33"/>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45"/>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3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grpId="1" nodeType="clickEffect">
                                  <p:stCondLst>
                                    <p:cond delay="0"/>
                                  </p:stCondLst>
                                  <p:childTnLst>
                                    <p:set>
                                      <p:cBhvr>
                                        <p:cTn id="90" dur="1" fill="hold">
                                          <p:stCondLst>
                                            <p:cond delay="0"/>
                                          </p:stCondLst>
                                        </p:cTn>
                                        <p:tgtEl>
                                          <p:spTgt spid="31"/>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42" grpId="0" animBg="1"/>
      <p:bldP spid="42" grpId="1" animBg="1"/>
      <p:bldP spid="43" grpId="0" animBg="1"/>
      <p:bldP spid="43" grpId="1" animBg="1"/>
      <p:bldP spid="44" grpId="0" animBg="1"/>
      <p:bldP spid="44" grpId="1" animBg="1"/>
      <p:bldP spid="45" grpId="0" animBg="1"/>
      <p:bldP spid="45" grpId="1" animBg="1"/>
      <p:bldP spid="47" grpId="0" animBg="1"/>
      <p:bldP spid="48" grpId="0" animBg="1"/>
      <p:bldP spid="4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9273180" cy="1077218"/>
          </a:xfrm>
          <a:prstGeom prst="rect">
            <a:avLst/>
          </a:prstGeom>
          <a:noFill/>
        </p:spPr>
        <p:txBody>
          <a:bodyPr wrap="none" rtlCol="0">
            <a:spAutoFit/>
          </a:bodyPr>
          <a:lstStyle/>
          <a:p>
            <a:r>
              <a:rPr lang="de-DE" sz="3200" dirty="0"/>
              <a:t>3 Diversitätssensible Kommunikation </a:t>
            </a:r>
            <a:r>
              <a:rPr lang="de-DE" sz="2000" dirty="0"/>
              <a:t>(Aronson et al. 2023: 498ff)</a:t>
            </a:r>
          </a:p>
          <a:p>
            <a:endParaRPr lang="de-DE" sz="3200" dirty="0"/>
          </a:p>
        </p:txBody>
      </p:sp>
      <p:graphicFrame>
        <p:nvGraphicFramePr>
          <p:cNvPr id="7" name="Inhaltsplatzhalter 6">
            <a:extLst>
              <a:ext uri="{FF2B5EF4-FFF2-40B4-BE49-F238E27FC236}">
                <a16:creationId xmlns:a16="http://schemas.microsoft.com/office/drawing/2014/main" id="{F89C74C8-3391-40B2-A7D0-D7F23E94D9F4}"/>
              </a:ext>
            </a:extLst>
          </p:cNvPr>
          <p:cNvGraphicFramePr>
            <a:graphicFrameLocks/>
          </p:cNvGraphicFramePr>
          <p:nvPr>
            <p:extLst>
              <p:ext uri="{D42A27DB-BD31-4B8C-83A1-F6EECF244321}">
                <p14:modId xmlns:p14="http://schemas.microsoft.com/office/powerpoint/2010/main" val="2365877425"/>
              </p:ext>
            </p:extLst>
          </p:nvPr>
        </p:nvGraphicFramePr>
        <p:xfrm>
          <a:off x="221741" y="2089828"/>
          <a:ext cx="8739622" cy="44835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Grafik 3"/>
          <p:cNvPicPr>
            <a:picLocks noChangeAspect="1"/>
          </p:cNvPicPr>
          <p:nvPr/>
        </p:nvPicPr>
        <p:blipFill>
          <a:blip r:embed="rId9"/>
          <a:stretch>
            <a:fillRect/>
          </a:stretch>
        </p:blipFill>
        <p:spPr>
          <a:xfrm>
            <a:off x="1297181" y="3574340"/>
            <a:ext cx="1771650" cy="1514475"/>
          </a:xfrm>
          <a:prstGeom prst="rect">
            <a:avLst/>
          </a:prstGeom>
        </p:spPr>
      </p:pic>
      <p:pic>
        <p:nvPicPr>
          <p:cNvPr id="6" name="Grafik 5"/>
          <p:cNvPicPr>
            <a:picLocks noChangeAspect="1"/>
          </p:cNvPicPr>
          <p:nvPr/>
        </p:nvPicPr>
        <p:blipFill>
          <a:blip r:embed="rId10"/>
          <a:stretch>
            <a:fillRect/>
          </a:stretch>
        </p:blipFill>
        <p:spPr>
          <a:xfrm>
            <a:off x="6187440" y="3732669"/>
            <a:ext cx="2028825" cy="1438275"/>
          </a:xfrm>
          <a:prstGeom prst="rect">
            <a:avLst/>
          </a:prstGeom>
        </p:spPr>
      </p:pic>
      <p:sp>
        <p:nvSpPr>
          <p:cNvPr id="13" name="Textfeld 12">
            <a:extLst>
              <a:ext uri="{FF2B5EF4-FFF2-40B4-BE49-F238E27FC236}">
                <a16:creationId xmlns:a16="http://schemas.microsoft.com/office/drawing/2014/main" id="{74944C8E-7D69-410B-BAFA-78A8246B7C02}"/>
              </a:ext>
            </a:extLst>
          </p:cNvPr>
          <p:cNvSpPr txBox="1"/>
          <p:nvPr/>
        </p:nvSpPr>
        <p:spPr>
          <a:xfrm>
            <a:off x="8230610" y="3404449"/>
            <a:ext cx="3089177" cy="2031325"/>
          </a:xfrm>
          <a:prstGeom prst="rect">
            <a:avLst/>
          </a:prstGeom>
          <a:noFill/>
          <a:ln>
            <a:solidFill>
              <a:schemeClr val="accent6">
                <a:lumMod val="75000"/>
              </a:schemeClr>
            </a:solidFill>
          </a:ln>
        </p:spPr>
        <p:txBody>
          <a:bodyPr wrap="square" rtlCol="0">
            <a:spAutoFit/>
          </a:bodyPr>
          <a:lstStyle/>
          <a:p>
            <a:pPr marL="174625" indent="-174625">
              <a:buFont typeface="Wingdings" panose="05000000000000000000" pitchFamily="2" charset="2"/>
              <a:buChar char="à"/>
            </a:pPr>
            <a:r>
              <a:rPr lang="de-DE" dirty="0">
                <a:sym typeface="Wingdings" panose="05000000000000000000" pitchFamily="2" charset="2"/>
              </a:rPr>
              <a:t> Internalisierter Rassismus, </a:t>
            </a:r>
            <a:r>
              <a:rPr lang="de-DE" dirty="0" err="1">
                <a:sym typeface="Wingdings" panose="05000000000000000000" pitchFamily="2" charset="2"/>
              </a:rPr>
              <a:t>Ableismus</a:t>
            </a:r>
            <a:r>
              <a:rPr lang="de-DE" dirty="0">
                <a:sym typeface="Wingdings" panose="05000000000000000000" pitchFamily="2" charset="2"/>
              </a:rPr>
              <a:t>, </a:t>
            </a:r>
            <a:r>
              <a:rPr lang="de-DE" dirty="0" err="1">
                <a:sym typeface="Wingdings" panose="05000000000000000000" pitchFamily="2" charset="2"/>
              </a:rPr>
              <a:t>Klassismus</a:t>
            </a:r>
            <a:br>
              <a:rPr lang="de-DE" dirty="0">
                <a:sym typeface="Wingdings" panose="05000000000000000000" pitchFamily="2" charset="2"/>
              </a:rPr>
            </a:br>
            <a:r>
              <a:rPr lang="de-DE" dirty="0">
                <a:sym typeface="Wingdings" panose="05000000000000000000" pitchFamily="2" charset="2"/>
              </a:rPr>
              <a:t>internalisierte Misogynie, Abwertung von Mehrgewicht</a:t>
            </a:r>
          </a:p>
          <a:p>
            <a:pPr marL="457200" indent="-457200">
              <a:buFont typeface="Wingdings" panose="05000000000000000000" pitchFamily="2" charset="2"/>
              <a:buChar char="à"/>
            </a:pPr>
            <a:endParaRPr lang="de-DE" dirty="0">
              <a:sym typeface="Wingdings" panose="05000000000000000000" pitchFamily="2" charset="2"/>
            </a:endParaRPr>
          </a:p>
          <a:p>
            <a:pPr marL="174625" indent="-174625">
              <a:buFont typeface="Wingdings" panose="05000000000000000000" pitchFamily="2" charset="2"/>
              <a:buChar char="à"/>
            </a:pPr>
            <a:r>
              <a:rPr lang="de-DE" b="1" dirty="0">
                <a:sym typeface="Wingdings" panose="05000000000000000000" pitchFamily="2" charset="2"/>
              </a:rPr>
              <a:t> Eigene </a:t>
            </a:r>
            <a:r>
              <a:rPr lang="de-DE" b="1" dirty="0"/>
              <a:t>Vorurteile </a:t>
            </a:r>
            <a:br>
              <a:rPr lang="de-DE" b="1" dirty="0"/>
            </a:br>
            <a:r>
              <a:rPr lang="de-DE" b="1" dirty="0"/>
              <a:t>bewusst machen!</a:t>
            </a:r>
          </a:p>
        </p:txBody>
      </p:sp>
      <p:sp>
        <p:nvSpPr>
          <p:cNvPr id="14" name="Textfeld 13"/>
          <p:cNvSpPr txBox="1"/>
          <p:nvPr/>
        </p:nvSpPr>
        <p:spPr>
          <a:xfrm>
            <a:off x="-40655" y="6550223"/>
            <a:ext cx="7794634" cy="307777"/>
          </a:xfrm>
          <a:prstGeom prst="rect">
            <a:avLst/>
          </a:prstGeom>
          <a:noFill/>
        </p:spPr>
        <p:txBody>
          <a:bodyPr wrap="none" rtlCol="0">
            <a:spAutoFit/>
          </a:bodyPr>
          <a:lstStyle/>
          <a:p>
            <a:r>
              <a:rPr lang="de-DE" sz="1400" dirty="0"/>
              <a:t>Abb. 3: Dimensionen von Vorurteilen (eigene Darstellung basierend auf Aronson et al. 2023, Seite 498 ff).</a:t>
            </a:r>
          </a:p>
        </p:txBody>
      </p:sp>
      <p:sp>
        <p:nvSpPr>
          <p:cNvPr id="3" name="Foliennummernplatzhalter 2"/>
          <p:cNvSpPr>
            <a:spLocks noGrp="1"/>
          </p:cNvSpPr>
          <p:nvPr>
            <p:ph type="sldNum" sz="quarter" idx="12"/>
          </p:nvPr>
        </p:nvSpPr>
        <p:spPr/>
        <p:txBody>
          <a:bodyPr/>
          <a:lstStyle/>
          <a:p>
            <a:fld id="{B5D45EE7-CFFB-47C7-ACA3-7180D14DA1D8}" type="slidenum">
              <a:rPr lang="de-DE" smtClean="0"/>
              <a:t>13</a:t>
            </a:fld>
            <a:endParaRPr lang="de-DE"/>
          </a:p>
        </p:txBody>
      </p:sp>
      <p:pic>
        <p:nvPicPr>
          <p:cNvPr id="15" name="Grafik 14"/>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6" name="Grafik 15"/>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7" name="Rechteck 16"/>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8" name="Grafik 17"/>
          <p:cNvPicPr/>
          <p:nvPr/>
        </p:nvPicPr>
        <p:blipFill>
          <a:blip r:embed="rId13"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70470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graphicFrame>
        <p:nvGraphicFramePr>
          <p:cNvPr id="2" name="Diagramm 1"/>
          <p:cNvGraphicFramePr/>
          <p:nvPr>
            <p:extLst>
              <p:ext uri="{D42A27DB-BD31-4B8C-83A1-F6EECF244321}">
                <p14:modId xmlns:p14="http://schemas.microsoft.com/office/powerpoint/2010/main" val="3260384950"/>
              </p:ext>
            </p:extLst>
          </p:nvPr>
        </p:nvGraphicFramePr>
        <p:xfrm>
          <a:off x="2525467" y="1970947"/>
          <a:ext cx="8470070" cy="44641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feld 13">
            <a:extLst>
              <a:ext uri="{FF2B5EF4-FFF2-40B4-BE49-F238E27FC236}">
                <a16:creationId xmlns:a16="http://schemas.microsoft.com/office/drawing/2014/main" id="{C02FABD5-DC4A-468B-B607-75BA73048626}"/>
              </a:ext>
            </a:extLst>
          </p:cNvPr>
          <p:cNvSpPr txBox="1"/>
          <p:nvPr/>
        </p:nvSpPr>
        <p:spPr>
          <a:xfrm>
            <a:off x="1032934" y="1253066"/>
            <a:ext cx="9141029" cy="1631216"/>
          </a:xfrm>
          <a:prstGeom prst="rect">
            <a:avLst/>
          </a:prstGeom>
          <a:noFill/>
        </p:spPr>
        <p:txBody>
          <a:bodyPr wrap="none" rtlCol="0">
            <a:spAutoFit/>
          </a:bodyPr>
          <a:lstStyle/>
          <a:p>
            <a:r>
              <a:rPr lang="de-DE" sz="3200" dirty="0"/>
              <a:t>3 Diversitätssensible Kommunikation </a:t>
            </a:r>
            <a:r>
              <a:rPr lang="de-DE" sz="2000" dirty="0"/>
              <a:t>(s. auch </a:t>
            </a:r>
            <a:r>
              <a:rPr lang="de-DE" sz="2000" dirty="0" err="1"/>
              <a:t>Mews</a:t>
            </a:r>
            <a:r>
              <a:rPr lang="de-DE" sz="2000" dirty="0"/>
              <a:t> et al. 2018)</a:t>
            </a:r>
          </a:p>
          <a:p>
            <a:endParaRPr lang="de-DE" sz="3200" dirty="0"/>
          </a:p>
          <a:p>
            <a:endParaRPr lang="de-DE" dirty="0">
              <a:solidFill>
                <a:schemeClr val="accent6"/>
              </a:solidFill>
            </a:endParaRPr>
          </a:p>
          <a:p>
            <a:pPr marL="285750" indent="-285750">
              <a:buFont typeface="Arial" panose="020B0604020202020204" pitchFamily="34" charset="0"/>
              <a:buChar char="•"/>
            </a:pPr>
            <a:endParaRPr lang="de-DE" dirty="0"/>
          </a:p>
        </p:txBody>
      </p:sp>
      <p:sp>
        <p:nvSpPr>
          <p:cNvPr id="15" name="Textfeld 14"/>
          <p:cNvSpPr txBox="1"/>
          <p:nvPr/>
        </p:nvSpPr>
        <p:spPr>
          <a:xfrm>
            <a:off x="0" y="6550223"/>
            <a:ext cx="5906297" cy="307777"/>
          </a:xfrm>
          <a:prstGeom prst="rect">
            <a:avLst/>
          </a:prstGeom>
          <a:noFill/>
        </p:spPr>
        <p:txBody>
          <a:bodyPr wrap="none" rtlCol="0">
            <a:spAutoFit/>
          </a:bodyPr>
          <a:lstStyle/>
          <a:p>
            <a:r>
              <a:rPr lang="de-DE" sz="1400" dirty="0"/>
              <a:t>Abb. 4: Dimensionen diversitätssensibler Kommunikation (eigene Darstellung).</a:t>
            </a:r>
          </a:p>
        </p:txBody>
      </p:sp>
      <p:sp>
        <p:nvSpPr>
          <p:cNvPr id="3" name="Foliennummernplatzhalter 2"/>
          <p:cNvSpPr>
            <a:spLocks noGrp="1"/>
          </p:cNvSpPr>
          <p:nvPr>
            <p:ph type="sldNum" sz="quarter" idx="12"/>
          </p:nvPr>
        </p:nvSpPr>
        <p:spPr/>
        <p:txBody>
          <a:bodyPr/>
          <a:lstStyle/>
          <a:p>
            <a:fld id="{B5D45EE7-CFFB-47C7-ACA3-7180D14DA1D8}" type="slidenum">
              <a:rPr lang="de-DE" smtClean="0"/>
              <a:t>14</a:t>
            </a:fld>
            <a:endParaRPr lang="de-DE"/>
          </a:p>
        </p:txBody>
      </p:sp>
      <p:pic>
        <p:nvPicPr>
          <p:cNvPr id="11" name="Grafik 10"/>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6" name="Grafik 15"/>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56414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8990282" cy="830997"/>
          </a:xfrm>
          <a:prstGeom prst="rect">
            <a:avLst/>
          </a:prstGeom>
          <a:noFill/>
        </p:spPr>
        <p:txBody>
          <a:bodyPr wrap="none" rtlCol="0">
            <a:spAutoFit/>
          </a:bodyPr>
          <a:lstStyle/>
          <a:p>
            <a:r>
              <a:rPr lang="de-DE" sz="4800" dirty="0"/>
              <a:t>4 Herausfordernde Kommunikation</a:t>
            </a:r>
          </a:p>
        </p:txBody>
      </p:sp>
      <p:sp>
        <p:nvSpPr>
          <p:cNvPr id="4" name="Foliennummernplatzhalter 3"/>
          <p:cNvSpPr>
            <a:spLocks noGrp="1"/>
          </p:cNvSpPr>
          <p:nvPr>
            <p:ph type="sldNum" sz="quarter" idx="12"/>
          </p:nvPr>
        </p:nvSpPr>
        <p:spPr/>
        <p:txBody>
          <a:bodyPr/>
          <a:lstStyle/>
          <a:p>
            <a:fld id="{B5D45EE7-CFFB-47C7-ACA3-7180D14DA1D8}" type="slidenum">
              <a:rPr lang="de-DE" smtClean="0"/>
              <a:t>15</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409647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0081"/>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6056723" cy="1077218"/>
          </a:xfrm>
          <a:prstGeom prst="rect">
            <a:avLst/>
          </a:prstGeom>
          <a:noFill/>
        </p:spPr>
        <p:txBody>
          <a:bodyPr wrap="none" rtlCol="0">
            <a:spAutoFit/>
          </a:bodyPr>
          <a:lstStyle/>
          <a:p>
            <a:r>
              <a:rPr lang="de-DE" sz="3200" dirty="0"/>
              <a:t>4 Herausfordernde Kommunikation</a:t>
            </a:r>
          </a:p>
          <a:p>
            <a:endParaRPr lang="de-DE" sz="3200" dirty="0"/>
          </a:p>
        </p:txBody>
      </p:sp>
      <p:pic>
        <p:nvPicPr>
          <p:cNvPr id="19" name="Picture 2" descr="File:Edvard Munch - The Scream - Google Art Project.jpg">
            <a:extLst>
              <a:ext uri="{FF2B5EF4-FFF2-40B4-BE49-F238E27FC236}">
                <a16:creationId xmlns:a16="http://schemas.microsoft.com/office/drawing/2014/main" id="{889215A4-39EB-4847-BEC9-805517218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8400" y="2362378"/>
            <a:ext cx="2260238" cy="28562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 name="Picture 2" descr="File:Kangaroo fight in the golden hour.jpg">
            <a:extLst>
              <a:ext uri="{FF2B5EF4-FFF2-40B4-BE49-F238E27FC236}">
                <a16:creationId xmlns:a16="http://schemas.microsoft.com/office/drawing/2014/main" id="{DB4D44B7-856E-4DBB-8600-8428AFDD1F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092" t="2293" r="13113" b="8950"/>
          <a:stretch/>
        </p:blipFill>
        <p:spPr bwMode="auto">
          <a:xfrm>
            <a:off x="980408" y="2384046"/>
            <a:ext cx="2337012" cy="28914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2" name="Picture 2" descr="File:Figure 35 03 0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1440" y="1891361"/>
            <a:ext cx="2937858" cy="19463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File:Red Warning Light.JPG">
            <a:extLst>
              <a:ext uri="{FF2B5EF4-FFF2-40B4-BE49-F238E27FC236}">
                <a16:creationId xmlns:a16="http://schemas.microsoft.com/office/drawing/2014/main" id="{11708EAC-842B-4729-B8BB-1D02107A327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96684" y="1570438"/>
            <a:ext cx="1499636" cy="19995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 name="Picture 10" descr="File:Emergency Exit ISO Pictogram (green).svg">
            <a:extLst>
              <a:ext uri="{FF2B5EF4-FFF2-40B4-BE49-F238E27FC236}">
                <a16:creationId xmlns:a16="http://schemas.microsoft.com/office/drawing/2014/main" id="{30438AA7-927A-4F5B-9CD1-43FEE0DADC7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016191" y="4413787"/>
            <a:ext cx="1487459" cy="14874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6" name="Pfeil nach unten 25"/>
          <p:cNvSpPr/>
          <p:nvPr/>
        </p:nvSpPr>
        <p:spPr>
          <a:xfrm rot="16200000">
            <a:off x="5890734" y="3631138"/>
            <a:ext cx="1347113" cy="928036"/>
          </a:xfrm>
          <a:prstGeom prst="downArrow">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p:cNvSpPr/>
          <p:nvPr/>
        </p:nvSpPr>
        <p:spPr>
          <a:xfrm>
            <a:off x="7406819" y="3623226"/>
            <a:ext cx="449558" cy="146909"/>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p:cNvSpPr>
            <a:spLocks noGrp="1"/>
          </p:cNvSpPr>
          <p:nvPr>
            <p:ph type="sldNum" sz="quarter" idx="12"/>
          </p:nvPr>
        </p:nvSpPr>
        <p:spPr/>
        <p:txBody>
          <a:bodyPr/>
          <a:lstStyle/>
          <a:p>
            <a:fld id="{B5D45EE7-CFFB-47C7-ACA3-7180D14DA1D8}" type="slidenum">
              <a:rPr lang="de-DE" smtClean="0"/>
              <a:t>16</a:t>
            </a:fld>
            <a:endParaRPr lang="de-DE"/>
          </a:p>
        </p:txBody>
      </p:sp>
      <p:pic>
        <p:nvPicPr>
          <p:cNvPr id="18" name="Grafik 17"/>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21" name="Grafik 20"/>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9" name="Rechteck 28"/>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34" name="Grafik 33"/>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
        <p:nvSpPr>
          <p:cNvPr id="4" name="Textfeld 3">
            <a:extLst>
              <a:ext uri="{FF2B5EF4-FFF2-40B4-BE49-F238E27FC236}">
                <a16:creationId xmlns:a16="http://schemas.microsoft.com/office/drawing/2014/main" id="{B3441B2D-F100-6E2F-B8FF-EBB69080ECC6}"/>
              </a:ext>
            </a:extLst>
          </p:cNvPr>
          <p:cNvSpPr txBox="1"/>
          <p:nvPr/>
        </p:nvSpPr>
        <p:spPr>
          <a:xfrm>
            <a:off x="3854262" y="5294676"/>
            <a:ext cx="2000250" cy="369332"/>
          </a:xfrm>
          <a:prstGeom prst="rect">
            <a:avLst/>
          </a:prstGeom>
          <a:noFill/>
        </p:spPr>
        <p:txBody>
          <a:bodyPr wrap="square" rtlCol="0">
            <a:spAutoFit/>
          </a:bodyPr>
          <a:lstStyle/>
          <a:p>
            <a:r>
              <a:rPr lang="de-DE" sz="900" dirty="0"/>
              <a:t>Edvard Munch – The Scream.  Public Domain via Wikimedia Commons</a:t>
            </a:r>
          </a:p>
        </p:txBody>
      </p:sp>
      <p:sp>
        <p:nvSpPr>
          <p:cNvPr id="6" name="Textfeld 5">
            <a:extLst>
              <a:ext uri="{FF2B5EF4-FFF2-40B4-BE49-F238E27FC236}">
                <a16:creationId xmlns:a16="http://schemas.microsoft.com/office/drawing/2014/main" id="{69CF0001-4759-FD44-361D-FFF5124A074C}"/>
              </a:ext>
            </a:extLst>
          </p:cNvPr>
          <p:cNvSpPr txBox="1"/>
          <p:nvPr/>
        </p:nvSpPr>
        <p:spPr>
          <a:xfrm>
            <a:off x="7252815" y="3790524"/>
            <a:ext cx="2526113" cy="507831"/>
          </a:xfrm>
          <a:prstGeom prst="rect">
            <a:avLst/>
          </a:prstGeom>
          <a:noFill/>
        </p:spPr>
        <p:txBody>
          <a:bodyPr wrap="square" rtlCol="0">
            <a:spAutoFit/>
          </a:bodyPr>
          <a:lstStyle/>
          <a:p>
            <a:r>
              <a:rPr lang="en-US" sz="900" dirty="0"/>
              <a:t>CNX OpenStax (</a:t>
            </a:r>
            <a:r>
              <a:rPr lang="en-US" sz="900" u="sng" dirty="0">
                <a:hlinkClick r:id="rId12"/>
              </a:rPr>
              <a:t>https://commons.wikimedia.org/wiki/File:Figure_35_03_06.jpg</a:t>
            </a:r>
            <a:r>
              <a:rPr lang="en-US" sz="900" dirty="0"/>
              <a:t>), </a:t>
            </a:r>
            <a:r>
              <a:rPr lang="en-US" sz="900" dirty="0">
                <a:hlinkClick r:id="rId13"/>
              </a:rPr>
              <a:t>CC BY-SA 4.0</a:t>
            </a:r>
            <a:endParaRPr lang="de-DE" sz="900" dirty="0"/>
          </a:p>
        </p:txBody>
      </p:sp>
      <p:sp>
        <p:nvSpPr>
          <p:cNvPr id="7" name="Textfeld 6">
            <a:extLst>
              <a:ext uri="{FF2B5EF4-FFF2-40B4-BE49-F238E27FC236}">
                <a16:creationId xmlns:a16="http://schemas.microsoft.com/office/drawing/2014/main" id="{3F55F61B-C44C-F381-AC22-9CF8D3870355}"/>
              </a:ext>
            </a:extLst>
          </p:cNvPr>
          <p:cNvSpPr txBox="1"/>
          <p:nvPr/>
        </p:nvSpPr>
        <p:spPr>
          <a:xfrm>
            <a:off x="10196684" y="3623226"/>
            <a:ext cx="1719092" cy="646331"/>
          </a:xfrm>
          <a:prstGeom prst="rect">
            <a:avLst/>
          </a:prstGeom>
          <a:noFill/>
        </p:spPr>
        <p:txBody>
          <a:bodyPr wrap="square" rtlCol="0">
            <a:spAutoFit/>
          </a:bodyPr>
          <a:lstStyle/>
          <a:p>
            <a:r>
              <a:rPr lang="en-US" sz="900" dirty="0" err="1"/>
              <a:t>TeWeBs</a:t>
            </a:r>
            <a:r>
              <a:rPr lang="en-US" sz="900" dirty="0"/>
              <a:t> (</a:t>
            </a:r>
            <a:r>
              <a:rPr lang="en-US" sz="900" u="sng" dirty="0">
                <a:hlinkClick r:id="rId14"/>
              </a:rPr>
              <a:t>https://commons.wikimedia.org/wiki/File:Red_Warning_Light.JPG</a:t>
            </a:r>
            <a:r>
              <a:rPr lang="en-US" sz="900" dirty="0"/>
              <a:t>), </a:t>
            </a:r>
            <a:r>
              <a:rPr lang="en-US" sz="900" dirty="0">
                <a:hlinkClick r:id="rId15"/>
              </a:rPr>
              <a:t>CC BY-SA 4.0</a:t>
            </a:r>
            <a:endParaRPr lang="de-DE" sz="900" dirty="0"/>
          </a:p>
        </p:txBody>
      </p:sp>
      <p:sp>
        <p:nvSpPr>
          <p:cNvPr id="9" name="Textfeld 8">
            <a:extLst>
              <a:ext uri="{FF2B5EF4-FFF2-40B4-BE49-F238E27FC236}">
                <a16:creationId xmlns:a16="http://schemas.microsoft.com/office/drawing/2014/main" id="{AC23A083-FC82-8FDB-68B1-3FB99CD2E61E}"/>
              </a:ext>
            </a:extLst>
          </p:cNvPr>
          <p:cNvSpPr txBox="1"/>
          <p:nvPr/>
        </p:nvSpPr>
        <p:spPr>
          <a:xfrm>
            <a:off x="839410" y="5329213"/>
            <a:ext cx="2506502" cy="507831"/>
          </a:xfrm>
          <a:prstGeom prst="rect">
            <a:avLst/>
          </a:prstGeom>
          <a:noFill/>
        </p:spPr>
        <p:txBody>
          <a:bodyPr wrap="square">
            <a:spAutoFit/>
          </a:bodyPr>
          <a:lstStyle/>
          <a:p>
            <a:r>
              <a:rPr lang="en-US" sz="900" dirty="0"/>
              <a:t>Tommaso </a:t>
            </a:r>
            <a:r>
              <a:rPr lang="en-US" sz="900" dirty="0" err="1"/>
              <a:t>Urli</a:t>
            </a:r>
            <a:r>
              <a:rPr lang="en-US" sz="900" dirty="0"/>
              <a:t> (</a:t>
            </a:r>
            <a:r>
              <a:rPr lang="en-US" sz="900" u="sng" dirty="0">
                <a:hlinkClick r:id="rId16"/>
              </a:rPr>
              <a:t>https://commons.wikimedia.org/wiki/File:Kangaroo_fight_in_the_golden_hour.jpg</a:t>
            </a:r>
            <a:r>
              <a:rPr lang="en-US" sz="900" dirty="0"/>
              <a:t>), </a:t>
            </a:r>
            <a:r>
              <a:rPr lang="en-US" sz="900" dirty="0">
                <a:hlinkClick r:id="rId15"/>
              </a:rPr>
              <a:t>CC BY-SA 4.0</a:t>
            </a:r>
            <a:endParaRPr lang="de-DE" sz="900" dirty="0"/>
          </a:p>
        </p:txBody>
      </p:sp>
      <p:sp>
        <p:nvSpPr>
          <p:cNvPr id="10" name="Textfeld 9">
            <a:extLst>
              <a:ext uri="{FF2B5EF4-FFF2-40B4-BE49-F238E27FC236}">
                <a16:creationId xmlns:a16="http://schemas.microsoft.com/office/drawing/2014/main" id="{0FFAD2DE-3BE4-15F9-DE78-4D29BD7ED037}"/>
              </a:ext>
            </a:extLst>
          </p:cNvPr>
          <p:cNvSpPr txBox="1"/>
          <p:nvPr/>
        </p:nvSpPr>
        <p:spPr>
          <a:xfrm>
            <a:off x="7709193" y="5888504"/>
            <a:ext cx="1136897" cy="215444"/>
          </a:xfrm>
          <a:prstGeom prst="rect">
            <a:avLst/>
          </a:prstGeom>
          <a:noFill/>
        </p:spPr>
        <p:txBody>
          <a:bodyPr wrap="square" rtlCol="0">
            <a:spAutoFit/>
          </a:bodyPr>
          <a:lstStyle/>
          <a:p>
            <a:r>
              <a:rPr lang="de-DE" sz="800" dirty="0"/>
              <a:t>Bild KI generiert</a:t>
            </a:r>
          </a:p>
        </p:txBody>
      </p:sp>
      <p:pic>
        <p:nvPicPr>
          <p:cNvPr id="1026" name="Picture 2" descr="https://upload.wikimedia.org/wikipedia/commons/b/b8/EXIT_%C3%A7iki%C5%9F.jpg"/>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23266399" y="7228682"/>
            <a:ext cx="4968875" cy="3726656"/>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2">
            <a:extLst>
              <a:ext uri="{FF2B5EF4-FFF2-40B4-BE49-F238E27FC236}">
                <a16:creationId xmlns:a16="http://schemas.microsoft.com/office/drawing/2014/main" id="{6D6B7CEE-1E85-BB6B-2C09-32390C42AD38}"/>
              </a:ext>
            </a:extLst>
          </p:cNvPr>
          <p:cNvPicPr>
            <a:picLocks noChangeAspect="1"/>
          </p:cNvPicPr>
          <p:nvPr/>
        </p:nvPicPr>
        <p:blipFill>
          <a:blip r:embed="rId18"/>
          <a:stretch>
            <a:fillRect/>
          </a:stretch>
        </p:blipFill>
        <p:spPr>
          <a:xfrm>
            <a:off x="7442501" y="4413787"/>
            <a:ext cx="1460158" cy="1460158"/>
          </a:xfrm>
          <a:prstGeom prst="rect">
            <a:avLst/>
          </a:prstGeom>
        </p:spPr>
      </p:pic>
      <p:pic>
        <p:nvPicPr>
          <p:cNvPr id="8" name="Picture 2" descr="File:Edvard Munch - The Scream - Google Art Project.jpg">
            <a:extLst>
              <a:ext uri="{FF2B5EF4-FFF2-40B4-BE49-F238E27FC236}">
                <a16:creationId xmlns:a16="http://schemas.microsoft.com/office/drawing/2014/main" id="{4540D58E-836C-6B75-E22D-511288DB2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205" y="2362378"/>
            <a:ext cx="2260238" cy="28562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77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613"/>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6056723" cy="1077218"/>
          </a:xfrm>
          <a:prstGeom prst="rect">
            <a:avLst/>
          </a:prstGeom>
          <a:noFill/>
        </p:spPr>
        <p:txBody>
          <a:bodyPr wrap="none" rtlCol="0">
            <a:spAutoFit/>
          </a:bodyPr>
          <a:lstStyle/>
          <a:p>
            <a:r>
              <a:rPr lang="de-DE" sz="3200" dirty="0"/>
              <a:t>4 Herausfordernde Kommunikation</a:t>
            </a:r>
          </a:p>
          <a:p>
            <a:endParaRPr lang="de-DE" sz="3200" dirty="0"/>
          </a:p>
        </p:txBody>
      </p:sp>
      <p:sp>
        <p:nvSpPr>
          <p:cNvPr id="26" name="Pfeil nach unten 25"/>
          <p:cNvSpPr/>
          <p:nvPr/>
        </p:nvSpPr>
        <p:spPr>
          <a:xfrm rot="16200000">
            <a:off x="4075806" y="2613537"/>
            <a:ext cx="1347113" cy="928036"/>
          </a:xfrm>
          <a:prstGeom prst="downArrow">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p:cNvSpPr>
            <a:spLocks noGrp="1"/>
          </p:cNvSpPr>
          <p:nvPr>
            <p:ph type="sldNum" sz="quarter" idx="12"/>
          </p:nvPr>
        </p:nvSpPr>
        <p:spPr/>
        <p:txBody>
          <a:bodyPr/>
          <a:lstStyle/>
          <a:p>
            <a:fld id="{B5D45EE7-CFFB-47C7-ACA3-7180D14DA1D8}" type="slidenum">
              <a:rPr lang="de-DE" smtClean="0"/>
              <a:t>17</a:t>
            </a:fld>
            <a:endParaRPr lang="de-DE"/>
          </a:p>
        </p:txBody>
      </p:sp>
      <p:pic>
        <p:nvPicPr>
          <p:cNvPr id="18" name="Grafik 1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21" name="Grafik 2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9" name="Rechteck 28"/>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34" name="Grafik 33"/>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pic>
        <p:nvPicPr>
          <p:cNvPr id="1026" name="Picture 2" descr="https://upload.wikimedia.org/wikipedia/commons/b/b8/EXIT_%C3%A7iki%C5%9F.jp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23266399" y="7228682"/>
            <a:ext cx="4968875" cy="3726656"/>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1605833" y="2128436"/>
            <a:ext cx="1232325" cy="707886"/>
          </a:xfrm>
          <a:prstGeom prst="rect">
            <a:avLst/>
          </a:prstGeom>
          <a:noFill/>
          <a:ln>
            <a:solidFill>
              <a:srgbClr val="F09558"/>
            </a:solidFill>
          </a:ln>
        </p:spPr>
        <p:txBody>
          <a:bodyPr wrap="none" rtlCol="0">
            <a:spAutoFit/>
          </a:bodyPr>
          <a:lstStyle/>
          <a:p>
            <a:r>
              <a:rPr lang="de-DE" sz="4000" b="1" dirty="0"/>
              <a:t>Krise</a:t>
            </a:r>
          </a:p>
        </p:txBody>
      </p:sp>
      <p:sp>
        <p:nvSpPr>
          <p:cNvPr id="30" name="Textfeld 29"/>
          <p:cNvSpPr txBox="1"/>
          <p:nvPr/>
        </p:nvSpPr>
        <p:spPr>
          <a:xfrm>
            <a:off x="1300460" y="3342360"/>
            <a:ext cx="1843069" cy="707886"/>
          </a:xfrm>
          <a:prstGeom prst="rect">
            <a:avLst/>
          </a:prstGeom>
          <a:noFill/>
          <a:ln>
            <a:solidFill>
              <a:srgbClr val="F09558"/>
            </a:solidFill>
          </a:ln>
        </p:spPr>
        <p:txBody>
          <a:bodyPr wrap="none" rtlCol="0">
            <a:spAutoFit/>
          </a:bodyPr>
          <a:lstStyle/>
          <a:p>
            <a:r>
              <a:rPr lang="de-DE" sz="4000" b="1" dirty="0"/>
              <a:t>Konflikt</a:t>
            </a:r>
          </a:p>
        </p:txBody>
      </p:sp>
      <p:sp>
        <p:nvSpPr>
          <p:cNvPr id="31" name="Textfeld 30"/>
          <p:cNvSpPr txBox="1"/>
          <p:nvPr/>
        </p:nvSpPr>
        <p:spPr>
          <a:xfrm>
            <a:off x="5941273" y="2427673"/>
            <a:ext cx="4473148" cy="1323439"/>
          </a:xfrm>
          <a:prstGeom prst="rect">
            <a:avLst/>
          </a:prstGeom>
          <a:noFill/>
          <a:ln>
            <a:solidFill>
              <a:srgbClr val="F09558"/>
            </a:solidFill>
          </a:ln>
        </p:spPr>
        <p:txBody>
          <a:bodyPr wrap="none" rtlCol="0">
            <a:spAutoFit/>
          </a:bodyPr>
          <a:lstStyle/>
          <a:p>
            <a:r>
              <a:rPr lang="de-DE" sz="4000" b="1" dirty="0"/>
              <a:t>Amygdala bewertet </a:t>
            </a:r>
            <a:br>
              <a:rPr lang="de-DE" sz="4000" b="1" dirty="0"/>
            </a:br>
            <a:r>
              <a:rPr lang="de-DE" sz="4000" b="1" dirty="0"/>
              <a:t>Situation als Gefahr</a:t>
            </a:r>
          </a:p>
        </p:txBody>
      </p:sp>
      <p:sp>
        <p:nvSpPr>
          <p:cNvPr id="32" name="Textfeld 31"/>
          <p:cNvSpPr txBox="1"/>
          <p:nvPr/>
        </p:nvSpPr>
        <p:spPr>
          <a:xfrm>
            <a:off x="8266201" y="4645643"/>
            <a:ext cx="2956387" cy="1323439"/>
          </a:xfrm>
          <a:prstGeom prst="rect">
            <a:avLst/>
          </a:prstGeom>
          <a:noFill/>
          <a:ln>
            <a:solidFill>
              <a:srgbClr val="F09558"/>
            </a:solidFill>
          </a:ln>
        </p:spPr>
        <p:txBody>
          <a:bodyPr wrap="none" rtlCol="0">
            <a:spAutoFit/>
          </a:bodyPr>
          <a:lstStyle/>
          <a:p>
            <a:pPr algn="ctr"/>
            <a:r>
              <a:rPr lang="de-DE" sz="4000" b="1" dirty="0"/>
              <a:t>Fight-/Flight-</a:t>
            </a:r>
            <a:br>
              <a:rPr lang="de-DE" sz="4000" b="1" dirty="0"/>
            </a:br>
            <a:r>
              <a:rPr lang="de-DE" sz="4000" b="1" dirty="0"/>
              <a:t>Response</a:t>
            </a:r>
          </a:p>
        </p:txBody>
      </p:sp>
      <p:sp>
        <p:nvSpPr>
          <p:cNvPr id="12" name="Nach oben gebogener Pfeil 11"/>
          <p:cNvSpPr/>
          <p:nvPr/>
        </p:nvSpPr>
        <p:spPr>
          <a:xfrm rot="5400000">
            <a:off x="6460671" y="4157849"/>
            <a:ext cx="1257972" cy="1333500"/>
          </a:xfrm>
          <a:prstGeom prst="bentUpArrow">
            <a:avLst/>
          </a:prstGeom>
          <a:noFill/>
          <a:ln>
            <a:solidFill>
              <a:srgbClr val="94C2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564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A4B3-5672-347C-17A5-AD529279BA06}"/>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2DEC859-0F55-7C46-51BE-3FE93035BC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999"/>
            <a:ext cx="12192000" cy="6858000"/>
          </a:xfrm>
        </p:spPr>
      </p:pic>
      <p:graphicFrame>
        <p:nvGraphicFramePr>
          <p:cNvPr id="7" name="Inhaltsplatzhalter 1">
            <a:extLst>
              <a:ext uri="{FF2B5EF4-FFF2-40B4-BE49-F238E27FC236}">
                <a16:creationId xmlns:a16="http://schemas.microsoft.com/office/drawing/2014/main" id="{E772EC55-8720-671A-9583-C71807BA1EDA}"/>
              </a:ext>
            </a:extLst>
          </p:cNvPr>
          <p:cNvGraphicFramePr>
            <a:graphicFrameLocks/>
          </p:cNvGraphicFramePr>
          <p:nvPr>
            <p:extLst>
              <p:ext uri="{D42A27DB-BD31-4B8C-83A1-F6EECF244321}">
                <p14:modId xmlns:p14="http://schemas.microsoft.com/office/powerpoint/2010/main" val="3006021124"/>
              </p:ext>
            </p:extLst>
          </p:nvPr>
        </p:nvGraphicFramePr>
        <p:xfrm>
          <a:off x="178774" y="1363671"/>
          <a:ext cx="11834447"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Inhaltsplatzhalter 2">
            <a:extLst>
              <a:ext uri="{FF2B5EF4-FFF2-40B4-BE49-F238E27FC236}">
                <a16:creationId xmlns:a16="http://schemas.microsoft.com/office/drawing/2014/main" id="{5A1C6D46-F36F-C55C-98E5-C48898340D73}"/>
              </a:ext>
            </a:extLst>
          </p:cNvPr>
          <p:cNvSpPr txBox="1">
            <a:spLocks/>
          </p:cNvSpPr>
          <p:nvPr/>
        </p:nvSpPr>
        <p:spPr>
          <a:xfrm rot="20929023">
            <a:off x="2870934" y="3656262"/>
            <a:ext cx="6413012" cy="481123"/>
          </a:xfrm>
          <a:prstGeom prst="rect">
            <a:avLst/>
          </a:prstGeom>
          <a:solidFill>
            <a:schemeClr val="bg1"/>
          </a:solidFill>
          <a:ln w="28575">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de-DE" dirty="0"/>
              <a:t>Außerhalb von Stresssituationen trainieren</a:t>
            </a:r>
          </a:p>
        </p:txBody>
      </p:sp>
      <p:sp>
        <p:nvSpPr>
          <p:cNvPr id="22" name="Textfeld 21">
            <a:extLst>
              <a:ext uri="{FF2B5EF4-FFF2-40B4-BE49-F238E27FC236}">
                <a16:creationId xmlns:a16="http://schemas.microsoft.com/office/drawing/2014/main" id="{EA8CDE5B-DC34-451A-D39B-151714C6209E}"/>
              </a:ext>
            </a:extLst>
          </p:cNvPr>
          <p:cNvSpPr txBox="1"/>
          <p:nvPr/>
        </p:nvSpPr>
        <p:spPr>
          <a:xfrm>
            <a:off x="1103203" y="965138"/>
            <a:ext cx="6056723" cy="1077218"/>
          </a:xfrm>
          <a:prstGeom prst="rect">
            <a:avLst/>
          </a:prstGeom>
          <a:noFill/>
        </p:spPr>
        <p:txBody>
          <a:bodyPr wrap="none" rtlCol="0">
            <a:spAutoFit/>
          </a:bodyPr>
          <a:lstStyle/>
          <a:p>
            <a:r>
              <a:rPr lang="de-DE" sz="3200" dirty="0"/>
              <a:t>4 Herausfordernde Kommunikation</a:t>
            </a:r>
          </a:p>
          <a:p>
            <a:endParaRPr lang="de-DE" sz="3200" dirty="0"/>
          </a:p>
        </p:txBody>
      </p:sp>
      <p:sp>
        <p:nvSpPr>
          <p:cNvPr id="4" name="Rechteck 3">
            <a:extLst>
              <a:ext uri="{FF2B5EF4-FFF2-40B4-BE49-F238E27FC236}">
                <a16:creationId xmlns:a16="http://schemas.microsoft.com/office/drawing/2014/main" id="{22D4CEB7-F601-E259-0707-63CEDE1F30FF}"/>
              </a:ext>
            </a:extLst>
          </p:cNvPr>
          <p:cNvSpPr/>
          <p:nvPr/>
        </p:nvSpPr>
        <p:spPr>
          <a:xfrm>
            <a:off x="-5" y="6136621"/>
            <a:ext cx="11239500" cy="369332"/>
          </a:xfrm>
          <a:prstGeom prst="rect">
            <a:avLst/>
          </a:prstGeom>
        </p:spPr>
        <p:txBody>
          <a:bodyPr wrap="square">
            <a:spAutoFit/>
          </a:bodyPr>
          <a:lstStyle/>
          <a:p>
            <a:r>
              <a:rPr lang="de-DE" dirty="0"/>
              <a:t>Abb. 6: Herausfordernde Kommunikation</a:t>
            </a:r>
            <a:endParaRPr lang="de-DE" sz="1200" dirty="0">
              <a:highlight>
                <a:srgbClr val="FFFF00"/>
              </a:highlight>
            </a:endParaRPr>
          </a:p>
        </p:txBody>
      </p:sp>
      <p:sp>
        <p:nvSpPr>
          <p:cNvPr id="2" name="Foliennummernplatzhalter 1">
            <a:extLst>
              <a:ext uri="{FF2B5EF4-FFF2-40B4-BE49-F238E27FC236}">
                <a16:creationId xmlns:a16="http://schemas.microsoft.com/office/drawing/2014/main" id="{5F0A37B9-D421-DD15-EA2F-AF532D331F0C}"/>
              </a:ext>
            </a:extLst>
          </p:cNvPr>
          <p:cNvSpPr>
            <a:spLocks noGrp="1"/>
          </p:cNvSpPr>
          <p:nvPr>
            <p:ph type="sldNum" sz="quarter" idx="12"/>
          </p:nvPr>
        </p:nvSpPr>
        <p:spPr/>
        <p:txBody>
          <a:bodyPr/>
          <a:lstStyle/>
          <a:p>
            <a:fld id="{B5D45EE7-CFFB-47C7-ACA3-7180D14DA1D8}" type="slidenum">
              <a:rPr lang="de-DE" smtClean="0"/>
              <a:t>18</a:t>
            </a:fld>
            <a:endParaRPr lang="de-DE" dirty="0"/>
          </a:p>
        </p:txBody>
      </p:sp>
      <p:pic>
        <p:nvPicPr>
          <p:cNvPr id="18" name="Grafik 17">
            <a:extLst>
              <a:ext uri="{FF2B5EF4-FFF2-40B4-BE49-F238E27FC236}">
                <a16:creationId xmlns:a16="http://schemas.microsoft.com/office/drawing/2014/main" id="{52964A51-3EEC-6D6A-9B86-9E44ABED69B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9" name="Grafik 18">
            <a:extLst>
              <a:ext uri="{FF2B5EF4-FFF2-40B4-BE49-F238E27FC236}">
                <a16:creationId xmlns:a16="http://schemas.microsoft.com/office/drawing/2014/main" id="{603535C7-125F-00C4-7FF8-B70E1B488C5C}"/>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0" name="Rechteck 19">
            <a:extLst>
              <a:ext uri="{FF2B5EF4-FFF2-40B4-BE49-F238E27FC236}">
                <a16:creationId xmlns:a16="http://schemas.microsoft.com/office/drawing/2014/main" id="{3E3B4894-E102-694A-E0A2-CBEA84FF83D4}"/>
              </a:ext>
            </a:extLst>
          </p:cNvPr>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7" name="Grafik 26">
            <a:extLst>
              <a:ext uri="{FF2B5EF4-FFF2-40B4-BE49-F238E27FC236}">
                <a16:creationId xmlns:a16="http://schemas.microsoft.com/office/drawing/2014/main" id="{D9363F9E-9760-99D5-E500-9CC8F55D08D9}"/>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pic>
        <p:nvPicPr>
          <p:cNvPr id="6" name="Grafik 5" descr="Lungen">
            <a:extLst>
              <a:ext uri="{FF2B5EF4-FFF2-40B4-BE49-F238E27FC236}">
                <a16:creationId xmlns:a16="http://schemas.microsoft.com/office/drawing/2014/main" id="{0C3ADFC3-98EB-CD13-DAFE-5D534D90A6D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98659" y="1651126"/>
            <a:ext cx="914400" cy="914400"/>
          </a:xfrm>
          <a:prstGeom prst="rect">
            <a:avLst/>
          </a:prstGeom>
        </p:spPr>
      </p:pic>
      <p:pic>
        <p:nvPicPr>
          <p:cNvPr id="9" name="Grafik 8" descr="Nase">
            <a:extLst>
              <a:ext uri="{FF2B5EF4-FFF2-40B4-BE49-F238E27FC236}">
                <a16:creationId xmlns:a16="http://schemas.microsoft.com/office/drawing/2014/main" id="{647D7792-2F77-70AD-E35C-4FC0F6352B5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03363" y="1710712"/>
            <a:ext cx="762354" cy="762354"/>
          </a:xfrm>
          <a:prstGeom prst="rect">
            <a:avLst/>
          </a:prstGeom>
        </p:spPr>
      </p:pic>
      <p:pic>
        <p:nvPicPr>
          <p:cNvPr id="11" name="Grafik 10" descr="Ohr">
            <a:extLst>
              <a:ext uri="{FF2B5EF4-FFF2-40B4-BE49-F238E27FC236}">
                <a16:creationId xmlns:a16="http://schemas.microsoft.com/office/drawing/2014/main" id="{3C4E9CF0-5CB7-ACCC-51B8-DD3C5C27EF9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201806" y="1689076"/>
            <a:ext cx="781872" cy="781872"/>
          </a:xfrm>
          <a:prstGeom prst="rect">
            <a:avLst/>
          </a:prstGeom>
        </p:spPr>
      </p:pic>
      <p:pic>
        <p:nvPicPr>
          <p:cNvPr id="16" name="Grafik 15" descr="Auge">
            <a:extLst>
              <a:ext uri="{FF2B5EF4-FFF2-40B4-BE49-F238E27FC236}">
                <a16:creationId xmlns:a16="http://schemas.microsoft.com/office/drawing/2014/main" id="{E30B88A3-2D04-FFD8-D830-E286737A9B9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974205" y="1686958"/>
            <a:ext cx="764665" cy="764665"/>
          </a:xfrm>
          <a:prstGeom prst="rect">
            <a:avLst/>
          </a:prstGeom>
        </p:spPr>
      </p:pic>
    </p:spTree>
    <p:extLst>
      <p:ext uri="{BB962C8B-B14F-4D97-AF65-F5344CB8AC3E}">
        <p14:creationId xmlns:p14="http://schemas.microsoft.com/office/powerpoint/2010/main" val="59298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9660337" cy="1569660"/>
          </a:xfrm>
          <a:prstGeom prst="rect">
            <a:avLst/>
          </a:prstGeom>
          <a:noFill/>
        </p:spPr>
        <p:txBody>
          <a:bodyPr wrap="none" rtlCol="0">
            <a:spAutoFit/>
          </a:bodyPr>
          <a:lstStyle/>
          <a:p>
            <a:r>
              <a:rPr lang="de-DE" sz="4800" dirty="0"/>
              <a:t>5 Lehrfilm  a) „ich kenne das schon“ -</a:t>
            </a:r>
            <a:br>
              <a:rPr lang="de-DE" sz="4800" dirty="0"/>
            </a:br>
            <a:r>
              <a:rPr lang="de-DE" sz="4800" dirty="0"/>
              <a:t>zum Umgang mit Diskriminierung</a:t>
            </a:r>
          </a:p>
        </p:txBody>
      </p:sp>
      <p:sp>
        <p:nvSpPr>
          <p:cNvPr id="4" name="Foliennummernplatzhalter 3"/>
          <p:cNvSpPr>
            <a:spLocks noGrp="1"/>
          </p:cNvSpPr>
          <p:nvPr>
            <p:ph type="sldNum" sz="quarter" idx="12"/>
          </p:nvPr>
        </p:nvSpPr>
        <p:spPr/>
        <p:txBody>
          <a:bodyPr/>
          <a:lstStyle/>
          <a:p>
            <a:fld id="{B5D45EE7-CFFB-47C7-ACA3-7180D14DA1D8}" type="slidenum">
              <a:rPr lang="de-DE" smtClean="0"/>
              <a:t>19</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54730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431983"/>
          </a:xfrm>
          <a:prstGeom prst="rect">
            <a:avLst/>
          </a:prstGeom>
          <a:noFill/>
        </p:spPr>
        <p:txBody>
          <a:bodyPr wrap="square" rtlCol="0">
            <a:spAutoFit/>
          </a:bodyPr>
          <a:lstStyle/>
          <a:p>
            <a:r>
              <a:rPr lang="de-DE" sz="3200" dirty="0"/>
              <a:t>5 Lehrfilm a) zum Umgang mit Diskriminierung</a:t>
            </a:r>
            <a:endParaRPr lang="de-DE" sz="2000" dirty="0"/>
          </a:p>
          <a:p>
            <a:endParaRPr lang="de-DE" sz="3200" dirty="0"/>
          </a:p>
          <a:p>
            <a:pPr marL="342900" indent="-342900">
              <a:buFont typeface="Arial" panose="020B0604020202020204" pitchFamily="34" charset="0"/>
              <a:buChar char="•"/>
            </a:pPr>
            <a:r>
              <a:rPr lang="de-DE" sz="2000" dirty="0"/>
              <a:t>Der Lehrfilm zeigt, wie eine gebärende Person rassistisch diskriminiert wird</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Das Zeigen einer solchen Situation ist erforderlich, um darauf aufbauend Handlungsmöglichkeiten zum Umgang mit solchen Situationen zu erarbeiten und so im </a:t>
            </a:r>
            <a:r>
              <a:rPr lang="de-DE" sz="2000" dirty="0" err="1"/>
              <a:t>Realfall</a:t>
            </a:r>
            <a:r>
              <a:rPr lang="de-DE" sz="2000" dirty="0"/>
              <a:t> handlungsfähiger zu sein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Im Fall einer Belastung</a:t>
            </a:r>
          </a:p>
          <a:p>
            <a:pPr marL="800100" lvl="1" indent="-342900">
              <a:buFont typeface="Arial" panose="020B0604020202020204" pitchFamily="34" charset="0"/>
              <a:buChar char="•"/>
            </a:pPr>
            <a:r>
              <a:rPr lang="de-DE" sz="2000" dirty="0"/>
              <a:t>Atmen Sie langsam und fokussieren Sie die Ausatmung</a:t>
            </a:r>
          </a:p>
          <a:p>
            <a:pPr marL="800100" lvl="1" indent="-342900">
              <a:buFont typeface="Arial" panose="020B0604020202020204" pitchFamily="34" charset="0"/>
              <a:buChar char="•"/>
            </a:pPr>
            <a:r>
              <a:rPr lang="de-DE" sz="2000" dirty="0"/>
              <a:t>Suchen Sie das persönliche Gespräch mit der dozierenden Person</a:t>
            </a:r>
          </a:p>
          <a:p>
            <a:pPr marL="800100" lvl="1" indent="-342900">
              <a:buFont typeface="Arial" panose="020B0604020202020204" pitchFamily="34" charset="0"/>
              <a:buChar char="•"/>
            </a:pPr>
            <a:r>
              <a:rPr lang="de-DE" sz="2000" dirty="0"/>
              <a:t>Nehmen Sie Unterstützungsangebote Ihrer Institution wahr, </a:t>
            </a:r>
            <a:br>
              <a:rPr lang="de-DE" sz="2000" dirty="0"/>
            </a:br>
            <a:r>
              <a:rPr lang="de-DE" sz="2000" dirty="0"/>
              <a:t>z.B. psychosoziale Beratungsstellen</a:t>
            </a:r>
          </a:p>
        </p:txBody>
      </p:sp>
      <p:sp>
        <p:nvSpPr>
          <p:cNvPr id="3" name="Foliennummernplatzhalter 2"/>
          <p:cNvSpPr>
            <a:spLocks noGrp="1"/>
          </p:cNvSpPr>
          <p:nvPr>
            <p:ph type="sldNum" sz="quarter" idx="12"/>
          </p:nvPr>
        </p:nvSpPr>
        <p:spPr/>
        <p:txBody>
          <a:bodyPr/>
          <a:lstStyle/>
          <a:p>
            <a:fld id="{B5D45EE7-CFFB-47C7-ACA3-7180D14DA1D8}" type="slidenum">
              <a:rPr lang="de-DE" smtClean="0"/>
              <a:t>20</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43513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5 Lehrfilm a) „ich kenne das schon“ zum Umgang mit Diskriminierung, Teil 1</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21</a:t>
            </a:fld>
            <a:endParaRPr lang="de-DE"/>
          </a:p>
        </p:txBody>
      </p:sp>
      <p:sp>
        <p:nvSpPr>
          <p:cNvPr id="10" name="Textfeld 9"/>
          <p:cNvSpPr txBox="1"/>
          <p:nvPr/>
        </p:nvSpPr>
        <p:spPr>
          <a:xfrm>
            <a:off x="-40655" y="6550223"/>
            <a:ext cx="5358390" cy="307777"/>
          </a:xfrm>
          <a:prstGeom prst="rect">
            <a:avLst/>
          </a:prstGeom>
          <a:noFill/>
        </p:spPr>
        <p:txBody>
          <a:bodyPr wrap="none" rtlCol="0">
            <a:spAutoFit/>
          </a:bodyPr>
          <a:lstStyle/>
          <a:p>
            <a:r>
              <a:rPr lang="de-DE" sz="1400" dirty="0"/>
              <a:t>Abb. 7: Filmausschnitt aus „Ich kenne das schon“, Teil 1 (Scharf, 2025a).</a:t>
            </a:r>
          </a:p>
        </p:txBody>
      </p:sp>
      <p:pic>
        <p:nvPicPr>
          <p:cNvPr id="11" name="Grafik 1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pic>
        <p:nvPicPr>
          <p:cNvPr id="4" name="Grafik 3"/>
          <p:cNvPicPr>
            <a:picLocks noChangeAspect="1"/>
          </p:cNvPicPr>
          <p:nvPr/>
        </p:nvPicPr>
        <p:blipFill>
          <a:blip r:embed="rId7"/>
          <a:stretch>
            <a:fillRect/>
          </a:stretch>
        </p:blipFill>
        <p:spPr>
          <a:xfrm>
            <a:off x="2019221" y="2301534"/>
            <a:ext cx="7962979" cy="35808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4495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154984"/>
          </a:xfrm>
          <a:prstGeom prst="rect">
            <a:avLst/>
          </a:prstGeom>
          <a:noFill/>
        </p:spPr>
        <p:txBody>
          <a:bodyPr wrap="square" rtlCol="0">
            <a:spAutoFit/>
          </a:bodyPr>
          <a:lstStyle/>
          <a:p>
            <a:r>
              <a:rPr lang="de-DE" sz="3200" dirty="0"/>
              <a:t>5 Lehrfilm a) „ich kenne das schon“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Wie bewerten Sie die Situation?</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Wie könnten die beteiligten Personen handeln (kommunizieren)?</a:t>
            </a: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22</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29810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5 Lehrfilm a) „ich kenne das schon“ zum Umgang mit Diskriminierung, Teil 2</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23</a:t>
            </a:fld>
            <a:endParaRPr lang="de-DE"/>
          </a:p>
        </p:txBody>
      </p:sp>
      <p:sp>
        <p:nvSpPr>
          <p:cNvPr id="10" name="Textfeld 9"/>
          <p:cNvSpPr txBox="1"/>
          <p:nvPr/>
        </p:nvSpPr>
        <p:spPr>
          <a:xfrm>
            <a:off x="-40655" y="6550223"/>
            <a:ext cx="5358390" cy="307777"/>
          </a:xfrm>
          <a:prstGeom prst="rect">
            <a:avLst/>
          </a:prstGeom>
          <a:noFill/>
        </p:spPr>
        <p:txBody>
          <a:bodyPr wrap="none" rtlCol="0">
            <a:spAutoFit/>
          </a:bodyPr>
          <a:lstStyle/>
          <a:p>
            <a:r>
              <a:rPr lang="de-DE" sz="1400" dirty="0"/>
              <a:t>Abb. 8: Filmausschnitt aus „Ich kenne das schon“, Teil 2 (Scharf, 2025a).</a:t>
            </a:r>
          </a:p>
        </p:txBody>
      </p:sp>
      <p:pic>
        <p:nvPicPr>
          <p:cNvPr id="6" name="Grafik 5"/>
          <p:cNvPicPr>
            <a:picLocks noChangeAspect="1"/>
          </p:cNvPicPr>
          <p:nvPr/>
        </p:nvPicPr>
        <p:blipFill>
          <a:blip r:embed="rId4"/>
          <a:stretch>
            <a:fillRect/>
          </a:stretch>
        </p:blipFill>
        <p:spPr>
          <a:xfrm>
            <a:off x="2003252" y="2320680"/>
            <a:ext cx="7978948" cy="3587734"/>
          </a:xfrm>
          <a:prstGeom prst="rect">
            <a:avLst/>
          </a:prstGeom>
          <a:ln>
            <a:noFill/>
          </a:ln>
          <a:effectLst>
            <a:outerShdw blurRad="292100" dist="139700" dir="2700000" algn="tl" rotWithShape="0">
              <a:srgbClr val="333333">
                <a:alpha val="65000"/>
              </a:srgbClr>
            </a:outerShdw>
          </a:effectLst>
        </p:spPr>
      </p:pic>
      <p:pic>
        <p:nvPicPr>
          <p:cNvPr id="12" name="Grafik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3" name="Grafik 1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4" name="Rechteck 13"/>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9" name="Grafik 18"/>
          <p:cNvPicPr/>
          <p:nvPr/>
        </p:nvPicPr>
        <p:blipFill>
          <a:blip r:embed="rId7"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75656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770537"/>
          </a:xfrm>
          <a:prstGeom prst="rect">
            <a:avLst/>
          </a:prstGeom>
          <a:noFill/>
        </p:spPr>
        <p:txBody>
          <a:bodyPr wrap="square" rtlCol="0">
            <a:spAutoFit/>
          </a:bodyPr>
          <a:lstStyle/>
          <a:p>
            <a:r>
              <a:rPr lang="de-DE" sz="3200" dirty="0"/>
              <a:t>5 Lehrfilm a)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Halten Sie die gezeigte Handlung (Kommunikation) im Umgang mit Diskriminierung für geeignet? Haben Sie Verbesserungsvorschläge?</a:t>
            </a:r>
          </a:p>
          <a:p>
            <a:pPr marL="457200" indent="-457200">
              <a:buFont typeface="+mj-lt"/>
              <a:buAutoNum type="arabicPeriod"/>
            </a:pPr>
            <a:endParaRPr lang="de-DE" sz="2400" dirty="0"/>
          </a:p>
          <a:p>
            <a:pPr marL="457200" indent="-457200">
              <a:buFont typeface="+mj-lt"/>
              <a:buAutoNum type="arabicPeriod"/>
            </a:pPr>
            <a:r>
              <a:rPr lang="de-DE" sz="2400" dirty="0"/>
              <a:t>Können Sie sich vorstellen, in Ihrem eigenen Klinikalltag in diskriminierenden Situationen kommunikativ zu handeln, </a:t>
            </a:r>
            <a:br>
              <a:rPr lang="de-DE" sz="2400" dirty="0"/>
            </a:br>
            <a:r>
              <a:rPr lang="de-DE" sz="2400" dirty="0"/>
              <a:t>und warum (nicht)?</a:t>
            </a:r>
            <a:endParaRPr lang="de-DE" sz="2000" dirty="0"/>
          </a:p>
        </p:txBody>
      </p:sp>
      <p:sp>
        <p:nvSpPr>
          <p:cNvPr id="6" name="Foliennummernplatzhalter 5"/>
          <p:cNvSpPr>
            <a:spLocks noGrp="1"/>
          </p:cNvSpPr>
          <p:nvPr>
            <p:ph type="sldNum" sz="quarter" idx="12"/>
          </p:nvPr>
        </p:nvSpPr>
        <p:spPr/>
        <p:txBody>
          <a:bodyPr/>
          <a:lstStyle/>
          <a:p>
            <a:fld id="{B5D45EE7-CFFB-47C7-ACA3-7180D14DA1D8}" type="slidenum">
              <a:rPr lang="de-DE" smtClean="0"/>
              <a:t>24</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22322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6399701" cy="830997"/>
          </a:xfrm>
          <a:prstGeom prst="rect">
            <a:avLst/>
          </a:prstGeom>
          <a:noFill/>
        </p:spPr>
        <p:txBody>
          <a:bodyPr wrap="none" rtlCol="0">
            <a:spAutoFit/>
          </a:bodyPr>
          <a:lstStyle/>
          <a:p>
            <a:r>
              <a:rPr lang="de-DE" sz="4800" dirty="0"/>
              <a:t>6 Abschluss und Ausblick</a:t>
            </a:r>
          </a:p>
        </p:txBody>
      </p:sp>
      <p:sp>
        <p:nvSpPr>
          <p:cNvPr id="4" name="Foliennummernplatzhalter 3"/>
          <p:cNvSpPr>
            <a:spLocks noGrp="1"/>
          </p:cNvSpPr>
          <p:nvPr>
            <p:ph type="sldNum" sz="quarter" idx="12"/>
          </p:nvPr>
        </p:nvSpPr>
        <p:spPr/>
        <p:txBody>
          <a:bodyPr/>
          <a:lstStyle/>
          <a:p>
            <a:fld id="{B5D45EE7-CFFB-47C7-ACA3-7180D14DA1D8}" type="slidenum">
              <a:rPr lang="de-DE" smtClean="0"/>
              <a:t>25</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58947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585871"/>
          </a:xfrm>
          <a:prstGeom prst="rect">
            <a:avLst/>
          </a:prstGeom>
          <a:noFill/>
        </p:spPr>
        <p:txBody>
          <a:bodyPr wrap="square" rtlCol="0">
            <a:spAutoFit/>
          </a:bodyPr>
          <a:lstStyle/>
          <a:p>
            <a:r>
              <a:rPr lang="de-DE" sz="3200" dirty="0"/>
              <a:t>6 Abschluss und Ausblick</a:t>
            </a:r>
            <a:endParaRPr lang="de-DE" sz="2000" dirty="0"/>
          </a:p>
          <a:p>
            <a:endParaRPr lang="de-DE" sz="3200" dirty="0"/>
          </a:p>
          <a:p>
            <a:r>
              <a:rPr lang="de-DE" sz="2400" dirty="0"/>
              <a:t>Blitzlicht</a:t>
            </a:r>
          </a:p>
          <a:p>
            <a:endParaRPr lang="de-DE" sz="2000" dirty="0"/>
          </a:p>
          <a:p>
            <a:pPr marL="342900" indent="-342900">
              <a:buFont typeface="Arial" panose="020B0604020202020204" pitchFamily="34" charset="0"/>
              <a:buChar char="•"/>
            </a:pPr>
            <a:r>
              <a:rPr lang="de-DE" sz="2000" dirty="0"/>
              <a:t>Was habe ich heute gelernt/mitgenommen?</a:t>
            </a:r>
          </a:p>
          <a:p>
            <a:pPr marL="342900" indent="-342900">
              <a:buFont typeface="Arial" panose="020B0604020202020204" pitchFamily="34" charset="0"/>
              <a:buChar char="•"/>
            </a:pPr>
            <a:r>
              <a:rPr lang="de-DE" sz="2000" dirty="0"/>
              <a:t>Was sollte am zweiten </a:t>
            </a:r>
            <a:r>
              <a:rPr lang="de-DE" sz="2000" dirty="0" err="1"/>
              <a:t>Workshoptag</a:t>
            </a:r>
            <a:r>
              <a:rPr lang="de-DE" sz="2000" dirty="0"/>
              <a:t> noch mal besprochen werden?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endParaRPr lang="de-DE" sz="2000" dirty="0"/>
          </a:p>
          <a:p>
            <a:r>
              <a:rPr lang="de-DE" sz="2400" dirty="0" err="1"/>
              <a:t>Workshoptag</a:t>
            </a:r>
            <a:r>
              <a:rPr lang="de-DE" sz="2400" dirty="0"/>
              <a:t> II</a:t>
            </a:r>
          </a:p>
          <a:p>
            <a:endParaRPr lang="de-DE" sz="2000" dirty="0"/>
          </a:p>
          <a:p>
            <a:pPr marL="342900" indent="-342900">
              <a:buFont typeface="Arial" panose="020B0604020202020204" pitchFamily="34" charset="0"/>
              <a:buChar char="•"/>
            </a:pPr>
            <a:r>
              <a:rPr lang="de-DE" sz="2000" dirty="0"/>
              <a:t>Rückblick Tag I</a:t>
            </a:r>
          </a:p>
          <a:p>
            <a:pPr marL="342900" indent="-342900">
              <a:buFont typeface="Arial" panose="020B0604020202020204" pitchFamily="34" charset="0"/>
              <a:buChar char="•"/>
            </a:pPr>
            <a:r>
              <a:rPr lang="de-DE" sz="2000" dirty="0"/>
              <a:t>Zwei weitere Lehrfilme zum Umgang mit Diskriminierung im Kontext Kreißsaal</a:t>
            </a:r>
          </a:p>
          <a:p>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26</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7336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8" end="8"/>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10" end="1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9" name="Textfeld 8">
            <a:extLst>
              <a:ext uri="{FF2B5EF4-FFF2-40B4-BE49-F238E27FC236}">
                <a16:creationId xmlns:a16="http://schemas.microsoft.com/office/drawing/2014/main" id="{C3F1FA25-9E17-456E-955D-EA11D687BF46}"/>
              </a:ext>
            </a:extLst>
          </p:cNvPr>
          <p:cNvSpPr txBox="1"/>
          <p:nvPr/>
        </p:nvSpPr>
        <p:spPr>
          <a:xfrm>
            <a:off x="5935625" y="3822655"/>
            <a:ext cx="3251918" cy="1569660"/>
          </a:xfrm>
          <a:prstGeom prst="rect">
            <a:avLst/>
          </a:prstGeom>
          <a:noFill/>
        </p:spPr>
        <p:txBody>
          <a:bodyPr wrap="square" rtlCol="0">
            <a:spAutoFit/>
          </a:bodyPr>
          <a:lstStyle/>
          <a:p>
            <a:r>
              <a:rPr lang="de-DE" sz="1600" dirty="0">
                <a:latin typeface="+mj-lt"/>
              </a:rPr>
              <a:t>Kontakt: </a:t>
            </a:r>
            <a:r>
              <a:rPr lang="de-DE" sz="1600" dirty="0">
                <a:solidFill>
                  <a:srgbClr val="FF0000"/>
                </a:solidFill>
                <a:latin typeface="+mj-lt"/>
                <a:hlinkClick r:id="rId4"/>
              </a:rPr>
              <a:t>claudia.scharf@uk-koeln.de</a:t>
            </a:r>
            <a:endParaRPr lang="de-DE" sz="1600" dirty="0">
              <a:solidFill>
                <a:srgbClr val="FF0000"/>
              </a:solidFill>
              <a:latin typeface="+mj-lt"/>
            </a:endParaRPr>
          </a:p>
          <a:p>
            <a:endParaRPr lang="de-DE" sz="1600" dirty="0">
              <a:solidFill>
                <a:srgbClr val="FF0000"/>
              </a:solidFill>
              <a:latin typeface="+mj-lt"/>
            </a:endParaRPr>
          </a:p>
          <a:p>
            <a:r>
              <a:rPr lang="de-DE" sz="1600" dirty="0">
                <a:latin typeface="+mj-lt"/>
              </a:rPr>
              <a:t>Folgen Sie uns auf Instagram </a:t>
            </a:r>
          </a:p>
          <a:p>
            <a:pPr marL="342900" indent="-342900">
              <a:buFont typeface="Wingdings" panose="05000000000000000000" pitchFamily="2" charset="2"/>
              <a:buChar char="Ø"/>
            </a:pPr>
            <a:r>
              <a:rPr lang="de-DE" sz="1600" dirty="0">
                <a:latin typeface="+mj-lt"/>
              </a:rPr>
              <a:t>@</a:t>
            </a:r>
            <a:r>
              <a:rPr lang="de-DE" sz="1600" dirty="0" err="1">
                <a:latin typeface="+mj-lt"/>
              </a:rPr>
              <a:t>uniklinikkoeln</a:t>
            </a:r>
            <a:endParaRPr lang="de-DE" sz="1600" dirty="0">
              <a:latin typeface="+mj-lt"/>
            </a:endParaRPr>
          </a:p>
          <a:p>
            <a:pPr marL="342900" indent="-342900">
              <a:buFont typeface="Wingdings" panose="05000000000000000000" pitchFamily="2" charset="2"/>
              <a:buChar char="Ø"/>
            </a:pPr>
            <a:r>
              <a:rPr lang="de-DE" sz="1600" dirty="0">
                <a:latin typeface="+mj-lt"/>
              </a:rPr>
              <a:t>@</a:t>
            </a:r>
            <a:r>
              <a:rPr lang="de-DE" sz="1600" dirty="0" err="1">
                <a:latin typeface="+mj-lt"/>
              </a:rPr>
              <a:t>uni_koeln</a:t>
            </a:r>
            <a:endParaRPr lang="de-DE" sz="1600" dirty="0">
              <a:latin typeface="+mj-lt"/>
            </a:endParaRPr>
          </a:p>
          <a:p>
            <a:pPr marL="342900" indent="-342900">
              <a:buFont typeface="Wingdings" panose="05000000000000000000" pitchFamily="2" charset="2"/>
              <a:buChar char="Ø"/>
            </a:pPr>
            <a:r>
              <a:rPr lang="de-DE" sz="1600" dirty="0">
                <a:latin typeface="+mj-lt"/>
              </a:rPr>
              <a:t>@</a:t>
            </a:r>
            <a:r>
              <a:rPr lang="de-DE" sz="1600" dirty="0" err="1">
                <a:latin typeface="+mj-lt"/>
              </a:rPr>
              <a:t>hebammenwissenschaft.koeln</a:t>
            </a:r>
            <a:r>
              <a:rPr lang="de-DE" sz="1600" dirty="0">
                <a:latin typeface="+mj-lt"/>
              </a:rPr>
              <a:t> </a:t>
            </a:r>
          </a:p>
        </p:txBody>
      </p:sp>
      <p:sp>
        <p:nvSpPr>
          <p:cNvPr id="3" name="Foliennummernplatzhalter 2"/>
          <p:cNvSpPr>
            <a:spLocks noGrp="1"/>
          </p:cNvSpPr>
          <p:nvPr>
            <p:ph type="sldNum" sz="quarter" idx="12"/>
          </p:nvPr>
        </p:nvSpPr>
        <p:spPr/>
        <p:txBody>
          <a:bodyPr/>
          <a:lstStyle/>
          <a:p>
            <a:fld id="{B5D45EE7-CFFB-47C7-ACA3-7180D14DA1D8}" type="slidenum">
              <a:rPr lang="de-DE" smtClean="0"/>
              <a:t>27</a:t>
            </a:fld>
            <a:endParaRPr lang="de-DE"/>
          </a:p>
        </p:txBody>
      </p:sp>
      <p:pic>
        <p:nvPicPr>
          <p:cNvPr id="14" name="Grafik 13">
            <a:extLst>
              <a:ext uri="{FF2B5EF4-FFF2-40B4-BE49-F238E27FC236}">
                <a16:creationId xmlns:a16="http://schemas.microsoft.com/office/drawing/2014/main" id="{BA4508C1-3BFD-409F-940F-DC114816E95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58747" y="4568818"/>
            <a:ext cx="1804546" cy="813455"/>
          </a:xfrm>
          <a:prstGeom prst="rect">
            <a:avLst/>
          </a:prstGeom>
        </p:spPr>
      </p:pic>
      <p:pic>
        <p:nvPicPr>
          <p:cNvPr id="15" name="Grafik 14">
            <a:extLst>
              <a:ext uri="{FF2B5EF4-FFF2-40B4-BE49-F238E27FC236}">
                <a16:creationId xmlns:a16="http://schemas.microsoft.com/office/drawing/2014/main" id="{55767A91-4390-459D-9C4D-376C823743B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07136" y="5578149"/>
            <a:ext cx="1880987" cy="612789"/>
          </a:xfrm>
          <a:prstGeom prst="rect">
            <a:avLst/>
          </a:prstGeom>
        </p:spPr>
      </p:pic>
      <p:sp>
        <p:nvSpPr>
          <p:cNvPr id="16" name="Textfeld 15"/>
          <p:cNvSpPr txBox="1"/>
          <p:nvPr/>
        </p:nvSpPr>
        <p:spPr>
          <a:xfrm>
            <a:off x="10893436" y="5917769"/>
            <a:ext cx="1079142" cy="307777"/>
          </a:xfrm>
          <a:prstGeom prst="rect">
            <a:avLst/>
          </a:prstGeom>
          <a:noFill/>
        </p:spPr>
        <p:txBody>
          <a:bodyPr wrap="none" rtlCol="0">
            <a:spAutoFit/>
          </a:bodyPr>
          <a:lstStyle/>
          <a:p>
            <a:pPr algn="ctr"/>
            <a:r>
              <a:rPr lang="de-DE" sz="700" dirty="0"/>
              <a:t>Institut für </a:t>
            </a:r>
            <a:br>
              <a:rPr lang="de-DE" sz="700" dirty="0"/>
            </a:br>
            <a:r>
              <a:rPr lang="de-DE" sz="700" dirty="0"/>
              <a:t>Hebammenwissenschaft</a:t>
            </a:r>
          </a:p>
        </p:txBody>
      </p:sp>
      <p:pic>
        <p:nvPicPr>
          <p:cNvPr id="6" name="Grafik 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570797" y="4794714"/>
            <a:ext cx="1195201" cy="1195201"/>
          </a:xfrm>
          <a:prstGeom prst="rect">
            <a:avLst/>
          </a:prstGeom>
        </p:spPr>
      </p:pic>
      <p:pic>
        <p:nvPicPr>
          <p:cNvPr id="8" name="Grafik 7"/>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827501" y="4786745"/>
            <a:ext cx="1211137" cy="1211137"/>
          </a:xfrm>
          <a:prstGeom prst="rect">
            <a:avLst/>
          </a:prstGeom>
        </p:spPr>
      </p:pic>
      <p:sp>
        <p:nvSpPr>
          <p:cNvPr id="18" name="Textfeld 17"/>
          <p:cNvSpPr txBox="1"/>
          <p:nvPr/>
        </p:nvSpPr>
        <p:spPr>
          <a:xfrm>
            <a:off x="9713786" y="5917769"/>
            <a:ext cx="909223" cy="415498"/>
          </a:xfrm>
          <a:prstGeom prst="rect">
            <a:avLst/>
          </a:prstGeom>
          <a:noFill/>
        </p:spPr>
        <p:txBody>
          <a:bodyPr wrap="none" rtlCol="0">
            <a:spAutoFit/>
          </a:bodyPr>
          <a:lstStyle/>
          <a:p>
            <a:pPr algn="ctr"/>
            <a:r>
              <a:rPr lang="de-DE" sz="700" dirty="0"/>
              <a:t>Klinik und Poliklinik </a:t>
            </a:r>
            <a:br>
              <a:rPr lang="de-DE" sz="700" dirty="0"/>
            </a:br>
            <a:r>
              <a:rPr lang="de-DE" sz="700" dirty="0"/>
              <a:t>für Psychosomatik </a:t>
            </a:r>
            <a:br>
              <a:rPr lang="de-DE" sz="700" dirty="0"/>
            </a:br>
            <a:r>
              <a:rPr lang="de-DE" sz="700" dirty="0"/>
              <a:t>und Psychotherapie</a:t>
            </a:r>
          </a:p>
        </p:txBody>
      </p:sp>
      <p:sp>
        <p:nvSpPr>
          <p:cNvPr id="21" name="Rechteck 20"/>
          <p:cNvSpPr/>
          <p:nvPr/>
        </p:nvSpPr>
        <p:spPr>
          <a:xfrm>
            <a:off x="558747" y="4096562"/>
            <a:ext cx="2372421" cy="346185"/>
          </a:xfrm>
          <a:prstGeom prst="rect">
            <a:avLst/>
          </a:prstGeom>
        </p:spPr>
        <p:txBody>
          <a:bodyPr wrap="square">
            <a:spAutoFit/>
          </a:bodyPr>
          <a:lstStyle/>
          <a:p>
            <a:pPr>
              <a:lnSpc>
                <a:spcPct val="107000"/>
              </a:lnSpc>
              <a:spcAft>
                <a:spcPts val="800"/>
              </a:spcAft>
            </a:pPr>
            <a:r>
              <a:rPr lang="de-DE" sz="8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800" dirty="0">
                <a:solidFill>
                  <a:srgbClr val="102D65"/>
                </a:solidFill>
                <a:latin typeface="Source serif"/>
                <a:ea typeface="Calibri" panose="020F0502020204030204" pitchFamily="34" charset="0"/>
                <a:cs typeface="Times New Roman" panose="02020603050405020304" pitchFamily="18" charset="0"/>
              </a:rPr>
            </a:br>
            <a:r>
              <a:rPr lang="de-DE" sz="8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800" dirty="0">
              <a:effectLst/>
              <a:latin typeface="Source serif"/>
              <a:ea typeface="Calibri" panose="020F0502020204030204" pitchFamily="34" charset="0"/>
              <a:cs typeface="Times New Roman" panose="02020603050405020304" pitchFamily="18" charset="0"/>
            </a:endParaRPr>
          </a:p>
        </p:txBody>
      </p:sp>
      <p:pic>
        <p:nvPicPr>
          <p:cNvPr id="22" name="Grafik 21"/>
          <p:cNvPicPr/>
          <p:nvPr/>
        </p:nvPicPr>
        <p:blipFill>
          <a:blip r:embed="rId9" cstate="print">
            <a:extLst>
              <a:ext uri="{28A0092B-C50C-407E-A947-70E740481C1C}">
                <a14:useLocalDpi xmlns:a14="http://schemas.microsoft.com/office/drawing/2010/main" val="0"/>
              </a:ext>
            </a:extLst>
          </a:blip>
          <a:stretch>
            <a:fillRect/>
          </a:stretch>
        </p:blipFill>
        <p:spPr>
          <a:xfrm>
            <a:off x="607136" y="3456428"/>
            <a:ext cx="1823746" cy="677105"/>
          </a:xfrm>
          <a:prstGeom prst="rect">
            <a:avLst/>
          </a:prstGeom>
        </p:spPr>
      </p:pic>
    </p:spTree>
    <p:extLst>
      <p:ext uri="{BB962C8B-B14F-4D97-AF65-F5344CB8AC3E}">
        <p14:creationId xmlns:p14="http://schemas.microsoft.com/office/powerpoint/2010/main" val="68768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3018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22628" y="1879350"/>
            <a:ext cx="4496454" cy="2123658"/>
          </a:xfrm>
          <a:prstGeom prst="rect">
            <a:avLst/>
          </a:prstGeom>
          <a:noFill/>
        </p:spPr>
        <p:txBody>
          <a:bodyPr wrap="square" rtlCol="0">
            <a:spAutoFit/>
          </a:bodyPr>
          <a:lstStyle/>
          <a:p>
            <a:r>
              <a:rPr lang="de-DE" sz="2400" b="1" dirty="0"/>
              <a:t>Diversitätssensible, interprofessionelle </a:t>
            </a:r>
            <a:br>
              <a:rPr lang="de-DE" sz="2400" b="1" dirty="0"/>
            </a:br>
            <a:r>
              <a:rPr lang="de-DE" sz="2400" b="1" dirty="0"/>
              <a:t>Kommunikation im Kreißsaal</a:t>
            </a:r>
          </a:p>
          <a:p>
            <a:endParaRPr lang="de-DE" sz="1200" b="1" dirty="0"/>
          </a:p>
          <a:p>
            <a:r>
              <a:rPr lang="de-DE" sz="2400" b="1" dirty="0"/>
              <a:t>Workshoptag II</a:t>
            </a:r>
          </a:p>
          <a:p>
            <a:endParaRPr lang="de-DE" sz="2400" b="1" dirty="0">
              <a:latin typeface="+mj-lt"/>
            </a:endParaRPr>
          </a:p>
        </p:txBody>
      </p:sp>
      <p:sp>
        <p:nvSpPr>
          <p:cNvPr id="13" name="Textfeld 12">
            <a:extLst>
              <a:ext uri="{FF2B5EF4-FFF2-40B4-BE49-F238E27FC236}">
                <a16:creationId xmlns:a16="http://schemas.microsoft.com/office/drawing/2014/main" id="{28C1FA48-7653-4B3D-98BF-AD3D4053AA0F}"/>
              </a:ext>
            </a:extLst>
          </p:cNvPr>
          <p:cNvSpPr txBox="1"/>
          <p:nvPr/>
        </p:nvSpPr>
        <p:spPr>
          <a:xfrm>
            <a:off x="5865850" y="4039596"/>
            <a:ext cx="4496454" cy="1692771"/>
          </a:xfrm>
          <a:prstGeom prst="rect">
            <a:avLst/>
          </a:prstGeom>
          <a:noFill/>
        </p:spPr>
        <p:txBody>
          <a:bodyPr wrap="square" rtlCol="0">
            <a:spAutoFit/>
          </a:bodyPr>
          <a:lstStyle/>
          <a:p>
            <a:r>
              <a:rPr lang="de-DE" sz="2000" dirty="0">
                <a:latin typeface="+mj-lt"/>
              </a:rPr>
              <a:t>Dr.in phil. Claudia Scharf</a:t>
            </a:r>
          </a:p>
          <a:p>
            <a:r>
              <a:rPr lang="de-DE" sz="2000" dirty="0">
                <a:latin typeface="+mj-lt"/>
              </a:rPr>
              <a:t>Dorothea Obst, M.A.</a:t>
            </a:r>
          </a:p>
          <a:p>
            <a:r>
              <a:rPr lang="de-DE" sz="2000" dirty="0">
                <a:latin typeface="+mj-lt"/>
              </a:rPr>
              <a:t>Prof. Dr. med. Christian Albus</a:t>
            </a:r>
          </a:p>
          <a:p>
            <a:r>
              <a:rPr lang="de-DE" sz="2000" dirty="0">
                <a:latin typeface="+mj-lt"/>
              </a:rPr>
              <a:t>Prof.in Dr. Nicola H. Bauer</a:t>
            </a:r>
          </a:p>
          <a:p>
            <a:endParaRPr lang="de-DE" sz="2400" dirty="0">
              <a:latin typeface="+mj-lt"/>
            </a:endParaRPr>
          </a:p>
        </p:txBody>
      </p:sp>
      <p:sp>
        <p:nvSpPr>
          <p:cNvPr id="15" name="Textfeld 14">
            <a:extLst>
              <a:ext uri="{FF2B5EF4-FFF2-40B4-BE49-F238E27FC236}">
                <a16:creationId xmlns:a16="http://schemas.microsoft.com/office/drawing/2014/main" id="{F6D5C292-0875-43A1-878E-12FD709B0121}"/>
              </a:ext>
            </a:extLst>
          </p:cNvPr>
          <p:cNvSpPr txBox="1"/>
          <p:nvPr/>
        </p:nvSpPr>
        <p:spPr>
          <a:xfrm>
            <a:off x="2034274" y="3023933"/>
            <a:ext cx="2989299" cy="2708434"/>
          </a:xfrm>
          <a:prstGeom prst="rect">
            <a:avLst/>
          </a:prstGeom>
          <a:noFill/>
        </p:spPr>
        <p:txBody>
          <a:bodyPr wrap="square" rtlCol="0">
            <a:spAutoFit/>
          </a:bodyPr>
          <a:lstStyle/>
          <a:p>
            <a:pPr>
              <a:spcAft>
                <a:spcPts val="1200"/>
              </a:spcAft>
            </a:pPr>
            <a:r>
              <a:rPr lang="de-DE" sz="2000" dirty="0"/>
              <a:t>Uniklinik Köln, </a:t>
            </a:r>
            <a:br>
              <a:rPr lang="de-DE" sz="2000" dirty="0"/>
            </a:br>
            <a:r>
              <a:rPr lang="de-DE" sz="2000" dirty="0"/>
              <a:t>Klinik und Poliklinik für Psychosomatik und Psychotherapie &amp;</a:t>
            </a:r>
          </a:p>
          <a:p>
            <a:pPr>
              <a:spcAft>
                <a:spcPts val="1200"/>
              </a:spcAft>
            </a:pPr>
            <a:r>
              <a:rPr lang="de-DE" sz="2000" dirty="0"/>
              <a:t>Universität zu Köln,</a:t>
            </a:r>
            <a:br>
              <a:rPr lang="de-DE" sz="2000" dirty="0"/>
            </a:br>
            <a:r>
              <a:rPr lang="de-DE" sz="2000" dirty="0"/>
              <a:t>Medizinische Fakultät, Institut für Hebammenwissenschaft</a:t>
            </a:r>
          </a:p>
        </p:txBody>
      </p:sp>
      <p:pic>
        <p:nvPicPr>
          <p:cNvPr id="3" name="Grafik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91520" y="109824"/>
            <a:ext cx="1188590" cy="535794"/>
          </a:xfrm>
          <a:prstGeom prst="rect">
            <a:avLst/>
          </a:prstGeom>
        </p:spPr>
      </p:pic>
      <p:pic>
        <p:nvPicPr>
          <p:cNvPr id="5" name="Grafik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457553" y="135894"/>
            <a:ext cx="1484599" cy="483654"/>
          </a:xfrm>
          <a:prstGeom prst="rect">
            <a:avLst/>
          </a:prstGeom>
        </p:spPr>
      </p:pic>
      <p:sp>
        <p:nvSpPr>
          <p:cNvPr id="4" name="Foliennummernplatzhalter 3"/>
          <p:cNvSpPr>
            <a:spLocks noGrp="1"/>
          </p:cNvSpPr>
          <p:nvPr>
            <p:ph type="sldNum" sz="quarter" idx="12"/>
          </p:nvPr>
        </p:nvSpPr>
        <p:spPr/>
        <p:txBody>
          <a:bodyPr/>
          <a:lstStyle/>
          <a:p>
            <a:fld id="{B5D45EE7-CFFB-47C7-ACA3-7180D14DA1D8}" type="slidenum">
              <a:rPr lang="de-DE" smtClean="0"/>
              <a:t>28</a:t>
            </a:fld>
            <a:endParaRPr lang="de-DE"/>
          </a:p>
        </p:txBody>
      </p:sp>
      <p:sp>
        <p:nvSpPr>
          <p:cNvPr id="2" name="Rechteck 1"/>
          <p:cNvSpPr/>
          <p:nvPr/>
        </p:nvSpPr>
        <p:spPr>
          <a:xfrm>
            <a:off x="6812365" y="562482"/>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7" name="Grafik 16"/>
          <p:cNvPicPr/>
          <p:nvPr/>
        </p:nvPicPr>
        <p:blipFill>
          <a:blip r:embed="rId6" cstate="print">
            <a:extLst>
              <a:ext uri="{28A0092B-C50C-407E-A947-70E740481C1C}">
                <a14:useLocalDpi xmlns:a14="http://schemas.microsoft.com/office/drawing/2010/main" val="0"/>
              </a:ext>
            </a:extLst>
          </a:blip>
          <a:stretch>
            <a:fillRect/>
          </a:stretch>
        </p:blipFill>
        <p:spPr>
          <a:xfrm>
            <a:off x="6883600" y="160280"/>
            <a:ext cx="1230477" cy="436909"/>
          </a:xfrm>
          <a:prstGeom prst="rect">
            <a:avLst/>
          </a:prstGeom>
        </p:spPr>
      </p:pic>
    </p:spTree>
    <p:extLst>
      <p:ext uri="{BB962C8B-B14F-4D97-AF65-F5344CB8AC3E}">
        <p14:creationId xmlns:p14="http://schemas.microsoft.com/office/powerpoint/2010/main" val="133964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320866" cy="4124206"/>
          </a:xfrm>
          <a:prstGeom prst="rect">
            <a:avLst/>
          </a:prstGeom>
          <a:noFill/>
        </p:spPr>
        <p:txBody>
          <a:bodyPr wrap="square" rtlCol="0">
            <a:spAutoFit/>
          </a:bodyPr>
          <a:lstStyle/>
          <a:p>
            <a:r>
              <a:rPr lang="de-DE" sz="2800" dirty="0"/>
              <a:t>Diversitätssensible, interprofessionelle Kommunikation im Kreißsaal</a:t>
            </a:r>
          </a:p>
          <a:p>
            <a:endParaRPr lang="de-DE" sz="3200" dirty="0"/>
          </a:p>
          <a:p>
            <a:r>
              <a:rPr lang="de-DE" sz="3200" dirty="0"/>
              <a:t>Workshoptag II, Agenda</a:t>
            </a:r>
          </a:p>
          <a:p>
            <a:endParaRPr lang="de-DE" sz="3200" dirty="0"/>
          </a:p>
          <a:p>
            <a:pPr marL="342900" indent="-342900">
              <a:buFont typeface="+mj-lt"/>
              <a:buAutoNum type="arabicPeriod"/>
            </a:pPr>
            <a:r>
              <a:rPr lang="de-DE" sz="2000" dirty="0"/>
              <a:t>Einstieg</a:t>
            </a:r>
          </a:p>
          <a:p>
            <a:pPr marL="342900" indent="-342900">
              <a:buFont typeface="+mj-lt"/>
              <a:buAutoNum type="arabicPeriod"/>
            </a:pPr>
            <a:r>
              <a:rPr lang="de-DE" sz="2000" dirty="0"/>
              <a:t>Rückblick</a:t>
            </a:r>
          </a:p>
          <a:p>
            <a:pPr marL="342900" indent="-342900">
              <a:buFont typeface="+mj-lt"/>
              <a:buAutoNum type="arabicPeriod"/>
            </a:pPr>
            <a:r>
              <a:rPr lang="de-DE" sz="2000" dirty="0"/>
              <a:t>Lehrfilm b) zum Umgang mit Diskriminierung</a:t>
            </a:r>
          </a:p>
          <a:p>
            <a:pPr marL="342900" indent="-342900">
              <a:buFont typeface="+mj-lt"/>
              <a:buAutoNum type="arabicPeriod"/>
            </a:pPr>
            <a:r>
              <a:rPr lang="de-DE" sz="2000" dirty="0"/>
              <a:t>Lehrfilm c) zum Umgang mit Diskriminierung</a:t>
            </a:r>
          </a:p>
          <a:p>
            <a:pPr marL="342900" indent="-342900">
              <a:buFont typeface="+mj-lt"/>
              <a:buAutoNum type="arabicPeriod"/>
            </a:pPr>
            <a:r>
              <a:rPr lang="de-DE" sz="2000" dirty="0"/>
              <a:t>Abschluss</a:t>
            </a:r>
          </a:p>
          <a:p>
            <a:endParaRPr lang="de-DE" sz="2000" dirty="0">
              <a:solidFill>
                <a:srgbClr val="FF0000"/>
              </a:solidFill>
            </a:endParaRPr>
          </a:p>
          <a:p>
            <a:pPr marL="342900" indent="-342900">
              <a:buFont typeface="+mj-lt"/>
              <a:buAutoNum type="arabicPeriod"/>
            </a:pPr>
            <a:endParaRPr lang="de-DE" dirty="0">
              <a:solidFill>
                <a:srgbClr val="FF0000"/>
              </a:solidFill>
            </a:endParaRPr>
          </a:p>
        </p:txBody>
      </p:sp>
      <p:sp>
        <p:nvSpPr>
          <p:cNvPr id="3" name="Foliennummernplatzhalter 2"/>
          <p:cNvSpPr>
            <a:spLocks noGrp="1"/>
          </p:cNvSpPr>
          <p:nvPr>
            <p:ph type="sldNum" sz="quarter" idx="12"/>
          </p:nvPr>
        </p:nvSpPr>
        <p:spPr/>
        <p:txBody>
          <a:bodyPr/>
          <a:lstStyle/>
          <a:p>
            <a:fld id="{B5D45EE7-CFFB-47C7-ACA3-7180D14DA1D8}" type="slidenum">
              <a:rPr lang="de-DE" smtClean="0"/>
              <a:t>29</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4780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2580643" cy="830997"/>
          </a:xfrm>
          <a:prstGeom prst="rect">
            <a:avLst/>
          </a:prstGeom>
          <a:noFill/>
        </p:spPr>
        <p:txBody>
          <a:bodyPr wrap="none" rtlCol="0">
            <a:spAutoFit/>
          </a:bodyPr>
          <a:lstStyle/>
          <a:p>
            <a:r>
              <a:rPr lang="de-DE" sz="4800" dirty="0"/>
              <a:t>1 Einstieg</a:t>
            </a:r>
          </a:p>
        </p:txBody>
      </p:sp>
      <p:sp>
        <p:nvSpPr>
          <p:cNvPr id="4" name="Foliennummernplatzhalter 3"/>
          <p:cNvSpPr>
            <a:spLocks noGrp="1"/>
          </p:cNvSpPr>
          <p:nvPr>
            <p:ph type="sldNum" sz="quarter" idx="12"/>
          </p:nvPr>
        </p:nvSpPr>
        <p:spPr/>
        <p:txBody>
          <a:bodyPr/>
          <a:lstStyle/>
          <a:p>
            <a:fld id="{B5D45EE7-CFFB-47C7-ACA3-7180D14DA1D8}" type="slidenum">
              <a:rPr lang="de-DE" smtClean="0"/>
              <a:t>30</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60269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093428"/>
          </a:xfrm>
          <a:prstGeom prst="rect">
            <a:avLst/>
          </a:prstGeom>
          <a:noFill/>
        </p:spPr>
        <p:txBody>
          <a:bodyPr wrap="square" rtlCol="0">
            <a:spAutoFit/>
          </a:bodyPr>
          <a:lstStyle/>
          <a:p>
            <a:r>
              <a:rPr lang="de-DE" sz="3200" dirty="0"/>
              <a:t>1 Einstieg</a:t>
            </a:r>
            <a:endParaRPr lang="de-DE" sz="2000" dirty="0"/>
          </a:p>
          <a:p>
            <a:endParaRPr lang="de-DE" sz="3200" dirty="0"/>
          </a:p>
          <a:p>
            <a:endParaRPr lang="de-DE" sz="3200" dirty="0"/>
          </a:p>
          <a:p>
            <a:r>
              <a:rPr lang="de-DE" sz="2400" dirty="0"/>
              <a:t>Blitzlicht</a:t>
            </a:r>
          </a:p>
          <a:p>
            <a:endParaRPr lang="de-DE" sz="2000" dirty="0"/>
          </a:p>
          <a:p>
            <a:pPr marL="342900" indent="-342900">
              <a:buFont typeface="Arial" panose="020B0604020202020204" pitchFamily="34" charset="0"/>
              <a:buChar char="•"/>
            </a:pPr>
            <a:r>
              <a:rPr lang="de-DE" sz="2000" dirty="0"/>
              <a:t>Was erwarte ich von dem heutigen Tag?</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Wie fühle ich mich momentan?</a:t>
            </a:r>
          </a:p>
          <a:p>
            <a:pPr marL="342900" indent="-342900">
              <a:buFont typeface="Arial" panose="020B0604020202020204" pitchFamily="34" charset="0"/>
              <a:buChar char="•"/>
            </a:pPr>
            <a:endParaRPr lang="de-DE" sz="2000" dirty="0">
              <a:solidFill>
                <a:srgbClr val="FF0000"/>
              </a:solidFill>
            </a:endParaRPr>
          </a:p>
          <a:p>
            <a:pPr marL="342900" indent="-342900">
              <a:buFont typeface="Arial" panose="020B0604020202020204" pitchFamily="34" charset="0"/>
              <a:buChar char="•"/>
            </a:pPr>
            <a:endParaRPr lang="de-DE" sz="2000" dirty="0">
              <a:solidFill>
                <a:srgbClr val="FF0000"/>
              </a:solidFill>
            </a:endParaRPr>
          </a:p>
          <a:p>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31</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89645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7" end="7"/>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2981907" cy="830997"/>
          </a:xfrm>
          <a:prstGeom prst="rect">
            <a:avLst/>
          </a:prstGeom>
          <a:noFill/>
        </p:spPr>
        <p:txBody>
          <a:bodyPr wrap="none" rtlCol="0">
            <a:spAutoFit/>
          </a:bodyPr>
          <a:lstStyle/>
          <a:p>
            <a:r>
              <a:rPr lang="de-DE" sz="4800" dirty="0"/>
              <a:t>2 Rückblick</a:t>
            </a:r>
          </a:p>
        </p:txBody>
      </p:sp>
      <p:sp>
        <p:nvSpPr>
          <p:cNvPr id="4" name="Foliennummernplatzhalter 3"/>
          <p:cNvSpPr>
            <a:spLocks noGrp="1"/>
          </p:cNvSpPr>
          <p:nvPr>
            <p:ph type="sldNum" sz="quarter" idx="12"/>
          </p:nvPr>
        </p:nvSpPr>
        <p:spPr/>
        <p:txBody>
          <a:bodyPr/>
          <a:lstStyle/>
          <a:p>
            <a:fld id="{B5D45EE7-CFFB-47C7-ACA3-7180D14DA1D8}" type="slidenum">
              <a:rPr lang="de-DE" smtClean="0"/>
              <a:t>32</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02411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3662541"/>
          </a:xfrm>
          <a:prstGeom prst="rect">
            <a:avLst/>
          </a:prstGeom>
          <a:noFill/>
        </p:spPr>
        <p:txBody>
          <a:bodyPr wrap="square" rtlCol="0">
            <a:spAutoFit/>
          </a:bodyPr>
          <a:lstStyle/>
          <a:p>
            <a:r>
              <a:rPr lang="de-DE" sz="3200" dirty="0"/>
              <a:t>2 Rückblick</a:t>
            </a:r>
            <a:endParaRPr lang="de-DE" sz="2000" dirty="0"/>
          </a:p>
          <a:p>
            <a:endParaRPr lang="de-DE" sz="3200" dirty="0"/>
          </a:p>
          <a:p>
            <a:r>
              <a:rPr lang="de-DE" sz="2400" dirty="0"/>
              <a:t>Gruppenarbeit</a:t>
            </a:r>
          </a:p>
          <a:p>
            <a:r>
              <a:rPr lang="de-DE" sz="2000" dirty="0"/>
              <a:t>Inhalte vom </a:t>
            </a:r>
            <a:r>
              <a:rPr lang="de-DE" sz="2000" dirty="0" err="1"/>
              <a:t>Workshoptag</a:t>
            </a:r>
            <a:r>
              <a:rPr lang="de-DE" sz="2000" dirty="0"/>
              <a:t> I auf Flipchart zusammenfassen</a:t>
            </a:r>
          </a:p>
          <a:p>
            <a:endParaRPr lang="de-DE" sz="2000" dirty="0"/>
          </a:p>
          <a:p>
            <a:pPr marL="342900" indent="-342900">
              <a:buFont typeface="Arial" panose="020B0604020202020204" pitchFamily="34" charset="0"/>
              <a:buChar char="•"/>
            </a:pPr>
            <a:r>
              <a:rPr lang="de-DE" sz="2000" dirty="0"/>
              <a:t>Gruppe 1: Interprofessionelle Kommunikation</a:t>
            </a:r>
          </a:p>
          <a:p>
            <a:pPr marL="342900" indent="-342900">
              <a:buFont typeface="Arial" panose="020B0604020202020204" pitchFamily="34" charset="0"/>
              <a:buChar char="•"/>
            </a:pPr>
            <a:r>
              <a:rPr lang="de-DE" sz="2000" dirty="0"/>
              <a:t>Gruppe 2: Diversitätssensible Kommunikation</a:t>
            </a:r>
          </a:p>
          <a:p>
            <a:pPr marL="342900" indent="-342900">
              <a:buFont typeface="Arial" panose="020B0604020202020204" pitchFamily="34" charset="0"/>
              <a:buChar char="•"/>
            </a:pPr>
            <a:r>
              <a:rPr lang="de-DE" sz="2000" dirty="0"/>
              <a:t>Gruppe 3: Herausfordernde Kommunikation</a:t>
            </a:r>
          </a:p>
          <a:p>
            <a:pPr lvl="0">
              <a:defRPr/>
            </a:pPr>
            <a:endParaRPr lang="de-DE" sz="2000" dirty="0"/>
          </a:p>
          <a:p>
            <a:pPr lvl="0">
              <a:defRPr/>
            </a:pPr>
            <a:r>
              <a:rPr lang="de-DE" sz="2000" dirty="0"/>
              <a:t>Gruppen stellen ihre Flipcharts nacheinander vor, Rest des Kurses darf ergänzen</a:t>
            </a:r>
          </a:p>
        </p:txBody>
      </p:sp>
      <p:sp>
        <p:nvSpPr>
          <p:cNvPr id="3" name="Foliennummernplatzhalter 2"/>
          <p:cNvSpPr>
            <a:spLocks noGrp="1"/>
          </p:cNvSpPr>
          <p:nvPr>
            <p:ph type="sldNum" sz="quarter" idx="12"/>
          </p:nvPr>
        </p:nvSpPr>
        <p:spPr/>
        <p:txBody>
          <a:bodyPr/>
          <a:lstStyle/>
          <a:p>
            <a:fld id="{B5D45EE7-CFFB-47C7-ACA3-7180D14DA1D8}" type="slidenum">
              <a:rPr lang="de-DE" smtClean="0"/>
              <a:t>33</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89820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10212668" cy="1569660"/>
          </a:xfrm>
          <a:prstGeom prst="rect">
            <a:avLst/>
          </a:prstGeom>
          <a:noFill/>
        </p:spPr>
        <p:txBody>
          <a:bodyPr wrap="none" rtlCol="0">
            <a:spAutoFit/>
          </a:bodyPr>
          <a:lstStyle/>
          <a:p>
            <a:r>
              <a:rPr lang="de-DE" sz="4800" dirty="0"/>
              <a:t>3 Lehrfilm b) „gibt es niemand anderen“,</a:t>
            </a:r>
          </a:p>
          <a:p>
            <a:r>
              <a:rPr lang="de-DE" sz="4800" dirty="0"/>
              <a:t>zum Umgang mit Diskriminierung</a:t>
            </a:r>
          </a:p>
        </p:txBody>
      </p:sp>
      <p:sp>
        <p:nvSpPr>
          <p:cNvPr id="4" name="Foliennummernplatzhalter 3"/>
          <p:cNvSpPr>
            <a:spLocks noGrp="1"/>
          </p:cNvSpPr>
          <p:nvPr>
            <p:ph type="sldNum" sz="quarter" idx="12"/>
          </p:nvPr>
        </p:nvSpPr>
        <p:spPr/>
        <p:txBody>
          <a:bodyPr/>
          <a:lstStyle/>
          <a:p>
            <a:fld id="{B5D45EE7-CFFB-47C7-ACA3-7180D14DA1D8}" type="slidenum">
              <a:rPr lang="de-DE" smtClean="0"/>
              <a:t>34</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01296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431983"/>
          </a:xfrm>
          <a:prstGeom prst="rect">
            <a:avLst/>
          </a:prstGeom>
          <a:noFill/>
        </p:spPr>
        <p:txBody>
          <a:bodyPr wrap="square" rtlCol="0">
            <a:spAutoFit/>
          </a:bodyPr>
          <a:lstStyle/>
          <a:p>
            <a:r>
              <a:rPr lang="de-DE" sz="3200" dirty="0"/>
              <a:t>3 Lehrfilm b) zum Umgang mit Diskriminierung</a:t>
            </a:r>
            <a:endParaRPr lang="de-DE" sz="2000" dirty="0"/>
          </a:p>
          <a:p>
            <a:endParaRPr lang="de-DE" sz="3200" dirty="0"/>
          </a:p>
          <a:p>
            <a:pPr marL="342900" indent="-342900">
              <a:buFont typeface="Arial" panose="020B0604020202020204" pitchFamily="34" charset="0"/>
              <a:buChar char="•"/>
            </a:pPr>
            <a:r>
              <a:rPr lang="de-DE" sz="2000" dirty="0"/>
              <a:t>Der Lehrfilm zeigt, wie eine Gynäkologin rassistisch diskriminiert wird</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Das Zeigen einer solchen Situation ist erforderlich, um darauf aufbauend Handlungsmöglichkeiten zum Umgang mit solchen Situationen zu erarbeiten und so im </a:t>
            </a:r>
            <a:r>
              <a:rPr lang="de-DE" sz="2000" dirty="0" err="1"/>
              <a:t>Realfall</a:t>
            </a:r>
            <a:r>
              <a:rPr lang="de-DE" sz="2000" dirty="0"/>
              <a:t> handlungsfähiger zu sein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Im Fall einer Belastung</a:t>
            </a:r>
          </a:p>
          <a:p>
            <a:pPr marL="800100" lvl="1" indent="-342900">
              <a:buFont typeface="Arial" panose="020B0604020202020204" pitchFamily="34" charset="0"/>
              <a:buChar char="•"/>
            </a:pPr>
            <a:r>
              <a:rPr lang="de-DE" sz="2000" dirty="0"/>
              <a:t>Atmen Sie langsam und fokussieren Sie die Ausatmung</a:t>
            </a:r>
          </a:p>
          <a:p>
            <a:pPr marL="800100" lvl="1" indent="-342900">
              <a:buFont typeface="Arial" panose="020B0604020202020204" pitchFamily="34" charset="0"/>
              <a:buChar char="•"/>
            </a:pPr>
            <a:r>
              <a:rPr lang="de-DE" sz="2000" dirty="0"/>
              <a:t>Suchen Sie das persönliche Gespräch mit der dozierenden Person</a:t>
            </a:r>
          </a:p>
          <a:p>
            <a:pPr marL="800100" lvl="1" indent="-342900">
              <a:buFont typeface="Arial" panose="020B0604020202020204" pitchFamily="34" charset="0"/>
              <a:buChar char="•"/>
            </a:pPr>
            <a:r>
              <a:rPr lang="de-DE" sz="2000" dirty="0"/>
              <a:t>Nehmen Sie Unterstützungsangebote Ihrer Institution wahr, </a:t>
            </a:r>
            <a:br>
              <a:rPr lang="de-DE" sz="2000" dirty="0"/>
            </a:br>
            <a:r>
              <a:rPr lang="de-DE" sz="2000" dirty="0"/>
              <a:t>z.B. psychosoziale Beratungsstellen</a:t>
            </a:r>
          </a:p>
        </p:txBody>
      </p:sp>
      <p:sp>
        <p:nvSpPr>
          <p:cNvPr id="3" name="Foliennummernplatzhalter 2"/>
          <p:cNvSpPr>
            <a:spLocks noGrp="1"/>
          </p:cNvSpPr>
          <p:nvPr>
            <p:ph type="sldNum" sz="quarter" idx="12"/>
          </p:nvPr>
        </p:nvSpPr>
        <p:spPr/>
        <p:txBody>
          <a:bodyPr/>
          <a:lstStyle/>
          <a:p>
            <a:fld id="{B5D45EE7-CFFB-47C7-ACA3-7180D14DA1D8}" type="slidenum">
              <a:rPr lang="de-DE" smtClean="0"/>
              <a:t>35</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66854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3 Lehrfilm b) „gibt es niemand anderen“ zum Umgang mit Diskriminierung, Teil 1</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36</a:t>
            </a:fld>
            <a:endParaRPr lang="de-DE"/>
          </a:p>
        </p:txBody>
      </p:sp>
      <p:sp>
        <p:nvSpPr>
          <p:cNvPr id="10" name="Textfeld 9"/>
          <p:cNvSpPr txBox="1"/>
          <p:nvPr/>
        </p:nvSpPr>
        <p:spPr>
          <a:xfrm>
            <a:off x="-40655" y="6550223"/>
            <a:ext cx="5757730" cy="307777"/>
          </a:xfrm>
          <a:prstGeom prst="rect">
            <a:avLst/>
          </a:prstGeom>
          <a:noFill/>
        </p:spPr>
        <p:txBody>
          <a:bodyPr wrap="none" rtlCol="0">
            <a:spAutoFit/>
          </a:bodyPr>
          <a:lstStyle/>
          <a:p>
            <a:r>
              <a:rPr lang="de-DE" sz="1400" dirty="0"/>
              <a:t>Abb. 8: Filmausschnitt aus „Gibt es niemand anderen“, Teil 1 (Scharf, 2025b).</a:t>
            </a:r>
          </a:p>
        </p:txBody>
      </p:sp>
      <p:pic>
        <p:nvPicPr>
          <p:cNvPr id="12" name="Grafik 11"/>
          <p:cNvPicPr>
            <a:picLocks noChangeAspect="1"/>
          </p:cNvPicPr>
          <p:nvPr/>
        </p:nvPicPr>
        <p:blipFill>
          <a:blip r:embed="rId4"/>
          <a:stretch>
            <a:fillRect/>
          </a:stretch>
        </p:blipFill>
        <p:spPr>
          <a:xfrm>
            <a:off x="1945401" y="2317296"/>
            <a:ext cx="7991744" cy="3591118"/>
          </a:xfrm>
          <a:prstGeom prst="rect">
            <a:avLst/>
          </a:prstGeom>
          <a:ln>
            <a:noFill/>
          </a:ln>
          <a:effectLst>
            <a:outerShdw blurRad="292100" dist="139700" dir="2700000" algn="tl" rotWithShape="0">
              <a:srgbClr val="333333">
                <a:alpha val="65000"/>
              </a:srgbClr>
            </a:outerShdw>
          </a:effectLst>
        </p:spPr>
      </p:pic>
      <p:pic>
        <p:nvPicPr>
          <p:cNvPr id="13" name="Grafik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4" name="Grafik 1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9" name="Rechteck 18"/>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0" name="Grafik 19"/>
          <p:cNvPicPr/>
          <p:nvPr/>
        </p:nvPicPr>
        <p:blipFill>
          <a:blip r:embed="rId7"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72739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3662541"/>
          </a:xfrm>
          <a:prstGeom prst="rect">
            <a:avLst/>
          </a:prstGeom>
          <a:noFill/>
        </p:spPr>
        <p:txBody>
          <a:bodyPr wrap="square" rtlCol="0">
            <a:spAutoFit/>
          </a:bodyPr>
          <a:lstStyle/>
          <a:p>
            <a:r>
              <a:rPr lang="de-DE" sz="3200" dirty="0"/>
              <a:t>3 Lehrfilm b)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Wie bewerten Sie die Situation?</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Wie könnten die beteiligten Personen handeln (kommunizieren)?</a:t>
            </a: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37</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09090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3 Lehrfilm b) „gibt es niemand anderen“ zum Umgang mit Diskriminierung, Teil 2</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38</a:t>
            </a:fld>
            <a:endParaRPr lang="de-DE"/>
          </a:p>
        </p:txBody>
      </p:sp>
      <p:sp>
        <p:nvSpPr>
          <p:cNvPr id="10" name="Textfeld 9"/>
          <p:cNvSpPr txBox="1"/>
          <p:nvPr/>
        </p:nvSpPr>
        <p:spPr>
          <a:xfrm>
            <a:off x="-40655" y="6550223"/>
            <a:ext cx="5757730" cy="307777"/>
          </a:xfrm>
          <a:prstGeom prst="rect">
            <a:avLst/>
          </a:prstGeom>
          <a:noFill/>
        </p:spPr>
        <p:txBody>
          <a:bodyPr wrap="none" rtlCol="0">
            <a:spAutoFit/>
          </a:bodyPr>
          <a:lstStyle/>
          <a:p>
            <a:r>
              <a:rPr lang="de-DE" sz="1400" dirty="0"/>
              <a:t>Abb. 8: Filmausschnitt aus „Gibt es niemand anderen“, Teil 2 (Scharf, 2025b).</a:t>
            </a:r>
          </a:p>
        </p:txBody>
      </p:sp>
      <p:pic>
        <p:nvPicPr>
          <p:cNvPr id="4" name="Grafik 3"/>
          <p:cNvPicPr>
            <a:picLocks noChangeAspect="1"/>
          </p:cNvPicPr>
          <p:nvPr/>
        </p:nvPicPr>
        <p:blipFill>
          <a:blip r:embed="rId4"/>
          <a:stretch>
            <a:fillRect/>
          </a:stretch>
        </p:blipFill>
        <p:spPr>
          <a:xfrm>
            <a:off x="1990456" y="2429357"/>
            <a:ext cx="7991744" cy="3593053"/>
          </a:xfrm>
          <a:prstGeom prst="rect">
            <a:avLst/>
          </a:prstGeom>
        </p:spPr>
      </p:pic>
      <p:pic>
        <p:nvPicPr>
          <p:cNvPr id="14" name="Grafik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9" name="Grafik 1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0" name="Rechteck 19"/>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1" name="Grafik 20"/>
          <p:cNvPicPr/>
          <p:nvPr/>
        </p:nvPicPr>
        <p:blipFill>
          <a:blip r:embed="rId7"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15797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3662541"/>
          </a:xfrm>
          <a:prstGeom prst="rect">
            <a:avLst/>
          </a:prstGeom>
          <a:noFill/>
        </p:spPr>
        <p:txBody>
          <a:bodyPr wrap="square" rtlCol="0">
            <a:spAutoFit/>
          </a:bodyPr>
          <a:lstStyle/>
          <a:p>
            <a:r>
              <a:rPr lang="de-DE" sz="3200" dirty="0"/>
              <a:t>3 Lehrfilm b)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Halten Sie die gezeigte Handlung (Kommunikation) im Umgang mit Diskriminierung für geeignet? Haben Sie Verbesserungsvorschläge?</a:t>
            </a:r>
          </a:p>
          <a:p>
            <a:pPr marL="457200" indent="-457200">
              <a:buFont typeface="+mj-lt"/>
              <a:buAutoNum type="arabicPeriod"/>
            </a:pPr>
            <a:endParaRPr lang="de-DE" sz="2400" dirty="0"/>
          </a:p>
        </p:txBody>
      </p:sp>
      <p:sp>
        <p:nvSpPr>
          <p:cNvPr id="3" name="Foliennummernplatzhalter 2"/>
          <p:cNvSpPr>
            <a:spLocks noGrp="1"/>
          </p:cNvSpPr>
          <p:nvPr>
            <p:ph type="sldNum" sz="quarter" idx="12"/>
          </p:nvPr>
        </p:nvSpPr>
        <p:spPr/>
        <p:txBody>
          <a:bodyPr/>
          <a:lstStyle/>
          <a:p>
            <a:fld id="{B5D45EE7-CFFB-47C7-ACA3-7180D14DA1D8}" type="slidenum">
              <a:rPr lang="de-DE" smtClean="0"/>
              <a:t>39</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8735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731143" y="4322763"/>
            <a:ext cx="10931903" cy="1200329"/>
          </a:xfrm>
          <a:prstGeom prst="rect">
            <a:avLst/>
          </a:prstGeom>
          <a:noFill/>
        </p:spPr>
        <p:txBody>
          <a:bodyPr wrap="none" rtlCol="0">
            <a:spAutoFit/>
          </a:bodyPr>
          <a:lstStyle/>
          <a:p>
            <a:r>
              <a:rPr lang="de-DE" sz="3600" dirty="0"/>
              <a:t>4 Lehrfilm c) „darf man jetzt keinen Witz mehr machen?“,</a:t>
            </a:r>
          </a:p>
          <a:p>
            <a:r>
              <a:rPr lang="de-DE" sz="3600" dirty="0"/>
              <a:t>zum Umgang mit Diskriminierung</a:t>
            </a:r>
          </a:p>
        </p:txBody>
      </p:sp>
      <p:sp>
        <p:nvSpPr>
          <p:cNvPr id="4" name="Foliennummernplatzhalter 3"/>
          <p:cNvSpPr>
            <a:spLocks noGrp="1"/>
          </p:cNvSpPr>
          <p:nvPr>
            <p:ph type="sldNum" sz="quarter" idx="12"/>
          </p:nvPr>
        </p:nvSpPr>
        <p:spPr/>
        <p:txBody>
          <a:bodyPr/>
          <a:lstStyle/>
          <a:p>
            <a:fld id="{B5D45EE7-CFFB-47C7-ACA3-7180D14DA1D8}" type="slidenum">
              <a:rPr lang="de-DE" smtClean="0"/>
              <a:t>40</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62053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431983"/>
          </a:xfrm>
          <a:prstGeom prst="rect">
            <a:avLst/>
          </a:prstGeom>
          <a:noFill/>
        </p:spPr>
        <p:txBody>
          <a:bodyPr wrap="square" rtlCol="0">
            <a:spAutoFit/>
          </a:bodyPr>
          <a:lstStyle/>
          <a:p>
            <a:r>
              <a:rPr lang="de-DE" sz="3200" dirty="0"/>
              <a:t>4 Lehrfilm c) zum Umgang mit Diskriminierung</a:t>
            </a:r>
            <a:endParaRPr lang="de-DE" sz="2000" dirty="0"/>
          </a:p>
          <a:p>
            <a:endParaRPr lang="de-DE" sz="3200" dirty="0"/>
          </a:p>
          <a:p>
            <a:pPr marL="342900" indent="-342900">
              <a:buFont typeface="Arial" panose="020B0604020202020204" pitchFamily="34" charset="0"/>
              <a:buChar char="•"/>
            </a:pPr>
            <a:r>
              <a:rPr lang="de-DE" sz="2000" dirty="0"/>
              <a:t>Der Lehrfilm zeigt, wie eine gebärende Person aufgrund von Mehrgewicht diskriminiert wird</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Das Zeigen einer solchen Situation ist erforderlich, um darauf aufbauend Handlungsmöglichkeiten zum Umgang mit solchen Situationen zu erarbeiten und so im </a:t>
            </a:r>
            <a:r>
              <a:rPr lang="de-DE" sz="2000" dirty="0" err="1"/>
              <a:t>Realfall</a:t>
            </a:r>
            <a:r>
              <a:rPr lang="de-DE" sz="2000" dirty="0"/>
              <a:t> handlungsfähiger zu sein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Im Fall einer Belastung</a:t>
            </a:r>
          </a:p>
          <a:p>
            <a:pPr marL="800100" lvl="1" indent="-342900">
              <a:buFont typeface="Arial" panose="020B0604020202020204" pitchFamily="34" charset="0"/>
              <a:buChar char="•"/>
            </a:pPr>
            <a:r>
              <a:rPr lang="de-DE" sz="2000" dirty="0"/>
              <a:t>Atmen Sie langsam und fokussieren Sie die Ausatmung</a:t>
            </a:r>
          </a:p>
          <a:p>
            <a:pPr marL="800100" lvl="1" indent="-342900">
              <a:buFont typeface="Arial" panose="020B0604020202020204" pitchFamily="34" charset="0"/>
              <a:buChar char="•"/>
            </a:pPr>
            <a:r>
              <a:rPr lang="de-DE" sz="2000" dirty="0"/>
              <a:t>Suchen Sie das persönliche Gespräch mit der dozierenden Person</a:t>
            </a:r>
          </a:p>
          <a:p>
            <a:pPr marL="800100" lvl="1" indent="-342900">
              <a:buFont typeface="Arial" panose="020B0604020202020204" pitchFamily="34" charset="0"/>
              <a:buChar char="•"/>
            </a:pPr>
            <a:r>
              <a:rPr lang="de-DE" sz="2000" dirty="0"/>
              <a:t>Nehmen Sie Unterstützungsangebote Ihrer Institution wahr, </a:t>
            </a:r>
            <a:br>
              <a:rPr lang="de-DE" sz="2000" dirty="0"/>
            </a:br>
            <a:r>
              <a:rPr lang="de-DE" sz="2000" dirty="0"/>
              <a:t>z.B. psychosoziale Beratungsstellen</a:t>
            </a:r>
          </a:p>
        </p:txBody>
      </p:sp>
      <p:sp>
        <p:nvSpPr>
          <p:cNvPr id="3" name="Foliennummernplatzhalter 2"/>
          <p:cNvSpPr>
            <a:spLocks noGrp="1"/>
          </p:cNvSpPr>
          <p:nvPr>
            <p:ph type="sldNum" sz="quarter" idx="12"/>
          </p:nvPr>
        </p:nvSpPr>
        <p:spPr/>
        <p:txBody>
          <a:bodyPr/>
          <a:lstStyle/>
          <a:p>
            <a:fld id="{B5D45EE7-CFFB-47C7-ACA3-7180D14DA1D8}" type="slidenum">
              <a:rPr lang="de-DE" smtClean="0"/>
              <a:t>41</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25844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4 Lehrfilm c) „darf man jetzt keinen Witz mehr machen?“, </a:t>
            </a:r>
          </a:p>
          <a:p>
            <a:r>
              <a:rPr lang="de-DE" sz="3200" dirty="0"/>
              <a:t>zum Umgang mit Diskriminierung, Teil 1</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42</a:t>
            </a:fld>
            <a:endParaRPr lang="de-DE"/>
          </a:p>
        </p:txBody>
      </p:sp>
      <p:sp>
        <p:nvSpPr>
          <p:cNvPr id="10" name="Textfeld 9"/>
          <p:cNvSpPr txBox="1"/>
          <p:nvPr/>
        </p:nvSpPr>
        <p:spPr>
          <a:xfrm>
            <a:off x="-40655" y="6550223"/>
            <a:ext cx="6901120" cy="307777"/>
          </a:xfrm>
          <a:prstGeom prst="rect">
            <a:avLst/>
          </a:prstGeom>
          <a:noFill/>
        </p:spPr>
        <p:txBody>
          <a:bodyPr wrap="none" rtlCol="0">
            <a:spAutoFit/>
          </a:bodyPr>
          <a:lstStyle/>
          <a:p>
            <a:r>
              <a:rPr lang="de-DE" sz="1400" dirty="0"/>
              <a:t>Abb. 8: Filmausschnitt aus „darf man jetzt keinen Witz mehr machen“, Teil 1 (Scharf, 2025c).</a:t>
            </a:r>
          </a:p>
        </p:txBody>
      </p:sp>
      <p:pic>
        <p:nvPicPr>
          <p:cNvPr id="4" name="Grafik 3"/>
          <p:cNvPicPr>
            <a:picLocks noChangeAspect="1"/>
          </p:cNvPicPr>
          <p:nvPr/>
        </p:nvPicPr>
        <p:blipFill rotWithShape="1">
          <a:blip r:embed="rId4"/>
          <a:srcRect t="303"/>
          <a:stretch/>
        </p:blipFill>
        <p:spPr>
          <a:xfrm>
            <a:off x="1931471" y="2425399"/>
            <a:ext cx="8019603" cy="3597011"/>
          </a:xfrm>
          <a:prstGeom prst="rect">
            <a:avLst/>
          </a:prstGeom>
        </p:spPr>
      </p:pic>
      <p:pic>
        <p:nvPicPr>
          <p:cNvPr id="13" name="Grafik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4" name="Grafik 1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9" name="Rechteck 18"/>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0" name="Grafik 19"/>
          <p:cNvPicPr/>
          <p:nvPr/>
        </p:nvPicPr>
        <p:blipFill>
          <a:blip r:embed="rId7"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90577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3662541"/>
          </a:xfrm>
          <a:prstGeom prst="rect">
            <a:avLst/>
          </a:prstGeom>
          <a:noFill/>
        </p:spPr>
        <p:txBody>
          <a:bodyPr wrap="square" rtlCol="0">
            <a:spAutoFit/>
          </a:bodyPr>
          <a:lstStyle/>
          <a:p>
            <a:r>
              <a:rPr lang="de-DE" sz="3200" dirty="0"/>
              <a:t>4 Lehrfilm c)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Wie bewerten Sie die Situation?</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Wie könnten die beteiligten Personen handeln (kommunizieren)?</a:t>
            </a: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43</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353769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612726" cy="5416868"/>
          </a:xfrm>
          <a:prstGeom prst="rect">
            <a:avLst/>
          </a:prstGeom>
          <a:noFill/>
        </p:spPr>
        <p:txBody>
          <a:bodyPr wrap="square" rtlCol="0">
            <a:spAutoFit/>
          </a:bodyPr>
          <a:lstStyle/>
          <a:p>
            <a:r>
              <a:rPr lang="de-DE" sz="3200" dirty="0"/>
              <a:t>4 Lehrfilm c) „darf man jetzt keinen Witz mehr machen“, </a:t>
            </a:r>
          </a:p>
          <a:p>
            <a:r>
              <a:rPr lang="de-DE" sz="3200" dirty="0"/>
              <a:t>zum Umgang mit Diskriminierung, Teil 2</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endParaRPr lang="de-DE" sz="2400" dirty="0">
              <a:solidFill>
                <a:srgbClr val="FF0000"/>
              </a:solidFill>
            </a:endParaRPr>
          </a:p>
          <a:p>
            <a:pPr algn="r"/>
            <a:endParaRPr lang="de-DE" sz="2400" dirty="0">
              <a:solidFill>
                <a:srgbClr val="FF0000"/>
              </a:solidFill>
            </a:endParaRPr>
          </a:p>
          <a:p>
            <a:pPr algn="r"/>
            <a:endParaRPr lang="de-DE" sz="2400" dirty="0">
              <a:solidFill>
                <a:srgbClr val="FF0000"/>
              </a:solidFill>
            </a:endParaRPr>
          </a:p>
          <a:p>
            <a:pPr algn="r"/>
            <a:endParaRPr lang="de-DE" dirty="0"/>
          </a:p>
          <a:p>
            <a:pPr algn="r"/>
            <a:endParaRPr lang="de-DE" sz="1600" dirty="0"/>
          </a:p>
        </p:txBody>
      </p:sp>
      <p:sp>
        <p:nvSpPr>
          <p:cNvPr id="3" name="Foliennummernplatzhalter 2"/>
          <p:cNvSpPr>
            <a:spLocks noGrp="1"/>
          </p:cNvSpPr>
          <p:nvPr>
            <p:ph type="sldNum" sz="quarter" idx="12"/>
          </p:nvPr>
        </p:nvSpPr>
        <p:spPr/>
        <p:txBody>
          <a:bodyPr/>
          <a:lstStyle/>
          <a:p>
            <a:fld id="{B5D45EE7-CFFB-47C7-ACA3-7180D14DA1D8}" type="slidenum">
              <a:rPr lang="de-DE" smtClean="0"/>
              <a:t>44</a:t>
            </a:fld>
            <a:endParaRPr lang="de-DE"/>
          </a:p>
        </p:txBody>
      </p:sp>
      <p:sp>
        <p:nvSpPr>
          <p:cNvPr id="10" name="Textfeld 9"/>
          <p:cNvSpPr txBox="1"/>
          <p:nvPr/>
        </p:nvSpPr>
        <p:spPr>
          <a:xfrm>
            <a:off x="-40655" y="6550223"/>
            <a:ext cx="6901120" cy="307777"/>
          </a:xfrm>
          <a:prstGeom prst="rect">
            <a:avLst/>
          </a:prstGeom>
          <a:noFill/>
        </p:spPr>
        <p:txBody>
          <a:bodyPr wrap="none" rtlCol="0">
            <a:spAutoFit/>
          </a:bodyPr>
          <a:lstStyle/>
          <a:p>
            <a:r>
              <a:rPr lang="de-DE" sz="1400" dirty="0"/>
              <a:t>Abb. 8: Filmausschnitt aus „darf man jetzt keinen Witz mehr machen“, Teil 2 (Scharf, 2025c).</a:t>
            </a:r>
          </a:p>
        </p:txBody>
      </p:sp>
      <p:pic>
        <p:nvPicPr>
          <p:cNvPr id="13" name="Grafik 12"/>
          <p:cNvPicPr>
            <a:picLocks noChangeAspect="1"/>
          </p:cNvPicPr>
          <p:nvPr/>
        </p:nvPicPr>
        <p:blipFill>
          <a:blip r:embed="rId4"/>
          <a:stretch>
            <a:fillRect/>
          </a:stretch>
        </p:blipFill>
        <p:spPr>
          <a:xfrm>
            <a:off x="1978566" y="2321407"/>
            <a:ext cx="8003634" cy="3602283"/>
          </a:xfrm>
          <a:prstGeom prst="rect">
            <a:avLst/>
          </a:prstGeom>
        </p:spPr>
      </p:pic>
      <p:pic>
        <p:nvPicPr>
          <p:cNvPr id="14" name="Grafik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9" name="Grafik 1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20" name="Rechteck 19"/>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21" name="Grafik 20"/>
          <p:cNvPicPr/>
          <p:nvPr/>
        </p:nvPicPr>
        <p:blipFill>
          <a:blip r:embed="rId7"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71267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4770537"/>
          </a:xfrm>
          <a:prstGeom prst="rect">
            <a:avLst/>
          </a:prstGeom>
          <a:noFill/>
        </p:spPr>
        <p:txBody>
          <a:bodyPr wrap="square" rtlCol="0">
            <a:spAutoFit/>
          </a:bodyPr>
          <a:lstStyle/>
          <a:p>
            <a:r>
              <a:rPr lang="de-DE" sz="3200" dirty="0"/>
              <a:t>4 Lehrfilm c) zum Umgang mit Diskriminierung</a:t>
            </a:r>
            <a:endParaRPr lang="de-DE" sz="2000" dirty="0"/>
          </a:p>
          <a:p>
            <a:endParaRPr lang="de-DE" sz="3200" dirty="0"/>
          </a:p>
          <a:p>
            <a:pPr marL="457200" indent="-457200">
              <a:buFont typeface="+mj-lt"/>
              <a:buAutoNum type="arabicPeriod"/>
            </a:pPr>
            <a:r>
              <a:rPr lang="de-DE" sz="2400" dirty="0"/>
              <a:t>Was haben Sie beobachtet?</a:t>
            </a:r>
          </a:p>
          <a:p>
            <a:pPr marL="457200" indent="-457200">
              <a:buFont typeface="+mj-lt"/>
              <a:buAutoNum type="arabicPeriod"/>
            </a:pPr>
            <a:endParaRPr lang="de-DE" sz="2400" dirty="0"/>
          </a:p>
          <a:p>
            <a:pPr marL="457200" indent="-457200">
              <a:buFont typeface="+mj-lt"/>
              <a:buAutoNum type="arabicPeriod"/>
            </a:pPr>
            <a:r>
              <a:rPr lang="de-DE" sz="2400" dirty="0"/>
              <a:t>Was haben Sie gefühlt, als Sie die Szene beobachtet haben?</a:t>
            </a:r>
          </a:p>
          <a:p>
            <a:pPr marL="457200" indent="-457200">
              <a:buFont typeface="+mj-lt"/>
              <a:buAutoNum type="arabicPeriod"/>
            </a:pPr>
            <a:endParaRPr lang="de-DE" sz="2400" dirty="0"/>
          </a:p>
          <a:p>
            <a:pPr marL="457200" indent="-457200">
              <a:buFont typeface="+mj-lt"/>
              <a:buAutoNum type="arabicPeriod"/>
            </a:pPr>
            <a:r>
              <a:rPr lang="de-DE" sz="2400" dirty="0"/>
              <a:t>Halten Sie die gezeigte Handlung (Kommunikation) im Umgang mit Diskriminierung für geeignet? Haben Sie Verbesserungsvorschläge?</a:t>
            </a:r>
          </a:p>
          <a:p>
            <a:pPr marL="457200" indent="-457200">
              <a:buFont typeface="+mj-lt"/>
              <a:buAutoNum type="arabicPeriod"/>
            </a:pPr>
            <a:endParaRPr lang="de-DE" sz="2400" dirty="0"/>
          </a:p>
          <a:p>
            <a:pPr marL="457200" indent="-457200">
              <a:buFont typeface="+mj-lt"/>
              <a:buAutoNum type="arabicPeriod"/>
            </a:pPr>
            <a:r>
              <a:rPr lang="de-DE" sz="2400" dirty="0"/>
              <a:t>Können Sie sich vorstellen, in Ihrem eigenen Klinikalltag in diskriminierenden Situationen kommunikativ zu handeln, </a:t>
            </a:r>
            <a:br>
              <a:rPr lang="de-DE" sz="2400" dirty="0"/>
            </a:br>
            <a:r>
              <a:rPr lang="de-DE" sz="2400" dirty="0"/>
              <a:t>und warum (nicht)?</a:t>
            </a:r>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45</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50938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625F89-A43C-42C4-876F-17AB1AAB286D}"/>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707C2A22-CFD9-48A4-86BB-E5DC15D80D63}"/>
              </a:ext>
            </a:extLst>
          </p:cNvPr>
          <p:cNvSpPr>
            <a:spLocks noGrp="1"/>
          </p:cNvSpPr>
          <p:nvPr>
            <p:ph type="body" idx="1"/>
          </p:nvPr>
        </p:nvSpPr>
        <p:spPr/>
        <p:txBody>
          <a:bodyPr/>
          <a:lstStyle/>
          <a:p>
            <a:endParaRPr lang="de-DE"/>
          </a:p>
        </p:txBody>
      </p:sp>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feld 5">
            <a:extLst>
              <a:ext uri="{FF2B5EF4-FFF2-40B4-BE49-F238E27FC236}">
                <a16:creationId xmlns:a16="http://schemas.microsoft.com/office/drawing/2014/main" id="{B1E5B0F6-8422-4946-B2AC-C23126C30A7D}"/>
              </a:ext>
            </a:extLst>
          </p:cNvPr>
          <p:cNvSpPr txBox="1"/>
          <p:nvPr/>
        </p:nvSpPr>
        <p:spPr>
          <a:xfrm>
            <a:off x="1052156" y="4173964"/>
            <a:ext cx="3083088" cy="830997"/>
          </a:xfrm>
          <a:prstGeom prst="rect">
            <a:avLst/>
          </a:prstGeom>
          <a:noFill/>
        </p:spPr>
        <p:txBody>
          <a:bodyPr wrap="none" rtlCol="0">
            <a:spAutoFit/>
          </a:bodyPr>
          <a:lstStyle/>
          <a:p>
            <a:r>
              <a:rPr lang="de-DE" sz="4800" dirty="0"/>
              <a:t>5 Abschluss</a:t>
            </a:r>
          </a:p>
        </p:txBody>
      </p:sp>
      <p:sp>
        <p:nvSpPr>
          <p:cNvPr id="4" name="Foliennummernplatzhalter 3"/>
          <p:cNvSpPr>
            <a:spLocks noGrp="1"/>
          </p:cNvSpPr>
          <p:nvPr>
            <p:ph type="sldNum" sz="quarter" idx="12"/>
          </p:nvPr>
        </p:nvSpPr>
        <p:spPr/>
        <p:txBody>
          <a:bodyPr/>
          <a:lstStyle/>
          <a:p>
            <a:fld id="{B5D45EE7-CFFB-47C7-ACA3-7180D14DA1D8}" type="slidenum">
              <a:rPr lang="de-DE" smtClean="0"/>
              <a:t>46</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3" name="Rechteck 12"/>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4" name="Grafik 13"/>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67883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feld 1">
            <a:extLst>
              <a:ext uri="{FF2B5EF4-FFF2-40B4-BE49-F238E27FC236}">
                <a16:creationId xmlns:a16="http://schemas.microsoft.com/office/drawing/2014/main" id="{C02FABD5-DC4A-468B-B607-75BA73048626}"/>
              </a:ext>
            </a:extLst>
          </p:cNvPr>
          <p:cNvSpPr txBox="1"/>
          <p:nvPr/>
        </p:nvSpPr>
        <p:spPr>
          <a:xfrm>
            <a:off x="1032934" y="1253066"/>
            <a:ext cx="10060636" cy="2739211"/>
          </a:xfrm>
          <a:prstGeom prst="rect">
            <a:avLst/>
          </a:prstGeom>
          <a:noFill/>
        </p:spPr>
        <p:txBody>
          <a:bodyPr wrap="square" rtlCol="0">
            <a:spAutoFit/>
          </a:bodyPr>
          <a:lstStyle/>
          <a:p>
            <a:r>
              <a:rPr lang="de-DE" sz="3200" dirty="0"/>
              <a:t>5 Abschluss</a:t>
            </a:r>
            <a:endParaRPr lang="de-DE" sz="2000" dirty="0"/>
          </a:p>
          <a:p>
            <a:endParaRPr lang="de-DE" sz="3200" dirty="0"/>
          </a:p>
          <a:p>
            <a:endParaRPr lang="de-DE" sz="2400" dirty="0">
              <a:solidFill>
                <a:srgbClr val="FF0000"/>
              </a:solidFill>
            </a:endParaRPr>
          </a:p>
          <a:p>
            <a:endParaRPr lang="de-DE" sz="2400" dirty="0">
              <a:solidFill>
                <a:srgbClr val="FF0000"/>
              </a:solidFill>
            </a:endParaRPr>
          </a:p>
          <a:p>
            <a:endParaRPr lang="de-DE" sz="2000" dirty="0">
              <a:solidFill>
                <a:srgbClr val="FF0000"/>
              </a:solidFill>
            </a:endParaRPr>
          </a:p>
          <a:p>
            <a:pPr marL="342900" indent="-342900">
              <a:buFont typeface="Arial" panose="020B0604020202020204" pitchFamily="34" charset="0"/>
              <a:buChar char="•"/>
            </a:pPr>
            <a:endParaRPr lang="de-DE" sz="2000" dirty="0"/>
          </a:p>
          <a:p>
            <a:endParaRPr lang="de-DE" sz="2000" dirty="0"/>
          </a:p>
        </p:txBody>
      </p:sp>
      <p:sp>
        <p:nvSpPr>
          <p:cNvPr id="3" name="Foliennummernplatzhalter 2"/>
          <p:cNvSpPr>
            <a:spLocks noGrp="1"/>
          </p:cNvSpPr>
          <p:nvPr>
            <p:ph type="sldNum" sz="quarter" idx="12"/>
          </p:nvPr>
        </p:nvSpPr>
        <p:spPr/>
        <p:txBody>
          <a:bodyPr/>
          <a:lstStyle/>
          <a:p>
            <a:fld id="{B5D45EE7-CFFB-47C7-ACA3-7180D14DA1D8}" type="slidenum">
              <a:rPr lang="de-DE" smtClean="0"/>
              <a:t>47</a:t>
            </a:fld>
            <a:endParaRPr lang="de-DE"/>
          </a:p>
        </p:txBody>
      </p:sp>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
        <p:nvSpPr>
          <p:cNvPr id="13" name="Textfeld 12"/>
          <p:cNvSpPr txBox="1"/>
          <p:nvPr/>
        </p:nvSpPr>
        <p:spPr>
          <a:xfrm>
            <a:off x="-40655" y="6550223"/>
            <a:ext cx="6709978" cy="307777"/>
          </a:xfrm>
          <a:prstGeom prst="rect">
            <a:avLst/>
          </a:prstGeom>
          <a:noFill/>
        </p:spPr>
        <p:txBody>
          <a:bodyPr wrap="none" rtlCol="0">
            <a:spAutoFit/>
          </a:bodyPr>
          <a:lstStyle/>
          <a:p>
            <a:r>
              <a:rPr lang="de-DE" sz="1400" dirty="0"/>
              <a:t>Abb. 9: Landschaftsstimmungsbild (eigene Darstellung, adaptiert von Nowakowski, 2025).</a:t>
            </a:r>
          </a:p>
        </p:txBody>
      </p:sp>
      <p:pic>
        <p:nvPicPr>
          <p:cNvPr id="4" name="Grafik 3"/>
          <p:cNvPicPr>
            <a:picLocks noChangeAspect="1"/>
          </p:cNvPicPr>
          <p:nvPr/>
        </p:nvPicPr>
        <p:blipFill>
          <a:blip r:embed="rId7"/>
          <a:stretch>
            <a:fillRect/>
          </a:stretch>
        </p:blipFill>
        <p:spPr>
          <a:xfrm>
            <a:off x="3150868" y="1838253"/>
            <a:ext cx="5890264" cy="3987352"/>
          </a:xfrm>
          <a:prstGeom prst="rect">
            <a:avLst/>
          </a:prstGeom>
        </p:spPr>
      </p:pic>
    </p:spTree>
    <p:extLst>
      <p:ext uri="{BB962C8B-B14F-4D97-AF65-F5344CB8AC3E}">
        <p14:creationId xmlns:p14="http://schemas.microsoft.com/office/powerpoint/2010/main" val="272275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8688850" cy="4247317"/>
          </a:xfrm>
          <a:prstGeom prst="rect">
            <a:avLst/>
          </a:prstGeom>
          <a:noFill/>
        </p:spPr>
        <p:txBody>
          <a:bodyPr wrap="square" rtlCol="0">
            <a:spAutoFit/>
          </a:bodyPr>
          <a:lstStyle/>
          <a:p>
            <a:pPr algn="just">
              <a:spcAft>
                <a:spcPts val="1200"/>
              </a:spcAft>
            </a:pPr>
            <a:r>
              <a:rPr lang="de-DE" sz="1400" dirty="0"/>
              <a:t>Aronson, E. Wilson, T. D. &amp; Sommers, S. (2023). </a:t>
            </a:r>
            <a:r>
              <a:rPr lang="de-DE" sz="1400" i="1" dirty="0"/>
              <a:t>Sozialpsychologie</a:t>
            </a:r>
            <a:r>
              <a:rPr lang="de-DE" sz="1400" dirty="0"/>
              <a:t>, 10. aktualisierte Aufl. Pearson. </a:t>
            </a:r>
          </a:p>
          <a:p>
            <a:pPr algn="just">
              <a:spcAft>
                <a:spcPts val="1200"/>
              </a:spcAft>
            </a:pPr>
            <a:r>
              <a:rPr lang="de-DE" sz="1400" dirty="0" err="1"/>
              <a:t>Bartig</a:t>
            </a:r>
            <a:r>
              <a:rPr lang="de-DE" sz="1400" dirty="0"/>
              <a:t>, S., </a:t>
            </a:r>
            <a:r>
              <a:rPr lang="de-DE" sz="1400" dirty="0" err="1"/>
              <a:t>Kalkum</a:t>
            </a:r>
            <a:r>
              <a:rPr lang="de-DE" sz="1400" dirty="0"/>
              <a:t>, D., Le, H. M. &amp; Lewicki, A. (2021). </a:t>
            </a:r>
            <a:r>
              <a:rPr lang="de-DE" sz="1400" i="1" dirty="0"/>
              <a:t>Diskriminierungsrisiken und Diskriminierungsschutz im Gesundheitswesen – Wissensstand und Forschungsbedarf für die Antidiskriminierungsforschung</a:t>
            </a:r>
            <a:r>
              <a:rPr lang="de-DE" sz="1400" dirty="0"/>
              <a:t>. Studie im Auftrag der Antidiskriminierungsstelle des Bundes.</a:t>
            </a:r>
          </a:p>
          <a:p>
            <a:pPr algn="just">
              <a:spcAft>
                <a:spcPts val="1200"/>
              </a:spcAft>
            </a:pPr>
            <a:r>
              <a:rPr lang="de-DE" sz="1400" dirty="0"/>
              <a:t>Engelhardt, M., </a:t>
            </a:r>
            <a:r>
              <a:rPr lang="de-DE" sz="1400" dirty="0" err="1"/>
              <a:t>Gaudion</a:t>
            </a:r>
            <a:r>
              <a:rPr lang="de-DE" sz="1400" dirty="0"/>
              <a:t>, M., </a:t>
            </a:r>
            <a:r>
              <a:rPr lang="de-DE" sz="1400" dirty="0" err="1"/>
              <a:t>Kamhiye</a:t>
            </a:r>
            <a:r>
              <a:rPr lang="de-DE" sz="1400" dirty="0"/>
              <a:t>, J., Al </a:t>
            </a:r>
            <a:r>
              <a:rPr lang="de-DE" sz="1400" dirty="0" err="1"/>
              <a:t>Munjid</a:t>
            </a:r>
            <a:r>
              <a:rPr lang="de-DE" sz="1400" dirty="0"/>
              <a:t>, R. &amp; Borde, T. (2022). Legalisiertes </a:t>
            </a:r>
            <a:r>
              <a:rPr lang="de-DE" sz="1400" dirty="0" err="1"/>
              <a:t>Othering</a:t>
            </a:r>
            <a:r>
              <a:rPr lang="de-DE" sz="1400" dirty="0"/>
              <a:t> bei der </a:t>
            </a:r>
            <a:br>
              <a:rPr lang="de-DE" sz="1400" dirty="0"/>
            </a:br>
            <a:r>
              <a:rPr lang="de-DE" sz="1400" dirty="0"/>
              <a:t>(Nicht-)Ausstellung von Geburtsurkunden geflüchteter Kinder. </a:t>
            </a:r>
            <a:r>
              <a:rPr lang="de-DE" sz="1400" i="1" dirty="0"/>
              <a:t>Migration und Soziale Arbeit, 4</a:t>
            </a:r>
            <a:r>
              <a:rPr lang="de-DE" sz="1400" dirty="0"/>
              <a:t>, 315–325.</a:t>
            </a:r>
          </a:p>
          <a:p>
            <a:pPr algn="just">
              <a:spcAft>
                <a:spcPts val="1200"/>
              </a:spcAft>
            </a:pPr>
            <a:r>
              <a:rPr lang="de-DE" sz="1400" dirty="0"/>
              <a:t>Koch, R, </a:t>
            </a:r>
            <a:r>
              <a:rPr lang="de-DE" sz="1400" dirty="0" err="1"/>
              <a:t>Loytved</a:t>
            </a:r>
            <a:r>
              <a:rPr lang="de-DE" sz="1400" dirty="0"/>
              <a:t>, C., König-Bachmann, M., </a:t>
            </a:r>
            <a:r>
              <a:rPr lang="de-DE" sz="1400" dirty="0" err="1"/>
              <a:t>Grylka-Baeschlin</a:t>
            </a:r>
            <a:r>
              <a:rPr lang="de-DE" sz="1400" dirty="0"/>
              <a:t>, S. (2021). Best Practice in der interprofessionellen Schwangerenvorsorge. </a:t>
            </a:r>
            <a:r>
              <a:rPr lang="de-DE" sz="1400" i="1" dirty="0"/>
              <a:t>GMS Zeitschrift für Hebammenwissenschaft, 8</a:t>
            </a:r>
            <a:r>
              <a:rPr lang="de-DE" sz="1400" dirty="0"/>
              <a:t>, 1–16.</a:t>
            </a:r>
          </a:p>
          <a:p>
            <a:pPr algn="just">
              <a:spcAft>
                <a:spcPts val="1200"/>
              </a:spcAft>
            </a:pPr>
            <a:r>
              <a:rPr lang="de-DE" sz="1400" dirty="0" err="1"/>
              <a:t>Mews</a:t>
            </a:r>
            <a:r>
              <a:rPr lang="de-DE" sz="1400" dirty="0"/>
              <a:t>, C., Schuster, S. </a:t>
            </a:r>
            <a:r>
              <a:rPr lang="de-DE" sz="1400" dirty="0" err="1"/>
              <a:t>Vajda</a:t>
            </a:r>
            <a:r>
              <a:rPr lang="de-DE" sz="1400" dirty="0"/>
              <a:t>, C., </a:t>
            </a:r>
            <a:r>
              <a:rPr lang="de-DE" sz="1400" dirty="0" err="1"/>
              <a:t>Lindtner</a:t>
            </a:r>
            <a:r>
              <a:rPr lang="de-DE" sz="1400" dirty="0"/>
              <a:t>-Rudolph, H., Schmidt, L. E., </a:t>
            </a:r>
            <a:r>
              <a:rPr lang="de-DE" sz="1400" dirty="0" err="1"/>
              <a:t>Bösner</a:t>
            </a:r>
            <a:r>
              <a:rPr lang="de-DE" sz="1400" dirty="0"/>
              <a:t>, S., </a:t>
            </a:r>
            <a:r>
              <a:rPr lang="de-DE" sz="1400" dirty="0" err="1"/>
              <a:t>Güzelsoy</a:t>
            </a:r>
            <a:r>
              <a:rPr lang="de-DE" sz="1400" dirty="0"/>
              <a:t>, L., </a:t>
            </a:r>
            <a:r>
              <a:rPr lang="de-DE" sz="1400" dirty="0" err="1"/>
              <a:t>Kressing</a:t>
            </a:r>
            <a:r>
              <a:rPr lang="de-DE" sz="1400" dirty="0"/>
              <a:t>, F., </a:t>
            </a:r>
            <a:r>
              <a:rPr lang="de-DE" sz="1400" dirty="0" err="1"/>
              <a:t>Hallal</a:t>
            </a:r>
            <a:r>
              <a:rPr lang="de-DE" sz="1400" dirty="0"/>
              <a:t>, H., Peters, T., </a:t>
            </a:r>
            <a:r>
              <a:rPr lang="de-DE" sz="1400" dirty="0" err="1"/>
              <a:t>Gestmann</a:t>
            </a:r>
            <a:r>
              <a:rPr lang="de-DE" sz="1400" dirty="0"/>
              <a:t>, M., Hempel, L., </a:t>
            </a:r>
            <a:r>
              <a:rPr lang="de-DE" sz="1400" dirty="0" err="1"/>
              <a:t>Grützmann</a:t>
            </a:r>
            <a:r>
              <a:rPr lang="de-DE" sz="1400" dirty="0"/>
              <a:t>, T., Sievers, E. &amp; Knipper, M. (2018). Kulturelle Kompetenz und Global </a:t>
            </a:r>
            <a:r>
              <a:rPr lang="de-DE" sz="1400" dirty="0" err="1"/>
              <a:t>Health</a:t>
            </a:r>
            <a:r>
              <a:rPr lang="de-DE" sz="1400" dirty="0"/>
              <a:t>: Perspektiven für die medizinische Ausbildung – Positionspapier des GMA-Ausschusses Kulturelle Kompetenz und Global </a:t>
            </a:r>
            <a:r>
              <a:rPr lang="de-DE" sz="1400" dirty="0" err="1"/>
              <a:t>Health</a:t>
            </a:r>
            <a:r>
              <a:rPr lang="de-DE" sz="1400" dirty="0"/>
              <a:t>. </a:t>
            </a:r>
            <a:r>
              <a:rPr lang="de-DE" sz="1400" i="1" dirty="0"/>
              <a:t>GMS Journal </a:t>
            </a:r>
            <a:r>
              <a:rPr lang="de-DE" sz="1400" i="1" dirty="0" err="1"/>
              <a:t>for</a:t>
            </a:r>
            <a:r>
              <a:rPr lang="de-DE" sz="1400" i="1" dirty="0"/>
              <a:t> Medical Education, 35</a:t>
            </a:r>
            <a:r>
              <a:rPr lang="de-DE" sz="1400" dirty="0"/>
              <a:t>, 3. </a:t>
            </a:r>
          </a:p>
          <a:p>
            <a:pPr algn="just">
              <a:spcAft>
                <a:spcPts val="1200"/>
              </a:spcAft>
            </a:pPr>
            <a:r>
              <a:rPr lang="en-US" sz="1400" dirty="0"/>
              <a:t>Mohr, E., Engelhardt, M., </a:t>
            </a:r>
            <a:r>
              <a:rPr lang="en-US" sz="1400" dirty="0" err="1"/>
              <a:t>Gaudion</a:t>
            </a:r>
            <a:r>
              <a:rPr lang="en-US" sz="1400" dirty="0"/>
              <a:t>, M., Al </a:t>
            </a:r>
            <a:r>
              <a:rPr lang="en-US" sz="1400" dirty="0" err="1"/>
              <a:t>Munjid</a:t>
            </a:r>
            <a:r>
              <a:rPr lang="en-US" sz="1400" dirty="0"/>
              <a:t>, R., </a:t>
            </a:r>
            <a:r>
              <a:rPr lang="en-US" sz="1400" dirty="0" err="1"/>
              <a:t>Krautstengel</a:t>
            </a:r>
            <a:r>
              <a:rPr lang="en-US" sz="1400" dirty="0"/>
              <a:t>, A.-S., </a:t>
            </a:r>
            <a:r>
              <a:rPr lang="en-US" sz="1400" dirty="0" err="1"/>
              <a:t>Patzelt</a:t>
            </a:r>
            <a:r>
              <a:rPr lang="en-US" sz="1400" dirty="0"/>
              <a:t>, L. &amp; </a:t>
            </a:r>
            <a:r>
              <a:rPr lang="en-US" sz="1400" dirty="0" err="1"/>
              <a:t>Borde</a:t>
            </a:r>
            <a:r>
              <a:rPr lang="en-US" sz="1400" dirty="0"/>
              <a:t>, T. (2023). Health Literate Maternity Care of Forced Migrant Women in Germany. </a:t>
            </a:r>
            <a:r>
              <a:rPr lang="en-US" sz="1400" i="1" dirty="0"/>
              <a:t>SSM – Qualitative Research in Health 4, 100366</a:t>
            </a:r>
            <a:r>
              <a:rPr lang="en-US" sz="1400" dirty="0"/>
              <a:t>, 1–11. </a:t>
            </a:r>
            <a:endParaRPr lang="de-DE" sz="1400" dirty="0"/>
          </a:p>
          <a:p>
            <a:pPr algn="just">
              <a:spcAft>
                <a:spcPts val="1200"/>
              </a:spcAft>
            </a:pPr>
            <a:r>
              <a:rPr lang="en-US" sz="1400" dirty="0"/>
              <a:t>Nowakowski, S. (2025). </a:t>
            </a:r>
            <a:r>
              <a:rPr lang="en-US" sz="1400" dirty="0" err="1"/>
              <a:t>Gewaltfreie</a:t>
            </a:r>
            <a:r>
              <a:rPr lang="en-US" sz="1400" dirty="0"/>
              <a:t> </a:t>
            </a:r>
            <a:r>
              <a:rPr lang="en-US" sz="1400" dirty="0" err="1"/>
              <a:t>Kommunikation</a:t>
            </a:r>
            <a:r>
              <a:rPr lang="en-US" sz="1400" dirty="0"/>
              <a:t> [Workshop].</a:t>
            </a:r>
            <a:endParaRPr lang="de-DE" sz="1400" dirty="0"/>
          </a:p>
        </p:txBody>
      </p:sp>
      <p:sp>
        <p:nvSpPr>
          <p:cNvPr id="2" name="Foliennummernplatzhalter 1"/>
          <p:cNvSpPr>
            <a:spLocks noGrp="1"/>
          </p:cNvSpPr>
          <p:nvPr>
            <p:ph type="sldNum" sz="quarter" idx="12"/>
          </p:nvPr>
        </p:nvSpPr>
        <p:spPr/>
        <p:txBody>
          <a:bodyPr/>
          <a:lstStyle/>
          <a:p>
            <a:fld id="{B5D45EE7-CFFB-47C7-ACA3-7180D14DA1D8}" type="slidenum">
              <a:rPr lang="de-DE" smtClean="0"/>
              <a:t>48</a:t>
            </a:fld>
            <a:endParaRPr lang="de-DE"/>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7" name="Rechteck 16"/>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8" name="Grafik 17"/>
          <p:cNvPicPr/>
          <p:nvPr/>
        </p:nvPicPr>
        <p:blipFill>
          <a:blip r:embed="rId5"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4950" y="1057893"/>
            <a:ext cx="8688850" cy="5724644"/>
          </a:xfrm>
          <a:prstGeom prst="rect">
            <a:avLst/>
          </a:prstGeom>
          <a:noFill/>
        </p:spPr>
        <p:txBody>
          <a:bodyPr wrap="square" rtlCol="0">
            <a:spAutoFit/>
          </a:bodyPr>
          <a:lstStyle/>
          <a:p>
            <a:pPr algn="just">
              <a:spcAft>
                <a:spcPts val="1200"/>
              </a:spcAft>
            </a:pPr>
            <a:r>
              <a:rPr lang="en-US" sz="1400" dirty="0"/>
              <a:t>Rogers, C. (1961</a:t>
            </a:r>
            <a:r>
              <a:rPr lang="en-US" sz="1400" i="1" dirty="0"/>
              <a:t>). On Becoming a Person. A Therapist’s View of Psychotherapy</a:t>
            </a:r>
            <a:r>
              <a:rPr lang="en-US" sz="1400" dirty="0"/>
              <a:t>. Constable. </a:t>
            </a:r>
            <a:endParaRPr lang="de-DE" sz="1400" dirty="0"/>
          </a:p>
          <a:p>
            <a:pPr algn="just">
              <a:spcAft>
                <a:spcPts val="1200"/>
              </a:spcAft>
            </a:pPr>
            <a:r>
              <a:rPr lang="en-US" sz="1400" dirty="0"/>
              <a:t>Scharf, C. (</a:t>
            </a:r>
            <a:r>
              <a:rPr lang="en-US" sz="1400" dirty="0" err="1"/>
              <a:t>Regie</a:t>
            </a:r>
            <a:r>
              <a:rPr lang="en-US" sz="1400" dirty="0"/>
              <a:t>) (2025a). </a:t>
            </a:r>
            <a:r>
              <a:rPr lang="de-DE" sz="1400" dirty="0"/>
              <a:t>„</a:t>
            </a:r>
            <a:r>
              <a:rPr lang="en-US" sz="1400" i="1" dirty="0" err="1"/>
              <a:t>Ich</a:t>
            </a:r>
            <a:r>
              <a:rPr lang="en-US" sz="1400" i="1" dirty="0"/>
              <a:t> </a:t>
            </a:r>
            <a:r>
              <a:rPr lang="en-US" sz="1400" i="1" dirty="0" err="1"/>
              <a:t>kenne</a:t>
            </a:r>
            <a:r>
              <a:rPr lang="en-US" sz="1400" i="1" dirty="0"/>
              <a:t> das </a:t>
            </a:r>
            <a:r>
              <a:rPr lang="en-US" sz="1400" i="1" dirty="0" err="1"/>
              <a:t>schon</a:t>
            </a:r>
            <a:r>
              <a:rPr lang="en-US" sz="1400" i="1" dirty="0"/>
              <a:t>”</a:t>
            </a:r>
            <a:r>
              <a:rPr lang="en-US" sz="1400" dirty="0"/>
              <a:t> [Film]. Deutschland: </a:t>
            </a:r>
            <a:r>
              <a:rPr lang="en-US" sz="1400" dirty="0" err="1"/>
              <a:t>MedizinFotoKöln</a:t>
            </a:r>
            <a:r>
              <a:rPr lang="en-US" sz="1400" dirty="0"/>
              <a:t>.</a:t>
            </a:r>
          </a:p>
          <a:p>
            <a:pPr algn="just">
              <a:spcAft>
                <a:spcPts val="1200"/>
              </a:spcAft>
            </a:pPr>
            <a:r>
              <a:rPr lang="en-US" sz="1400" dirty="0"/>
              <a:t>Scharf, C. (</a:t>
            </a:r>
            <a:r>
              <a:rPr lang="en-US" sz="1400" dirty="0" err="1"/>
              <a:t>Regie</a:t>
            </a:r>
            <a:r>
              <a:rPr lang="en-US" sz="1400" dirty="0"/>
              <a:t>) (2025b). </a:t>
            </a:r>
            <a:r>
              <a:rPr lang="de-DE" sz="1400" dirty="0"/>
              <a:t>„</a:t>
            </a:r>
            <a:r>
              <a:rPr lang="en-US" sz="1400" i="1" dirty="0" err="1"/>
              <a:t>Gibt</a:t>
            </a:r>
            <a:r>
              <a:rPr lang="en-US" sz="1400" i="1" dirty="0"/>
              <a:t> </a:t>
            </a:r>
            <a:r>
              <a:rPr lang="en-US" sz="1400" i="1" dirty="0" err="1"/>
              <a:t>es</a:t>
            </a:r>
            <a:r>
              <a:rPr lang="en-US" sz="1400" i="1" dirty="0"/>
              <a:t> </a:t>
            </a:r>
            <a:r>
              <a:rPr lang="en-US" sz="1400" i="1" dirty="0" err="1"/>
              <a:t>niemand</a:t>
            </a:r>
            <a:r>
              <a:rPr lang="en-US" sz="1400" i="1" dirty="0"/>
              <a:t> </a:t>
            </a:r>
            <a:r>
              <a:rPr lang="en-US" sz="1400" i="1" dirty="0" err="1"/>
              <a:t>anderen</a:t>
            </a:r>
            <a:r>
              <a:rPr lang="en-US" sz="1400" i="1" dirty="0"/>
              <a:t>”</a:t>
            </a:r>
            <a:r>
              <a:rPr lang="en-US" sz="1400" dirty="0"/>
              <a:t> [Film]. Deutschland: </a:t>
            </a:r>
            <a:r>
              <a:rPr lang="en-US" sz="1400" dirty="0" err="1"/>
              <a:t>MedizinFotoKöln</a:t>
            </a:r>
            <a:r>
              <a:rPr lang="en-US" sz="1400" dirty="0"/>
              <a:t>.</a:t>
            </a:r>
          </a:p>
          <a:p>
            <a:pPr algn="just">
              <a:spcAft>
                <a:spcPts val="1200"/>
              </a:spcAft>
            </a:pPr>
            <a:r>
              <a:rPr lang="en-US" sz="1400" dirty="0"/>
              <a:t>Scharf, C. (</a:t>
            </a:r>
            <a:r>
              <a:rPr lang="en-US" sz="1400" dirty="0" err="1"/>
              <a:t>Regie</a:t>
            </a:r>
            <a:r>
              <a:rPr lang="en-US" sz="1400" dirty="0"/>
              <a:t>) (2025c). </a:t>
            </a:r>
            <a:r>
              <a:rPr lang="de-DE" sz="1400" dirty="0"/>
              <a:t>„</a:t>
            </a:r>
            <a:r>
              <a:rPr lang="en-US" sz="1400" i="1" dirty="0" err="1"/>
              <a:t>Darf</a:t>
            </a:r>
            <a:r>
              <a:rPr lang="en-US" sz="1400" i="1" dirty="0"/>
              <a:t> man </a:t>
            </a:r>
            <a:r>
              <a:rPr lang="en-US" sz="1400" i="1" dirty="0" err="1"/>
              <a:t>jetzt</a:t>
            </a:r>
            <a:r>
              <a:rPr lang="en-US" sz="1400" i="1" dirty="0"/>
              <a:t> </a:t>
            </a:r>
            <a:r>
              <a:rPr lang="en-US" sz="1400" i="1" dirty="0" err="1"/>
              <a:t>keinen</a:t>
            </a:r>
            <a:r>
              <a:rPr lang="en-US" sz="1400" i="1" dirty="0"/>
              <a:t> </a:t>
            </a:r>
            <a:r>
              <a:rPr lang="en-US" sz="1400" i="1" dirty="0" err="1"/>
              <a:t>Witz</a:t>
            </a:r>
            <a:r>
              <a:rPr lang="en-US" sz="1400" i="1" dirty="0"/>
              <a:t> </a:t>
            </a:r>
            <a:r>
              <a:rPr lang="en-US" sz="1400" i="1" dirty="0" err="1"/>
              <a:t>mehr</a:t>
            </a:r>
            <a:r>
              <a:rPr lang="en-US" sz="1400" i="1" dirty="0"/>
              <a:t> </a:t>
            </a:r>
            <a:r>
              <a:rPr lang="en-US" sz="1400" i="1" dirty="0" err="1"/>
              <a:t>machen</a:t>
            </a:r>
            <a:r>
              <a:rPr lang="en-US" sz="1400" i="1" dirty="0"/>
              <a:t>”</a:t>
            </a:r>
            <a:r>
              <a:rPr lang="en-US" sz="1400" dirty="0"/>
              <a:t> [Film]. Deutschland: </a:t>
            </a:r>
            <a:r>
              <a:rPr lang="en-US" sz="1400" dirty="0" err="1"/>
              <a:t>MedizinFotoKöln</a:t>
            </a:r>
            <a:r>
              <a:rPr lang="en-US" sz="1400" dirty="0"/>
              <a:t>.</a:t>
            </a:r>
          </a:p>
          <a:p>
            <a:pPr algn="just">
              <a:spcAft>
                <a:spcPts val="1200"/>
              </a:spcAft>
            </a:pPr>
            <a:r>
              <a:rPr lang="en-US" sz="1400" dirty="0"/>
              <a:t>Seyler H., Dennert, G. (2021): </a:t>
            </a:r>
            <a:r>
              <a:rPr lang="en-US" sz="1400" dirty="0" err="1"/>
              <a:t>Betreuung</a:t>
            </a:r>
            <a:r>
              <a:rPr lang="en-US" sz="1400" dirty="0"/>
              <a:t> von </a:t>
            </a:r>
            <a:r>
              <a:rPr lang="en-US" sz="1400" dirty="0" err="1"/>
              <a:t>lesbischen</a:t>
            </a:r>
            <a:r>
              <a:rPr lang="en-US" sz="1400" dirty="0"/>
              <a:t> und </a:t>
            </a:r>
            <a:r>
              <a:rPr lang="en-US" sz="1400" dirty="0" err="1"/>
              <a:t>bisexuellen</a:t>
            </a:r>
            <a:r>
              <a:rPr lang="en-US" sz="1400" dirty="0"/>
              <a:t> </a:t>
            </a:r>
            <a:r>
              <a:rPr lang="en-US" sz="1400" dirty="0" err="1"/>
              <a:t>Patientinnen</a:t>
            </a:r>
            <a:r>
              <a:rPr lang="en-US" sz="1400" dirty="0"/>
              <a:t> in der </a:t>
            </a:r>
            <a:r>
              <a:rPr lang="en-US" sz="1400" dirty="0" err="1"/>
              <a:t>Gynäkologie</a:t>
            </a:r>
            <a:r>
              <a:rPr lang="en-US" sz="1400" dirty="0"/>
              <a:t> und </a:t>
            </a:r>
            <a:r>
              <a:rPr lang="en-US" sz="1400" dirty="0" err="1"/>
              <a:t>Geburtshilfe</a:t>
            </a:r>
            <a:r>
              <a:rPr lang="en-US" sz="1400" dirty="0"/>
              <a:t>. </a:t>
            </a:r>
            <a:r>
              <a:rPr lang="en-US" sz="1400" dirty="0" err="1"/>
              <a:t>Gynäkologie</a:t>
            </a:r>
            <a:r>
              <a:rPr lang="en-US" sz="1400" dirty="0"/>
              <a:t> 54, 457-464</a:t>
            </a:r>
          </a:p>
          <a:p>
            <a:pPr algn="just">
              <a:spcAft>
                <a:spcPts val="1200"/>
              </a:spcAft>
            </a:pPr>
            <a:r>
              <a:rPr lang="en-US" sz="1400" dirty="0"/>
              <a:t>Schlothauer, D., </a:t>
            </a:r>
            <a:r>
              <a:rPr lang="en-US" sz="1400" dirty="0" err="1"/>
              <a:t>Teschemacher</a:t>
            </a:r>
            <a:r>
              <a:rPr lang="en-US" sz="1400" dirty="0"/>
              <a:t>, L., </a:t>
            </a:r>
            <a:r>
              <a:rPr lang="en-US" sz="1400" dirty="0" err="1"/>
              <a:t>Breckenkamp</a:t>
            </a:r>
            <a:r>
              <a:rPr lang="en-US" sz="1400" dirty="0"/>
              <a:t>, J., Borde, T., David, M., Abou-</a:t>
            </a:r>
            <a:r>
              <a:rPr lang="en-US" sz="1400" dirty="0" err="1"/>
              <a:t>Dakn</a:t>
            </a:r>
            <a:r>
              <a:rPr lang="en-US" sz="1400" dirty="0"/>
              <a:t>, M., Henrich, W. &amp; Seidel, V. (2024). </a:t>
            </a:r>
            <a:r>
              <a:rPr lang="en-US" sz="1400" i="1" dirty="0"/>
              <a:t>Perinatal Outcome of Immigrant Women With and Without Refugee Status Compared to Non-Immigrant Women: Results of the Pregnancy and </a:t>
            </a:r>
            <a:r>
              <a:rPr lang="en-US" sz="1400" i="1" dirty="0" err="1"/>
              <a:t>Obstretic</a:t>
            </a:r>
            <a:r>
              <a:rPr lang="en-US" sz="1400" i="1" dirty="0"/>
              <a:t> Care for Refugees (PROREF) </a:t>
            </a:r>
            <a:r>
              <a:rPr lang="en-US" sz="1400" i="1" dirty="0" err="1"/>
              <a:t>Corss</a:t>
            </a:r>
            <a:r>
              <a:rPr lang="en-US" sz="1400" i="1" dirty="0"/>
              <a:t>-Sectional Study</a:t>
            </a:r>
            <a:r>
              <a:rPr lang="en-US" sz="1400" dirty="0"/>
              <a:t> (=Archives of Gynecology and </a:t>
            </a:r>
            <a:r>
              <a:rPr lang="en-US" sz="1400" dirty="0" err="1"/>
              <a:t>Obstretics</a:t>
            </a:r>
            <a:r>
              <a:rPr lang="en-US" sz="1400" dirty="0"/>
              <a:t>). Wiesbaden.</a:t>
            </a:r>
            <a:endParaRPr lang="de-DE" sz="1400" dirty="0"/>
          </a:p>
          <a:p>
            <a:pPr algn="just">
              <a:spcAft>
                <a:spcPts val="1200"/>
              </a:spcAft>
            </a:pPr>
            <a:r>
              <a:rPr lang="de-DE" sz="1400" dirty="0"/>
              <a:t>Schönefeld, E. &amp; Schmitz, F. (2025). Umgang mit Machtmissbrauch im Hochschulsystem [Workshop].</a:t>
            </a:r>
          </a:p>
          <a:p>
            <a:pPr algn="just">
              <a:spcAft>
                <a:spcPts val="1200"/>
              </a:spcAft>
            </a:pPr>
            <a:r>
              <a:rPr lang="de-DE" sz="1400" dirty="0"/>
              <a:t>Schulz, A. A., Richter, H. &amp; Wirtz, M. A. (2021). Interprofessionelle Zusammenarbeit in der geburtshilflichen Versorgung aus Sicht der Hebammen. </a:t>
            </a:r>
            <a:r>
              <a:rPr lang="de-DE" sz="1400" i="1" dirty="0"/>
              <a:t>Die Hebamme, 34</a:t>
            </a:r>
            <a:r>
              <a:rPr lang="de-DE" sz="1400" dirty="0"/>
              <a:t>, 57–63.</a:t>
            </a:r>
          </a:p>
          <a:p>
            <a:pPr algn="just">
              <a:spcAft>
                <a:spcPts val="1200"/>
              </a:spcAft>
            </a:pPr>
            <a:r>
              <a:rPr lang="de-DE" sz="1400" dirty="0"/>
              <a:t>Seidel, V., </a:t>
            </a:r>
            <a:r>
              <a:rPr lang="de-DE" sz="1400" dirty="0" err="1"/>
              <a:t>Teschenmacher</a:t>
            </a:r>
            <a:r>
              <a:rPr lang="de-DE" sz="1400" dirty="0"/>
              <a:t>, L., </a:t>
            </a:r>
            <a:r>
              <a:rPr lang="de-DE" sz="1400" dirty="0" err="1"/>
              <a:t>Breckenkamp</a:t>
            </a:r>
            <a:r>
              <a:rPr lang="de-DE" sz="1400" dirty="0"/>
              <a:t>, J., Henrich, W., Borde, T., David, M. &amp; Abou-</a:t>
            </a:r>
            <a:r>
              <a:rPr lang="de-DE" sz="1400" dirty="0" err="1"/>
              <a:t>Dakn</a:t>
            </a:r>
            <a:r>
              <a:rPr lang="de-DE" sz="1400" dirty="0"/>
              <a:t>, M. (2024). </a:t>
            </a:r>
            <a:r>
              <a:rPr lang="de-DE" sz="1400" i="1" dirty="0"/>
              <a:t>Geburtshilfliche Versorgung bei </a:t>
            </a:r>
            <a:r>
              <a:rPr lang="de-DE" sz="1400" i="1" dirty="0" err="1"/>
              <a:t>Gestationsdiabetes</a:t>
            </a:r>
            <a:r>
              <a:rPr lang="de-DE" sz="1400" i="1" dirty="0"/>
              <a:t> von geflüchteten und immigrierten Frauen im Vergleich zu nicht-immigrierten Frauen in Berlin: Eine Analyse quantitativer Daten der </a:t>
            </a:r>
            <a:r>
              <a:rPr lang="de-DE" sz="1400" dirty="0" err="1"/>
              <a:t>Pregnancy</a:t>
            </a:r>
            <a:r>
              <a:rPr lang="de-DE" sz="1400" dirty="0"/>
              <a:t> </a:t>
            </a:r>
            <a:r>
              <a:rPr lang="de-DE" sz="1400" dirty="0" err="1"/>
              <a:t>and</a:t>
            </a:r>
            <a:r>
              <a:rPr lang="de-DE" sz="1400" dirty="0"/>
              <a:t> </a:t>
            </a:r>
            <a:r>
              <a:rPr lang="de-DE" sz="1400" dirty="0" err="1"/>
              <a:t>Obstretic</a:t>
            </a:r>
            <a:r>
              <a:rPr lang="de-DE" sz="1400" dirty="0"/>
              <a:t> Care </a:t>
            </a:r>
            <a:r>
              <a:rPr lang="de-DE" sz="1400" dirty="0" err="1"/>
              <a:t>for</a:t>
            </a:r>
            <a:r>
              <a:rPr lang="de-DE" sz="1400" dirty="0"/>
              <a:t> </a:t>
            </a:r>
            <a:r>
              <a:rPr lang="de-DE" sz="1400" dirty="0" err="1"/>
              <a:t>Refugees</a:t>
            </a:r>
            <a:r>
              <a:rPr lang="de-DE" sz="1400" dirty="0"/>
              <a:t> (PROREF)-Studie</a:t>
            </a:r>
            <a:r>
              <a:rPr lang="de-DE" sz="1400" i="1" dirty="0"/>
              <a:t>. </a:t>
            </a:r>
            <a:r>
              <a:rPr lang="de-DE" sz="1400" dirty="0"/>
              <a:t>Thieme.</a:t>
            </a:r>
          </a:p>
          <a:p>
            <a:pPr algn="just">
              <a:spcAft>
                <a:spcPts val="1200"/>
              </a:spcAft>
            </a:pPr>
            <a:endParaRPr lang="de-DE" sz="1400" dirty="0"/>
          </a:p>
          <a:p>
            <a:pPr algn="just">
              <a:spcAft>
                <a:spcPts val="1200"/>
              </a:spcAft>
            </a:pPr>
            <a:endParaRPr lang="de-DE" sz="1400" dirty="0"/>
          </a:p>
        </p:txBody>
      </p:sp>
      <p:sp>
        <p:nvSpPr>
          <p:cNvPr id="2" name="Foliennummernplatzhalter 1"/>
          <p:cNvSpPr>
            <a:spLocks noGrp="1"/>
          </p:cNvSpPr>
          <p:nvPr>
            <p:ph type="sldNum" sz="quarter" idx="12"/>
          </p:nvPr>
        </p:nvSpPr>
        <p:spPr/>
        <p:txBody>
          <a:bodyPr/>
          <a:lstStyle/>
          <a:p>
            <a:fld id="{B5D45EE7-CFFB-47C7-ACA3-7180D14DA1D8}" type="slidenum">
              <a:rPr lang="de-DE" smtClean="0"/>
              <a:t>49</a:t>
            </a:fld>
            <a:endParaRPr lang="de-DE"/>
          </a:p>
        </p:txBody>
      </p:sp>
      <p:pic>
        <p:nvPicPr>
          <p:cNvPr id="11" name="Grafik 1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2" name="Grafik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7" name="Rechteck 16"/>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8" name="Grafik 17"/>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Tree>
    <p:extLst>
      <p:ext uri="{BB962C8B-B14F-4D97-AF65-F5344CB8AC3E}">
        <p14:creationId xmlns:p14="http://schemas.microsoft.com/office/powerpoint/2010/main" val="157581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sp>
        <p:nvSpPr>
          <p:cNvPr id="9" name="Textfeld 8">
            <a:extLst>
              <a:ext uri="{FF2B5EF4-FFF2-40B4-BE49-F238E27FC236}">
                <a16:creationId xmlns:a16="http://schemas.microsoft.com/office/drawing/2014/main" id="{C3F1FA25-9E17-456E-955D-EA11D687BF46}"/>
              </a:ext>
            </a:extLst>
          </p:cNvPr>
          <p:cNvSpPr txBox="1"/>
          <p:nvPr/>
        </p:nvSpPr>
        <p:spPr>
          <a:xfrm>
            <a:off x="5935625" y="3822655"/>
            <a:ext cx="3251918" cy="1569660"/>
          </a:xfrm>
          <a:prstGeom prst="rect">
            <a:avLst/>
          </a:prstGeom>
          <a:noFill/>
        </p:spPr>
        <p:txBody>
          <a:bodyPr wrap="square" rtlCol="0">
            <a:spAutoFit/>
          </a:bodyPr>
          <a:lstStyle/>
          <a:p>
            <a:r>
              <a:rPr lang="de-DE" sz="1600" dirty="0">
                <a:latin typeface="+mj-lt"/>
              </a:rPr>
              <a:t>Kontakt: </a:t>
            </a:r>
            <a:r>
              <a:rPr lang="de-DE" sz="1600" dirty="0">
                <a:solidFill>
                  <a:srgbClr val="FF0000"/>
                </a:solidFill>
                <a:latin typeface="+mj-lt"/>
                <a:hlinkClick r:id="rId4"/>
              </a:rPr>
              <a:t>claudia.scharf@uk-koeln.de</a:t>
            </a:r>
            <a:endParaRPr lang="de-DE" sz="1600" dirty="0">
              <a:solidFill>
                <a:srgbClr val="FF0000"/>
              </a:solidFill>
              <a:latin typeface="+mj-lt"/>
            </a:endParaRPr>
          </a:p>
          <a:p>
            <a:endParaRPr lang="de-DE" sz="1600" dirty="0">
              <a:solidFill>
                <a:srgbClr val="FF0000"/>
              </a:solidFill>
              <a:latin typeface="+mj-lt"/>
            </a:endParaRPr>
          </a:p>
          <a:p>
            <a:r>
              <a:rPr lang="de-DE" sz="1600" dirty="0">
                <a:latin typeface="+mj-lt"/>
              </a:rPr>
              <a:t>Folgen Sie uns auf Instagram </a:t>
            </a:r>
          </a:p>
          <a:p>
            <a:pPr marL="342900" indent="-342900">
              <a:buFont typeface="Wingdings" panose="05000000000000000000" pitchFamily="2" charset="2"/>
              <a:buChar char="Ø"/>
            </a:pPr>
            <a:r>
              <a:rPr lang="de-DE" sz="1600" dirty="0">
                <a:latin typeface="+mj-lt"/>
              </a:rPr>
              <a:t>@</a:t>
            </a:r>
            <a:r>
              <a:rPr lang="de-DE" sz="1600" dirty="0" err="1">
                <a:latin typeface="+mj-lt"/>
              </a:rPr>
              <a:t>uniklinikkoeln</a:t>
            </a:r>
            <a:endParaRPr lang="de-DE" sz="1600" dirty="0">
              <a:latin typeface="+mj-lt"/>
            </a:endParaRPr>
          </a:p>
          <a:p>
            <a:pPr marL="342900" indent="-342900">
              <a:buFont typeface="Wingdings" panose="05000000000000000000" pitchFamily="2" charset="2"/>
              <a:buChar char="Ø"/>
            </a:pPr>
            <a:r>
              <a:rPr lang="de-DE" sz="1600" dirty="0">
                <a:latin typeface="+mj-lt"/>
              </a:rPr>
              <a:t>@</a:t>
            </a:r>
            <a:r>
              <a:rPr lang="de-DE" sz="1600" dirty="0" err="1">
                <a:latin typeface="+mj-lt"/>
              </a:rPr>
              <a:t>uni_koeln</a:t>
            </a:r>
            <a:endParaRPr lang="de-DE" sz="1600" dirty="0">
              <a:latin typeface="+mj-lt"/>
            </a:endParaRPr>
          </a:p>
          <a:p>
            <a:pPr marL="342900" indent="-342900">
              <a:buFont typeface="Wingdings" panose="05000000000000000000" pitchFamily="2" charset="2"/>
              <a:buChar char="Ø"/>
            </a:pPr>
            <a:r>
              <a:rPr lang="de-DE" sz="1600" dirty="0">
                <a:latin typeface="+mj-lt"/>
              </a:rPr>
              <a:t>@</a:t>
            </a:r>
            <a:r>
              <a:rPr lang="de-DE" sz="1600" dirty="0" err="1">
                <a:latin typeface="+mj-lt"/>
              </a:rPr>
              <a:t>hebammenwissenschaft.koeln</a:t>
            </a:r>
            <a:r>
              <a:rPr lang="de-DE" sz="1600" dirty="0">
                <a:latin typeface="+mj-lt"/>
              </a:rPr>
              <a:t> </a:t>
            </a:r>
          </a:p>
        </p:txBody>
      </p:sp>
      <p:sp>
        <p:nvSpPr>
          <p:cNvPr id="3" name="Foliennummernplatzhalter 2"/>
          <p:cNvSpPr>
            <a:spLocks noGrp="1"/>
          </p:cNvSpPr>
          <p:nvPr>
            <p:ph type="sldNum" sz="quarter" idx="12"/>
          </p:nvPr>
        </p:nvSpPr>
        <p:spPr/>
        <p:txBody>
          <a:bodyPr/>
          <a:lstStyle/>
          <a:p>
            <a:fld id="{B5D45EE7-CFFB-47C7-ACA3-7180D14DA1D8}" type="slidenum">
              <a:rPr lang="de-DE" smtClean="0"/>
              <a:t>50</a:t>
            </a:fld>
            <a:endParaRPr lang="de-DE"/>
          </a:p>
        </p:txBody>
      </p:sp>
      <p:pic>
        <p:nvPicPr>
          <p:cNvPr id="14" name="Grafik 13">
            <a:extLst>
              <a:ext uri="{FF2B5EF4-FFF2-40B4-BE49-F238E27FC236}">
                <a16:creationId xmlns:a16="http://schemas.microsoft.com/office/drawing/2014/main" id="{BA4508C1-3BFD-409F-940F-DC114816E95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58747" y="4568818"/>
            <a:ext cx="1804546" cy="813455"/>
          </a:xfrm>
          <a:prstGeom prst="rect">
            <a:avLst/>
          </a:prstGeom>
        </p:spPr>
      </p:pic>
      <p:pic>
        <p:nvPicPr>
          <p:cNvPr id="15" name="Grafik 14">
            <a:extLst>
              <a:ext uri="{FF2B5EF4-FFF2-40B4-BE49-F238E27FC236}">
                <a16:creationId xmlns:a16="http://schemas.microsoft.com/office/drawing/2014/main" id="{55767A91-4390-459D-9C4D-376C823743B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07136" y="5578149"/>
            <a:ext cx="1880987" cy="612789"/>
          </a:xfrm>
          <a:prstGeom prst="rect">
            <a:avLst/>
          </a:prstGeom>
        </p:spPr>
      </p:pic>
      <p:sp>
        <p:nvSpPr>
          <p:cNvPr id="16" name="Textfeld 15"/>
          <p:cNvSpPr txBox="1"/>
          <p:nvPr/>
        </p:nvSpPr>
        <p:spPr>
          <a:xfrm>
            <a:off x="10893436" y="5917769"/>
            <a:ext cx="1079142" cy="307777"/>
          </a:xfrm>
          <a:prstGeom prst="rect">
            <a:avLst/>
          </a:prstGeom>
          <a:noFill/>
        </p:spPr>
        <p:txBody>
          <a:bodyPr wrap="none" rtlCol="0">
            <a:spAutoFit/>
          </a:bodyPr>
          <a:lstStyle/>
          <a:p>
            <a:pPr algn="ctr"/>
            <a:r>
              <a:rPr lang="de-DE" sz="700" dirty="0"/>
              <a:t>Institut für </a:t>
            </a:r>
            <a:br>
              <a:rPr lang="de-DE" sz="700" dirty="0"/>
            </a:br>
            <a:r>
              <a:rPr lang="de-DE" sz="700" dirty="0"/>
              <a:t>Hebammenwissenschaft</a:t>
            </a:r>
          </a:p>
        </p:txBody>
      </p:sp>
      <p:pic>
        <p:nvPicPr>
          <p:cNvPr id="6" name="Grafik 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570797" y="4794714"/>
            <a:ext cx="1195201" cy="1195201"/>
          </a:xfrm>
          <a:prstGeom prst="rect">
            <a:avLst/>
          </a:prstGeom>
        </p:spPr>
      </p:pic>
      <p:pic>
        <p:nvPicPr>
          <p:cNvPr id="8" name="Grafik 7"/>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827501" y="4786745"/>
            <a:ext cx="1211137" cy="1211137"/>
          </a:xfrm>
          <a:prstGeom prst="rect">
            <a:avLst/>
          </a:prstGeom>
        </p:spPr>
      </p:pic>
      <p:sp>
        <p:nvSpPr>
          <p:cNvPr id="18" name="Textfeld 17"/>
          <p:cNvSpPr txBox="1"/>
          <p:nvPr/>
        </p:nvSpPr>
        <p:spPr>
          <a:xfrm>
            <a:off x="9713786" y="5917769"/>
            <a:ext cx="909223" cy="415498"/>
          </a:xfrm>
          <a:prstGeom prst="rect">
            <a:avLst/>
          </a:prstGeom>
          <a:noFill/>
        </p:spPr>
        <p:txBody>
          <a:bodyPr wrap="none" rtlCol="0">
            <a:spAutoFit/>
          </a:bodyPr>
          <a:lstStyle/>
          <a:p>
            <a:pPr algn="ctr"/>
            <a:r>
              <a:rPr lang="de-DE" sz="700" dirty="0"/>
              <a:t>Klinik und Poliklinik </a:t>
            </a:r>
            <a:br>
              <a:rPr lang="de-DE" sz="700" dirty="0"/>
            </a:br>
            <a:r>
              <a:rPr lang="de-DE" sz="700" dirty="0"/>
              <a:t>für Psychosomatik </a:t>
            </a:r>
            <a:br>
              <a:rPr lang="de-DE" sz="700" dirty="0"/>
            </a:br>
            <a:r>
              <a:rPr lang="de-DE" sz="700" dirty="0"/>
              <a:t>und Psychotherapie</a:t>
            </a:r>
          </a:p>
        </p:txBody>
      </p:sp>
      <p:sp>
        <p:nvSpPr>
          <p:cNvPr id="21" name="Rechteck 20"/>
          <p:cNvSpPr/>
          <p:nvPr/>
        </p:nvSpPr>
        <p:spPr>
          <a:xfrm>
            <a:off x="558747" y="4096562"/>
            <a:ext cx="2372421" cy="346185"/>
          </a:xfrm>
          <a:prstGeom prst="rect">
            <a:avLst/>
          </a:prstGeom>
        </p:spPr>
        <p:txBody>
          <a:bodyPr wrap="square">
            <a:spAutoFit/>
          </a:bodyPr>
          <a:lstStyle/>
          <a:p>
            <a:pPr>
              <a:lnSpc>
                <a:spcPct val="107000"/>
              </a:lnSpc>
              <a:spcAft>
                <a:spcPts val="800"/>
              </a:spcAft>
            </a:pPr>
            <a:r>
              <a:rPr lang="de-DE" sz="8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800" dirty="0">
                <a:solidFill>
                  <a:srgbClr val="102D65"/>
                </a:solidFill>
                <a:latin typeface="Source serif"/>
                <a:ea typeface="Calibri" panose="020F0502020204030204" pitchFamily="34" charset="0"/>
                <a:cs typeface="Times New Roman" panose="02020603050405020304" pitchFamily="18" charset="0"/>
              </a:rPr>
            </a:br>
            <a:r>
              <a:rPr lang="de-DE" sz="8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800" dirty="0">
              <a:effectLst/>
              <a:latin typeface="Source serif"/>
              <a:ea typeface="Calibri" panose="020F0502020204030204" pitchFamily="34" charset="0"/>
              <a:cs typeface="Times New Roman" panose="02020603050405020304" pitchFamily="18" charset="0"/>
            </a:endParaRPr>
          </a:p>
        </p:txBody>
      </p:sp>
      <p:pic>
        <p:nvPicPr>
          <p:cNvPr id="22" name="Grafik 21"/>
          <p:cNvPicPr/>
          <p:nvPr/>
        </p:nvPicPr>
        <p:blipFill>
          <a:blip r:embed="rId9" cstate="print">
            <a:extLst>
              <a:ext uri="{28A0092B-C50C-407E-A947-70E740481C1C}">
                <a14:useLocalDpi xmlns:a14="http://schemas.microsoft.com/office/drawing/2010/main" val="0"/>
              </a:ext>
            </a:extLst>
          </a:blip>
          <a:stretch>
            <a:fillRect/>
          </a:stretch>
        </p:blipFill>
        <p:spPr>
          <a:xfrm>
            <a:off x="607136" y="3456428"/>
            <a:ext cx="1823746" cy="677105"/>
          </a:xfrm>
          <a:prstGeom prst="rect">
            <a:avLst/>
          </a:prstGeom>
        </p:spPr>
      </p:pic>
    </p:spTree>
    <p:extLst>
      <p:ext uri="{BB962C8B-B14F-4D97-AF65-F5344CB8AC3E}">
        <p14:creationId xmlns:p14="http://schemas.microsoft.com/office/powerpoint/2010/main" val="317306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07B9-5F00-7B7B-B202-AABBCF9487A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1FE25A87-57DF-CFDF-A258-DE14DE90CE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3" name="Foliennummernplatzhalter 2">
            <a:extLst>
              <a:ext uri="{FF2B5EF4-FFF2-40B4-BE49-F238E27FC236}">
                <a16:creationId xmlns:a16="http://schemas.microsoft.com/office/drawing/2014/main" id="{2B12EB39-446A-93E2-7988-A73951D4FF46}"/>
              </a:ext>
            </a:extLst>
          </p:cNvPr>
          <p:cNvSpPr>
            <a:spLocks noGrp="1"/>
          </p:cNvSpPr>
          <p:nvPr>
            <p:ph type="sldNum" sz="quarter" idx="12"/>
          </p:nvPr>
        </p:nvSpPr>
        <p:spPr/>
        <p:txBody>
          <a:bodyPr/>
          <a:lstStyle/>
          <a:p>
            <a:fld id="{B5D45EE7-CFFB-47C7-ACA3-7180D14DA1D8}" type="slidenum">
              <a:rPr lang="de-DE" smtClean="0"/>
              <a:t>51</a:t>
            </a:fld>
            <a:endParaRPr lang="de-DE"/>
          </a:p>
        </p:txBody>
      </p:sp>
      <p:pic>
        <p:nvPicPr>
          <p:cNvPr id="9" name="Grafik 8">
            <a:extLst>
              <a:ext uri="{FF2B5EF4-FFF2-40B4-BE49-F238E27FC236}">
                <a16:creationId xmlns:a16="http://schemas.microsoft.com/office/drawing/2014/main" id="{16744E2E-A4FF-5345-98F5-3B4B111B284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48206" y="75463"/>
            <a:ext cx="1188590" cy="535794"/>
          </a:xfrm>
          <a:prstGeom prst="rect">
            <a:avLst/>
          </a:prstGeom>
        </p:spPr>
      </p:pic>
      <p:pic>
        <p:nvPicPr>
          <p:cNvPr id="10" name="Grafik 9">
            <a:extLst>
              <a:ext uri="{FF2B5EF4-FFF2-40B4-BE49-F238E27FC236}">
                <a16:creationId xmlns:a16="http://schemas.microsoft.com/office/drawing/2014/main" id="{F6FFF847-6C6A-F227-CD53-69B46958D82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14239" y="101533"/>
            <a:ext cx="1484599" cy="483654"/>
          </a:xfrm>
          <a:prstGeom prst="rect">
            <a:avLst/>
          </a:prstGeom>
        </p:spPr>
      </p:pic>
      <p:sp>
        <p:nvSpPr>
          <p:cNvPr id="11" name="Rechteck 10">
            <a:extLst>
              <a:ext uri="{FF2B5EF4-FFF2-40B4-BE49-F238E27FC236}">
                <a16:creationId xmlns:a16="http://schemas.microsoft.com/office/drawing/2014/main" id="{E22C23A4-82C8-37B3-A042-14A8DC2AFF12}"/>
              </a:ext>
            </a:extLst>
          </p:cNvPr>
          <p:cNvSpPr/>
          <p:nvPr/>
        </p:nvSpPr>
        <p:spPr>
          <a:xfrm>
            <a:off x="4969051" y="528121"/>
            <a:ext cx="1944445" cy="282770"/>
          </a:xfrm>
          <a:prstGeom prst="rect">
            <a:avLst/>
          </a:prstGeom>
        </p:spPr>
        <p:txBody>
          <a:bodyPr wrap="square">
            <a:spAutoFit/>
          </a:bodyPr>
          <a:lstStyle/>
          <a:p>
            <a:pPr>
              <a:lnSpc>
                <a:spcPct val="107000"/>
              </a:lnSpc>
              <a:spcAft>
                <a:spcPts val="800"/>
              </a:spcAft>
            </a:pPr>
            <a:r>
              <a:rPr lang="de-DE" sz="600" dirty="0">
                <a:solidFill>
                  <a:srgbClr val="102D65"/>
                </a:solidFill>
                <a:latin typeface="Source serif"/>
                <a:ea typeface="Calibri" panose="020F0502020204030204" pitchFamily="34" charset="0"/>
                <a:cs typeface="Times New Roman" panose="02020603050405020304" pitchFamily="18" charset="0"/>
              </a:rPr>
              <a:t>Klinik und Poliklinik für Psychosomatik</a:t>
            </a:r>
            <a:br>
              <a:rPr lang="de-DE" sz="600" dirty="0">
                <a:solidFill>
                  <a:srgbClr val="102D65"/>
                </a:solidFill>
                <a:latin typeface="Source serif"/>
                <a:ea typeface="Calibri" panose="020F0502020204030204" pitchFamily="34" charset="0"/>
                <a:cs typeface="Times New Roman" panose="02020603050405020304" pitchFamily="18" charset="0"/>
              </a:rPr>
            </a:br>
            <a:r>
              <a:rPr lang="de-DE" sz="600" dirty="0">
                <a:solidFill>
                  <a:srgbClr val="102D65"/>
                </a:solidFill>
                <a:latin typeface="Source serif"/>
                <a:ea typeface="Calibri" panose="020F0502020204030204" pitchFamily="34" charset="0"/>
                <a:cs typeface="Times New Roman" panose="02020603050405020304" pitchFamily="18" charset="0"/>
              </a:rPr>
              <a:t>und Psychotherapie</a:t>
            </a:r>
            <a:endParaRPr lang="de-DE" sz="2400" dirty="0">
              <a:effectLst/>
              <a:latin typeface="Source serif"/>
              <a:ea typeface="Calibri" panose="020F0502020204030204" pitchFamily="34" charset="0"/>
              <a:cs typeface="Times New Roman" panose="02020603050405020304" pitchFamily="18" charset="0"/>
            </a:endParaRPr>
          </a:p>
        </p:txBody>
      </p:sp>
      <p:pic>
        <p:nvPicPr>
          <p:cNvPr id="12" name="Grafik 11">
            <a:extLst>
              <a:ext uri="{FF2B5EF4-FFF2-40B4-BE49-F238E27FC236}">
                <a16:creationId xmlns:a16="http://schemas.microsoft.com/office/drawing/2014/main" id="{897DD0FD-0D74-DDDD-DCB6-A2EF6361794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5040286" y="125919"/>
            <a:ext cx="1230477" cy="436909"/>
          </a:xfrm>
          <a:prstGeom prst="rect">
            <a:avLst/>
          </a:prstGeom>
        </p:spPr>
      </p:pic>
      <p:sp>
        <p:nvSpPr>
          <p:cNvPr id="6" name="Textfeld 5">
            <a:extLst>
              <a:ext uri="{FF2B5EF4-FFF2-40B4-BE49-F238E27FC236}">
                <a16:creationId xmlns:a16="http://schemas.microsoft.com/office/drawing/2014/main" id="{542E855A-751E-4629-A9A0-F7D434C36B0F}"/>
              </a:ext>
            </a:extLst>
          </p:cNvPr>
          <p:cNvSpPr txBox="1"/>
          <p:nvPr/>
        </p:nvSpPr>
        <p:spPr>
          <a:xfrm>
            <a:off x="479100" y="810891"/>
            <a:ext cx="11081982" cy="5320559"/>
          </a:xfrm>
          <a:prstGeom prst="rect">
            <a:avLst/>
          </a:prstGeom>
          <a:noFill/>
        </p:spPr>
        <p:txBody>
          <a:bodyPr wrap="square">
            <a:spAutoFit/>
          </a:bodyPr>
          <a:lstStyle/>
          <a:p>
            <a:pPr marL="0" lvl="0" indent="0" algn="l" rtl="0">
              <a:lnSpc>
                <a:spcPct val="115000"/>
              </a:lnSpc>
              <a:spcAft>
                <a:spcPts val="0"/>
              </a:spcAft>
              <a:buNone/>
            </a:pPr>
            <a:r>
              <a:rPr lang="de-DE" sz="1200" b="1" dirty="0">
                <a:solidFill>
                  <a:srgbClr val="020203"/>
                </a:solidFill>
              </a:rPr>
              <a:t>Impressum</a:t>
            </a:r>
          </a:p>
          <a:p>
            <a:pPr marL="0" lvl="0" indent="0" algn="l" rtl="0">
              <a:lnSpc>
                <a:spcPct val="115000"/>
              </a:lnSpc>
              <a:spcAft>
                <a:spcPts val="0"/>
              </a:spcAft>
              <a:buNone/>
            </a:pPr>
            <a:r>
              <a:rPr lang="de-DE" sz="900" b="1" dirty="0">
                <a:solidFill>
                  <a:srgbClr val="020203"/>
                </a:solidFill>
              </a:rPr>
              <a:t>Herausgeber*innen:</a:t>
            </a:r>
          </a:p>
          <a:p>
            <a:pPr marL="0" lvl="0" indent="0" algn="l" rtl="0">
              <a:spcAft>
                <a:spcPts val="0"/>
              </a:spcAft>
              <a:buNone/>
            </a:pPr>
            <a:r>
              <a:rPr lang="de-DE" sz="900" dirty="0">
                <a:solidFill>
                  <a:srgbClr val="020203"/>
                </a:solidFill>
              </a:rPr>
              <a:t>Empowerment für Diversität – Allianz für Chancengleichheit in der Gesundheitsversorgung</a:t>
            </a:r>
          </a:p>
          <a:p>
            <a:pPr marL="0" lvl="0" indent="0" algn="l" rtl="0">
              <a:spcAft>
                <a:spcPts val="0"/>
              </a:spcAft>
              <a:buNone/>
            </a:pPr>
            <a:r>
              <a:rPr lang="de-DE" sz="900" dirty="0">
                <a:solidFill>
                  <a:schemeClr val="dk1"/>
                </a:solidFill>
              </a:rPr>
              <a:t>Augustenburger Platz 1</a:t>
            </a:r>
          </a:p>
          <a:p>
            <a:pPr marL="0" lvl="0" indent="0" algn="l" rtl="0">
              <a:spcAft>
                <a:spcPts val="0"/>
              </a:spcAft>
              <a:buNone/>
            </a:pPr>
            <a:r>
              <a:rPr lang="de-DE" sz="900" dirty="0">
                <a:solidFill>
                  <a:schemeClr val="dk1"/>
                </a:solidFill>
              </a:rPr>
              <a:t>13353 Berlin</a:t>
            </a:r>
          </a:p>
          <a:p>
            <a:pPr marL="0" lvl="0" indent="0" algn="l" rtl="0">
              <a:spcAft>
                <a:spcPts val="0"/>
              </a:spcAft>
              <a:buNone/>
            </a:pPr>
            <a:r>
              <a:rPr lang="de-DE" sz="900" dirty="0">
                <a:solidFill>
                  <a:schemeClr val="dk1"/>
                </a:solidFill>
              </a:rPr>
              <a:t>www.empowerment.charite.de</a:t>
            </a:r>
          </a:p>
          <a:p>
            <a:pPr marL="0" lvl="0" indent="0" algn="l" rtl="0">
              <a:spcAft>
                <a:spcPts val="0"/>
              </a:spcAft>
              <a:buNone/>
            </a:pPr>
            <a:r>
              <a:rPr lang="de-DE" sz="900" dirty="0">
                <a:solidFill>
                  <a:schemeClr val="dk1"/>
                </a:solidFill>
              </a:rPr>
              <a:t>&amp;</a:t>
            </a:r>
          </a:p>
          <a:p>
            <a:r>
              <a:rPr lang="de-DE" sz="900" dirty="0">
                <a:solidFill>
                  <a:schemeClr val="dk1"/>
                </a:solidFill>
              </a:rPr>
              <a:t>Uniklinik Köln</a:t>
            </a:r>
          </a:p>
          <a:p>
            <a:r>
              <a:rPr lang="de-DE" sz="900" dirty="0">
                <a:solidFill>
                  <a:schemeClr val="dk1"/>
                </a:solidFill>
              </a:rPr>
              <a:t>Klinik und Poliklinik für Psychosomatik und Psychotherapie</a:t>
            </a:r>
          </a:p>
          <a:p>
            <a:r>
              <a:rPr lang="de-DE" sz="900" dirty="0">
                <a:solidFill>
                  <a:schemeClr val="dk1"/>
                </a:solidFill>
              </a:rPr>
              <a:t>&amp;</a:t>
            </a:r>
          </a:p>
          <a:p>
            <a:r>
              <a:rPr lang="de-DE" sz="900" dirty="0">
                <a:solidFill>
                  <a:schemeClr val="dk1"/>
                </a:solidFill>
              </a:rPr>
              <a:t>Universität zu Köln</a:t>
            </a:r>
          </a:p>
          <a:p>
            <a:r>
              <a:rPr lang="de-DE" sz="900" dirty="0">
                <a:solidFill>
                  <a:schemeClr val="dk1"/>
                </a:solidFill>
              </a:rPr>
              <a:t>Medizinische Fakultät</a:t>
            </a:r>
          </a:p>
          <a:p>
            <a:r>
              <a:rPr lang="de-DE" sz="900" dirty="0">
                <a:solidFill>
                  <a:schemeClr val="dk1"/>
                </a:solidFill>
              </a:rPr>
              <a:t>Institut für Hebammenwissenschaft</a:t>
            </a:r>
          </a:p>
          <a:p>
            <a:endParaRPr lang="de-DE" sz="900" b="1" dirty="0">
              <a:solidFill>
                <a:schemeClr val="dk1"/>
              </a:solidFill>
            </a:endParaRPr>
          </a:p>
          <a:p>
            <a:r>
              <a:rPr lang="de-DE" sz="900" b="1" dirty="0">
                <a:solidFill>
                  <a:schemeClr val="dk1"/>
                </a:solidFill>
              </a:rPr>
              <a:t>Autor*innen: </a:t>
            </a:r>
            <a:r>
              <a:rPr lang="de-DE" sz="900" dirty="0">
                <a:solidFill>
                  <a:schemeClr val="dk1"/>
                </a:solidFill>
              </a:rPr>
              <a:t>Dr.in phil. Claudia Scharf, Dorothea Obst M.A., Prof. Dr. med. Christian Albus, Prof.in Dr. Nicola H. Bauer</a:t>
            </a:r>
            <a:endParaRPr lang="de-DE" sz="900" dirty="0"/>
          </a:p>
          <a:p>
            <a:pPr>
              <a:lnSpc>
                <a:spcPct val="115000"/>
              </a:lnSpc>
            </a:pPr>
            <a:endParaRPr lang="de-DE" sz="500" dirty="0"/>
          </a:p>
          <a:p>
            <a:pPr>
              <a:lnSpc>
                <a:spcPct val="115000"/>
              </a:lnSpc>
            </a:pPr>
            <a:r>
              <a:rPr lang="de-DE" sz="900" dirty="0"/>
              <a:t>CC BY-ND 4.0  </a:t>
            </a:r>
          </a:p>
          <a:p>
            <a:pPr>
              <a:lnSpc>
                <a:spcPct val="115000"/>
              </a:lnSpc>
            </a:pPr>
            <a:br>
              <a:rPr lang="de-DE" sz="900" dirty="0"/>
            </a:br>
            <a:r>
              <a:rPr lang="de-DE" sz="900" dirty="0">
                <a:solidFill>
                  <a:schemeClr val="dk1"/>
                </a:solidFill>
              </a:rPr>
              <a:t>https://creativecommons.org/licenses/by-nd/4.0/deed.de</a:t>
            </a:r>
          </a:p>
          <a:p>
            <a:endParaRPr lang="de-DE" sz="5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900" dirty="0"/>
          </a:p>
          <a:p>
            <a:r>
              <a:rPr lang="de-DE" sz="900" dirty="0"/>
              <a:t>Von der CC-Lizenz ausgenommen sind die in der Veröffentlichung zitierten Fremdabbildungen. Diese werden nach der Zitatregelung in § 51 des Urhebergesetztes (UrhG) verwendet.</a:t>
            </a:r>
            <a:endParaRPr lang="de-DE" sz="900" dirty="0">
              <a:solidFill>
                <a:schemeClr val="tx1"/>
              </a:solidFill>
            </a:endParaRPr>
          </a:p>
          <a:p>
            <a:pPr>
              <a:lnSpc>
                <a:spcPct val="115000"/>
              </a:lnSpc>
              <a:spcBef>
                <a:spcPts val="1200"/>
              </a:spcBef>
            </a:pPr>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pPr>
              <a:lnSpc>
                <a:spcPct val="115000"/>
              </a:lnSpc>
              <a:spcBef>
                <a:spcPts val="1200"/>
              </a:spcBef>
            </a:pPr>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marL="0" lvl="0" indent="0" algn="l" rtl="0">
              <a:lnSpc>
                <a:spcPct val="115000"/>
              </a:lnSpc>
              <a:spcBef>
                <a:spcPts val="1200"/>
              </a:spcBef>
              <a:spcAft>
                <a:spcPts val="0"/>
              </a:spcAft>
              <a:buNone/>
            </a:pPr>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pic>
        <p:nvPicPr>
          <p:cNvPr id="7" name="Grafik 6">
            <a:extLst>
              <a:ext uri="{FF2B5EF4-FFF2-40B4-BE49-F238E27FC236}">
                <a16:creationId xmlns:a16="http://schemas.microsoft.com/office/drawing/2014/main" id="{ACC0EDA2-C86F-66F8-CAD5-3A7AA13A2AE7}"/>
              </a:ext>
            </a:extLst>
          </p:cNvPr>
          <p:cNvPicPr>
            <a:picLocks noChangeAspect="1"/>
          </p:cNvPicPr>
          <p:nvPr/>
        </p:nvPicPr>
        <p:blipFill>
          <a:blip r:embed="rId7"/>
          <a:stretch>
            <a:fillRect/>
          </a:stretch>
        </p:blipFill>
        <p:spPr>
          <a:xfrm>
            <a:off x="1332638" y="3090215"/>
            <a:ext cx="859984" cy="300888"/>
          </a:xfrm>
          <a:prstGeom prst="rect">
            <a:avLst/>
          </a:prstGeom>
        </p:spPr>
      </p:pic>
    </p:spTree>
    <p:extLst>
      <p:ext uri="{BB962C8B-B14F-4D97-AF65-F5344CB8AC3E}">
        <p14:creationId xmlns:p14="http://schemas.microsoft.com/office/powerpoint/2010/main" val="82244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3F43C5-B71A-4819-9572-03E09DC9CF62}">
  <ds:schemaRefs>
    <ds:schemaRef ds:uri="http://purl.org/dc/terms/"/>
    <ds:schemaRef ds:uri="afc48393-65bc-4e94-b00e-e47a0ed9b9e2"/>
    <ds:schemaRef ds:uri="http://schemas.microsoft.com/office/2006/documentManagement/types"/>
    <ds:schemaRef ds:uri="634b0212-ad01-4bee-8436-058b8e215b26"/>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FC67309-0E82-409D-8796-B54146BA717C}"/>
</file>

<file path=customXml/itemProps3.xml><?xml version="1.0" encoding="utf-8"?>
<ds:datastoreItem xmlns:ds="http://schemas.openxmlformats.org/officeDocument/2006/customXml" ds:itemID="{7AA0103C-62EF-4859-BC87-A89E4DC889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6170</Words>
  <Application>Microsoft Office PowerPoint</Application>
  <PresentationFormat>Breitbild</PresentationFormat>
  <Paragraphs>811</Paragraphs>
  <Slides>51</Slides>
  <Notes>38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51</vt:i4>
      </vt:variant>
    </vt:vector>
  </HeadingPairs>
  <TitlesOfParts>
    <vt:vector size="58" baseType="lpstr">
      <vt:lpstr>Arial</vt:lpstr>
      <vt:lpstr>Calibri</vt:lpstr>
      <vt:lpstr>Calibri Light</vt:lpstr>
      <vt:lpstr>Comfortaa Light</vt:lpstr>
      <vt:lpstr>Source serif</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225</cp:revision>
  <dcterms:created xsi:type="dcterms:W3CDTF">2025-02-07T16:45:06Z</dcterms:created>
  <dcterms:modified xsi:type="dcterms:W3CDTF">2025-12-03T12:58:44Z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