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6" r:id="rId5"/>
    <p:sldId id="260" r:id="rId6"/>
    <p:sldId id="262" r:id="rId7"/>
    <p:sldId id="263" r:id="rId8"/>
    <p:sldId id="265" r:id="rId9"/>
    <p:sldId id="266" r:id="rId10"/>
    <p:sldId id="268"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61" r:id="rId31"/>
    <p:sldId id="258" r:id="rId32"/>
    <p:sldId id="288" r:id="rId3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A0687-B88C-0BFF-5152-D4648CFE6A5E}" name="Selene Raible" initials="SR" userId="12211bdefc3feca5"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kob Mokros" initials="JM" lastIdx="4" clrIdx="0">
    <p:extLst>
      <p:ext uri="{19B8F6BF-5375-455C-9EA6-DF929625EA0E}">
        <p15:presenceInfo xmlns:p15="http://schemas.microsoft.com/office/powerpoint/2012/main" userId="S-1-5-21-2184464938-2034322428-2215427660-51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C02A59-16A1-46DB-ABFB-809322347683}" v="5" dt="2025-12-04T18:19:37.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820" autoAdjust="0"/>
  </p:normalViewPr>
  <p:slideViewPr>
    <p:cSldViewPr snapToGrid="0">
      <p:cViewPr varScale="1">
        <p:scale>
          <a:sx n="99" d="100"/>
          <a:sy n="99" d="100"/>
        </p:scale>
        <p:origin x="22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B16190-FF64-4667-874C-7076C19010C9}" type="datetimeFigureOut">
              <a:rPr lang="de-DE" smtClean="0"/>
              <a:t>05.12.2025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7C5206-1CB3-462E-BABD-80AAB0FD7080}" type="slidenum">
              <a:rPr lang="de-DE" smtClean="0"/>
              <a:t>‹Nr.›</a:t>
            </a:fld>
            <a:endParaRPr lang="de-DE"/>
          </a:p>
        </p:txBody>
      </p:sp>
    </p:spTree>
    <p:extLst>
      <p:ext uri="{BB962C8B-B14F-4D97-AF65-F5344CB8AC3E}">
        <p14:creationId xmlns:p14="http://schemas.microsoft.com/office/powerpoint/2010/main" val="401483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Biomedizin ist ein interdisziplinäres Wissenschaftsgebiet an der Schnittstelle von Biologie und Medizin, das die Ursachen, Mechanismen und Behandlung von Krankheiten auf zellulärer und molekularer Ebene erforscht, um Diagnose- und Therapiemethoden zu entwickeln.</a:t>
            </a:r>
          </a:p>
        </p:txBody>
      </p:sp>
      <p:sp>
        <p:nvSpPr>
          <p:cNvPr id="4" name="Foliennummernplatzhalter 3"/>
          <p:cNvSpPr>
            <a:spLocks noGrp="1"/>
          </p:cNvSpPr>
          <p:nvPr>
            <p:ph type="sldNum" sz="quarter" idx="10"/>
          </p:nvPr>
        </p:nvSpPr>
        <p:spPr/>
        <p:txBody>
          <a:bodyPr/>
          <a:lstStyle/>
          <a:p>
            <a:fld id="{047C5206-1CB3-462E-BABD-80AAB0FD7080}" type="slidenum">
              <a:rPr lang="de-DE" smtClean="0"/>
              <a:t>5</a:t>
            </a:fld>
            <a:endParaRPr lang="de-DE"/>
          </a:p>
        </p:txBody>
      </p:sp>
    </p:spTree>
    <p:extLst>
      <p:ext uri="{BB962C8B-B14F-4D97-AF65-F5344CB8AC3E}">
        <p14:creationId xmlns:p14="http://schemas.microsoft.com/office/powerpoint/2010/main" val="1041758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Determinante:</a:t>
            </a:r>
            <a:r>
              <a:rPr lang="de-DE" baseline="0" dirty="0"/>
              <a:t> </a:t>
            </a:r>
            <a:r>
              <a:rPr lang="de-DE" dirty="0"/>
              <a:t>Einflussfaktor, der Gesundheit und Krankheit von Individuen und Bevölkerungsgruppen beeinflusst</a:t>
            </a:r>
          </a:p>
        </p:txBody>
      </p:sp>
      <p:sp>
        <p:nvSpPr>
          <p:cNvPr id="4" name="Foliennummernplatzhalter 3"/>
          <p:cNvSpPr>
            <a:spLocks noGrp="1"/>
          </p:cNvSpPr>
          <p:nvPr>
            <p:ph type="sldNum" sz="quarter" idx="10"/>
          </p:nvPr>
        </p:nvSpPr>
        <p:spPr/>
        <p:txBody>
          <a:bodyPr/>
          <a:lstStyle/>
          <a:p>
            <a:fld id="{047C5206-1CB3-462E-BABD-80AAB0FD7080}" type="slidenum">
              <a:rPr lang="de-DE" smtClean="0"/>
              <a:t>8</a:t>
            </a:fld>
            <a:endParaRPr lang="de-DE"/>
          </a:p>
        </p:txBody>
      </p:sp>
    </p:spTree>
    <p:extLst>
      <p:ext uri="{BB962C8B-B14F-4D97-AF65-F5344CB8AC3E}">
        <p14:creationId xmlns:p14="http://schemas.microsoft.com/office/powerpoint/2010/main" val="46824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47C5206-1CB3-462E-BABD-80AAB0FD7080}" type="slidenum">
              <a:rPr lang="de-DE" smtClean="0"/>
              <a:t>9</a:t>
            </a:fld>
            <a:endParaRPr lang="de-DE"/>
          </a:p>
        </p:txBody>
      </p:sp>
    </p:spTree>
    <p:extLst>
      <p:ext uri="{BB962C8B-B14F-4D97-AF65-F5344CB8AC3E}">
        <p14:creationId xmlns:p14="http://schemas.microsoft.com/office/powerpoint/2010/main" val="3033504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05.12.2025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5766/mep_2374-8265.10888"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sdgs.un.org/goals"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15766/mep_2374-8265.10888"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2585323"/>
          </a:xfrm>
          <a:prstGeom prst="rect">
            <a:avLst/>
          </a:prstGeom>
          <a:noFill/>
        </p:spPr>
        <p:txBody>
          <a:bodyPr wrap="square" rtlCol="0">
            <a:spAutoFit/>
          </a:bodyPr>
          <a:lstStyle/>
          <a:p>
            <a:r>
              <a:rPr lang="de-DE" sz="2400" b="1" dirty="0"/>
              <a:t>Diversitätssensible Medizin – ein sozialmedizinisches Curriculum</a:t>
            </a:r>
          </a:p>
          <a:p>
            <a:endParaRPr lang="de-DE" sz="2400" b="1" dirty="0"/>
          </a:p>
          <a:p>
            <a:r>
              <a:rPr lang="de-DE" sz="2400" b="1" dirty="0"/>
              <a:t>Abschnitt (1) Grundlagen – </a:t>
            </a:r>
          </a:p>
          <a:p>
            <a:r>
              <a:rPr lang="de-DE" sz="2400" b="1" dirty="0"/>
              <a:t>Strukturelle Kompetenz und Nachhaltigkeitsziele </a:t>
            </a:r>
          </a:p>
          <a:p>
            <a:r>
              <a:rPr lang="de-DE" b="1" dirty="0"/>
              <a:t>(Termin 3/3)</a:t>
            </a:r>
          </a:p>
        </p:txBody>
      </p:sp>
      <p:pic>
        <p:nvPicPr>
          <p:cNvPr id="16" name="Grafik 15">
            <a:extLst>
              <a:ext uri="{FF2B5EF4-FFF2-40B4-BE49-F238E27FC236}">
                <a16:creationId xmlns:a16="http://schemas.microsoft.com/office/drawing/2014/main" id="{E67DD1AF-6895-42E0-B512-3401652D4A5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590410" y="221026"/>
            <a:ext cx="1937574" cy="538394"/>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4" name="Rechteck 3"/>
          <p:cNvSpPr/>
          <p:nvPr/>
        </p:nvSpPr>
        <p:spPr>
          <a:xfrm>
            <a:off x="684000" y="1044000"/>
            <a:ext cx="1233479" cy="523220"/>
          </a:xfrm>
          <a:prstGeom prst="rect">
            <a:avLst/>
          </a:prstGeom>
        </p:spPr>
        <p:txBody>
          <a:bodyPr wrap="none">
            <a:spAutoFit/>
          </a:bodyPr>
          <a:lstStyle/>
          <a:p>
            <a:r>
              <a:rPr lang="de-DE" sz="2800" b="1" dirty="0"/>
              <a:t>Inhalte</a:t>
            </a:r>
          </a:p>
        </p:txBody>
      </p:sp>
      <p:sp>
        <p:nvSpPr>
          <p:cNvPr id="6" name="Rechteck 5"/>
          <p:cNvSpPr/>
          <p:nvPr/>
        </p:nvSpPr>
        <p:spPr>
          <a:xfrm>
            <a:off x="720000" y="1620000"/>
            <a:ext cx="11167910" cy="3416320"/>
          </a:xfrm>
          <a:prstGeom prst="rect">
            <a:avLst/>
          </a:prstGeom>
        </p:spPr>
        <p:txBody>
          <a:bodyPr wrap="square">
            <a:spAutoFit/>
          </a:bodyPr>
          <a:lstStyle/>
          <a:p>
            <a:r>
              <a:rPr lang="de-DE" b="1" dirty="0">
                <a:solidFill>
                  <a:schemeClr val="bg2">
                    <a:lumMod val="50000"/>
                  </a:schemeClr>
                </a:solidFill>
              </a:rPr>
              <a:t>Termin 1: Einführung </a:t>
            </a:r>
            <a:r>
              <a:rPr lang="de-DE" dirty="0">
                <a:solidFill>
                  <a:schemeClr val="bg2">
                    <a:lumMod val="50000"/>
                  </a:schemeClr>
                </a:solidFill>
              </a:rPr>
              <a:t>Organisatorisches</a:t>
            </a:r>
          </a:p>
          <a:p>
            <a:pPr marL="342900" indent="-342900">
              <a:buFont typeface="Arial" panose="020B0604020202020204" pitchFamily="34" charset="0"/>
              <a:buChar char="•"/>
            </a:pPr>
            <a:r>
              <a:rPr lang="de-DE" dirty="0">
                <a:solidFill>
                  <a:schemeClr val="bg2">
                    <a:lumMod val="50000"/>
                  </a:schemeClr>
                </a:solidFill>
              </a:rPr>
              <a:t>Einblick in die Gesundheitswissenschaften</a:t>
            </a:r>
          </a:p>
          <a:p>
            <a:pPr marL="342900" indent="-342900">
              <a:buFont typeface="Arial" panose="020B0604020202020204" pitchFamily="34" charset="0"/>
              <a:buChar char="•"/>
            </a:pPr>
            <a:r>
              <a:rPr lang="de-DE" dirty="0">
                <a:solidFill>
                  <a:schemeClr val="bg2">
                    <a:lumMod val="50000"/>
                  </a:schemeClr>
                </a:solidFill>
              </a:rPr>
              <a:t>Beginn der Fall-/Gruppenarbeit</a:t>
            </a:r>
          </a:p>
          <a:p>
            <a:pPr marL="342900" lvl="0" indent="-342900">
              <a:buFont typeface="Arial" panose="020B0604020202020204" pitchFamily="34" charset="0"/>
              <a:buChar char="•"/>
            </a:pPr>
            <a:endParaRPr lang="de-DE" dirty="0">
              <a:solidFill>
                <a:schemeClr val="bg2">
                  <a:lumMod val="50000"/>
                </a:schemeClr>
              </a:solidFill>
            </a:endParaRPr>
          </a:p>
          <a:p>
            <a:r>
              <a:rPr lang="de-DE" b="1" dirty="0">
                <a:solidFill>
                  <a:schemeClr val="bg2">
                    <a:lumMod val="50000"/>
                  </a:schemeClr>
                </a:solidFill>
              </a:rPr>
              <a:t>Termin 2: Fallbesprechung</a:t>
            </a:r>
            <a:endParaRPr lang="de-DE" dirty="0">
              <a:solidFill>
                <a:schemeClr val="bg2">
                  <a:lumMod val="50000"/>
                </a:schemeClr>
              </a:solidFill>
            </a:endParaRPr>
          </a:p>
          <a:p>
            <a:pPr marL="342900" indent="-342900">
              <a:buFont typeface="Arial" panose="020B0604020202020204" pitchFamily="34" charset="0"/>
              <a:buChar char="•"/>
            </a:pPr>
            <a:r>
              <a:rPr lang="de-DE" dirty="0">
                <a:solidFill>
                  <a:schemeClr val="bg2">
                    <a:lumMod val="50000"/>
                  </a:schemeClr>
                </a:solidFill>
              </a:rPr>
              <a:t>Abgabe und Vorstellung der Fallarbeit</a:t>
            </a:r>
          </a:p>
          <a:p>
            <a:pPr marL="342900" indent="-342900">
              <a:buFont typeface="Arial" panose="020B0604020202020204" pitchFamily="34" charset="0"/>
              <a:buChar char="•"/>
            </a:pPr>
            <a:r>
              <a:rPr lang="de-DE" dirty="0">
                <a:solidFill>
                  <a:schemeClr val="bg2">
                    <a:lumMod val="50000"/>
                  </a:schemeClr>
                </a:solidFill>
              </a:rPr>
              <a:t>Was ist ein Gesundheitssystem?</a:t>
            </a:r>
          </a:p>
          <a:p>
            <a:pPr marL="342900" indent="-342900">
              <a:buFont typeface="Arial" panose="020B0604020202020204" pitchFamily="34" charset="0"/>
              <a:buChar char="•"/>
            </a:pPr>
            <a:r>
              <a:rPr lang="de-DE" dirty="0">
                <a:solidFill>
                  <a:schemeClr val="bg2">
                    <a:lumMod val="50000"/>
                  </a:schemeClr>
                </a:solidFill>
              </a:rPr>
              <a:t>Das deutsche Gesundheitssystem</a:t>
            </a:r>
          </a:p>
          <a:p>
            <a:pPr marL="342900" indent="-342900">
              <a:buFont typeface="Arial" panose="020B0604020202020204" pitchFamily="34" charset="0"/>
              <a:buChar char="•"/>
            </a:pPr>
            <a:endParaRPr lang="de-DE" dirty="0"/>
          </a:p>
          <a:p>
            <a:pPr lvl="0"/>
            <a:r>
              <a:rPr lang="de-DE" b="1" dirty="0">
                <a:solidFill>
                  <a:srgbClr val="C00000"/>
                </a:solidFill>
              </a:rPr>
              <a:t>Termin 3: Strukturelle Kompetenz und Nachhaltigkeitsziele</a:t>
            </a:r>
          </a:p>
          <a:p>
            <a:pPr marL="342900" indent="-342900">
              <a:buFont typeface="Arial" panose="020B0604020202020204" pitchFamily="34" charset="0"/>
              <a:buChar char="•"/>
            </a:pPr>
            <a:r>
              <a:rPr lang="de-DE" dirty="0"/>
              <a:t>Strukturelle Kompetenz</a:t>
            </a:r>
          </a:p>
          <a:p>
            <a:pPr marL="342900" indent="-342900">
              <a:buFont typeface="Arial" panose="020B0604020202020204" pitchFamily="34" charset="0"/>
              <a:buChar char="•"/>
            </a:pPr>
            <a:r>
              <a:rPr lang="de-DE" dirty="0" err="1"/>
              <a:t>Sustainable</a:t>
            </a:r>
            <a:r>
              <a:rPr lang="de-DE" dirty="0"/>
              <a:t> Development Goals (SDGs)</a:t>
            </a:r>
          </a:p>
        </p:txBody>
      </p:sp>
      <p:pic>
        <p:nvPicPr>
          <p:cNvPr id="7" name="Grafik 6">
            <a:extLst>
              <a:ext uri="{FF2B5EF4-FFF2-40B4-BE49-F238E27FC236}">
                <a16:creationId xmlns:a16="http://schemas.microsoft.com/office/drawing/2014/main" id="{38C3CD8C-B64A-4AC2-A59A-DC404F78B71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1695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4" name="Rechteck 3"/>
          <p:cNvSpPr/>
          <p:nvPr/>
        </p:nvSpPr>
        <p:spPr>
          <a:xfrm>
            <a:off x="684000" y="1044000"/>
            <a:ext cx="1595309" cy="523220"/>
          </a:xfrm>
          <a:prstGeom prst="rect">
            <a:avLst/>
          </a:prstGeom>
        </p:spPr>
        <p:txBody>
          <a:bodyPr wrap="none">
            <a:spAutoFit/>
          </a:bodyPr>
          <a:lstStyle/>
          <a:p>
            <a:r>
              <a:rPr lang="de-DE" sz="2800" b="1" dirty="0"/>
              <a:t>Rückblick</a:t>
            </a:r>
          </a:p>
        </p:txBody>
      </p:sp>
      <p:sp>
        <p:nvSpPr>
          <p:cNvPr id="6" name="Rechteck 5"/>
          <p:cNvSpPr/>
          <p:nvPr/>
        </p:nvSpPr>
        <p:spPr>
          <a:xfrm>
            <a:off x="835503" y="1997839"/>
            <a:ext cx="11167910" cy="2862322"/>
          </a:xfrm>
          <a:prstGeom prst="rect">
            <a:avLst/>
          </a:prstGeom>
        </p:spPr>
        <p:txBody>
          <a:bodyPr wrap="square">
            <a:spAutoFit/>
          </a:bodyPr>
          <a:lstStyle/>
          <a:p>
            <a:pPr marL="342900" lvl="0" indent="-342900">
              <a:buFont typeface="Arial" panose="020B0604020202020204" pitchFamily="34" charset="0"/>
              <a:buChar char="•"/>
            </a:pPr>
            <a:r>
              <a:rPr lang="de-DE" dirty="0"/>
              <a:t>Gesundheit ist mehr als nur Medizin und vielfach beeinflusst durch</a:t>
            </a:r>
            <a:br>
              <a:rPr lang="de-DE" dirty="0"/>
            </a:br>
            <a:endParaRPr lang="de-DE" dirty="0"/>
          </a:p>
          <a:p>
            <a:pPr marL="342900" lvl="0" indent="-342900">
              <a:buFont typeface="Arial" panose="020B0604020202020204" pitchFamily="34" charset="0"/>
              <a:buChar char="•"/>
            </a:pPr>
            <a:r>
              <a:rPr lang="de-DE" dirty="0"/>
              <a:t>Soziale Determinanten und Bedingungen: Umwelt, Politik, Wirtschaft…</a:t>
            </a:r>
            <a:br>
              <a:rPr lang="de-DE" dirty="0"/>
            </a:br>
            <a:endParaRPr lang="de-DE" dirty="0"/>
          </a:p>
          <a:p>
            <a:pPr marL="342900" lvl="0" indent="-342900">
              <a:buFont typeface="Arial" panose="020B0604020202020204" pitchFamily="34" charset="0"/>
              <a:buChar char="•"/>
            </a:pPr>
            <a:r>
              <a:rPr lang="de-DE" dirty="0"/>
              <a:t>Relevanz der Gesundheitswissenschaften für den ärztlichen Beruf</a:t>
            </a:r>
          </a:p>
          <a:p>
            <a:pPr marL="568325" lvl="1" indent="-342900">
              <a:buFont typeface="Arial" panose="020B0604020202020204" pitchFamily="34" charset="0"/>
              <a:buChar char="•"/>
            </a:pPr>
            <a:r>
              <a:rPr lang="de-DE" dirty="0"/>
              <a:t>Bewusstsein für diverse Einflussfaktoren</a:t>
            </a:r>
          </a:p>
          <a:p>
            <a:pPr marL="568325" lvl="1" indent="-342900">
              <a:buFont typeface="Arial" panose="020B0604020202020204" pitchFamily="34" charset="0"/>
              <a:buChar char="•"/>
            </a:pPr>
            <a:r>
              <a:rPr lang="de-DE" dirty="0"/>
              <a:t>Reflexion der eigenen Machtposition und Sozialisierung in Bezug auf Patient*innen</a:t>
            </a:r>
            <a:br>
              <a:rPr lang="de-DE" dirty="0"/>
            </a:br>
            <a:endParaRPr lang="de-DE" dirty="0"/>
          </a:p>
          <a:p>
            <a:pPr marL="342900" lvl="0" indent="-342900">
              <a:buFont typeface="Arial" panose="020B0604020202020204" pitchFamily="34" charset="0"/>
              <a:buChar char="•"/>
            </a:pPr>
            <a:r>
              <a:rPr lang="de-DE" dirty="0"/>
              <a:t>Gesundheitssystem zur Organisation der Versorgung der Bevölkerung</a:t>
            </a:r>
          </a:p>
          <a:p>
            <a:pPr marL="568325" lvl="1" indent="-342900">
              <a:buFont typeface="Arial" panose="020B0604020202020204" pitchFamily="34" charset="0"/>
              <a:buChar char="•"/>
            </a:pPr>
            <a:r>
              <a:rPr lang="de-DE" dirty="0"/>
              <a:t>Prävention, </a:t>
            </a:r>
            <a:r>
              <a:rPr lang="de-DE" dirty="0" err="1"/>
              <a:t>Kuration</a:t>
            </a:r>
            <a:r>
              <a:rPr lang="de-DE" dirty="0"/>
              <a:t>, Rehabilitation, </a:t>
            </a:r>
            <a:r>
              <a:rPr lang="de-DE" dirty="0" err="1"/>
              <a:t>Palliation</a:t>
            </a:r>
            <a:endParaRPr lang="de-DE" dirty="0"/>
          </a:p>
        </p:txBody>
      </p:sp>
      <p:pic>
        <p:nvPicPr>
          <p:cNvPr id="7" name="Grafik 6">
            <a:extLst>
              <a:ext uri="{FF2B5EF4-FFF2-40B4-BE49-F238E27FC236}">
                <a16:creationId xmlns:a16="http://schemas.microsoft.com/office/drawing/2014/main" id="{85327A88-3552-4ADE-830F-76F4859F7B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89793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628"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7" name="Rechteck 6"/>
          <p:cNvSpPr/>
          <p:nvPr/>
        </p:nvSpPr>
        <p:spPr>
          <a:xfrm>
            <a:off x="3895024" y="3003003"/>
            <a:ext cx="5768741" cy="553998"/>
          </a:xfrm>
          <a:prstGeom prst="rect">
            <a:avLst/>
          </a:prstGeom>
        </p:spPr>
        <p:txBody>
          <a:bodyPr wrap="square">
            <a:spAutoFit/>
          </a:bodyPr>
          <a:lstStyle/>
          <a:p>
            <a:r>
              <a:rPr lang="de-DE" sz="3000" b="1" dirty="0"/>
              <a:t>Strukturelle Kompetenz</a:t>
            </a:r>
          </a:p>
        </p:txBody>
      </p:sp>
      <p:pic>
        <p:nvPicPr>
          <p:cNvPr id="6" name="Grafik 5">
            <a:extLst>
              <a:ext uri="{FF2B5EF4-FFF2-40B4-BE49-F238E27FC236}">
                <a16:creationId xmlns:a16="http://schemas.microsoft.com/office/drawing/2014/main" id="{D8899D30-F8D9-4F8D-8D3B-65D1D5FB6A7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56CD4D92-5B29-F040-D83C-01BC40C1FE86}"/>
              </a:ext>
            </a:extLst>
          </p:cNvPr>
          <p:cNvSpPr txBox="1"/>
          <p:nvPr/>
        </p:nvSpPr>
        <p:spPr>
          <a:xfrm>
            <a:off x="2173706" y="5230174"/>
            <a:ext cx="8017843" cy="738664"/>
          </a:xfrm>
          <a:prstGeom prst="rect">
            <a:avLst/>
          </a:prstGeom>
          <a:noFill/>
        </p:spPr>
        <p:txBody>
          <a:bodyPr wrap="square" rtlCol="0">
            <a:spAutoFit/>
          </a:bodyPr>
          <a:lstStyle/>
          <a:p>
            <a:pPr algn="ctr"/>
            <a:r>
              <a:rPr lang="de-DE" sz="1400" dirty="0"/>
              <a:t>Die folgenden Folien sind in Zusammenarbeit mit </a:t>
            </a:r>
            <a:r>
              <a:rPr lang="de-DE" sz="1400" dirty="0" err="1"/>
              <a:t>apl</a:t>
            </a:r>
            <a:r>
              <a:rPr lang="de-DE" sz="1400" dirty="0"/>
              <a:t>. Prof. Dr. Amand Führer, Institut für Medizinische Epidemiologie, Biometrie und Informatik, Medizinische Fakultät der Martin-Luther-Universität Halle-Wittenberg entstanden </a:t>
            </a:r>
          </a:p>
        </p:txBody>
      </p:sp>
    </p:spTree>
    <p:extLst>
      <p:ext uri="{BB962C8B-B14F-4D97-AF65-F5344CB8AC3E}">
        <p14:creationId xmlns:p14="http://schemas.microsoft.com/office/powerpoint/2010/main" val="360487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6" name="Titel 2"/>
          <p:cNvSpPr txBox="1">
            <a:spLocks/>
          </p:cNvSpPr>
          <p:nvPr/>
        </p:nvSpPr>
        <p:spPr>
          <a:xfrm>
            <a:off x="684000" y="1044000"/>
            <a:ext cx="11848465" cy="51644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i="0" kern="1200">
                <a:solidFill>
                  <a:schemeClr val="tx1"/>
                </a:solidFill>
                <a:latin typeface="Calibri" charset="0"/>
                <a:ea typeface="Calibri" charset="0"/>
                <a:cs typeface="Calibri"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2800" b="1" i="0" u="none" strike="noStrike" kern="1200" cap="none" spc="0" normalizeH="0" baseline="0" noProof="0" dirty="0">
                <a:ln>
                  <a:noFill/>
                </a:ln>
                <a:solidFill>
                  <a:srgbClr val="000000"/>
                </a:solidFill>
                <a:effectLst/>
                <a:uLnTx/>
                <a:uFillTx/>
                <a:latin typeface="+mn-lt"/>
                <a:cs typeface="Calibri" charset="0"/>
              </a:rPr>
              <a:t>Soziale Determinanten und Medizin</a:t>
            </a:r>
          </a:p>
        </p:txBody>
      </p:sp>
      <p:sp>
        <p:nvSpPr>
          <p:cNvPr id="4" name="Rechteck 3"/>
          <p:cNvSpPr/>
          <p:nvPr/>
        </p:nvSpPr>
        <p:spPr>
          <a:xfrm>
            <a:off x="684000" y="2083064"/>
            <a:ext cx="10770436" cy="2308324"/>
          </a:xfrm>
          <a:prstGeom prst="rect">
            <a:avLst/>
          </a:prstGeom>
        </p:spPr>
        <p:txBody>
          <a:bodyPr wrap="square">
            <a:spAutoFit/>
          </a:bodyPr>
          <a:lstStyle/>
          <a:p>
            <a:pPr marL="342900" indent="-342900" fontAlgn="base">
              <a:spcBef>
                <a:spcPct val="0"/>
              </a:spcBef>
              <a:spcAft>
                <a:spcPct val="0"/>
              </a:spcAft>
              <a:buFont typeface="Arial" panose="020B0604020202020204" pitchFamily="34" charset="0"/>
              <a:buChar char="•"/>
            </a:pPr>
            <a:r>
              <a:rPr lang="de-DE" dirty="0">
                <a:solidFill>
                  <a:srgbClr val="000000"/>
                </a:solidFill>
                <a:cs typeface="Calibri" panose="020F0502020204030204" pitchFamily="34" charset="0"/>
              </a:rPr>
              <a:t>Die medizinische Ausbildung hat einen starken Fokus auf biomedizinischer Kompetenz</a:t>
            </a:r>
          </a:p>
          <a:p>
            <a:pPr marL="342900" indent="-342900" fontAlgn="base">
              <a:spcBef>
                <a:spcPct val="0"/>
              </a:spcBef>
              <a:spcAft>
                <a:spcPct val="0"/>
              </a:spcAft>
              <a:buFont typeface="Arial" panose="020B0604020202020204" pitchFamily="34" charset="0"/>
              <a:buChar char="•"/>
            </a:pPr>
            <a:endParaRPr lang="de-DE" dirty="0">
              <a:solidFill>
                <a:srgbClr val="000000"/>
              </a:solidFill>
              <a:cs typeface="Calibri" panose="020F0502020204030204" pitchFamily="34" charset="0"/>
            </a:endParaRPr>
          </a:p>
          <a:p>
            <a:pPr marL="342900" indent="-342900" fontAlgn="base">
              <a:spcBef>
                <a:spcPct val="0"/>
              </a:spcBef>
              <a:spcAft>
                <a:spcPct val="0"/>
              </a:spcAft>
              <a:buFont typeface="Arial" panose="020B0604020202020204" pitchFamily="34" charset="0"/>
              <a:buChar char="•"/>
            </a:pPr>
            <a:r>
              <a:rPr lang="de-DE" dirty="0">
                <a:solidFill>
                  <a:srgbClr val="000000"/>
                </a:solidFill>
                <a:cs typeface="Calibri" panose="020F0502020204030204" pitchFamily="34" charset="0"/>
              </a:rPr>
              <a:t>Damit geht eine individualisierende Perspektive einher</a:t>
            </a:r>
          </a:p>
          <a:p>
            <a:pPr marL="342900" indent="-342900" fontAlgn="base">
              <a:spcBef>
                <a:spcPct val="0"/>
              </a:spcBef>
              <a:spcAft>
                <a:spcPct val="0"/>
              </a:spcAft>
              <a:buFont typeface="Arial" panose="020B0604020202020204" pitchFamily="34" charset="0"/>
              <a:buChar char="•"/>
            </a:pPr>
            <a:endParaRPr lang="de-DE" dirty="0">
              <a:solidFill>
                <a:srgbClr val="000000"/>
              </a:solidFill>
              <a:cs typeface="Calibri" panose="020F0502020204030204" pitchFamily="34" charset="0"/>
            </a:endParaRPr>
          </a:p>
          <a:p>
            <a:pPr marL="342900" indent="-342900" fontAlgn="base">
              <a:spcBef>
                <a:spcPct val="0"/>
              </a:spcBef>
              <a:spcAft>
                <a:spcPct val="0"/>
              </a:spcAft>
              <a:buFont typeface="Arial" panose="020B0604020202020204" pitchFamily="34" charset="0"/>
              <a:buChar char="•"/>
            </a:pPr>
            <a:r>
              <a:rPr lang="de-DE" dirty="0">
                <a:solidFill>
                  <a:srgbClr val="000000"/>
                </a:solidFill>
                <a:cs typeface="Calibri" panose="020F0502020204030204" pitchFamily="34" charset="0"/>
              </a:rPr>
              <a:t>Wissenstheoretische Grundlage ist hierfür nach wie vor ein biologischer </a:t>
            </a:r>
            <a:r>
              <a:rPr lang="de-DE" dirty="0" err="1">
                <a:solidFill>
                  <a:srgbClr val="000000"/>
                </a:solidFill>
                <a:cs typeface="Calibri" panose="020F0502020204030204" pitchFamily="34" charset="0"/>
              </a:rPr>
              <a:t>Reduktionismus</a:t>
            </a:r>
            <a:r>
              <a:rPr lang="de-DE" dirty="0">
                <a:solidFill>
                  <a:srgbClr val="000000"/>
                </a:solidFill>
                <a:cs typeface="Calibri" panose="020F0502020204030204" pitchFamily="34" charset="0"/>
              </a:rPr>
              <a:t>  </a:t>
            </a:r>
          </a:p>
          <a:p>
            <a:pPr marL="342900" indent="-342900" fontAlgn="base">
              <a:spcBef>
                <a:spcPct val="0"/>
              </a:spcBef>
              <a:spcAft>
                <a:spcPct val="0"/>
              </a:spcAft>
              <a:buFont typeface="Arial" panose="020B0604020202020204" pitchFamily="34" charset="0"/>
              <a:buChar char="•"/>
            </a:pPr>
            <a:endParaRPr lang="de-DE" dirty="0">
              <a:solidFill>
                <a:srgbClr val="000000"/>
              </a:solidFill>
              <a:cs typeface="Calibri" panose="020F0502020204030204" pitchFamily="34" charset="0"/>
            </a:endParaRPr>
          </a:p>
          <a:p>
            <a:pPr marL="342900" indent="-342900" fontAlgn="base">
              <a:spcBef>
                <a:spcPct val="0"/>
              </a:spcBef>
              <a:spcAft>
                <a:spcPct val="0"/>
              </a:spcAft>
              <a:buFont typeface="Arial" panose="020B0604020202020204" pitchFamily="34" charset="0"/>
              <a:buChar char="•"/>
            </a:pPr>
            <a:r>
              <a:rPr lang="de-DE" dirty="0">
                <a:solidFill>
                  <a:srgbClr val="000000"/>
                </a:solidFill>
                <a:cs typeface="Calibri" panose="020F0502020204030204" pitchFamily="34" charset="0"/>
              </a:rPr>
              <a:t>Dadurch kommt die Biomedizin in der Auseinandersetzung mit gesundheitlicher Ungleichheit an </a:t>
            </a:r>
            <a:r>
              <a:rPr lang="de-DE" dirty="0" err="1">
                <a:solidFill>
                  <a:srgbClr val="000000"/>
                </a:solidFill>
                <a:cs typeface="Calibri" panose="020F0502020204030204" pitchFamily="34" charset="0"/>
              </a:rPr>
              <a:t>Verstehensgrenzen</a:t>
            </a:r>
            <a:r>
              <a:rPr lang="de-DE" dirty="0">
                <a:solidFill>
                  <a:srgbClr val="000000"/>
                </a:solidFill>
                <a:cs typeface="Calibri" panose="020F0502020204030204" pitchFamily="34" charset="0"/>
              </a:rPr>
              <a:t> </a:t>
            </a:r>
          </a:p>
        </p:txBody>
      </p:sp>
      <p:pic>
        <p:nvPicPr>
          <p:cNvPr id="7" name="Grafik 6">
            <a:extLst>
              <a:ext uri="{FF2B5EF4-FFF2-40B4-BE49-F238E27FC236}">
                <a16:creationId xmlns:a16="http://schemas.microsoft.com/office/drawing/2014/main" id="{B1CFB33E-D1A0-4F78-B588-3EB77A487FF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3121980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3048000" y="2083064"/>
            <a:ext cx="6096000" cy="954107"/>
          </a:xfrm>
          <a:prstGeom prst="rect">
            <a:avLst/>
          </a:prstGeom>
        </p:spPr>
        <p:txBody>
          <a:bodyPr>
            <a:spAutoFit/>
          </a:bodyPr>
          <a:lstStyle/>
          <a:p>
            <a:br>
              <a:rPr lang="de-DE" sz="2800" dirty="0"/>
            </a:br>
            <a:endParaRPr lang="de-DE" sz="2800" dirty="0"/>
          </a:p>
        </p:txBody>
      </p:sp>
      <p:sp>
        <p:nvSpPr>
          <p:cNvPr id="6" name="Titel 2"/>
          <p:cNvSpPr txBox="1">
            <a:spLocks/>
          </p:cNvSpPr>
          <p:nvPr/>
        </p:nvSpPr>
        <p:spPr>
          <a:xfrm>
            <a:off x="684000" y="1044000"/>
            <a:ext cx="11848465" cy="889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i="0" kern="1200">
                <a:solidFill>
                  <a:schemeClr val="tx1"/>
                </a:solidFill>
                <a:latin typeface="Calibri" charset="0"/>
                <a:ea typeface="Calibri" charset="0"/>
                <a:cs typeface="Calibri" charset="0"/>
              </a:defRPr>
            </a:lvl1pPr>
          </a:lstStyle>
          <a:p>
            <a:pPr lvl="0"/>
            <a:r>
              <a:rPr lang="de-DE" dirty="0">
                <a:solidFill>
                  <a:srgbClr val="000000"/>
                </a:solidFill>
                <a:latin typeface="+mj-lt"/>
              </a:rPr>
              <a:t>Begriffe und Konzepte</a:t>
            </a:r>
            <a:endParaRPr kumimoji="0" lang="de-DE" sz="2800" b="1" i="0" u="none" strike="noStrike" kern="1200" cap="none" spc="0" normalizeH="0" baseline="0" noProof="0" dirty="0">
              <a:ln>
                <a:noFill/>
              </a:ln>
              <a:solidFill>
                <a:srgbClr val="000000"/>
              </a:solidFill>
              <a:effectLst/>
              <a:uLnTx/>
              <a:uFillTx/>
              <a:latin typeface="+mj-lt"/>
            </a:endParaRPr>
          </a:p>
        </p:txBody>
      </p:sp>
      <p:sp>
        <p:nvSpPr>
          <p:cNvPr id="7" name="Textfeld 6">
            <a:extLst>
              <a:ext uri="{FF2B5EF4-FFF2-40B4-BE49-F238E27FC236}">
                <a16:creationId xmlns:a16="http://schemas.microsoft.com/office/drawing/2014/main" id="{AD6D85DF-D543-9857-9150-B1E7F61A9BBF}"/>
              </a:ext>
            </a:extLst>
          </p:cNvPr>
          <p:cNvSpPr txBox="1"/>
          <p:nvPr/>
        </p:nvSpPr>
        <p:spPr>
          <a:xfrm>
            <a:off x="3919450" y="1933901"/>
            <a:ext cx="3053497" cy="954107"/>
          </a:xfrm>
          <a:prstGeom prst="rect">
            <a:avLst/>
          </a:prstGeom>
          <a:noFill/>
        </p:spPr>
        <p:txBody>
          <a:bodyPr wrap="square" rtlCol="0">
            <a:spAutoFit/>
          </a:bodyPr>
          <a:lstStyle/>
          <a:p>
            <a:pPr algn="ctr" fontAlgn="base">
              <a:spcBef>
                <a:spcPct val="0"/>
              </a:spcBef>
              <a:spcAft>
                <a:spcPct val="0"/>
              </a:spcAft>
            </a:pPr>
            <a:r>
              <a:rPr lang="de-DE" sz="2800" b="1" dirty="0">
                <a:solidFill>
                  <a:srgbClr val="C00000"/>
                </a:solidFill>
                <a:latin typeface="Calibri Light" panose="020F0302020204030204" pitchFamily="34" charset="0"/>
                <a:cs typeface="Calibri Light" panose="020F0302020204030204" pitchFamily="34" charset="0"/>
              </a:rPr>
              <a:t>Gesellschaftliche Struktur</a:t>
            </a:r>
          </a:p>
        </p:txBody>
      </p:sp>
      <p:sp>
        <p:nvSpPr>
          <p:cNvPr id="8" name="Textfeld 7">
            <a:extLst>
              <a:ext uri="{FF2B5EF4-FFF2-40B4-BE49-F238E27FC236}">
                <a16:creationId xmlns:a16="http://schemas.microsoft.com/office/drawing/2014/main" id="{B2C06E83-2F4F-1C9A-57BD-93EB61683BA7}"/>
              </a:ext>
            </a:extLst>
          </p:cNvPr>
          <p:cNvSpPr txBox="1"/>
          <p:nvPr/>
        </p:nvSpPr>
        <p:spPr>
          <a:xfrm>
            <a:off x="5859255" y="4131626"/>
            <a:ext cx="2227385" cy="1077218"/>
          </a:xfrm>
          <a:prstGeom prst="rect">
            <a:avLst/>
          </a:prstGeom>
          <a:noFill/>
        </p:spPr>
        <p:txBody>
          <a:bodyPr wrap="square" rtlCol="0">
            <a:spAutoFit/>
          </a:bodyPr>
          <a:lstStyle/>
          <a:p>
            <a:pPr fontAlgn="base">
              <a:spcBef>
                <a:spcPct val="0"/>
              </a:spcBef>
              <a:spcAft>
                <a:spcPct val="0"/>
              </a:spcAft>
            </a:pPr>
            <a:r>
              <a:rPr lang="de-DE" sz="3200" b="1" dirty="0">
                <a:solidFill>
                  <a:srgbClr val="000000"/>
                </a:solidFill>
                <a:latin typeface="Calibri Light" panose="020F0302020204030204" pitchFamily="34" charset="0"/>
                <a:cs typeface="Calibri Light" panose="020F0302020204030204" pitchFamily="34" charset="0"/>
              </a:rPr>
              <a:t>strukturelle </a:t>
            </a:r>
          </a:p>
          <a:p>
            <a:pPr fontAlgn="base">
              <a:spcBef>
                <a:spcPct val="0"/>
              </a:spcBef>
              <a:spcAft>
                <a:spcPct val="0"/>
              </a:spcAft>
            </a:pPr>
            <a:r>
              <a:rPr lang="de-DE" sz="3200" b="1" dirty="0">
                <a:solidFill>
                  <a:srgbClr val="000000"/>
                </a:solidFill>
                <a:latin typeface="Calibri Light" panose="020F0302020204030204" pitchFamily="34" charset="0"/>
                <a:cs typeface="Calibri Light" panose="020F0302020204030204" pitchFamily="34" charset="0"/>
              </a:rPr>
              <a:t>Kompetenz</a:t>
            </a:r>
            <a:endParaRPr lang="de-DE" sz="2400" b="1" dirty="0">
              <a:solidFill>
                <a:srgbClr val="000000"/>
              </a:solidFill>
              <a:latin typeface="Calibri Light" panose="020F0302020204030204" pitchFamily="34" charset="0"/>
              <a:cs typeface="Calibri Light" panose="020F0302020204030204" pitchFamily="34" charset="0"/>
            </a:endParaRPr>
          </a:p>
        </p:txBody>
      </p:sp>
      <p:sp>
        <p:nvSpPr>
          <p:cNvPr id="9" name="Textfeld 8">
            <a:extLst>
              <a:ext uri="{FF2B5EF4-FFF2-40B4-BE49-F238E27FC236}">
                <a16:creationId xmlns:a16="http://schemas.microsoft.com/office/drawing/2014/main" id="{113F6C6D-D007-5DE7-89F1-0D6AE4F1D25D}"/>
              </a:ext>
            </a:extLst>
          </p:cNvPr>
          <p:cNvSpPr txBox="1"/>
          <p:nvPr/>
        </p:nvSpPr>
        <p:spPr>
          <a:xfrm>
            <a:off x="7066218" y="2659559"/>
            <a:ext cx="2227385" cy="769441"/>
          </a:xfrm>
          <a:prstGeom prst="rect">
            <a:avLst/>
          </a:prstGeom>
          <a:noFill/>
        </p:spPr>
        <p:txBody>
          <a:bodyPr wrap="square" rtlCol="0">
            <a:spAutoFit/>
          </a:bodyPr>
          <a:lstStyle/>
          <a:p>
            <a:pPr fontAlgn="base">
              <a:spcBef>
                <a:spcPct val="0"/>
              </a:spcBef>
              <a:spcAft>
                <a:spcPct val="0"/>
              </a:spcAft>
            </a:pPr>
            <a:r>
              <a:rPr lang="de-DE" sz="4400" b="1" dirty="0">
                <a:solidFill>
                  <a:srgbClr val="DD4608"/>
                </a:solidFill>
                <a:latin typeface="Calibri Light" panose="020F0302020204030204" pitchFamily="34" charset="0"/>
                <a:cs typeface="Calibri Light" panose="020F0302020204030204" pitchFamily="34" charset="0"/>
              </a:rPr>
              <a:t>Politik</a:t>
            </a:r>
          </a:p>
        </p:txBody>
      </p:sp>
      <p:sp>
        <p:nvSpPr>
          <p:cNvPr id="10" name="Textfeld 9">
            <a:extLst>
              <a:ext uri="{FF2B5EF4-FFF2-40B4-BE49-F238E27FC236}">
                <a16:creationId xmlns:a16="http://schemas.microsoft.com/office/drawing/2014/main" id="{21CD4AB7-C88A-BC2D-7190-7207F6B31A56}"/>
              </a:ext>
            </a:extLst>
          </p:cNvPr>
          <p:cNvSpPr txBox="1"/>
          <p:nvPr/>
        </p:nvSpPr>
        <p:spPr>
          <a:xfrm>
            <a:off x="8086640" y="1573001"/>
            <a:ext cx="3237853" cy="707886"/>
          </a:xfrm>
          <a:prstGeom prst="rect">
            <a:avLst/>
          </a:prstGeom>
          <a:noFill/>
        </p:spPr>
        <p:txBody>
          <a:bodyPr wrap="square" rtlCol="0">
            <a:spAutoFit/>
          </a:bodyPr>
          <a:lstStyle/>
          <a:p>
            <a:pPr fontAlgn="base">
              <a:spcBef>
                <a:spcPct val="0"/>
              </a:spcBef>
              <a:spcAft>
                <a:spcPct val="0"/>
              </a:spcAft>
            </a:pPr>
            <a:r>
              <a:rPr lang="de-DE" sz="4000" b="1" dirty="0">
                <a:solidFill>
                  <a:srgbClr val="FF0000"/>
                </a:solidFill>
                <a:latin typeface="Calibri Light" panose="020F0302020204030204" pitchFamily="34" charset="0"/>
                <a:cs typeface="Calibri Light" panose="020F0302020204030204" pitchFamily="34" charset="0"/>
              </a:rPr>
              <a:t>Gerechtigkeit</a:t>
            </a:r>
            <a:endParaRPr lang="de-DE" sz="3600" b="1" dirty="0">
              <a:solidFill>
                <a:srgbClr val="FF0000"/>
              </a:solidFill>
              <a:latin typeface="Calibri Light" panose="020F0302020204030204" pitchFamily="34" charset="0"/>
              <a:cs typeface="Calibri Light" panose="020F0302020204030204" pitchFamily="34" charset="0"/>
            </a:endParaRPr>
          </a:p>
        </p:txBody>
      </p:sp>
      <p:sp>
        <p:nvSpPr>
          <p:cNvPr id="11" name="Textfeld 10">
            <a:extLst>
              <a:ext uri="{FF2B5EF4-FFF2-40B4-BE49-F238E27FC236}">
                <a16:creationId xmlns:a16="http://schemas.microsoft.com/office/drawing/2014/main" id="{A6E42528-FFC7-EE2B-868A-E263FF8614D9}"/>
              </a:ext>
            </a:extLst>
          </p:cNvPr>
          <p:cNvSpPr txBox="1"/>
          <p:nvPr/>
        </p:nvSpPr>
        <p:spPr>
          <a:xfrm>
            <a:off x="8858774" y="5101122"/>
            <a:ext cx="2227385" cy="646331"/>
          </a:xfrm>
          <a:prstGeom prst="rect">
            <a:avLst/>
          </a:prstGeom>
          <a:noFill/>
        </p:spPr>
        <p:txBody>
          <a:bodyPr wrap="square" rtlCol="0">
            <a:spAutoFit/>
          </a:bodyPr>
          <a:lstStyle/>
          <a:p>
            <a:pPr fontAlgn="base">
              <a:spcBef>
                <a:spcPct val="0"/>
              </a:spcBef>
              <a:spcAft>
                <a:spcPct val="0"/>
              </a:spcAft>
            </a:pPr>
            <a:r>
              <a:rPr lang="de-DE" sz="3600" b="1" dirty="0">
                <a:solidFill>
                  <a:srgbClr val="000000">
                    <a:lumMod val="50000"/>
                    <a:lumOff val="50000"/>
                  </a:srgbClr>
                </a:solidFill>
                <a:latin typeface="Calibri Light" panose="020F0302020204030204" pitchFamily="34" charset="0"/>
                <a:cs typeface="Calibri Light" panose="020F0302020204030204" pitchFamily="34" charset="0"/>
              </a:rPr>
              <a:t>Justiz</a:t>
            </a:r>
          </a:p>
        </p:txBody>
      </p:sp>
      <p:sp>
        <p:nvSpPr>
          <p:cNvPr id="12" name="Textfeld 11">
            <a:extLst>
              <a:ext uri="{FF2B5EF4-FFF2-40B4-BE49-F238E27FC236}">
                <a16:creationId xmlns:a16="http://schemas.microsoft.com/office/drawing/2014/main" id="{CD66B0C8-E827-6515-8D6D-C73872851C4F}"/>
              </a:ext>
            </a:extLst>
          </p:cNvPr>
          <p:cNvSpPr txBox="1"/>
          <p:nvPr/>
        </p:nvSpPr>
        <p:spPr>
          <a:xfrm>
            <a:off x="2135723" y="3498873"/>
            <a:ext cx="2883152" cy="954107"/>
          </a:xfrm>
          <a:prstGeom prst="rect">
            <a:avLst/>
          </a:prstGeom>
          <a:noFill/>
        </p:spPr>
        <p:txBody>
          <a:bodyPr wrap="square" rtlCol="0">
            <a:spAutoFit/>
          </a:bodyPr>
          <a:lstStyle/>
          <a:p>
            <a:pPr algn="ctr" fontAlgn="base">
              <a:spcBef>
                <a:spcPct val="0"/>
              </a:spcBef>
              <a:spcAft>
                <a:spcPct val="0"/>
              </a:spcAft>
            </a:pPr>
            <a:r>
              <a:rPr lang="de-DE" sz="2800" b="1" dirty="0">
                <a:solidFill>
                  <a:srgbClr val="FFC000"/>
                </a:solidFill>
                <a:latin typeface="Calibri Light" panose="020F0302020204030204" pitchFamily="34" charset="0"/>
                <a:cs typeface="Calibri Light" panose="020F0302020204030204" pitchFamily="34" charset="0"/>
              </a:rPr>
              <a:t>Gesundheitliche Ungleichheit</a:t>
            </a:r>
          </a:p>
        </p:txBody>
      </p:sp>
      <p:sp>
        <p:nvSpPr>
          <p:cNvPr id="13" name="Textfeld 12">
            <a:extLst>
              <a:ext uri="{FF2B5EF4-FFF2-40B4-BE49-F238E27FC236}">
                <a16:creationId xmlns:a16="http://schemas.microsoft.com/office/drawing/2014/main" id="{C5A3D5FF-42C1-9643-81C5-1902158459C0}"/>
              </a:ext>
            </a:extLst>
          </p:cNvPr>
          <p:cNvSpPr txBox="1"/>
          <p:nvPr/>
        </p:nvSpPr>
        <p:spPr>
          <a:xfrm>
            <a:off x="9293603" y="3287501"/>
            <a:ext cx="2227385" cy="707886"/>
          </a:xfrm>
          <a:prstGeom prst="rect">
            <a:avLst/>
          </a:prstGeom>
          <a:noFill/>
        </p:spPr>
        <p:txBody>
          <a:bodyPr wrap="square" rtlCol="0">
            <a:spAutoFit/>
          </a:bodyPr>
          <a:lstStyle/>
          <a:p>
            <a:pPr fontAlgn="base">
              <a:spcBef>
                <a:spcPct val="0"/>
              </a:spcBef>
              <a:spcAft>
                <a:spcPct val="0"/>
              </a:spcAft>
            </a:pPr>
            <a:r>
              <a:rPr lang="de-DE" sz="4000" b="1" dirty="0">
                <a:solidFill>
                  <a:schemeClr val="accent6">
                    <a:lumMod val="75000"/>
                  </a:schemeClr>
                </a:solidFill>
                <a:latin typeface="Calibri Light" panose="020F0302020204030204" pitchFamily="34" charset="0"/>
                <a:cs typeface="Calibri Light" panose="020F0302020204030204" pitchFamily="34" charset="0"/>
              </a:rPr>
              <a:t>Armut</a:t>
            </a:r>
          </a:p>
        </p:txBody>
      </p:sp>
      <p:sp>
        <p:nvSpPr>
          <p:cNvPr id="14" name="Textfeld 13">
            <a:extLst>
              <a:ext uri="{FF2B5EF4-FFF2-40B4-BE49-F238E27FC236}">
                <a16:creationId xmlns:a16="http://schemas.microsoft.com/office/drawing/2014/main" id="{31A12F4F-9067-38C4-6D35-B6B5C021B5FE}"/>
              </a:ext>
            </a:extLst>
          </p:cNvPr>
          <p:cNvSpPr txBox="1"/>
          <p:nvPr/>
        </p:nvSpPr>
        <p:spPr>
          <a:xfrm>
            <a:off x="629735" y="4670235"/>
            <a:ext cx="2702334" cy="1077218"/>
          </a:xfrm>
          <a:prstGeom prst="rect">
            <a:avLst/>
          </a:prstGeom>
          <a:noFill/>
        </p:spPr>
        <p:txBody>
          <a:bodyPr wrap="square" rtlCol="0">
            <a:spAutoFit/>
          </a:bodyPr>
          <a:lstStyle/>
          <a:p>
            <a:pPr algn="ctr" fontAlgn="base">
              <a:spcBef>
                <a:spcPct val="0"/>
              </a:spcBef>
              <a:spcAft>
                <a:spcPct val="0"/>
              </a:spcAft>
            </a:pPr>
            <a:r>
              <a:rPr lang="de-DE" sz="3200" b="1" dirty="0" err="1">
                <a:solidFill>
                  <a:schemeClr val="accent2"/>
                </a:solidFill>
                <a:latin typeface="Calibri Light" panose="020F0302020204030204" pitchFamily="34" charset="0"/>
                <a:cs typeface="Calibri Light" panose="020F0302020204030204" pitchFamily="34" charset="0"/>
              </a:rPr>
              <a:t>structural</a:t>
            </a:r>
            <a:r>
              <a:rPr lang="de-DE" sz="3200" b="1" dirty="0">
                <a:solidFill>
                  <a:schemeClr val="accent2"/>
                </a:solidFill>
                <a:latin typeface="Calibri Light" panose="020F0302020204030204" pitchFamily="34" charset="0"/>
                <a:cs typeface="Calibri Light" panose="020F0302020204030204" pitchFamily="34" charset="0"/>
              </a:rPr>
              <a:t> </a:t>
            </a:r>
            <a:r>
              <a:rPr lang="de-DE" sz="3200" b="1" dirty="0" err="1">
                <a:solidFill>
                  <a:schemeClr val="accent2"/>
                </a:solidFill>
                <a:latin typeface="Calibri Light" panose="020F0302020204030204" pitchFamily="34" charset="0"/>
                <a:cs typeface="Calibri Light" panose="020F0302020204030204" pitchFamily="34" charset="0"/>
              </a:rPr>
              <a:t>humility</a:t>
            </a:r>
            <a:endParaRPr lang="de-DE" sz="3200" b="1" dirty="0">
              <a:solidFill>
                <a:schemeClr val="accent2"/>
              </a:solidFill>
              <a:latin typeface="Calibri Light" panose="020F0302020204030204" pitchFamily="34" charset="0"/>
              <a:cs typeface="Calibri Light" panose="020F0302020204030204" pitchFamily="34" charset="0"/>
            </a:endParaRPr>
          </a:p>
        </p:txBody>
      </p:sp>
      <p:sp>
        <p:nvSpPr>
          <p:cNvPr id="15" name="Textfeld 14">
            <a:extLst>
              <a:ext uri="{FF2B5EF4-FFF2-40B4-BE49-F238E27FC236}">
                <a16:creationId xmlns:a16="http://schemas.microsoft.com/office/drawing/2014/main" id="{4E47165E-1BCC-26BD-F325-C5A91E8BD333}"/>
              </a:ext>
            </a:extLst>
          </p:cNvPr>
          <p:cNvSpPr txBox="1"/>
          <p:nvPr/>
        </p:nvSpPr>
        <p:spPr>
          <a:xfrm>
            <a:off x="629735" y="2438836"/>
            <a:ext cx="3317173" cy="523220"/>
          </a:xfrm>
          <a:prstGeom prst="rect">
            <a:avLst/>
          </a:prstGeom>
          <a:noFill/>
        </p:spPr>
        <p:txBody>
          <a:bodyPr wrap="square" rtlCol="0">
            <a:spAutoFit/>
          </a:bodyPr>
          <a:lstStyle/>
          <a:p>
            <a:pPr algn="ctr" fontAlgn="base">
              <a:spcBef>
                <a:spcPct val="0"/>
              </a:spcBef>
              <a:spcAft>
                <a:spcPct val="0"/>
              </a:spcAft>
            </a:pPr>
            <a:r>
              <a:rPr lang="de-DE" sz="2800" b="1" dirty="0">
                <a:solidFill>
                  <a:schemeClr val="accent1"/>
                </a:solidFill>
                <a:latin typeface="Calibri Light" panose="020F0302020204030204" pitchFamily="34" charset="0"/>
                <a:cs typeface="Calibri Light" panose="020F0302020204030204" pitchFamily="34" charset="0"/>
              </a:rPr>
              <a:t>Vulnerabilität</a:t>
            </a:r>
            <a:endParaRPr lang="de-DE" sz="2400" b="1" dirty="0">
              <a:solidFill>
                <a:schemeClr val="accent1"/>
              </a:solidFill>
              <a:latin typeface="Calibri Light" panose="020F0302020204030204" pitchFamily="34" charset="0"/>
              <a:cs typeface="Calibri Light" panose="020F0302020204030204" pitchFamily="34" charset="0"/>
            </a:endParaRPr>
          </a:p>
        </p:txBody>
      </p:sp>
      <p:pic>
        <p:nvPicPr>
          <p:cNvPr id="16" name="Grafik 15">
            <a:extLst>
              <a:ext uri="{FF2B5EF4-FFF2-40B4-BE49-F238E27FC236}">
                <a16:creationId xmlns:a16="http://schemas.microsoft.com/office/drawing/2014/main" id="{D0FD49F3-E7C5-4BB0-AA68-50075039F1B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49362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154599" cy="523220"/>
          </a:xfrm>
          <a:prstGeom prst="rect">
            <a:avLst/>
          </a:prstGeom>
        </p:spPr>
        <p:txBody>
          <a:bodyPr wrap="none">
            <a:spAutoFit/>
          </a:bodyPr>
          <a:lstStyle/>
          <a:p>
            <a:r>
              <a:rPr lang="de-DE" sz="2800" b="1" dirty="0">
                <a:latin typeface="+mj-lt"/>
              </a:rPr>
              <a:t>Gesellschaftliche Strukturen</a:t>
            </a:r>
          </a:p>
        </p:txBody>
      </p:sp>
      <p:sp>
        <p:nvSpPr>
          <p:cNvPr id="16" name="Rechteck 15"/>
          <p:cNvSpPr/>
          <p:nvPr/>
        </p:nvSpPr>
        <p:spPr>
          <a:xfrm>
            <a:off x="1838867" y="2367171"/>
            <a:ext cx="8514265" cy="2352952"/>
          </a:xfrm>
          <a:prstGeom prst="rect">
            <a:avLst/>
          </a:prstGeom>
        </p:spPr>
        <p:txBody>
          <a:bodyPr wrap="square">
            <a:spAutoFit/>
          </a:bodyPr>
          <a:lstStyle/>
          <a:p>
            <a:pPr algn="ctr">
              <a:lnSpc>
                <a:spcPct val="150000"/>
              </a:lnSpc>
            </a:pPr>
            <a:r>
              <a:rPr lang="de-DE" sz="2000" kern="0" dirty="0">
                <a:solidFill>
                  <a:srgbClr val="000000"/>
                </a:solidFill>
                <a:ea typeface="Calibri"/>
                <a:cs typeface="Calibri"/>
                <a:sym typeface="Calibri"/>
              </a:rPr>
              <a:t>Die </a:t>
            </a:r>
            <a:r>
              <a:rPr lang="de-DE" sz="2000" b="1" kern="0" dirty="0">
                <a:solidFill>
                  <a:srgbClr val="000000"/>
                </a:solidFill>
                <a:ea typeface="Calibri"/>
                <a:cs typeface="Calibri"/>
                <a:sym typeface="Calibri"/>
              </a:rPr>
              <a:t>politischen </a:t>
            </a:r>
            <a:r>
              <a:rPr lang="de-DE" sz="2000" kern="0" dirty="0">
                <a:solidFill>
                  <a:srgbClr val="000000"/>
                </a:solidFill>
                <a:ea typeface="Calibri"/>
                <a:cs typeface="Calibri"/>
                <a:sym typeface="Calibri"/>
              </a:rPr>
              <a:t>Richtlinien, </a:t>
            </a:r>
            <a:r>
              <a:rPr lang="de-DE" sz="2000" b="1" kern="0" dirty="0">
                <a:solidFill>
                  <a:srgbClr val="000000"/>
                </a:solidFill>
                <a:ea typeface="Calibri"/>
                <a:cs typeface="Calibri"/>
                <a:sym typeface="Calibri"/>
              </a:rPr>
              <a:t>wirtschaftlichen </a:t>
            </a:r>
            <a:r>
              <a:rPr lang="de-DE" sz="2000" kern="0" dirty="0">
                <a:solidFill>
                  <a:srgbClr val="000000"/>
                </a:solidFill>
                <a:ea typeface="Calibri"/>
                <a:cs typeface="Calibri"/>
                <a:sym typeface="Calibri"/>
              </a:rPr>
              <a:t>Systeme, und </a:t>
            </a:r>
            <a:r>
              <a:rPr lang="de-DE" sz="2000" b="1" kern="0" dirty="0">
                <a:solidFill>
                  <a:srgbClr val="000000"/>
                </a:solidFill>
                <a:ea typeface="Calibri"/>
                <a:cs typeface="Calibri"/>
                <a:sym typeface="Calibri"/>
              </a:rPr>
              <a:t>gesellschaftlichen </a:t>
            </a:r>
            <a:r>
              <a:rPr lang="de-DE" sz="2000" kern="0" dirty="0">
                <a:solidFill>
                  <a:srgbClr val="000000"/>
                </a:solidFill>
                <a:ea typeface="Calibri"/>
                <a:cs typeface="Calibri"/>
                <a:sym typeface="Calibri"/>
              </a:rPr>
              <a:t>Institutionen (Justizsystem, Schulen usw.), die </a:t>
            </a:r>
            <a:r>
              <a:rPr lang="de-DE" sz="2000" b="1" kern="0" dirty="0">
                <a:solidFill>
                  <a:srgbClr val="000000"/>
                </a:solidFill>
                <a:ea typeface="Calibri"/>
                <a:cs typeface="Calibri"/>
                <a:sym typeface="Calibri"/>
              </a:rPr>
              <a:t>soziale Ungerechtigkeit </a:t>
            </a:r>
            <a:r>
              <a:rPr lang="de-DE" sz="2000" kern="0" dirty="0">
                <a:solidFill>
                  <a:srgbClr val="000000"/>
                </a:solidFill>
                <a:ea typeface="Calibri"/>
                <a:cs typeface="Calibri"/>
                <a:sym typeface="Calibri"/>
              </a:rPr>
              <a:t>und </a:t>
            </a:r>
            <a:r>
              <a:rPr lang="de-DE" sz="2000" b="1" kern="0" dirty="0">
                <a:solidFill>
                  <a:srgbClr val="000000"/>
                </a:solidFill>
                <a:ea typeface="Calibri"/>
                <a:cs typeface="Calibri"/>
                <a:sym typeface="Calibri"/>
              </a:rPr>
              <a:t>gesundheitliche Ungleichheiten </a:t>
            </a:r>
            <a:r>
              <a:rPr lang="de-DE" sz="2000" kern="0" dirty="0">
                <a:solidFill>
                  <a:srgbClr val="000000"/>
                </a:solidFill>
                <a:ea typeface="Calibri"/>
                <a:cs typeface="Calibri"/>
                <a:sym typeface="Calibri"/>
              </a:rPr>
              <a:t>hervorgebracht haben und aufrechterhalten, oft entlang sozialer Kategorien wie </a:t>
            </a:r>
            <a:r>
              <a:rPr lang="de-DE" sz="2000" i="1" kern="0" dirty="0">
                <a:solidFill>
                  <a:srgbClr val="000000"/>
                </a:solidFill>
                <a:ea typeface="Calibri"/>
                <a:cs typeface="Calibri"/>
                <a:sym typeface="Calibri"/>
              </a:rPr>
              <a:t>ethnischer Zugehörigkeit</a:t>
            </a:r>
            <a:r>
              <a:rPr lang="de-DE" sz="2000" kern="0" dirty="0">
                <a:solidFill>
                  <a:srgbClr val="000000"/>
                </a:solidFill>
                <a:ea typeface="Calibri"/>
                <a:cs typeface="Calibri"/>
                <a:sym typeface="Calibri"/>
              </a:rPr>
              <a:t>, Klasse, Geschlecht, Sexualität und Behinderung.</a:t>
            </a:r>
            <a:endParaRPr lang="de-DE" sz="2000" kern="0" dirty="0">
              <a:solidFill>
                <a:srgbClr val="000000"/>
              </a:solidFill>
            </a:endParaRPr>
          </a:p>
        </p:txBody>
      </p:sp>
      <p:sp>
        <p:nvSpPr>
          <p:cNvPr id="17" name="Textfeld 16"/>
          <p:cNvSpPr txBox="1"/>
          <p:nvPr/>
        </p:nvSpPr>
        <p:spPr>
          <a:xfrm>
            <a:off x="616753" y="5706278"/>
            <a:ext cx="10958492" cy="369332"/>
          </a:xfrm>
          <a:prstGeom prst="rect">
            <a:avLst/>
          </a:prstGeom>
          <a:noFill/>
        </p:spPr>
        <p:txBody>
          <a:bodyPr wrap="square" rtlCol="0">
            <a:spAutoFit/>
          </a:bodyPr>
          <a:lstStyle/>
          <a:p>
            <a:pPr fontAlgn="base">
              <a:spcBef>
                <a:spcPct val="0"/>
              </a:spcBef>
              <a:spcAft>
                <a:spcPct val="0"/>
              </a:spcAft>
            </a:pPr>
            <a:r>
              <a:rPr lang="de-DE" sz="900" dirty="0">
                <a:solidFill>
                  <a:srgbClr val="000000"/>
                </a:solidFill>
                <a:latin typeface="Arial" charset="0"/>
              </a:rPr>
              <a:t>Quelle: </a:t>
            </a:r>
            <a:r>
              <a:rPr lang="en-US" sz="900" dirty="0"/>
              <a:t>Neff J, Holmes SM, Knight KR, et al. (2020): Structural competency: curriculum for medical students, residents, and interprofessional teams on the structural factors that produce health disparities. MedEdPORTAL.2020;16:10888. </a:t>
            </a:r>
            <a:r>
              <a:rPr lang="en-US" sz="900" u="sng" dirty="0">
                <a:hlinkClick r:id="rId3"/>
              </a:rPr>
              <a:t>https://doi.org/10.15766/mep_2374-8265.10888</a:t>
            </a:r>
            <a:endParaRPr lang="de-DE" sz="900" dirty="0">
              <a:solidFill>
                <a:srgbClr val="000000"/>
              </a:solidFill>
              <a:latin typeface="Arial" charset="0"/>
            </a:endParaRPr>
          </a:p>
        </p:txBody>
      </p:sp>
      <p:pic>
        <p:nvPicPr>
          <p:cNvPr id="7" name="Grafik 6">
            <a:extLst>
              <a:ext uri="{FF2B5EF4-FFF2-40B4-BE49-F238E27FC236}">
                <a16:creationId xmlns:a16="http://schemas.microsoft.com/office/drawing/2014/main" id="{CF531F02-30DD-4A2A-946E-DA1DD187EBE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42009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154599" cy="523220"/>
          </a:xfrm>
          <a:prstGeom prst="rect">
            <a:avLst/>
          </a:prstGeom>
        </p:spPr>
        <p:txBody>
          <a:bodyPr wrap="none">
            <a:spAutoFit/>
          </a:bodyPr>
          <a:lstStyle/>
          <a:p>
            <a:r>
              <a:rPr lang="de-DE" sz="2800" b="1" dirty="0">
                <a:latin typeface="+mj-lt"/>
              </a:rPr>
              <a:t>Gesellschaftliche Strukturen</a:t>
            </a:r>
          </a:p>
        </p:txBody>
      </p:sp>
      <p:sp>
        <p:nvSpPr>
          <p:cNvPr id="18" name="Google Shape;237;p29"/>
          <p:cNvSpPr txBox="1"/>
          <p:nvPr/>
        </p:nvSpPr>
        <p:spPr>
          <a:xfrm>
            <a:off x="5060797" y="3688930"/>
            <a:ext cx="1897769"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soziale Ungleichheit</a:t>
            </a:r>
            <a:endParaRPr sz="2000" dirty="0">
              <a:solidFill>
                <a:srgbClr val="000000"/>
              </a:solidFill>
            </a:endParaRPr>
          </a:p>
        </p:txBody>
      </p:sp>
      <p:sp>
        <p:nvSpPr>
          <p:cNvPr id="19" name="Google Shape;238;p29"/>
          <p:cNvSpPr txBox="1"/>
          <p:nvPr/>
        </p:nvSpPr>
        <p:spPr>
          <a:xfrm>
            <a:off x="8033041" y="3788366"/>
            <a:ext cx="1969776"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Gesundheitliche</a:t>
            </a:r>
            <a:endParaRPr sz="2000" dirty="0">
              <a:solidFill>
                <a:srgbClr val="000000"/>
              </a:solidFill>
            </a:endParaRPr>
          </a:p>
          <a:p>
            <a:pPr algn="ctr" fontAlgn="base"/>
            <a:r>
              <a:rPr lang="de-DE" sz="2000" b="1" dirty="0">
                <a:solidFill>
                  <a:srgbClr val="000000"/>
                </a:solidFill>
                <a:ea typeface="Calibri"/>
                <a:cs typeface="Calibri"/>
                <a:sym typeface="Calibri"/>
              </a:rPr>
              <a:t>Ungleichheit</a:t>
            </a:r>
            <a:endParaRPr sz="2000" dirty="0">
              <a:solidFill>
                <a:srgbClr val="000000"/>
              </a:solidFill>
            </a:endParaRPr>
          </a:p>
        </p:txBody>
      </p:sp>
      <p:sp>
        <p:nvSpPr>
          <p:cNvPr id="20" name="Google Shape;239;p29"/>
          <p:cNvSpPr txBox="1"/>
          <p:nvPr/>
        </p:nvSpPr>
        <p:spPr>
          <a:xfrm>
            <a:off x="2657949" y="2918798"/>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Gesetze/ </a:t>
            </a:r>
            <a:endParaRPr sz="2000" dirty="0">
              <a:solidFill>
                <a:srgbClr val="000000"/>
              </a:solidFill>
            </a:endParaRPr>
          </a:p>
          <a:p>
            <a:pPr algn="ctr" fontAlgn="base"/>
            <a:r>
              <a:rPr lang="de-DE" sz="2000" b="1" dirty="0">
                <a:solidFill>
                  <a:srgbClr val="000000"/>
                </a:solidFill>
                <a:ea typeface="Calibri"/>
                <a:cs typeface="Calibri"/>
                <a:sym typeface="Calibri"/>
              </a:rPr>
              <a:t>Richtlinien</a:t>
            </a:r>
            <a:endParaRPr sz="2000" dirty="0">
              <a:solidFill>
                <a:srgbClr val="000000"/>
              </a:solidFill>
            </a:endParaRPr>
          </a:p>
        </p:txBody>
      </p:sp>
      <p:sp>
        <p:nvSpPr>
          <p:cNvPr id="21" name="Google Shape;240;p29"/>
          <p:cNvSpPr txBox="1"/>
          <p:nvPr/>
        </p:nvSpPr>
        <p:spPr>
          <a:xfrm>
            <a:off x="2292335" y="3759458"/>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Wirtschafts-</a:t>
            </a:r>
            <a:endParaRPr sz="2000" dirty="0">
              <a:solidFill>
                <a:srgbClr val="000000"/>
              </a:solidFill>
            </a:endParaRPr>
          </a:p>
          <a:p>
            <a:pPr algn="ctr" fontAlgn="base"/>
            <a:r>
              <a:rPr lang="de-DE" sz="2000" b="1" dirty="0" err="1">
                <a:solidFill>
                  <a:srgbClr val="000000"/>
                </a:solidFill>
                <a:ea typeface="Calibri"/>
                <a:cs typeface="Calibri"/>
                <a:sym typeface="Calibri"/>
              </a:rPr>
              <a:t>system</a:t>
            </a:r>
            <a:endParaRPr sz="2000" b="1" dirty="0">
              <a:solidFill>
                <a:srgbClr val="000000"/>
              </a:solidFill>
              <a:ea typeface="Calibri"/>
              <a:cs typeface="Calibri"/>
              <a:sym typeface="Calibri"/>
            </a:endParaRPr>
          </a:p>
        </p:txBody>
      </p:sp>
      <p:sp>
        <p:nvSpPr>
          <p:cNvPr id="22" name="Google Shape;241;p29"/>
          <p:cNvSpPr txBox="1"/>
          <p:nvPr/>
        </p:nvSpPr>
        <p:spPr>
          <a:xfrm>
            <a:off x="2733675" y="4629027"/>
            <a:ext cx="2091249"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ea typeface="Calibri"/>
                <a:cs typeface="Calibri"/>
                <a:sym typeface="Calibri"/>
              </a:rPr>
              <a:t>Soziale </a:t>
            </a:r>
            <a:endParaRPr sz="2000" dirty="0">
              <a:solidFill>
                <a:srgbClr val="000000"/>
              </a:solidFill>
            </a:endParaRPr>
          </a:p>
          <a:p>
            <a:pPr algn="ctr" fontAlgn="base"/>
            <a:r>
              <a:rPr lang="de-DE" sz="2000" b="1" dirty="0">
                <a:solidFill>
                  <a:srgbClr val="000000"/>
                </a:solidFill>
                <a:ea typeface="Calibri"/>
                <a:cs typeface="Calibri"/>
                <a:sym typeface="Calibri"/>
              </a:rPr>
              <a:t>Hierarchien</a:t>
            </a:r>
            <a:endParaRPr sz="2000" strike="sngStrike" dirty="0">
              <a:solidFill>
                <a:srgbClr val="000000"/>
              </a:solidFill>
            </a:endParaRPr>
          </a:p>
        </p:txBody>
      </p:sp>
      <p:sp>
        <p:nvSpPr>
          <p:cNvPr id="23" name="Google Shape;242;p29"/>
          <p:cNvSpPr/>
          <p:nvPr/>
        </p:nvSpPr>
        <p:spPr>
          <a:xfrm>
            <a:off x="2425912" y="2560220"/>
            <a:ext cx="2534830" cy="3317053"/>
          </a:xfrm>
          <a:prstGeom prst="ellipse">
            <a:avLst/>
          </a:pr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fontAlgn="base"/>
            <a:endParaRPr>
              <a:solidFill>
                <a:srgbClr val="000000"/>
              </a:solidFill>
              <a:latin typeface="Arial"/>
              <a:ea typeface="Calibri"/>
              <a:cs typeface="Calibri"/>
              <a:sym typeface="Calibri"/>
            </a:endParaRPr>
          </a:p>
        </p:txBody>
      </p:sp>
      <p:cxnSp>
        <p:nvCxnSpPr>
          <p:cNvPr id="24" name="Google Shape;244;p29"/>
          <p:cNvCxnSpPr>
            <a:cxnSpLocks/>
          </p:cNvCxnSpPr>
          <p:nvPr/>
        </p:nvCxnSpPr>
        <p:spPr>
          <a:xfrm>
            <a:off x="4240022" y="3366577"/>
            <a:ext cx="1007977" cy="582172"/>
          </a:xfrm>
          <a:prstGeom prst="straightConnector1">
            <a:avLst/>
          </a:prstGeom>
          <a:noFill/>
          <a:ln w="9525" cap="flat" cmpd="sng">
            <a:solidFill>
              <a:schemeClr val="tx1"/>
            </a:solidFill>
            <a:prstDash val="solid"/>
            <a:round/>
            <a:headEnd type="none" w="sm" len="sm"/>
            <a:tailEnd type="triangle" w="med" len="med"/>
          </a:ln>
        </p:spPr>
      </p:cxnSp>
      <p:cxnSp>
        <p:nvCxnSpPr>
          <p:cNvPr id="25" name="Google Shape;245;p29"/>
          <p:cNvCxnSpPr>
            <a:cxnSpLocks/>
          </p:cNvCxnSpPr>
          <p:nvPr/>
        </p:nvCxnSpPr>
        <p:spPr>
          <a:xfrm rot="10800000" flipH="1">
            <a:off x="3820521" y="4128311"/>
            <a:ext cx="1334806" cy="27956"/>
          </a:xfrm>
          <a:prstGeom prst="straightConnector1">
            <a:avLst/>
          </a:prstGeom>
          <a:noFill/>
          <a:ln w="9525" cap="flat" cmpd="sng">
            <a:solidFill>
              <a:schemeClr val="tx1"/>
            </a:solidFill>
            <a:prstDash val="solid"/>
            <a:round/>
            <a:headEnd type="none" w="sm" len="sm"/>
            <a:tailEnd type="triangle" w="med" len="med"/>
          </a:ln>
        </p:spPr>
      </p:cxnSp>
      <p:cxnSp>
        <p:nvCxnSpPr>
          <p:cNvPr id="26" name="Google Shape;246;p29"/>
          <p:cNvCxnSpPr>
            <a:cxnSpLocks/>
          </p:cNvCxnSpPr>
          <p:nvPr/>
        </p:nvCxnSpPr>
        <p:spPr>
          <a:xfrm rot="10800000" flipH="1">
            <a:off x="4336984" y="4268502"/>
            <a:ext cx="845383" cy="517717"/>
          </a:xfrm>
          <a:prstGeom prst="straightConnector1">
            <a:avLst/>
          </a:prstGeom>
          <a:noFill/>
          <a:ln w="9525" cap="flat" cmpd="sng">
            <a:solidFill>
              <a:schemeClr val="tx1"/>
            </a:solidFill>
            <a:prstDash val="solid"/>
            <a:round/>
            <a:headEnd type="none" w="sm" len="sm"/>
            <a:tailEnd type="triangle" w="med" len="med"/>
          </a:ln>
        </p:spPr>
      </p:cxnSp>
      <p:cxnSp>
        <p:nvCxnSpPr>
          <p:cNvPr id="27" name="Google Shape;247;p29"/>
          <p:cNvCxnSpPr>
            <a:cxnSpLocks/>
          </p:cNvCxnSpPr>
          <p:nvPr/>
        </p:nvCxnSpPr>
        <p:spPr>
          <a:xfrm flipV="1">
            <a:off x="6868985" y="4150576"/>
            <a:ext cx="944649" cy="5693"/>
          </a:xfrm>
          <a:prstGeom prst="straightConnector1">
            <a:avLst/>
          </a:prstGeom>
          <a:noFill/>
          <a:ln w="9525" cap="flat" cmpd="sng">
            <a:solidFill>
              <a:schemeClr val="tx1"/>
            </a:solidFill>
            <a:prstDash val="solid"/>
            <a:round/>
            <a:headEnd type="none" w="sm" len="sm"/>
            <a:tailEnd type="triangle" w="med" len="med"/>
          </a:ln>
        </p:spPr>
      </p:cxnSp>
      <p:sp>
        <p:nvSpPr>
          <p:cNvPr id="28" name="Google Shape;249;p29"/>
          <p:cNvSpPr txBox="1"/>
          <p:nvPr/>
        </p:nvSpPr>
        <p:spPr>
          <a:xfrm>
            <a:off x="3108300" y="1596415"/>
            <a:ext cx="1897659" cy="641700"/>
          </a:xfrm>
          <a:prstGeom prst="rect">
            <a:avLst/>
          </a:prstGeom>
          <a:noFill/>
          <a:ln>
            <a:noFill/>
          </a:ln>
        </p:spPr>
        <p:txBody>
          <a:bodyPr spcFirstLastPara="1" wrap="square" lIns="91425" tIns="91425" rIns="91425" bIns="91425" anchor="t" anchorCtr="0">
            <a:noAutofit/>
          </a:bodyPr>
          <a:lstStyle/>
          <a:p>
            <a:pPr fontAlgn="base"/>
            <a:r>
              <a:rPr lang="de-DE" i="1" dirty="0">
                <a:solidFill>
                  <a:srgbClr val="000000"/>
                </a:solidFill>
                <a:ea typeface="Calibri"/>
                <a:cs typeface="Calibri"/>
                <a:sym typeface="Calibri"/>
              </a:rPr>
              <a:t>kontextuelle </a:t>
            </a:r>
            <a:br>
              <a:rPr lang="de-DE" i="1" dirty="0">
                <a:solidFill>
                  <a:srgbClr val="000000"/>
                </a:solidFill>
                <a:ea typeface="Calibri"/>
                <a:cs typeface="Calibri"/>
                <a:sym typeface="Calibri"/>
              </a:rPr>
            </a:br>
            <a:r>
              <a:rPr lang="de-DE" i="1" dirty="0">
                <a:solidFill>
                  <a:srgbClr val="000000"/>
                </a:solidFill>
                <a:ea typeface="Calibri"/>
                <a:cs typeface="Calibri"/>
                <a:sym typeface="Calibri"/>
              </a:rPr>
              <a:t>Determinanten </a:t>
            </a:r>
            <a:endParaRPr i="1" dirty="0">
              <a:solidFill>
                <a:srgbClr val="000000"/>
              </a:solidFill>
              <a:ea typeface="Calibri"/>
              <a:cs typeface="Calibri"/>
              <a:sym typeface="Calibri"/>
            </a:endParaRPr>
          </a:p>
        </p:txBody>
      </p:sp>
      <p:sp>
        <p:nvSpPr>
          <p:cNvPr id="29" name="Google Shape;250;p29"/>
          <p:cNvSpPr txBox="1"/>
          <p:nvPr/>
        </p:nvSpPr>
        <p:spPr>
          <a:xfrm>
            <a:off x="5182367" y="2150303"/>
            <a:ext cx="2747100" cy="641700"/>
          </a:xfrm>
          <a:prstGeom prst="rect">
            <a:avLst/>
          </a:prstGeom>
          <a:noFill/>
          <a:ln>
            <a:noFill/>
          </a:ln>
        </p:spPr>
        <p:txBody>
          <a:bodyPr spcFirstLastPara="1" wrap="square" lIns="91425" tIns="91425" rIns="91425" bIns="91425" anchor="t" anchorCtr="0">
            <a:noAutofit/>
          </a:bodyPr>
          <a:lstStyle/>
          <a:p>
            <a:pPr fontAlgn="base"/>
            <a:r>
              <a:rPr lang="de-DE" i="1" dirty="0">
                <a:solidFill>
                  <a:srgbClr val="000000"/>
                </a:solidFill>
                <a:ea typeface="Calibri"/>
                <a:cs typeface="Calibri"/>
                <a:sym typeface="Calibri"/>
              </a:rPr>
              <a:t>strukturelle </a:t>
            </a:r>
          </a:p>
          <a:p>
            <a:pPr fontAlgn="base"/>
            <a:r>
              <a:rPr lang="de-DE" i="1" dirty="0">
                <a:solidFill>
                  <a:srgbClr val="000000"/>
                </a:solidFill>
                <a:ea typeface="Calibri"/>
                <a:cs typeface="Calibri"/>
                <a:sym typeface="Calibri"/>
              </a:rPr>
              <a:t>Determinanten </a:t>
            </a:r>
            <a:endParaRPr i="1" dirty="0">
              <a:solidFill>
                <a:srgbClr val="000000"/>
              </a:solidFill>
              <a:ea typeface="Calibri"/>
              <a:cs typeface="Calibri"/>
              <a:sym typeface="Calibri"/>
            </a:endParaRPr>
          </a:p>
        </p:txBody>
      </p:sp>
      <p:sp>
        <p:nvSpPr>
          <p:cNvPr id="30" name="Google Shape;251;p29"/>
          <p:cNvSpPr txBox="1"/>
          <p:nvPr/>
        </p:nvSpPr>
        <p:spPr>
          <a:xfrm>
            <a:off x="6956742" y="2728841"/>
            <a:ext cx="2952000" cy="641700"/>
          </a:xfrm>
          <a:prstGeom prst="rect">
            <a:avLst/>
          </a:prstGeom>
          <a:noFill/>
          <a:ln>
            <a:noFill/>
          </a:ln>
        </p:spPr>
        <p:txBody>
          <a:bodyPr spcFirstLastPara="1" wrap="square" lIns="91425" tIns="91425" rIns="91425" bIns="91425" anchor="t" anchorCtr="0">
            <a:noAutofit/>
          </a:bodyPr>
          <a:lstStyle/>
          <a:p>
            <a:pPr fontAlgn="base"/>
            <a:r>
              <a:rPr lang="de-DE" i="1" dirty="0">
                <a:solidFill>
                  <a:srgbClr val="000000"/>
                </a:solidFill>
                <a:ea typeface="Calibri"/>
                <a:cs typeface="Calibri"/>
                <a:sym typeface="Calibri"/>
              </a:rPr>
              <a:t>intermediäre </a:t>
            </a:r>
          </a:p>
          <a:p>
            <a:pPr fontAlgn="base"/>
            <a:r>
              <a:rPr lang="de-DE" i="1" dirty="0">
                <a:solidFill>
                  <a:srgbClr val="000000"/>
                </a:solidFill>
                <a:ea typeface="Calibri"/>
                <a:cs typeface="Calibri"/>
                <a:sym typeface="Calibri"/>
              </a:rPr>
              <a:t>Determinanten</a:t>
            </a:r>
            <a:endParaRPr i="1" dirty="0">
              <a:solidFill>
                <a:srgbClr val="000000"/>
              </a:solidFill>
              <a:ea typeface="Calibri"/>
              <a:cs typeface="Calibri"/>
              <a:sym typeface="Calibri"/>
            </a:endParaRPr>
          </a:p>
        </p:txBody>
      </p:sp>
      <p:pic>
        <p:nvPicPr>
          <p:cNvPr id="31" name="Grafik 30">
            <a:extLst>
              <a:ext uri="{FF2B5EF4-FFF2-40B4-BE49-F238E27FC236}">
                <a16:creationId xmlns:a16="http://schemas.microsoft.com/office/drawing/2014/main" id="{2D75D65D-9AF7-4936-8F04-FE4628ADDA3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2" name="Textfeld 1">
            <a:extLst>
              <a:ext uri="{FF2B5EF4-FFF2-40B4-BE49-F238E27FC236}">
                <a16:creationId xmlns:a16="http://schemas.microsoft.com/office/drawing/2014/main" id="{7E23D20B-D9E7-F400-18FE-A5681613902A}"/>
              </a:ext>
            </a:extLst>
          </p:cNvPr>
          <p:cNvSpPr txBox="1"/>
          <p:nvPr/>
        </p:nvSpPr>
        <p:spPr>
          <a:xfrm>
            <a:off x="6857280" y="5692607"/>
            <a:ext cx="4835184" cy="369332"/>
          </a:xfrm>
          <a:prstGeom prst="rect">
            <a:avLst/>
          </a:prstGeom>
          <a:noFill/>
        </p:spPr>
        <p:txBody>
          <a:bodyPr wrap="square" rtlCol="0">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122528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7152"/>
            <a:ext cx="12192000" cy="6858000"/>
          </a:xfrm>
        </p:spPr>
      </p:pic>
      <p:sp>
        <p:nvSpPr>
          <p:cNvPr id="4" name="Rechteck 3"/>
          <p:cNvSpPr/>
          <p:nvPr/>
        </p:nvSpPr>
        <p:spPr>
          <a:xfrm>
            <a:off x="684000" y="1044000"/>
            <a:ext cx="2915926" cy="523220"/>
          </a:xfrm>
          <a:prstGeom prst="rect">
            <a:avLst/>
          </a:prstGeom>
        </p:spPr>
        <p:txBody>
          <a:bodyPr wrap="none">
            <a:spAutoFit/>
          </a:bodyPr>
          <a:lstStyle/>
          <a:p>
            <a:r>
              <a:rPr lang="de-DE" sz="2800" b="1" dirty="0">
                <a:latin typeface="+mj-lt"/>
              </a:rPr>
              <a:t>Strukturelle Gewalt</a:t>
            </a:r>
          </a:p>
        </p:txBody>
      </p:sp>
      <p:sp>
        <p:nvSpPr>
          <p:cNvPr id="2" name="Rechteck 1"/>
          <p:cNvSpPr/>
          <p:nvPr/>
        </p:nvSpPr>
        <p:spPr>
          <a:xfrm>
            <a:off x="810574" y="1994576"/>
            <a:ext cx="10570852" cy="2528897"/>
          </a:xfrm>
          <a:prstGeom prst="rect">
            <a:avLst/>
          </a:prstGeom>
        </p:spPr>
        <p:txBody>
          <a:bodyPr wrap="square">
            <a:spAutoFit/>
          </a:bodyPr>
          <a:lstStyle/>
          <a:p>
            <a:pPr algn="ctr">
              <a:lnSpc>
                <a:spcPct val="150000"/>
              </a:lnSpc>
              <a:buSzPts val="2400"/>
            </a:pPr>
            <a:r>
              <a:rPr lang="de-DE" sz="2000" kern="0" dirty="0">
                <a:solidFill>
                  <a:srgbClr val="000000"/>
                </a:solidFill>
                <a:ea typeface="Calibri"/>
                <a:cs typeface="Calibri"/>
                <a:sym typeface="Calibri"/>
              </a:rPr>
              <a:t>“</a:t>
            </a:r>
            <a:r>
              <a:rPr lang="de-DE" sz="2000" b="1" kern="0" dirty="0">
                <a:solidFill>
                  <a:srgbClr val="000000"/>
                </a:solidFill>
                <a:ea typeface="Calibri"/>
                <a:cs typeface="Calibri"/>
                <a:sym typeface="Calibri"/>
              </a:rPr>
              <a:t>Strukturelle Gewalt </a:t>
            </a:r>
            <a:r>
              <a:rPr lang="de-DE" sz="2000" kern="0" dirty="0">
                <a:solidFill>
                  <a:srgbClr val="000000"/>
                </a:solidFill>
                <a:ea typeface="Calibri"/>
                <a:cs typeface="Calibri"/>
                <a:sym typeface="Calibri"/>
              </a:rPr>
              <a:t>ist ein Weg, soziale Anordnungen zu beschreiben, die Individuen und Bevölkerungen in Gefahr bringen... Sie sind </a:t>
            </a:r>
            <a:r>
              <a:rPr lang="de-DE" sz="2000" b="1" kern="0" dirty="0">
                <a:solidFill>
                  <a:srgbClr val="000000"/>
                </a:solidFill>
                <a:ea typeface="Calibri"/>
                <a:cs typeface="Calibri"/>
                <a:sym typeface="Calibri"/>
              </a:rPr>
              <a:t>strukturell</a:t>
            </a:r>
            <a:r>
              <a:rPr lang="de-DE" sz="2000" kern="0" dirty="0">
                <a:solidFill>
                  <a:srgbClr val="000000"/>
                </a:solidFill>
                <a:ea typeface="Calibri"/>
                <a:cs typeface="Calibri"/>
                <a:sym typeface="Calibri"/>
              </a:rPr>
              <a:t>, weil sie in die politische und wirtschaftliche Organisation unserer sozialen Welt eingebettet sind; sie sind </a:t>
            </a:r>
            <a:r>
              <a:rPr lang="de-DE" sz="2000" b="1" kern="0" dirty="0">
                <a:solidFill>
                  <a:srgbClr val="000000"/>
                </a:solidFill>
                <a:ea typeface="Calibri"/>
                <a:cs typeface="Calibri"/>
                <a:sym typeface="Calibri"/>
              </a:rPr>
              <a:t>gewalttätig</a:t>
            </a:r>
            <a:r>
              <a:rPr lang="de-DE" sz="2000" kern="0" dirty="0">
                <a:solidFill>
                  <a:srgbClr val="000000"/>
                </a:solidFill>
                <a:ea typeface="Calibri"/>
                <a:cs typeface="Calibri"/>
                <a:sym typeface="Calibri"/>
              </a:rPr>
              <a:t>, weil sie den Menschen </a:t>
            </a:r>
            <a:r>
              <a:rPr lang="de-DE" sz="2000" b="1" kern="0" dirty="0">
                <a:solidFill>
                  <a:srgbClr val="000000"/>
                </a:solidFill>
                <a:ea typeface="Calibri"/>
                <a:cs typeface="Calibri"/>
                <a:sym typeface="Calibri"/>
              </a:rPr>
              <a:t>Schaden zufügen</a:t>
            </a:r>
            <a:r>
              <a:rPr lang="de-DE" sz="2000" kern="0" dirty="0">
                <a:solidFill>
                  <a:srgbClr val="000000"/>
                </a:solidFill>
                <a:ea typeface="Calibri"/>
                <a:cs typeface="Calibri"/>
                <a:sym typeface="Calibri"/>
              </a:rPr>
              <a:t>.”</a:t>
            </a:r>
            <a:endParaRPr lang="de-DE" sz="2000" kern="0" dirty="0">
              <a:solidFill>
                <a:srgbClr val="000000"/>
              </a:solidFill>
            </a:endParaRPr>
          </a:p>
          <a:p>
            <a:pPr algn="ctr">
              <a:lnSpc>
                <a:spcPct val="150000"/>
              </a:lnSpc>
              <a:spcBef>
                <a:spcPts val="1000"/>
              </a:spcBef>
              <a:buSzPts val="1800"/>
            </a:pPr>
            <a:r>
              <a:rPr lang="de-DE" kern="0" dirty="0">
                <a:solidFill>
                  <a:srgbClr val="000000"/>
                </a:solidFill>
                <a:ea typeface="Calibri"/>
                <a:cs typeface="Calibri"/>
                <a:sym typeface="Calibri"/>
              </a:rPr>
              <a:t>Paul Farmer (1959 – 2022)</a:t>
            </a:r>
            <a:endParaRPr lang="de-DE" kern="0" dirty="0">
              <a:solidFill>
                <a:srgbClr val="000000"/>
              </a:solidFill>
            </a:endParaRPr>
          </a:p>
        </p:txBody>
      </p:sp>
      <p:pic>
        <p:nvPicPr>
          <p:cNvPr id="7" name="Grafik 6">
            <a:extLst>
              <a:ext uri="{FF2B5EF4-FFF2-40B4-BE49-F238E27FC236}">
                <a16:creationId xmlns:a16="http://schemas.microsoft.com/office/drawing/2014/main" id="{30DA8818-6A16-4AD9-BA27-2364D4328D3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6" name="Textfeld 5">
            <a:extLst>
              <a:ext uri="{FF2B5EF4-FFF2-40B4-BE49-F238E27FC236}">
                <a16:creationId xmlns:a16="http://schemas.microsoft.com/office/drawing/2014/main" id="{C949DCB9-67F9-8B22-D4C9-AB8254495BB6}"/>
              </a:ext>
            </a:extLst>
          </p:cNvPr>
          <p:cNvSpPr txBox="1"/>
          <p:nvPr/>
        </p:nvSpPr>
        <p:spPr>
          <a:xfrm>
            <a:off x="558266" y="5643327"/>
            <a:ext cx="7245416" cy="230832"/>
          </a:xfrm>
          <a:prstGeom prst="rect">
            <a:avLst/>
          </a:prstGeom>
          <a:noFill/>
        </p:spPr>
        <p:txBody>
          <a:bodyPr wrap="square">
            <a:spAutoFit/>
          </a:bodyPr>
          <a:lstStyle/>
          <a:p>
            <a:r>
              <a:rPr lang="en-US" sz="900" b="0" i="0" kern="1200" dirty="0">
                <a:solidFill>
                  <a:schemeClr val="tx1"/>
                </a:solidFill>
                <a:effectLst/>
                <a:latin typeface="+mn-lt"/>
                <a:ea typeface="+mn-ea"/>
                <a:cs typeface="+mn-cs"/>
              </a:rPr>
              <a:t>Quelle: Farmer, Paul. Pathologies of Power (2003) : Health, Human Rights, and the New War on the Poor. Berkeley: University of California Press</a:t>
            </a:r>
            <a:endParaRPr lang="de-DE" sz="900" dirty="0"/>
          </a:p>
        </p:txBody>
      </p:sp>
    </p:spTree>
    <p:extLst>
      <p:ext uri="{BB962C8B-B14F-4D97-AF65-F5344CB8AC3E}">
        <p14:creationId xmlns:p14="http://schemas.microsoft.com/office/powerpoint/2010/main" val="392793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3812069" cy="523220"/>
          </a:xfrm>
          <a:prstGeom prst="rect">
            <a:avLst/>
          </a:prstGeom>
        </p:spPr>
        <p:txBody>
          <a:bodyPr wrap="none">
            <a:spAutoFit/>
          </a:bodyPr>
          <a:lstStyle/>
          <a:p>
            <a:r>
              <a:rPr lang="de-DE" sz="2800" b="1" dirty="0">
                <a:latin typeface="+mj-lt"/>
              </a:rPr>
              <a:t>Strukturelle Vulnerabilität</a:t>
            </a:r>
          </a:p>
        </p:txBody>
      </p:sp>
      <p:sp>
        <p:nvSpPr>
          <p:cNvPr id="7" name="Google Shape;283;p32"/>
          <p:cNvSpPr txBox="1">
            <a:spLocks/>
          </p:cNvSpPr>
          <p:nvPr/>
        </p:nvSpPr>
        <p:spPr>
          <a:xfrm>
            <a:off x="720000" y="1620000"/>
            <a:ext cx="10044078" cy="4177885"/>
          </a:xfrm>
          <a:prstGeom prst="rect">
            <a:avLst/>
          </a:prstGeom>
          <a:noFill/>
          <a:ln>
            <a:noFill/>
          </a:ln>
        </p:spPr>
        <p:txBody>
          <a:bodyPr spcFirstLastPara="1" wrap="square" lIns="0" tIns="0" rIns="0" bIns="0" anchor="t" anchorCtr="0">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6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2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nSpc>
                <a:spcPct val="150000"/>
              </a:lnSpc>
              <a:spcBef>
                <a:spcPts val="0"/>
              </a:spcBef>
              <a:spcAft>
                <a:spcPts val="0"/>
              </a:spcAft>
              <a:buSzPts val="2000"/>
              <a:buNone/>
            </a:pPr>
            <a:r>
              <a:rPr lang="de-DE" sz="1800" b="1" kern="0" dirty="0">
                <a:solidFill>
                  <a:srgbClr val="000000"/>
                </a:solidFill>
                <a:latin typeface="Calibri" panose="020F0502020204030204" pitchFamily="34" charset="0"/>
                <a:ea typeface="Calibri"/>
                <a:cs typeface="Calibri" panose="020F0502020204030204" pitchFamily="34" charset="0"/>
                <a:sym typeface="Calibri"/>
              </a:rPr>
              <a:t>= </a:t>
            </a:r>
            <a:r>
              <a:rPr lang="de-DE" sz="1800" kern="0" dirty="0">
                <a:solidFill>
                  <a:srgbClr val="000000"/>
                </a:solidFill>
                <a:latin typeface="Calibri" panose="020F0502020204030204" pitchFamily="34" charset="0"/>
                <a:ea typeface="Calibri"/>
                <a:cs typeface="Calibri" panose="020F0502020204030204" pitchFamily="34" charset="0"/>
                <a:sym typeface="Calibri"/>
              </a:rPr>
              <a:t>das </a:t>
            </a:r>
            <a:r>
              <a:rPr lang="de-DE" sz="1800" b="1" kern="0" dirty="0">
                <a:solidFill>
                  <a:srgbClr val="000000"/>
                </a:solidFill>
                <a:latin typeface="Calibri" panose="020F0502020204030204" pitchFamily="34" charset="0"/>
                <a:ea typeface="Calibri"/>
                <a:cs typeface="Calibri" panose="020F0502020204030204" pitchFamily="34" charset="0"/>
                <a:sym typeface="Calibri"/>
              </a:rPr>
              <a:t>Risiko</a:t>
            </a:r>
            <a:r>
              <a:rPr lang="de-DE" sz="1800" kern="0" dirty="0">
                <a:solidFill>
                  <a:srgbClr val="000000"/>
                </a:solidFill>
                <a:latin typeface="Calibri" panose="020F0502020204030204" pitchFamily="34" charset="0"/>
                <a:ea typeface="Calibri"/>
                <a:cs typeface="Calibri" panose="020F0502020204030204" pitchFamily="34" charset="0"/>
                <a:sym typeface="Calibri"/>
              </a:rPr>
              <a:t>, mit dem eine Person aufgrund struktureller Gewalt lebt – u. a. durch ihre Position in verschiedenen sozioökonomischen Hierarchien. </a:t>
            </a:r>
            <a:endParaRPr lang="de-DE" sz="1800" kern="0" dirty="0">
              <a:solidFill>
                <a:srgbClr val="000000"/>
              </a:solidFill>
              <a:latin typeface="Calibri" panose="020F0502020204030204" pitchFamily="34" charset="0"/>
              <a:cs typeface="Calibri" panose="020F0502020204030204" pitchFamily="34" charset="0"/>
            </a:endParaRPr>
          </a:p>
          <a:p>
            <a:pPr marL="0" indent="0">
              <a:lnSpc>
                <a:spcPct val="150000"/>
              </a:lnSpc>
              <a:spcBef>
                <a:spcPts val="1000"/>
              </a:spcBef>
              <a:spcAft>
                <a:spcPts val="0"/>
              </a:spcAft>
              <a:buSzPts val="2000"/>
              <a:buNone/>
            </a:pPr>
            <a:r>
              <a:rPr lang="de-DE" sz="1800" kern="0" dirty="0">
                <a:solidFill>
                  <a:srgbClr val="000000"/>
                </a:solidFill>
                <a:latin typeface="Calibri" panose="020F0502020204030204" pitchFamily="34" charset="0"/>
                <a:ea typeface="Calibri"/>
                <a:cs typeface="Calibri" panose="020F0502020204030204" pitchFamily="34" charset="0"/>
                <a:sym typeface="Calibri"/>
              </a:rPr>
              <a:t>Strukturelle Vulnerabilität wird </a:t>
            </a:r>
            <a:r>
              <a:rPr lang="de-DE" sz="1800" b="1" kern="0" dirty="0">
                <a:solidFill>
                  <a:srgbClr val="000000"/>
                </a:solidFill>
                <a:latin typeface="Calibri" panose="020F0502020204030204" pitchFamily="34" charset="0"/>
                <a:ea typeface="Calibri"/>
                <a:cs typeface="Calibri" panose="020F0502020204030204" pitchFamily="34" charset="0"/>
                <a:sym typeface="Calibri"/>
              </a:rPr>
              <a:t>weder</a:t>
            </a:r>
            <a:r>
              <a:rPr lang="de-DE" sz="1800" kern="0" dirty="0">
                <a:solidFill>
                  <a:srgbClr val="000000"/>
                </a:solidFill>
                <a:latin typeface="Calibri" panose="020F0502020204030204" pitchFamily="34" charset="0"/>
                <a:ea typeface="Calibri"/>
                <a:cs typeface="Calibri" panose="020F0502020204030204" pitchFamily="34" charset="0"/>
                <a:sym typeface="Calibri"/>
              </a:rPr>
              <a:t> durch individuelles Handeln oder Verhalten verursacht, </a:t>
            </a:r>
            <a:r>
              <a:rPr lang="de-DE" sz="1800" b="1" kern="0" dirty="0">
                <a:solidFill>
                  <a:srgbClr val="000000"/>
                </a:solidFill>
                <a:latin typeface="Calibri" panose="020F0502020204030204" pitchFamily="34" charset="0"/>
                <a:ea typeface="Calibri"/>
                <a:cs typeface="Calibri" panose="020F0502020204030204" pitchFamily="34" charset="0"/>
                <a:sym typeface="Calibri"/>
              </a:rPr>
              <a:t>noch</a:t>
            </a:r>
            <a:r>
              <a:rPr lang="de-DE" sz="1800" kern="0" dirty="0">
                <a:solidFill>
                  <a:srgbClr val="000000"/>
                </a:solidFill>
                <a:latin typeface="Calibri" panose="020F0502020204030204" pitchFamily="34" charset="0"/>
                <a:ea typeface="Calibri"/>
                <a:cs typeface="Calibri" panose="020F0502020204030204" pitchFamily="34" charset="0"/>
                <a:sym typeface="Calibri"/>
              </a:rPr>
              <a:t> kann sie allein dadurch behoben werden. </a:t>
            </a:r>
          </a:p>
          <a:p>
            <a:pPr marL="0" indent="0">
              <a:lnSpc>
                <a:spcPct val="150000"/>
              </a:lnSpc>
              <a:spcBef>
                <a:spcPts val="1000"/>
              </a:spcBef>
              <a:spcAft>
                <a:spcPts val="0"/>
              </a:spcAft>
              <a:buSzPts val="2000"/>
              <a:buNone/>
            </a:pPr>
            <a:endParaRPr lang="de-DE" sz="1800" kern="0" dirty="0">
              <a:solidFill>
                <a:srgbClr val="000000"/>
              </a:solidFill>
              <a:latin typeface="Calibri" panose="020F0502020204030204" pitchFamily="34" charset="0"/>
              <a:ea typeface="Calibri"/>
              <a:cs typeface="Calibri" panose="020F0502020204030204" pitchFamily="34" charset="0"/>
              <a:sym typeface="Calibri"/>
            </a:endParaRPr>
          </a:p>
          <a:p>
            <a:pPr marL="0" indent="0">
              <a:lnSpc>
                <a:spcPct val="150000"/>
              </a:lnSpc>
              <a:spcBef>
                <a:spcPts val="1000"/>
              </a:spcBef>
              <a:spcAft>
                <a:spcPts val="0"/>
              </a:spcAft>
              <a:buSzPts val="2000"/>
              <a:buNone/>
            </a:pPr>
            <a:r>
              <a:rPr lang="de-DE" sz="1800" i="1" dirty="0">
                <a:solidFill>
                  <a:srgbClr val="000000"/>
                </a:solidFill>
                <a:latin typeface="Calibri" panose="020F0502020204030204" pitchFamily="34" charset="0"/>
                <a:ea typeface="Calibri"/>
                <a:cs typeface="Calibri" panose="020F0502020204030204" pitchFamily="34" charset="0"/>
                <a:sym typeface="Calibri"/>
              </a:rPr>
              <a:t>Framework und Tool, um Risiken einzuschätzen</a:t>
            </a:r>
            <a:br>
              <a:rPr lang="de-DE" sz="1800" b="1" dirty="0">
                <a:solidFill>
                  <a:srgbClr val="000000"/>
                </a:solidFill>
                <a:latin typeface="Calibri" panose="020F0502020204030204" pitchFamily="34" charset="0"/>
                <a:ea typeface="Calibri"/>
                <a:cs typeface="Calibri" panose="020F0502020204030204" pitchFamily="34" charset="0"/>
                <a:sym typeface="Calibri"/>
              </a:rPr>
            </a:br>
            <a:r>
              <a:rPr lang="de-DE" sz="1800" b="1" u="sng" dirty="0">
                <a:solidFill>
                  <a:srgbClr val="000000"/>
                </a:solidFill>
                <a:latin typeface="Calibri" panose="020F0502020204030204" pitchFamily="34" charset="0"/>
                <a:ea typeface="Calibri"/>
                <a:cs typeface="Calibri" panose="020F0502020204030204" pitchFamily="34" charset="0"/>
                <a:sym typeface="Calibri"/>
              </a:rPr>
              <a:t>Ziel</a:t>
            </a:r>
            <a:r>
              <a:rPr lang="de-DE" sz="1800" b="1" dirty="0">
                <a:solidFill>
                  <a:srgbClr val="000000"/>
                </a:solidFill>
                <a:latin typeface="Calibri" panose="020F0502020204030204" pitchFamily="34" charset="0"/>
                <a:ea typeface="Calibri"/>
                <a:cs typeface="Calibri" panose="020F0502020204030204" pitchFamily="34" charset="0"/>
                <a:sym typeface="Calibri"/>
              </a:rPr>
              <a:t>: </a:t>
            </a:r>
            <a:r>
              <a:rPr lang="de-DE" sz="1800" dirty="0">
                <a:solidFill>
                  <a:srgbClr val="000000"/>
                </a:solidFill>
                <a:latin typeface="Calibri" panose="020F0502020204030204" pitchFamily="34" charset="0"/>
                <a:ea typeface="Calibri"/>
                <a:cs typeface="Calibri" panose="020F0502020204030204" pitchFamily="34" charset="0"/>
                <a:sym typeface="Calibri"/>
              </a:rPr>
              <a:t>effiziente, zielgerichtete Versorgung</a:t>
            </a:r>
            <a:endParaRPr lang="de-DE" sz="1800" dirty="0">
              <a:solidFill>
                <a:srgbClr val="000000"/>
              </a:solidFill>
              <a:latin typeface="Calibri" panose="020F0502020204030204" pitchFamily="34" charset="0"/>
              <a:cs typeface="Calibri" panose="020F0502020204030204" pitchFamily="34" charset="0"/>
            </a:endParaRPr>
          </a:p>
        </p:txBody>
      </p:sp>
      <p:pic>
        <p:nvPicPr>
          <p:cNvPr id="8" name="Grafik 7">
            <a:extLst>
              <a:ext uri="{FF2B5EF4-FFF2-40B4-BE49-F238E27FC236}">
                <a16:creationId xmlns:a16="http://schemas.microsoft.com/office/drawing/2014/main" id="{4F584986-3F06-45EC-9461-A35DFA3F17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2" name="Textfeld 1">
            <a:extLst>
              <a:ext uri="{FF2B5EF4-FFF2-40B4-BE49-F238E27FC236}">
                <a16:creationId xmlns:a16="http://schemas.microsoft.com/office/drawing/2014/main" id="{E0E6F268-9BA4-1E50-7340-34426F7FDD7A}"/>
              </a:ext>
            </a:extLst>
          </p:cNvPr>
          <p:cNvSpPr txBox="1"/>
          <p:nvPr/>
        </p:nvSpPr>
        <p:spPr>
          <a:xfrm flipH="1">
            <a:off x="519765" y="5481333"/>
            <a:ext cx="9097966" cy="369332"/>
          </a:xfrm>
          <a:prstGeom prst="rect">
            <a:avLst/>
          </a:prstGeom>
          <a:noFill/>
        </p:spPr>
        <p:txBody>
          <a:bodyPr wrap="square" rtlCol="0">
            <a:spAutoFit/>
          </a:bodyPr>
          <a:lstStyle/>
          <a:p>
            <a:r>
              <a:rPr lang="de-DE" dirty="0"/>
              <a:t> </a:t>
            </a:r>
            <a:r>
              <a:rPr lang="de-DE" sz="1000" dirty="0"/>
              <a:t>Quelle: Seymour CK, Griffin C, Holmes SM, Martinez C: </a:t>
            </a:r>
            <a:r>
              <a:rPr lang="de-DE" sz="1000" dirty="0" err="1"/>
              <a:t>Structural</a:t>
            </a:r>
            <a:r>
              <a:rPr lang="de-DE" sz="1000" dirty="0"/>
              <a:t> Differential – A 32-Year-Old Man with Persistent Wrist Pain. N Engl J </a:t>
            </a:r>
            <a:r>
              <a:rPr lang="de-DE" sz="1000" dirty="0" err="1"/>
              <a:t>Med</a:t>
            </a:r>
            <a:r>
              <a:rPr lang="de-DE" sz="1000" dirty="0"/>
              <a:t> 2018; 379 (25): 2385–8</a:t>
            </a:r>
          </a:p>
        </p:txBody>
      </p:sp>
    </p:spTree>
    <p:extLst>
      <p:ext uri="{BB962C8B-B14F-4D97-AF65-F5344CB8AC3E}">
        <p14:creationId xmlns:p14="http://schemas.microsoft.com/office/powerpoint/2010/main" val="421469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4154599" cy="523220"/>
          </a:xfrm>
          <a:prstGeom prst="rect">
            <a:avLst/>
          </a:prstGeom>
        </p:spPr>
        <p:txBody>
          <a:bodyPr wrap="none">
            <a:spAutoFit/>
          </a:bodyPr>
          <a:lstStyle/>
          <a:p>
            <a:r>
              <a:rPr lang="de-DE" sz="2800" b="1" dirty="0">
                <a:latin typeface="+mj-lt"/>
              </a:rPr>
              <a:t>Gesellschaftliche Strukturen</a:t>
            </a:r>
          </a:p>
        </p:txBody>
      </p:sp>
      <p:sp>
        <p:nvSpPr>
          <p:cNvPr id="10" name="Google Shape;237;p29"/>
          <p:cNvSpPr txBox="1"/>
          <p:nvPr/>
        </p:nvSpPr>
        <p:spPr>
          <a:xfrm>
            <a:off x="5060797" y="3862830"/>
            <a:ext cx="1897769"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latin typeface="Calibri"/>
                <a:ea typeface="Calibri"/>
                <a:cs typeface="Calibri"/>
                <a:sym typeface="Calibri"/>
              </a:rPr>
              <a:t>soziale Ungleichheit</a:t>
            </a:r>
            <a:endParaRPr sz="2000" dirty="0">
              <a:solidFill>
                <a:srgbClr val="000000"/>
              </a:solidFill>
              <a:latin typeface="Arial" charset="0"/>
            </a:endParaRPr>
          </a:p>
        </p:txBody>
      </p:sp>
      <p:sp>
        <p:nvSpPr>
          <p:cNvPr id="11" name="Google Shape;238;p29"/>
          <p:cNvSpPr txBox="1"/>
          <p:nvPr/>
        </p:nvSpPr>
        <p:spPr>
          <a:xfrm>
            <a:off x="8014656" y="3870713"/>
            <a:ext cx="1897768"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Gesundheitliche</a:t>
            </a:r>
            <a:endParaRPr sz="2000" dirty="0">
              <a:solidFill>
                <a:srgbClr val="000000"/>
              </a:solidFill>
              <a:latin typeface="Calibri" panose="020F0502020204030204" pitchFamily="34" charset="0"/>
              <a:cs typeface="Calibri" panose="020F0502020204030204" pitchFamily="34" charset="0"/>
            </a:endParaRPr>
          </a:p>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Ungleichheit</a:t>
            </a:r>
            <a:endParaRPr sz="2000" dirty="0">
              <a:solidFill>
                <a:srgbClr val="000000"/>
              </a:solidFill>
              <a:latin typeface="Calibri" panose="020F0502020204030204" pitchFamily="34" charset="0"/>
              <a:cs typeface="Calibri" panose="020F0502020204030204" pitchFamily="34" charset="0"/>
            </a:endParaRPr>
          </a:p>
        </p:txBody>
      </p:sp>
      <p:sp>
        <p:nvSpPr>
          <p:cNvPr id="12" name="Google Shape;239;p29"/>
          <p:cNvSpPr txBox="1"/>
          <p:nvPr/>
        </p:nvSpPr>
        <p:spPr>
          <a:xfrm>
            <a:off x="2733675" y="2970012"/>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Gesetze/ </a:t>
            </a:r>
            <a:endParaRPr sz="2000" dirty="0">
              <a:solidFill>
                <a:srgbClr val="000000"/>
              </a:solidFill>
              <a:latin typeface="Calibri" panose="020F0502020204030204" pitchFamily="34" charset="0"/>
              <a:cs typeface="Calibri" panose="020F0502020204030204" pitchFamily="34" charset="0"/>
            </a:endParaRPr>
          </a:p>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Richtlinien</a:t>
            </a:r>
            <a:endParaRPr sz="2000" dirty="0">
              <a:solidFill>
                <a:srgbClr val="000000"/>
              </a:solidFill>
              <a:latin typeface="Calibri" panose="020F0502020204030204" pitchFamily="34" charset="0"/>
              <a:cs typeface="Calibri" panose="020F0502020204030204" pitchFamily="34" charset="0"/>
            </a:endParaRPr>
          </a:p>
        </p:txBody>
      </p:sp>
      <p:sp>
        <p:nvSpPr>
          <p:cNvPr id="13" name="Google Shape;240;p29"/>
          <p:cNvSpPr txBox="1"/>
          <p:nvPr/>
        </p:nvSpPr>
        <p:spPr>
          <a:xfrm>
            <a:off x="2325104" y="3773530"/>
            <a:ext cx="1897660"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Wirtschafts-</a:t>
            </a:r>
            <a:endParaRPr sz="2000" dirty="0">
              <a:solidFill>
                <a:srgbClr val="000000"/>
              </a:solidFill>
              <a:latin typeface="Calibri" panose="020F0502020204030204" pitchFamily="34" charset="0"/>
              <a:cs typeface="Calibri" panose="020F0502020204030204" pitchFamily="34" charset="0"/>
            </a:endParaRPr>
          </a:p>
          <a:p>
            <a:pPr algn="ctr" fontAlgn="base"/>
            <a:r>
              <a:rPr lang="de-DE" sz="2000" b="1" dirty="0" err="1">
                <a:solidFill>
                  <a:srgbClr val="000000"/>
                </a:solidFill>
                <a:latin typeface="Calibri" panose="020F0502020204030204" pitchFamily="34" charset="0"/>
                <a:ea typeface="Calibri"/>
                <a:cs typeface="Calibri" panose="020F0502020204030204" pitchFamily="34" charset="0"/>
                <a:sym typeface="Calibri"/>
              </a:rPr>
              <a:t>system</a:t>
            </a:r>
            <a:endParaRPr sz="2000" b="1" dirty="0">
              <a:solidFill>
                <a:srgbClr val="000000"/>
              </a:solidFill>
              <a:latin typeface="Calibri" panose="020F0502020204030204" pitchFamily="34" charset="0"/>
              <a:ea typeface="Calibri"/>
              <a:cs typeface="Calibri" panose="020F0502020204030204" pitchFamily="34" charset="0"/>
              <a:sym typeface="Calibri"/>
            </a:endParaRPr>
          </a:p>
        </p:txBody>
      </p:sp>
      <p:sp>
        <p:nvSpPr>
          <p:cNvPr id="14" name="Google Shape;241;p29"/>
          <p:cNvSpPr txBox="1"/>
          <p:nvPr/>
        </p:nvSpPr>
        <p:spPr>
          <a:xfrm>
            <a:off x="2612368" y="4597453"/>
            <a:ext cx="2091250" cy="707846"/>
          </a:xfrm>
          <a:prstGeom prst="rect">
            <a:avLst/>
          </a:prstGeom>
          <a:noFill/>
          <a:ln>
            <a:noFill/>
          </a:ln>
        </p:spPr>
        <p:txBody>
          <a:bodyPr spcFirstLastPara="1" wrap="square" lIns="91425" tIns="45700" rIns="91425" bIns="45700" anchor="t" anchorCtr="0">
            <a:spAutoFit/>
          </a:bodyPr>
          <a:lstStyle/>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Soziale </a:t>
            </a:r>
            <a:endParaRPr sz="2000" dirty="0">
              <a:solidFill>
                <a:srgbClr val="000000"/>
              </a:solidFill>
              <a:latin typeface="Calibri" panose="020F0502020204030204" pitchFamily="34" charset="0"/>
              <a:cs typeface="Calibri" panose="020F0502020204030204" pitchFamily="34" charset="0"/>
            </a:endParaRPr>
          </a:p>
          <a:p>
            <a:pPr algn="ctr" fontAlgn="base"/>
            <a:r>
              <a:rPr lang="de-DE" sz="2000" b="1" dirty="0">
                <a:solidFill>
                  <a:srgbClr val="000000"/>
                </a:solidFill>
                <a:latin typeface="Calibri" panose="020F0502020204030204" pitchFamily="34" charset="0"/>
                <a:ea typeface="Calibri"/>
                <a:cs typeface="Calibri" panose="020F0502020204030204" pitchFamily="34" charset="0"/>
                <a:sym typeface="Calibri"/>
              </a:rPr>
              <a:t>Hierarchien</a:t>
            </a:r>
            <a:endParaRPr sz="2000" strike="sngStrike" dirty="0">
              <a:solidFill>
                <a:srgbClr val="000000"/>
              </a:solidFill>
              <a:latin typeface="Calibri" panose="020F0502020204030204" pitchFamily="34" charset="0"/>
              <a:cs typeface="Calibri" panose="020F0502020204030204" pitchFamily="34" charset="0"/>
            </a:endParaRPr>
          </a:p>
        </p:txBody>
      </p:sp>
      <p:sp>
        <p:nvSpPr>
          <p:cNvPr id="15" name="Google Shape;242;p29"/>
          <p:cNvSpPr/>
          <p:nvPr/>
        </p:nvSpPr>
        <p:spPr>
          <a:xfrm>
            <a:off x="2425912" y="2560220"/>
            <a:ext cx="2534830" cy="3317053"/>
          </a:xfrm>
          <a:prstGeom prst="ellipse">
            <a:avLst/>
          </a:pr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fontAlgn="base"/>
            <a:endParaRPr>
              <a:solidFill>
                <a:srgbClr val="000000"/>
              </a:solidFill>
              <a:latin typeface="Calibri"/>
              <a:ea typeface="Calibri"/>
              <a:cs typeface="Calibri"/>
              <a:sym typeface="Calibri"/>
            </a:endParaRPr>
          </a:p>
        </p:txBody>
      </p:sp>
      <p:cxnSp>
        <p:nvCxnSpPr>
          <p:cNvPr id="16" name="Google Shape;244;p29"/>
          <p:cNvCxnSpPr>
            <a:cxnSpLocks/>
          </p:cNvCxnSpPr>
          <p:nvPr/>
        </p:nvCxnSpPr>
        <p:spPr>
          <a:xfrm>
            <a:off x="4240022" y="3366577"/>
            <a:ext cx="1007977" cy="582172"/>
          </a:xfrm>
          <a:prstGeom prst="straightConnector1">
            <a:avLst/>
          </a:prstGeom>
          <a:noFill/>
          <a:ln w="9525" cap="flat" cmpd="sng">
            <a:solidFill>
              <a:schemeClr val="tx1"/>
            </a:solidFill>
            <a:prstDash val="solid"/>
            <a:round/>
            <a:headEnd type="none" w="sm" len="sm"/>
            <a:tailEnd type="triangle" w="med" len="med"/>
          </a:ln>
        </p:spPr>
      </p:cxnSp>
      <p:cxnSp>
        <p:nvCxnSpPr>
          <p:cNvPr id="17" name="Google Shape;245;p29"/>
          <p:cNvCxnSpPr>
            <a:cxnSpLocks/>
          </p:cNvCxnSpPr>
          <p:nvPr/>
        </p:nvCxnSpPr>
        <p:spPr>
          <a:xfrm rot="10800000" flipH="1">
            <a:off x="3820521" y="4128311"/>
            <a:ext cx="1334806" cy="27956"/>
          </a:xfrm>
          <a:prstGeom prst="straightConnector1">
            <a:avLst/>
          </a:prstGeom>
          <a:noFill/>
          <a:ln w="9525" cap="flat" cmpd="sng">
            <a:solidFill>
              <a:schemeClr val="tx1"/>
            </a:solidFill>
            <a:prstDash val="solid"/>
            <a:round/>
            <a:headEnd type="none" w="sm" len="sm"/>
            <a:tailEnd type="triangle" w="med" len="med"/>
          </a:ln>
        </p:spPr>
      </p:cxnSp>
      <p:cxnSp>
        <p:nvCxnSpPr>
          <p:cNvPr id="18" name="Google Shape;246;p29"/>
          <p:cNvCxnSpPr>
            <a:cxnSpLocks/>
          </p:cNvCxnSpPr>
          <p:nvPr/>
        </p:nvCxnSpPr>
        <p:spPr>
          <a:xfrm rot="10800000" flipH="1">
            <a:off x="4336984" y="4268502"/>
            <a:ext cx="845383" cy="517717"/>
          </a:xfrm>
          <a:prstGeom prst="straightConnector1">
            <a:avLst/>
          </a:prstGeom>
          <a:noFill/>
          <a:ln w="9525" cap="flat" cmpd="sng">
            <a:solidFill>
              <a:schemeClr val="tx1"/>
            </a:solidFill>
            <a:prstDash val="solid"/>
            <a:round/>
            <a:headEnd type="none" w="sm" len="sm"/>
            <a:tailEnd type="triangle" w="med" len="med"/>
          </a:ln>
        </p:spPr>
      </p:cxnSp>
      <p:cxnSp>
        <p:nvCxnSpPr>
          <p:cNvPr id="19" name="Google Shape;247;p29"/>
          <p:cNvCxnSpPr>
            <a:cxnSpLocks/>
          </p:cNvCxnSpPr>
          <p:nvPr/>
        </p:nvCxnSpPr>
        <p:spPr>
          <a:xfrm flipV="1">
            <a:off x="6868985" y="4150576"/>
            <a:ext cx="944649" cy="5693"/>
          </a:xfrm>
          <a:prstGeom prst="straightConnector1">
            <a:avLst/>
          </a:prstGeom>
          <a:noFill/>
          <a:ln w="9525" cap="flat" cmpd="sng">
            <a:solidFill>
              <a:schemeClr val="tx1"/>
            </a:solidFill>
            <a:prstDash val="solid"/>
            <a:round/>
            <a:headEnd type="none" w="sm" len="sm"/>
            <a:tailEnd type="triangle" w="med" len="med"/>
          </a:ln>
        </p:spPr>
      </p:cxnSp>
      <p:sp>
        <p:nvSpPr>
          <p:cNvPr id="20" name="Google Shape;249;p29"/>
          <p:cNvSpPr txBox="1"/>
          <p:nvPr/>
        </p:nvSpPr>
        <p:spPr>
          <a:xfrm>
            <a:off x="3104417" y="1610054"/>
            <a:ext cx="1897659" cy="641700"/>
          </a:xfrm>
          <a:prstGeom prst="rect">
            <a:avLst/>
          </a:prstGeom>
          <a:noFill/>
          <a:ln>
            <a:noFill/>
          </a:ln>
        </p:spPr>
        <p:txBody>
          <a:bodyPr spcFirstLastPara="1" wrap="square" lIns="91425" tIns="91425" rIns="91425" bIns="91425" anchor="t" anchorCtr="0">
            <a:noAutofit/>
          </a:bodyPr>
          <a:lstStyle/>
          <a:p>
            <a:pPr fontAlgn="base"/>
            <a:r>
              <a:rPr lang="de-DE" i="1" dirty="0">
                <a:solidFill>
                  <a:srgbClr val="000000"/>
                </a:solidFill>
                <a:latin typeface="Calibri"/>
                <a:ea typeface="Calibri"/>
                <a:cs typeface="Calibri"/>
                <a:sym typeface="Calibri"/>
              </a:rPr>
              <a:t>kontextuelle </a:t>
            </a:r>
            <a:br>
              <a:rPr lang="de-DE" i="1" dirty="0">
                <a:solidFill>
                  <a:srgbClr val="000000"/>
                </a:solidFill>
                <a:latin typeface="Calibri"/>
                <a:ea typeface="Calibri"/>
                <a:cs typeface="Calibri"/>
                <a:sym typeface="Calibri"/>
              </a:rPr>
            </a:br>
            <a:r>
              <a:rPr lang="de-DE" i="1" dirty="0">
                <a:solidFill>
                  <a:srgbClr val="000000"/>
                </a:solidFill>
                <a:latin typeface="Calibri"/>
                <a:ea typeface="Calibri"/>
                <a:cs typeface="Calibri"/>
                <a:sym typeface="Calibri"/>
              </a:rPr>
              <a:t>Determinanten </a:t>
            </a:r>
            <a:endParaRPr i="1" dirty="0">
              <a:solidFill>
                <a:srgbClr val="000000"/>
              </a:solidFill>
              <a:latin typeface="Calibri"/>
              <a:ea typeface="Calibri"/>
              <a:cs typeface="Calibri"/>
              <a:sym typeface="Calibri"/>
            </a:endParaRPr>
          </a:p>
        </p:txBody>
      </p:sp>
      <p:sp>
        <p:nvSpPr>
          <p:cNvPr id="21" name="Google Shape;250;p29"/>
          <p:cNvSpPr txBox="1"/>
          <p:nvPr/>
        </p:nvSpPr>
        <p:spPr>
          <a:xfrm>
            <a:off x="5155327" y="2036435"/>
            <a:ext cx="2747100" cy="641700"/>
          </a:xfrm>
          <a:prstGeom prst="rect">
            <a:avLst/>
          </a:prstGeom>
          <a:noFill/>
          <a:ln>
            <a:noFill/>
          </a:ln>
        </p:spPr>
        <p:txBody>
          <a:bodyPr spcFirstLastPara="1" wrap="square" lIns="91425" tIns="91425" rIns="91425" bIns="91425" anchor="t" anchorCtr="0">
            <a:noAutofit/>
          </a:bodyPr>
          <a:lstStyle/>
          <a:p>
            <a:pPr fontAlgn="base"/>
            <a:r>
              <a:rPr lang="de-DE" i="1" dirty="0">
                <a:solidFill>
                  <a:srgbClr val="000000"/>
                </a:solidFill>
                <a:latin typeface="Calibri"/>
                <a:ea typeface="Calibri"/>
                <a:cs typeface="Calibri"/>
                <a:sym typeface="Calibri"/>
              </a:rPr>
              <a:t>strukturelle </a:t>
            </a:r>
          </a:p>
          <a:p>
            <a:pPr fontAlgn="base"/>
            <a:r>
              <a:rPr lang="de-DE" i="1" dirty="0">
                <a:solidFill>
                  <a:srgbClr val="000000"/>
                </a:solidFill>
                <a:latin typeface="Calibri"/>
                <a:ea typeface="Calibri"/>
                <a:cs typeface="Calibri"/>
                <a:sym typeface="Calibri"/>
              </a:rPr>
              <a:t>Determinanten </a:t>
            </a:r>
            <a:endParaRPr i="1" dirty="0">
              <a:solidFill>
                <a:srgbClr val="000000"/>
              </a:solidFill>
              <a:latin typeface="Calibri"/>
              <a:ea typeface="Calibri"/>
              <a:cs typeface="Calibri"/>
              <a:sym typeface="Calibri"/>
            </a:endParaRPr>
          </a:p>
        </p:txBody>
      </p:sp>
      <p:sp>
        <p:nvSpPr>
          <p:cNvPr id="22" name="Google Shape;251;p29"/>
          <p:cNvSpPr txBox="1"/>
          <p:nvPr/>
        </p:nvSpPr>
        <p:spPr>
          <a:xfrm>
            <a:off x="6960424" y="2719399"/>
            <a:ext cx="2952000" cy="641700"/>
          </a:xfrm>
          <a:prstGeom prst="rect">
            <a:avLst/>
          </a:prstGeom>
          <a:noFill/>
          <a:ln>
            <a:noFill/>
          </a:ln>
        </p:spPr>
        <p:txBody>
          <a:bodyPr spcFirstLastPara="1" wrap="square" lIns="91425" tIns="91425" rIns="91425" bIns="91425" anchor="t" anchorCtr="0">
            <a:noAutofit/>
          </a:bodyPr>
          <a:lstStyle/>
          <a:p>
            <a:pPr fontAlgn="base"/>
            <a:r>
              <a:rPr lang="de-DE" i="1" dirty="0">
                <a:solidFill>
                  <a:srgbClr val="000000"/>
                </a:solidFill>
                <a:latin typeface="Calibri"/>
                <a:ea typeface="Calibri"/>
                <a:cs typeface="Calibri"/>
                <a:sym typeface="Calibri"/>
              </a:rPr>
              <a:t>intermediäre </a:t>
            </a:r>
          </a:p>
          <a:p>
            <a:pPr fontAlgn="base"/>
            <a:r>
              <a:rPr lang="de-DE" i="1" dirty="0">
                <a:solidFill>
                  <a:srgbClr val="000000"/>
                </a:solidFill>
                <a:latin typeface="Calibri"/>
                <a:ea typeface="Calibri"/>
                <a:cs typeface="Calibri"/>
                <a:sym typeface="Calibri"/>
              </a:rPr>
              <a:t>Determinanten</a:t>
            </a:r>
            <a:endParaRPr i="1" dirty="0">
              <a:solidFill>
                <a:srgbClr val="000000"/>
              </a:solidFill>
              <a:latin typeface="Calibri"/>
              <a:ea typeface="Calibri"/>
              <a:cs typeface="Calibri"/>
              <a:sym typeface="Calibri"/>
            </a:endParaRPr>
          </a:p>
        </p:txBody>
      </p:sp>
      <p:pic>
        <p:nvPicPr>
          <p:cNvPr id="23" name="Grafik 22" descr="Benutzer">
            <a:extLst>
              <a:ext uri="{FF2B5EF4-FFF2-40B4-BE49-F238E27FC236}">
                <a16:creationId xmlns:a16="http://schemas.microsoft.com/office/drawing/2014/main" id="{86A288CD-1BE0-9996-EC92-E02A93CA9D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76273" y="3683030"/>
            <a:ext cx="725803" cy="725803"/>
          </a:xfrm>
          <a:prstGeom prst="rect">
            <a:avLst/>
          </a:prstGeom>
        </p:spPr>
      </p:pic>
      <p:cxnSp>
        <p:nvCxnSpPr>
          <p:cNvPr id="24" name="Gerade Verbindung mit Pfeil 23">
            <a:extLst>
              <a:ext uri="{FF2B5EF4-FFF2-40B4-BE49-F238E27FC236}">
                <a16:creationId xmlns:a16="http://schemas.microsoft.com/office/drawing/2014/main" id="{EA546962-F2F7-8AD0-8D08-3EBADFFC2A25}"/>
              </a:ext>
            </a:extLst>
          </p:cNvPr>
          <p:cNvCxnSpPr>
            <a:cxnSpLocks/>
          </p:cNvCxnSpPr>
          <p:nvPr/>
        </p:nvCxnSpPr>
        <p:spPr>
          <a:xfrm>
            <a:off x="4187535" y="3598849"/>
            <a:ext cx="311300" cy="327118"/>
          </a:xfrm>
          <a:prstGeom prst="straightConnector1">
            <a:avLst/>
          </a:prstGeom>
          <a:ln w="444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9B6C8E6E-FF16-85B9-65E1-90C11789CF3D}"/>
              </a:ext>
            </a:extLst>
          </p:cNvPr>
          <p:cNvCxnSpPr>
            <a:cxnSpLocks/>
          </p:cNvCxnSpPr>
          <p:nvPr/>
        </p:nvCxnSpPr>
        <p:spPr>
          <a:xfrm flipV="1">
            <a:off x="3916853" y="4150090"/>
            <a:ext cx="355938" cy="5406"/>
          </a:xfrm>
          <a:prstGeom prst="straightConnector1">
            <a:avLst/>
          </a:prstGeom>
          <a:ln w="444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1D555647-E15E-2E22-E700-31D96C5A3719}"/>
              </a:ext>
            </a:extLst>
          </p:cNvPr>
          <p:cNvCxnSpPr>
            <a:cxnSpLocks/>
          </p:cNvCxnSpPr>
          <p:nvPr/>
        </p:nvCxnSpPr>
        <p:spPr>
          <a:xfrm flipV="1">
            <a:off x="4086403" y="4353786"/>
            <a:ext cx="467872" cy="506668"/>
          </a:xfrm>
          <a:prstGeom prst="straightConnector1">
            <a:avLst/>
          </a:prstGeom>
          <a:ln w="444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9B6C8E6E-FF16-85B9-65E1-90C11789CF3D}"/>
              </a:ext>
            </a:extLst>
          </p:cNvPr>
          <p:cNvCxnSpPr>
            <a:cxnSpLocks/>
          </p:cNvCxnSpPr>
          <p:nvPr/>
        </p:nvCxnSpPr>
        <p:spPr>
          <a:xfrm flipV="1">
            <a:off x="5077412" y="4122047"/>
            <a:ext cx="355938" cy="5406"/>
          </a:xfrm>
          <a:prstGeom prst="straightConnector1">
            <a:avLst/>
          </a:prstGeom>
          <a:ln w="444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8" name="Grafik 27">
            <a:extLst>
              <a:ext uri="{FF2B5EF4-FFF2-40B4-BE49-F238E27FC236}">
                <a16:creationId xmlns:a16="http://schemas.microsoft.com/office/drawing/2014/main" id="{A5FA30C3-8102-4831-ADD4-DC9FA559FF9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5936AC4C-47B7-49A9-AC22-3F99CD56A067}"/>
              </a:ext>
            </a:extLst>
          </p:cNvPr>
          <p:cNvSpPr txBox="1"/>
          <p:nvPr/>
        </p:nvSpPr>
        <p:spPr>
          <a:xfrm>
            <a:off x="7572438" y="5681668"/>
            <a:ext cx="6164980" cy="3693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a:t>
            </a:r>
          </a:p>
          <a:p>
            <a:r>
              <a:rPr lang="de-DE" sz="900" dirty="0"/>
              <a:t>der Martin-Luther-Universität Halle-Wittenberg entstanden </a:t>
            </a:r>
          </a:p>
        </p:txBody>
      </p:sp>
    </p:spTree>
    <p:extLst>
      <p:ext uri="{BB962C8B-B14F-4D97-AF65-F5344CB8AC3E}">
        <p14:creationId xmlns:p14="http://schemas.microsoft.com/office/powerpoint/2010/main" val="109214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2347822" cy="523220"/>
          </a:xfrm>
          <a:prstGeom prst="rect">
            <a:avLst/>
          </a:prstGeom>
        </p:spPr>
        <p:txBody>
          <a:bodyPr wrap="none">
            <a:spAutoFit/>
          </a:bodyPr>
          <a:lstStyle/>
          <a:p>
            <a:r>
              <a:rPr lang="de-DE" sz="2800" b="1" dirty="0">
                <a:latin typeface="+mj-lt"/>
              </a:rPr>
              <a:t>Naturalisierung</a:t>
            </a:r>
          </a:p>
        </p:txBody>
      </p:sp>
      <p:sp>
        <p:nvSpPr>
          <p:cNvPr id="2" name="Rechteck 1"/>
          <p:cNvSpPr/>
          <p:nvPr/>
        </p:nvSpPr>
        <p:spPr>
          <a:xfrm>
            <a:off x="720000" y="1620000"/>
            <a:ext cx="11006005" cy="2031325"/>
          </a:xfrm>
          <a:prstGeom prst="rect">
            <a:avLst/>
          </a:prstGeom>
        </p:spPr>
        <p:txBody>
          <a:bodyPr wrap="square">
            <a:spAutoFit/>
          </a:bodyPr>
          <a:lstStyle/>
          <a:p>
            <a:pPr marL="444500" indent="-342900">
              <a:spcBef>
                <a:spcPts val="0"/>
              </a:spcBef>
              <a:buSzPts val="2000"/>
              <a:buFont typeface="Arial" panose="020B0604020202020204" pitchFamily="34" charset="0"/>
              <a:buChar char="•"/>
            </a:pPr>
            <a:r>
              <a:rPr lang="de-DE" kern="0" dirty="0">
                <a:solidFill>
                  <a:srgbClr val="000000"/>
                </a:solidFill>
                <a:latin typeface="Calibri" panose="020F0502020204030204" pitchFamily="34" charset="0"/>
                <a:cs typeface="Calibri" panose="020F0502020204030204" pitchFamily="34" charset="0"/>
              </a:rPr>
              <a:t>Beschreibt die Konstruktion gesellschaftlicher Verhältnisse als Ausdruck natürlicher (od. biologischer) Eigenschaften</a:t>
            </a:r>
          </a:p>
          <a:p>
            <a:pPr marL="101600">
              <a:spcBef>
                <a:spcPts val="0"/>
              </a:spcBef>
              <a:spcAft>
                <a:spcPts val="0"/>
              </a:spcAft>
              <a:buSzPts val="2000"/>
            </a:pPr>
            <a:endParaRPr lang="de-DE" kern="0" dirty="0">
              <a:solidFill>
                <a:srgbClr val="000000"/>
              </a:solidFill>
              <a:latin typeface="Calibri" panose="020F0502020204030204" pitchFamily="34" charset="0"/>
              <a:cs typeface="Calibri" panose="020F0502020204030204" pitchFamily="34" charset="0"/>
            </a:endParaRPr>
          </a:p>
          <a:p>
            <a:pPr marL="444500" indent="-342900">
              <a:spcBef>
                <a:spcPts val="0"/>
              </a:spcBef>
              <a:spcAft>
                <a:spcPts val="0"/>
              </a:spcAft>
              <a:buSzPts val="2000"/>
              <a:buFont typeface="Arial" panose="020B0604020202020204" pitchFamily="34" charset="0"/>
              <a:buChar char="•"/>
            </a:pPr>
            <a:r>
              <a:rPr lang="de-DE" kern="0" dirty="0">
                <a:solidFill>
                  <a:srgbClr val="000000"/>
                </a:solidFill>
                <a:latin typeface="Calibri" panose="020F0502020204030204" pitchFamily="34" charset="0"/>
                <a:cs typeface="Calibri" panose="020F0502020204030204" pitchFamily="34" charset="0"/>
              </a:rPr>
              <a:t>d. h., die gesellschaftliche Position von Individuen wird aus ihnen unterstellten (biologischen) Eigenschaften heraus begründet</a:t>
            </a:r>
          </a:p>
          <a:p>
            <a:pPr marL="457200" indent="-355600">
              <a:spcBef>
                <a:spcPts val="0"/>
              </a:spcBef>
              <a:spcAft>
                <a:spcPts val="0"/>
              </a:spcAft>
              <a:buSzPts val="2000"/>
              <a:buFont typeface="Calibri"/>
              <a:buChar char="●"/>
            </a:pPr>
            <a:endParaRPr lang="de-DE" kern="0" dirty="0">
              <a:solidFill>
                <a:srgbClr val="000000"/>
              </a:solidFill>
              <a:latin typeface="Calibri" panose="020F0502020204030204" pitchFamily="34" charset="0"/>
              <a:cs typeface="Calibri" panose="020F0502020204030204" pitchFamily="34" charset="0"/>
            </a:endParaRPr>
          </a:p>
          <a:p>
            <a:pPr marL="114300">
              <a:spcBef>
                <a:spcPts val="0"/>
              </a:spcBef>
              <a:spcAft>
                <a:spcPts val="0"/>
              </a:spcAft>
              <a:buSzPts val="1800"/>
            </a:pPr>
            <a:r>
              <a:rPr lang="de-DE" kern="0" dirty="0">
                <a:solidFill>
                  <a:srgbClr val="000000"/>
                </a:solidFill>
                <a:latin typeface="Calibri" panose="020F0502020204030204" pitchFamily="34" charset="0"/>
                <a:cs typeface="Calibri" panose="020F0502020204030204" pitchFamily="34" charset="0"/>
                <a:sym typeface="Wingdings" panose="05000000000000000000" pitchFamily="2" charset="2"/>
              </a:rPr>
              <a:t> </a:t>
            </a:r>
            <a:r>
              <a:rPr lang="de-DE" kern="0" dirty="0">
                <a:solidFill>
                  <a:srgbClr val="000000"/>
                </a:solidFill>
                <a:latin typeface="Calibri" panose="020F0502020204030204" pitchFamily="34" charset="0"/>
                <a:cs typeface="Calibri" panose="020F0502020204030204" pitchFamily="34" charset="0"/>
              </a:rPr>
              <a:t> essentialistische Perspektive</a:t>
            </a:r>
          </a:p>
        </p:txBody>
      </p:sp>
      <p:pic>
        <p:nvPicPr>
          <p:cNvPr id="6" name="Grafik 5">
            <a:extLst>
              <a:ext uri="{FF2B5EF4-FFF2-40B4-BE49-F238E27FC236}">
                <a16:creationId xmlns:a16="http://schemas.microsoft.com/office/drawing/2014/main" id="{71374102-7014-4222-A68C-02329A18980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9437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684000" y="1044000"/>
            <a:ext cx="2394053" cy="523220"/>
          </a:xfrm>
          <a:prstGeom prst="rect">
            <a:avLst/>
          </a:prstGeom>
        </p:spPr>
        <p:txBody>
          <a:bodyPr wrap="none">
            <a:spAutoFit/>
          </a:bodyPr>
          <a:lstStyle/>
          <a:p>
            <a:r>
              <a:rPr lang="de-DE" sz="2800" b="1" dirty="0" err="1">
                <a:latin typeface="+mj-lt"/>
              </a:rPr>
              <a:t>Kulturalisierung</a:t>
            </a:r>
            <a:endParaRPr lang="de-DE" sz="2800" b="1" dirty="0">
              <a:latin typeface="+mj-lt"/>
            </a:endParaRPr>
          </a:p>
        </p:txBody>
      </p:sp>
      <p:sp>
        <p:nvSpPr>
          <p:cNvPr id="2" name="Rechteck 1"/>
          <p:cNvSpPr/>
          <p:nvPr/>
        </p:nvSpPr>
        <p:spPr>
          <a:xfrm>
            <a:off x="720000" y="1620000"/>
            <a:ext cx="11006005" cy="2308324"/>
          </a:xfrm>
          <a:prstGeom prst="rect">
            <a:avLst/>
          </a:prstGeom>
        </p:spPr>
        <p:txBody>
          <a:bodyPr wrap="square">
            <a:spAutoFit/>
          </a:bodyPr>
          <a:lstStyle/>
          <a:p>
            <a:pPr marL="342900" indent="-342900">
              <a:buFont typeface="Arial" panose="020B0604020202020204" pitchFamily="34" charset="0"/>
              <a:buChar char="•"/>
            </a:pPr>
            <a:r>
              <a:rPr lang="de-DE" kern="0" dirty="0">
                <a:solidFill>
                  <a:srgbClr val="000000"/>
                </a:solidFill>
                <a:latin typeface="Calibri" panose="020F0502020204030204" pitchFamily="34" charset="0"/>
                <a:cs typeface="Calibri" panose="020F0502020204030204" pitchFamily="34" charset="0"/>
              </a:rPr>
              <a:t>„</a:t>
            </a:r>
            <a:r>
              <a:rPr lang="de-DE" kern="0" dirty="0" err="1">
                <a:solidFill>
                  <a:srgbClr val="000000"/>
                </a:solidFill>
                <a:latin typeface="Calibri" panose="020F0502020204030204" pitchFamily="34" charset="0"/>
                <a:cs typeface="Calibri" panose="020F0502020204030204" pitchFamily="34" charset="0"/>
              </a:rPr>
              <a:t>culture</a:t>
            </a:r>
            <a:r>
              <a:rPr lang="de-DE" kern="0" dirty="0">
                <a:solidFill>
                  <a:srgbClr val="000000"/>
                </a:solidFill>
                <a:latin typeface="Calibri" panose="020F0502020204030204" pitchFamily="34" charset="0"/>
                <a:cs typeface="Calibri" panose="020F0502020204030204" pitchFamily="34" charset="0"/>
              </a:rPr>
              <a:t> [</a:t>
            </a:r>
            <a:r>
              <a:rPr lang="de-DE" kern="0" dirty="0" err="1">
                <a:solidFill>
                  <a:srgbClr val="000000"/>
                </a:solidFill>
                <a:latin typeface="Calibri" panose="020F0502020204030204" pitchFamily="34" charset="0"/>
                <a:cs typeface="Calibri" panose="020F0502020204030204" pitchFamily="34" charset="0"/>
              </a:rPr>
              <a:t>as</a:t>
            </a:r>
            <a:r>
              <a:rPr lang="de-DE" kern="0" dirty="0">
                <a:solidFill>
                  <a:srgbClr val="000000"/>
                </a:solidFill>
                <a:latin typeface="Calibri" panose="020F0502020204030204" pitchFamily="34" charset="0"/>
                <a:cs typeface="Calibri" panose="020F0502020204030204" pitchFamily="34" charset="0"/>
              </a:rPr>
              <a:t>] an </a:t>
            </a:r>
            <a:r>
              <a:rPr lang="de-DE" kern="0" dirty="0" err="1">
                <a:solidFill>
                  <a:srgbClr val="000000"/>
                </a:solidFill>
                <a:latin typeface="Calibri" panose="020F0502020204030204" pitchFamily="34" charset="0"/>
                <a:cs typeface="Calibri" panose="020F0502020204030204" pitchFamily="34" charset="0"/>
              </a:rPr>
              <a:t>ultimate</a:t>
            </a:r>
            <a:r>
              <a:rPr lang="de-DE" kern="0" dirty="0">
                <a:solidFill>
                  <a:srgbClr val="000000"/>
                </a:solidFill>
                <a:latin typeface="Calibri" panose="020F0502020204030204" pitchFamily="34" charset="0"/>
                <a:cs typeface="Calibri" panose="020F0502020204030204" pitchFamily="34" charset="0"/>
              </a:rPr>
              <a:t> </a:t>
            </a:r>
            <a:r>
              <a:rPr lang="de-DE" kern="0" dirty="0" err="1">
                <a:solidFill>
                  <a:srgbClr val="000000"/>
                </a:solidFill>
                <a:latin typeface="Calibri" panose="020F0502020204030204" pitchFamily="34" charset="0"/>
                <a:cs typeface="Calibri" panose="020F0502020204030204" pitchFamily="34" charset="0"/>
              </a:rPr>
              <a:t>interpretation</a:t>
            </a:r>
            <a:r>
              <a:rPr lang="de-DE" kern="0" dirty="0">
                <a:solidFill>
                  <a:srgbClr val="000000"/>
                </a:solidFill>
                <a:latin typeface="Calibri" panose="020F0502020204030204" pitchFamily="34" charset="0"/>
                <a:cs typeface="Calibri" panose="020F0502020204030204" pitchFamily="34" charset="0"/>
              </a:rPr>
              <a:t> </a:t>
            </a:r>
            <a:r>
              <a:rPr lang="de-DE" kern="0" dirty="0" err="1">
                <a:solidFill>
                  <a:srgbClr val="000000"/>
                </a:solidFill>
                <a:latin typeface="Calibri" panose="020F0502020204030204" pitchFamily="34" charset="0"/>
                <a:cs typeface="Calibri" panose="020F0502020204030204" pitchFamily="34" charset="0"/>
              </a:rPr>
              <a:t>of</a:t>
            </a:r>
            <a:r>
              <a:rPr lang="de-DE" kern="0" dirty="0">
                <a:solidFill>
                  <a:srgbClr val="000000"/>
                </a:solidFill>
                <a:latin typeface="Calibri" panose="020F0502020204030204" pitchFamily="34" charset="0"/>
                <a:cs typeface="Calibri" panose="020F0502020204030204" pitchFamily="34" charset="0"/>
              </a:rPr>
              <a:t> human </a:t>
            </a:r>
            <a:r>
              <a:rPr lang="de-DE" kern="0" dirty="0" err="1">
                <a:solidFill>
                  <a:srgbClr val="000000"/>
                </a:solidFill>
                <a:latin typeface="Calibri" panose="020F0502020204030204" pitchFamily="34" charset="0"/>
                <a:cs typeface="Calibri" panose="020F0502020204030204" pitchFamily="34" charset="0"/>
              </a:rPr>
              <a:t>behavior</a:t>
            </a:r>
            <a:r>
              <a:rPr lang="de-DE" kern="0" dirty="0">
                <a:solidFill>
                  <a:srgbClr val="000000"/>
                </a:solidFill>
                <a:latin typeface="Calibri" panose="020F0502020204030204" pitchFamily="34" charset="0"/>
                <a:cs typeface="Calibri" panose="020F0502020204030204" pitchFamily="34" charset="0"/>
              </a:rPr>
              <a:t>“ (</a:t>
            </a:r>
            <a:r>
              <a:rPr lang="de-DE" kern="0" dirty="0" err="1">
                <a:solidFill>
                  <a:srgbClr val="000000"/>
                </a:solidFill>
                <a:latin typeface="Calibri" panose="020F0502020204030204" pitchFamily="34" charset="0"/>
                <a:cs typeface="Calibri" panose="020F0502020204030204" pitchFamily="34" charset="0"/>
              </a:rPr>
              <a:t>Fassin</a:t>
            </a:r>
            <a:r>
              <a:rPr lang="de-DE" kern="0" dirty="0">
                <a:solidFill>
                  <a:srgbClr val="000000"/>
                </a:solidFill>
                <a:latin typeface="Calibri" panose="020F0502020204030204" pitchFamily="34" charset="0"/>
                <a:cs typeface="Calibri" panose="020F0502020204030204" pitchFamily="34" charset="0"/>
              </a:rPr>
              <a:t> 2001)</a:t>
            </a:r>
            <a:br>
              <a:rPr lang="de-DE" kern="0" dirty="0">
                <a:solidFill>
                  <a:srgbClr val="000000"/>
                </a:solidFill>
                <a:latin typeface="Calibri" panose="020F0502020204030204" pitchFamily="34" charset="0"/>
                <a:cs typeface="Calibri" panose="020F0502020204030204" pitchFamily="34" charset="0"/>
              </a:rPr>
            </a:br>
            <a:endParaRPr lang="de-DE" kern="0" dirty="0">
              <a:solidFill>
                <a:srgbClr val="000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de-DE" kern="0" dirty="0">
                <a:solidFill>
                  <a:srgbClr val="000000"/>
                </a:solidFill>
                <a:latin typeface="Calibri" panose="020F0502020204030204" pitchFamily="34" charset="0"/>
                <a:cs typeface="Calibri" panose="020F0502020204030204" pitchFamily="34" charset="0"/>
              </a:rPr>
              <a:t>d. h., Verhalten wird aus der (zugeschriebenen) kulturellen Zugehörigkeit der betroffenen Person heraus begründet</a:t>
            </a:r>
            <a:br>
              <a:rPr lang="de-DE" kern="0" dirty="0">
                <a:solidFill>
                  <a:srgbClr val="000000"/>
                </a:solidFill>
                <a:latin typeface="Calibri" panose="020F0502020204030204" pitchFamily="34" charset="0"/>
                <a:cs typeface="Calibri" panose="020F0502020204030204" pitchFamily="34" charset="0"/>
              </a:rPr>
            </a:br>
            <a:endParaRPr lang="de-DE" kern="0" dirty="0">
              <a:solidFill>
                <a:srgbClr val="000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de-DE" kern="0" dirty="0">
                <a:solidFill>
                  <a:srgbClr val="000000"/>
                </a:solidFill>
                <a:latin typeface="Calibri" panose="020F0502020204030204" pitchFamily="34" charset="0"/>
                <a:cs typeface="Calibri" panose="020F0502020204030204" pitchFamily="34" charset="0"/>
              </a:rPr>
              <a:t>basierend auf einem verdinglichenden Kulturbegriff.</a:t>
            </a:r>
          </a:p>
          <a:p>
            <a:pPr marL="101600" indent="0">
              <a:spcBef>
                <a:spcPts val="0"/>
              </a:spcBef>
              <a:buSzPts val="2000"/>
              <a:buNone/>
            </a:pPr>
            <a:r>
              <a:rPr lang="de-DE" kern="0" dirty="0">
                <a:solidFill>
                  <a:srgbClr val="000000"/>
                </a:solidFill>
                <a:latin typeface="Calibri" panose="020F0502020204030204" pitchFamily="34" charset="0"/>
                <a:cs typeface="Calibri" panose="020F0502020204030204" pitchFamily="34" charset="0"/>
              </a:rPr>
              <a:t>  </a:t>
            </a:r>
          </a:p>
          <a:p>
            <a:pPr>
              <a:spcBef>
                <a:spcPts val="0"/>
              </a:spcBef>
            </a:pPr>
            <a:r>
              <a:rPr lang="de-DE" kern="0" dirty="0">
                <a:solidFill>
                  <a:srgbClr val="000000"/>
                </a:solidFill>
                <a:latin typeface="Calibri" panose="020F0502020204030204" pitchFamily="34" charset="0"/>
                <a:cs typeface="Calibri" panose="020F0502020204030204" pitchFamily="34" charset="0"/>
                <a:sym typeface="Wingdings" panose="05000000000000000000" pitchFamily="2" charset="2"/>
              </a:rPr>
              <a:t> </a:t>
            </a:r>
            <a:r>
              <a:rPr lang="de-DE" kern="0" dirty="0">
                <a:solidFill>
                  <a:srgbClr val="000000"/>
                </a:solidFill>
                <a:latin typeface="Calibri" panose="020F0502020204030204" pitchFamily="34" charset="0"/>
                <a:cs typeface="Calibri" panose="020F0502020204030204" pitchFamily="34" charset="0"/>
              </a:rPr>
              <a:t> essentialistische Perspektive</a:t>
            </a:r>
          </a:p>
        </p:txBody>
      </p:sp>
      <p:pic>
        <p:nvPicPr>
          <p:cNvPr id="6" name="Grafik 5">
            <a:extLst>
              <a:ext uri="{FF2B5EF4-FFF2-40B4-BE49-F238E27FC236}">
                <a16:creationId xmlns:a16="http://schemas.microsoft.com/office/drawing/2014/main" id="{2EA3B0D3-27BA-44C0-8D28-75D8A28B2E3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7" name="Textfeld 6">
            <a:extLst>
              <a:ext uri="{FF2B5EF4-FFF2-40B4-BE49-F238E27FC236}">
                <a16:creationId xmlns:a16="http://schemas.microsoft.com/office/drawing/2014/main" id="{D6FAFCAA-DC85-AB84-F133-8F9263C0970B}"/>
              </a:ext>
            </a:extLst>
          </p:cNvPr>
          <p:cNvSpPr txBox="1"/>
          <p:nvPr/>
        </p:nvSpPr>
        <p:spPr>
          <a:xfrm>
            <a:off x="720000" y="5548324"/>
            <a:ext cx="4454091" cy="507831"/>
          </a:xfrm>
          <a:prstGeom prst="rect">
            <a:avLst/>
          </a:prstGeom>
          <a:noFill/>
        </p:spPr>
        <p:txBody>
          <a:bodyPr wrap="square">
            <a:spAutoFit/>
          </a:bodyPr>
          <a:lstStyle/>
          <a:p>
            <a:r>
              <a:rPr lang="de-DE" sz="900" b="0" i="0" dirty="0">
                <a:effectLst/>
              </a:rPr>
              <a:t>Quelle: </a:t>
            </a:r>
            <a:r>
              <a:rPr lang="de-DE" sz="900" b="0" i="0" dirty="0" err="1">
                <a:effectLst/>
              </a:rPr>
              <a:t>Fassin</a:t>
            </a:r>
            <a:r>
              <a:rPr lang="de-DE" sz="900" b="0" i="0" dirty="0">
                <a:effectLst/>
              </a:rPr>
              <a:t>, D. 2001 </a:t>
            </a:r>
            <a:r>
              <a:rPr lang="de-DE" sz="900" b="0" i="0" dirty="0" err="1">
                <a:effectLst/>
              </a:rPr>
              <a:t>Culturalism</a:t>
            </a:r>
            <a:r>
              <a:rPr lang="de-DE" sz="900" b="0" i="0" dirty="0">
                <a:effectLst/>
              </a:rPr>
              <a:t> </a:t>
            </a:r>
            <a:r>
              <a:rPr lang="de-DE" sz="900" b="0" i="0" dirty="0" err="1">
                <a:effectLst/>
              </a:rPr>
              <a:t>as</a:t>
            </a:r>
            <a:r>
              <a:rPr lang="de-DE" sz="900" b="0" i="0" dirty="0">
                <a:effectLst/>
              </a:rPr>
              <a:t> </a:t>
            </a:r>
            <a:r>
              <a:rPr lang="de-DE" sz="900" b="0" i="0" dirty="0" err="1">
                <a:effectLst/>
              </a:rPr>
              <a:t>ideology</a:t>
            </a:r>
            <a:r>
              <a:rPr lang="de-DE" sz="900" b="0" i="0" dirty="0">
                <a:effectLst/>
              </a:rPr>
              <a:t>. In Cross-Cultural </a:t>
            </a:r>
            <a:r>
              <a:rPr lang="de-DE" sz="900" b="0" i="0" dirty="0" err="1">
                <a:effectLst/>
              </a:rPr>
              <a:t>Perspectives</a:t>
            </a:r>
            <a:r>
              <a:rPr lang="de-DE" sz="900" b="0" i="0" dirty="0">
                <a:effectLst/>
              </a:rPr>
              <a:t> on </a:t>
            </a:r>
            <a:r>
              <a:rPr lang="de-DE" sz="900" b="0" i="0" dirty="0" err="1">
                <a:effectLst/>
              </a:rPr>
              <a:t>Reproductive</a:t>
            </a:r>
            <a:r>
              <a:rPr lang="de-DE" sz="900" b="0" i="0" dirty="0">
                <a:effectLst/>
              </a:rPr>
              <a:t> Health. C. </a:t>
            </a:r>
            <a:r>
              <a:rPr lang="de-DE" sz="900" b="0" i="0" dirty="0" err="1">
                <a:effectLst/>
              </a:rPr>
              <a:t>Makhlouf</a:t>
            </a:r>
            <a:r>
              <a:rPr lang="de-DE" sz="900" b="0" i="0" dirty="0">
                <a:effectLst/>
              </a:rPr>
              <a:t>-Obermeyer, </a:t>
            </a:r>
            <a:r>
              <a:rPr lang="de-DE" sz="900" b="0" i="0" dirty="0" err="1">
                <a:effectLst/>
              </a:rPr>
              <a:t>ed</a:t>
            </a:r>
            <a:r>
              <a:rPr lang="de-DE" sz="900" b="0" i="0" dirty="0">
                <a:effectLst/>
              </a:rPr>
              <a:t>.,  </a:t>
            </a:r>
            <a:r>
              <a:rPr lang="de-DE" sz="900" dirty="0"/>
              <a:t>p</a:t>
            </a:r>
            <a:r>
              <a:rPr lang="de-DE" sz="900" b="0" i="0" dirty="0">
                <a:effectLst/>
              </a:rPr>
              <a:t>p. 300–317. Oxford, UK: Oxford University Press</a:t>
            </a:r>
            <a:endParaRPr lang="de-DE" sz="900" dirty="0"/>
          </a:p>
        </p:txBody>
      </p:sp>
    </p:spTree>
    <p:extLst>
      <p:ext uri="{BB962C8B-B14F-4D97-AF65-F5344CB8AC3E}">
        <p14:creationId xmlns:p14="http://schemas.microsoft.com/office/powerpoint/2010/main" val="127376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720000" y="1620000"/>
            <a:ext cx="10491339" cy="3776418"/>
          </a:xfrm>
          <a:prstGeom prst="rect">
            <a:avLst/>
          </a:prstGeom>
        </p:spPr>
        <p:txBody>
          <a:bodyPr wrap="square">
            <a:spAutoFit/>
          </a:bodyPr>
          <a:lstStyle/>
          <a:p>
            <a:pPr marL="182563" indent="-182563">
              <a:lnSpc>
                <a:spcPct val="95000"/>
              </a:lnSpc>
              <a:spcBef>
                <a:spcPts val="0"/>
              </a:spcBef>
              <a:spcAft>
                <a:spcPts val="0"/>
              </a:spcAft>
              <a:buSzPts val="2000"/>
            </a:pPr>
            <a:r>
              <a:rPr lang="de-DE" b="1" kern="0" dirty="0"/>
              <a:t>Anamnese</a:t>
            </a:r>
            <a:r>
              <a:rPr lang="de-DE" kern="0" dirty="0"/>
              <a:t>: 				29-jährige Frau aus Rumänien, spricht kaum Deutsch </a:t>
            </a:r>
          </a:p>
          <a:p>
            <a:pPr marL="182563" indent="-182563">
              <a:lnSpc>
                <a:spcPct val="95000"/>
              </a:lnSpc>
              <a:spcBef>
                <a:spcPts val="0"/>
              </a:spcBef>
              <a:spcAft>
                <a:spcPts val="0"/>
              </a:spcAft>
              <a:buSzPts val="2000"/>
            </a:pPr>
            <a:endParaRPr lang="de-DE" b="1" kern="0" dirty="0"/>
          </a:p>
          <a:p>
            <a:pPr marL="182563" indent="-182563">
              <a:lnSpc>
                <a:spcPct val="95000"/>
              </a:lnSpc>
              <a:spcBef>
                <a:spcPts val="0"/>
              </a:spcBef>
              <a:spcAft>
                <a:spcPts val="0"/>
              </a:spcAft>
              <a:buSzPts val="2000"/>
            </a:pPr>
            <a:r>
              <a:rPr lang="de-DE" b="1" kern="0" dirty="0"/>
              <a:t>Vorerkrankungen</a:t>
            </a:r>
            <a:r>
              <a:rPr lang="de-DE" kern="0" dirty="0"/>
              <a:t>:				keine</a:t>
            </a:r>
          </a:p>
          <a:p>
            <a:pPr marL="182563" indent="-182563">
              <a:lnSpc>
                <a:spcPct val="95000"/>
              </a:lnSpc>
              <a:spcBef>
                <a:spcPts val="0"/>
              </a:spcBef>
              <a:spcAft>
                <a:spcPts val="0"/>
              </a:spcAft>
              <a:buSzPts val="2000"/>
            </a:pPr>
            <a:endParaRPr lang="de-DE" b="1" kern="0" dirty="0"/>
          </a:p>
          <a:p>
            <a:pPr marL="182563" indent="-182563">
              <a:lnSpc>
                <a:spcPct val="95000"/>
              </a:lnSpc>
              <a:spcBef>
                <a:spcPts val="0"/>
              </a:spcBef>
              <a:spcAft>
                <a:spcPts val="0"/>
              </a:spcAft>
              <a:buSzPts val="2000"/>
            </a:pPr>
            <a:r>
              <a:rPr lang="de-DE" b="1" kern="0" dirty="0"/>
              <a:t>gynäkologische Vorgeschichte</a:t>
            </a:r>
            <a:r>
              <a:rPr lang="de-DE" kern="0" dirty="0"/>
              <a:t>: 		Gravida V, Para IV, aktuell 35. SSW, bisher keine 							Vorsorge </a:t>
            </a:r>
          </a:p>
          <a:p>
            <a:pPr marL="182563" indent="-182563">
              <a:lnSpc>
                <a:spcPct val="95000"/>
              </a:lnSpc>
              <a:spcBef>
                <a:spcPts val="0"/>
              </a:spcBef>
              <a:spcAft>
                <a:spcPts val="0"/>
              </a:spcAft>
              <a:buSzPts val="2000"/>
            </a:pPr>
            <a:endParaRPr lang="de-DE" b="1" kern="0" dirty="0"/>
          </a:p>
          <a:p>
            <a:pPr marL="182563" indent="-182563">
              <a:lnSpc>
                <a:spcPct val="95000"/>
              </a:lnSpc>
              <a:spcBef>
                <a:spcPts val="0"/>
              </a:spcBef>
              <a:spcAft>
                <a:spcPts val="0"/>
              </a:spcAft>
              <a:buSzPts val="2000"/>
            </a:pPr>
            <a:r>
              <a:rPr lang="de-DE" b="1" kern="0" dirty="0"/>
              <a:t>Medikamente</a:t>
            </a:r>
            <a:r>
              <a:rPr lang="de-DE" kern="0" dirty="0"/>
              <a:t>: 				keine</a:t>
            </a:r>
          </a:p>
          <a:p>
            <a:pPr marL="182563" indent="-182563">
              <a:lnSpc>
                <a:spcPct val="95000"/>
              </a:lnSpc>
              <a:spcBef>
                <a:spcPts val="0"/>
              </a:spcBef>
              <a:spcAft>
                <a:spcPts val="0"/>
              </a:spcAft>
              <a:buSzPts val="2000"/>
            </a:pPr>
            <a:endParaRPr lang="de-DE" b="1" kern="0" dirty="0"/>
          </a:p>
          <a:p>
            <a:pPr marL="182563" indent="-182563">
              <a:lnSpc>
                <a:spcPct val="95000"/>
              </a:lnSpc>
              <a:spcBef>
                <a:spcPts val="0"/>
              </a:spcBef>
              <a:spcAft>
                <a:spcPts val="0"/>
              </a:spcAft>
              <a:buSzPts val="2000"/>
            </a:pPr>
            <a:r>
              <a:rPr lang="de-DE" b="1" kern="0" dirty="0"/>
              <a:t>Sozialanamnese</a:t>
            </a:r>
            <a:r>
              <a:rPr lang="de-DE" kern="0" dirty="0"/>
              <a:t>: 				lebt mit Partner und Kindern; nicht berufstätig; 							vermutl. schlechte Compliance</a:t>
            </a:r>
          </a:p>
          <a:p>
            <a:pPr marL="182563" indent="-182563">
              <a:lnSpc>
                <a:spcPct val="95000"/>
              </a:lnSpc>
              <a:spcBef>
                <a:spcPts val="0"/>
              </a:spcBef>
              <a:spcAft>
                <a:spcPts val="0"/>
              </a:spcAft>
              <a:buSzPts val="2000"/>
            </a:pPr>
            <a:endParaRPr lang="de-DE" b="1" kern="0" dirty="0"/>
          </a:p>
          <a:p>
            <a:pPr marL="182563" indent="-182563">
              <a:lnSpc>
                <a:spcPct val="95000"/>
              </a:lnSpc>
              <a:spcBef>
                <a:spcPts val="0"/>
              </a:spcBef>
              <a:spcAft>
                <a:spcPts val="0"/>
              </a:spcAft>
              <a:buSzPts val="2000"/>
            </a:pPr>
            <a:r>
              <a:rPr lang="de-DE" b="1" kern="0" dirty="0"/>
              <a:t>Bemerkung: 				</a:t>
            </a:r>
            <a:r>
              <a:rPr lang="de-DE" kern="0" dirty="0"/>
              <a:t>Kostenübernahme ist unklar, keine 								Krankenversicherung; Selbstzahlerin?</a:t>
            </a:r>
          </a:p>
        </p:txBody>
      </p:sp>
      <p:sp>
        <p:nvSpPr>
          <p:cNvPr id="6" name="Rechteck 5"/>
          <p:cNvSpPr/>
          <p:nvPr/>
        </p:nvSpPr>
        <p:spPr>
          <a:xfrm>
            <a:off x="684000" y="1044000"/>
            <a:ext cx="2615862" cy="523220"/>
          </a:xfrm>
          <a:prstGeom prst="rect">
            <a:avLst/>
          </a:prstGeom>
        </p:spPr>
        <p:txBody>
          <a:bodyPr wrap="square">
            <a:spAutoFit/>
          </a:bodyPr>
          <a:lstStyle/>
          <a:p>
            <a:r>
              <a:rPr lang="de-DE" sz="2800" b="1" dirty="0">
                <a:latin typeface="+mj-lt"/>
              </a:rPr>
              <a:t>Fallbeispiel</a:t>
            </a:r>
          </a:p>
        </p:txBody>
      </p:sp>
      <p:pic>
        <p:nvPicPr>
          <p:cNvPr id="7" name="Grafik 6">
            <a:extLst>
              <a:ext uri="{FF2B5EF4-FFF2-40B4-BE49-F238E27FC236}">
                <a16:creationId xmlns:a16="http://schemas.microsoft.com/office/drawing/2014/main" id="{C9BB883F-8E7D-49E5-9847-F9A75CB511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426372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324"/>
            <a:ext cx="12192000" cy="6858000"/>
          </a:xfrm>
        </p:spPr>
      </p:pic>
      <p:sp>
        <p:nvSpPr>
          <p:cNvPr id="7" name="Google Shape;354;p37"/>
          <p:cNvSpPr txBox="1"/>
          <p:nvPr/>
        </p:nvSpPr>
        <p:spPr>
          <a:xfrm>
            <a:off x="1301499" y="1112038"/>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ea typeface="Calibri"/>
                <a:cs typeface="Calibri"/>
                <a:sym typeface="Calibri"/>
              </a:rPr>
              <a:t>Vorstellung in der 35. SSW</a:t>
            </a:r>
            <a:endParaRPr sz="2000" dirty="0"/>
          </a:p>
        </p:txBody>
      </p:sp>
      <p:sp>
        <p:nvSpPr>
          <p:cNvPr id="8" name="Google Shape;355;p37"/>
          <p:cNvSpPr txBox="1"/>
          <p:nvPr/>
        </p:nvSpPr>
        <p:spPr>
          <a:xfrm>
            <a:off x="4423307" y="1112038"/>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ea typeface="Calibri"/>
                <a:cs typeface="Calibri"/>
                <a:sym typeface="Calibri"/>
              </a:rPr>
              <a:t>Keine Vorsorge </a:t>
            </a:r>
          </a:p>
          <a:p>
            <a:pPr algn="ctr"/>
            <a:r>
              <a:rPr lang="de-DE" sz="2000" b="1" dirty="0">
                <a:solidFill>
                  <a:schemeClr val="dk1"/>
                </a:solidFill>
                <a:ea typeface="Calibri"/>
                <a:cs typeface="Calibri"/>
                <a:sym typeface="Calibri"/>
              </a:rPr>
              <a:t>mehr</a:t>
            </a:r>
            <a:endParaRPr sz="2000" dirty="0"/>
          </a:p>
        </p:txBody>
      </p:sp>
      <p:sp>
        <p:nvSpPr>
          <p:cNvPr id="9" name="Google Shape;356;p37"/>
          <p:cNvSpPr txBox="1"/>
          <p:nvPr/>
        </p:nvSpPr>
        <p:spPr>
          <a:xfrm>
            <a:off x="7827228" y="1112038"/>
            <a:ext cx="2668493"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Risikoschwangerschaft festgestellt</a:t>
            </a:r>
            <a:endParaRPr sz="2000" dirty="0">
              <a:solidFill>
                <a:schemeClr val="tx2">
                  <a:lumMod val="50000"/>
                </a:schemeClr>
              </a:solidFill>
            </a:endParaRPr>
          </a:p>
        </p:txBody>
      </p:sp>
      <p:sp>
        <p:nvSpPr>
          <p:cNvPr id="10" name="Google Shape;357;p37"/>
          <p:cNvSpPr txBox="1"/>
          <p:nvPr/>
        </p:nvSpPr>
        <p:spPr>
          <a:xfrm>
            <a:off x="8090145" y="2880834"/>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Geht zweimal zur Vorsorge, muss dort aber jeweils 100 € privat zahlen</a:t>
            </a:r>
            <a:endParaRPr sz="2000" dirty="0">
              <a:solidFill>
                <a:schemeClr val="tx2">
                  <a:lumMod val="50000"/>
                </a:schemeClr>
              </a:solidFill>
            </a:endParaRPr>
          </a:p>
        </p:txBody>
      </p:sp>
      <p:sp>
        <p:nvSpPr>
          <p:cNvPr id="11" name="Google Shape;358;p37"/>
          <p:cNvSpPr txBox="1"/>
          <p:nvPr/>
        </p:nvSpPr>
        <p:spPr>
          <a:xfrm>
            <a:off x="1106783" y="2958358"/>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Schwangerschaft, </a:t>
            </a:r>
          </a:p>
          <a:p>
            <a:pPr algn="ctr"/>
            <a:r>
              <a:rPr lang="de-DE" sz="2000" b="1" dirty="0">
                <a:solidFill>
                  <a:schemeClr val="tx2">
                    <a:lumMod val="50000"/>
                  </a:schemeClr>
                </a:solidFill>
                <a:ea typeface="Calibri"/>
                <a:cs typeface="Calibri"/>
                <a:sym typeface="Calibri"/>
              </a:rPr>
              <a:t>kann daher nicht </a:t>
            </a:r>
            <a:endParaRPr sz="2000" dirty="0">
              <a:solidFill>
                <a:schemeClr val="tx2">
                  <a:lumMod val="50000"/>
                </a:schemeClr>
              </a:solidFill>
            </a:endParaRPr>
          </a:p>
          <a:p>
            <a:pPr algn="ctr"/>
            <a:r>
              <a:rPr lang="de-DE" sz="2000" b="1" dirty="0">
                <a:solidFill>
                  <a:schemeClr val="tx2">
                    <a:lumMod val="50000"/>
                  </a:schemeClr>
                </a:solidFill>
                <a:ea typeface="Calibri"/>
                <a:cs typeface="Calibri"/>
                <a:sym typeface="Calibri"/>
              </a:rPr>
              <a:t>mehr arbeiten</a:t>
            </a:r>
            <a:endParaRPr sz="2000" dirty="0">
              <a:solidFill>
                <a:schemeClr val="tx2">
                  <a:lumMod val="50000"/>
                </a:schemeClr>
              </a:solidFill>
            </a:endParaRPr>
          </a:p>
        </p:txBody>
      </p:sp>
      <p:sp>
        <p:nvSpPr>
          <p:cNvPr id="12" name="Google Shape;359;p37"/>
          <p:cNvSpPr txBox="1"/>
          <p:nvPr/>
        </p:nvSpPr>
        <p:spPr>
          <a:xfrm>
            <a:off x="1008925" y="4868785"/>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Beginnt </a:t>
            </a:r>
            <a:endParaRPr sz="2000" dirty="0">
              <a:solidFill>
                <a:schemeClr val="tx2">
                  <a:lumMod val="50000"/>
                </a:schemeClr>
              </a:solidFill>
            </a:endParaRPr>
          </a:p>
          <a:p>
            <a:pPr algn="ctr"/>
            <a:r>
              <a:rPr lang="de-DE" sz="2000" b="1" dirty="0">
                <a:solidFill>
                  <a:schemeClr val="tx2">
                    <a:lumMod val="50000"/>
                  </a:schemeClr>
                </a:solidFill>
                <a:ea typeface="Calibri"/>
                <a:cs typeface="Calibri"/>
                <a:sym typeface="Calibri"/>
              </a:rPr>
              <a:t>prekäre Arbeit</a:t>
            </a:r>
            <a:endParaRPr sz="2000" dirty="0">
              <a:solidFill>
                <a:schemeClr val="tx2">
                  <a:lumMod val="50000"/>
                </a:schemeClr>
              </a:solidFill>
            </a:endParaRPr>
          </a:p>
        </p:txBody>
      </p:sp>
      <p:sp>
        <p:nvSpPr>
          <p:cNvPr id="13" name="Google Shape;360;p37"/>
          <p:cNvSpPr txBox="1"/>
          <p:nvPr/>
        </p:nvSpPr>
        <p:spPr>
          <a:xfrm>
            <a:off x="2877709" y="4868785"/>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Zieht nach </a:t>
            </a:r>
            <a:endParaRPr sz="2000" dirty="0">
              <a:solidFill>
                <a:schemeClr val="tx2">
                  <a:lumMod val="50000"/>
                </a:schemeClr>
              </a:solidFill>
            </a:endParaRPr>
          </a:p>
          <a:p>
            <a:pPr algn="ctr"/>
            <a:r>
              <a:rPr lang="de-DE" sz="2000" b="1" dirty="0">
                <a:solidFill>
                  <a:schemeClr val="tx2">
                    <a:lumMod val="50000"/>
                  </a:schemeClr>
                </a:solidFill>
                <a:cs typeface="Calibri"/>
                <a:sym typeface="Calibri"/>
              </a:rPr>
              <a:t>Halle</a:t>
            </a:r>
            <a:endParaRPr sz="2000" dirty="0">
              <a:solidFill>
                <a:schemeClr val="tx2">
                  <a:lumMod val="50000"/>
                </a:schemeClr>
              </a:solidFill>
            </a:endParaRPr>
          </a:p>
        </p:txBody>
      </p:sp>
      <p:sp>
        <p:nvSpPr>
          <p:cNvPr id="14" name="Google Shape;362;p37"/>
          <p:cNvSpPr txBox="1"/>
          <p:nvPr/>
        </p:nvSpPr>
        <p:spPr>
          <a:xfrm>
            <a:off x="8090145" y="453926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err="1">
                <a:solidFill>
                  <a:schemeClr val="tx2">
                    <a:lumMod val="50000"/>
                  </a:schemeClr>
                </a:solidFill>
                <a:ea typeface="Calibri"/>
                <a:cs typeface="Calibri"/>
                <a:sym typeface="Calibri"/>
              </a:rPr>
              <a:t>Romni</a:t>
            </a:r>
            <a:r>
              <a:rPr lang="de-DE" sz="2000" b="1" dirty="0">
                <a:solidFill>
                  <a:schemeClr val="tx2">
                    <a:lumMod val="50000"/>
                  </a:schemeClr>
                </a:solidFill>
                <a:ea typeface="Calibri"/>
                <a:cs typeface="Calibri"/>
                <a:sym typeface="Calibri"/>
              </a:rPr>
              <a:t>, Handwerkerfamilie </a:t>
            </a:r>
            <a:endParaRPr sz="2000" dirty="0">
              <a:solidFill>
                <a:schemeClr val="tx2">
                  <a:lumMod val="50000"/>
                </a:schemeClr>
              </a:solidFill>
            </a:endParaRPr>
          </a:p>
          <a:p>
            <a:pPr algn="ctr"/>
            <a:r>
              <a:rPr lang="de-DE" sz="2000" b="1" dirty="0">
                <a:solidFill>
                  <a:schemeClr val="tx2">
                    <a:lumMod val="50000"/>
                  </a:schemeClr>
                </a:solidFill>
                <a:ea typeface="Calibri"/>
                <a:cs typeface="Calibri"/>
                <a:sym typeface="Calibri"/>
              </a:rPr>
              <a:t>aus der Nähe von Bukarest</a:t>
            </a:r>
            <a:endParaRPr sz="2000" dirty="0">
              <a:solidFill>
                <a:schemeClr val="tx2">
                  <a:lumMod val="50000"/>
                </a:schemeClr>
              </a:solidFill>
            </a:endParaRPr>
          </a:p>
        </p:txBody>
      </p:sp>
      <p:cxnSp>
        <p:nvCxnSpPr>
          <p:cNvPr id="15" name="Google Shape;363;p37"/>
          <p:cNvCxnSpPr/>
          <p:nvPr/>
        </p:nvCxnSpPr>
        <p:spPr>
          <a:xfrm flipH="1">
            <a:off x="7326271" y="5200968"/>
            <a:ext cx="682585" cy="0"/>
          </a:xfrm>
          <a:prstGeom prst="straightConnector1">
            <a:avLst/>
          </a:prstGeom>
          <a:noFill/>
          <a:ln w="9525" cap="flat" cmpd="sng">
            <a:solidFill>
              <a:schemeClr val="tx1"/>
            </a:solidFill>
            <a:prstDash val="solid"/>
            <a:round/>
            <a:headEnd type="none" w="sm" len="sm"/>
            <a:tailEnd type="triangle" w="med" len="med"/>
          </a:ln>
        </p:spPr>
      </p:cxnSp>
      <p:cxnSp>
        <p:nvCxnSpPr>
          <p:cNvPr id="16" name="Google Shape;364;p37"/>
          <p:cNvCxnSpPr/>
          <p:nvPr/>
        </p:nvCxnSpPr>
        <p:spPr>
          <a:xfrm flipH="1">
            <a:off x="4631261" y="5222904"/>
            <a:ext cx="774692" cy="5778"/>
          </a:xfrm>
          <a:prstGeom prst="straightConnector1">
            <a:avLst/>
          </a:prstGeom>
          <a:noFill/>
          <a:ln w="9525" cap="flat" cmpd="sng">
            <a:solidFill>
              <a:schemeClr val="tx1"/>
            </a:solidFill>
            <a:prstDash val="solid"/>
            <a:round/>
            <a:headEnd type="none" w="sm" len="sm"/>
            <a:tailEnd type="triangle" w="med" len="med"/>
          </a:ln>
        </p:spPr>
      </p:cxnSp>
      <p:cxnSp>
        <p:nvCxnSpPr>
          <p:cNvPr id="17" name="Google Shape;365;p37"/>
          <p:cNvCxnSpPr/>
          <p:nvPr/>
        </p:nvCxnSpPr>
        <p:spPr>
          <a:xfrm rot="10800000">
            <a:off x="2211714" y="3904825"/>
            <a:ext cx="0" cy="826427"/>
          </a:xfrm>
          <a:prstGeom prst="straightConnector1">
            <a:avLst/>
          </a:prstGeom>
          <a:noFill/>
          <a:ln w="9525" cap="flat" cmpd="sng">
            <a:solidFill>
              <a:schemeClr val="tx1"/>
            </a:solidFill>
            <a:prstDash val="solid"/>
            <a:round/>
            <a:headEnd type="none" w="sm" len="sm"/>
            <a:tailEnd type="triangle" w="med" len="med"/>
          </a:ln>
        </p:spPr>
      </p:cxnSp>
      <p:cxnSp>
        <p:nvCxnSpPr>
          <p:cNvPr id="18" name="Google Shape;366;p37"/>
          <p:cNvCxnSpPr/>
          <p:nvPr/>
        </p:nvCxnSpPr>
        <p:spPr>
          <a:xfrm>
            <a:off x="3441090" y="3412066"/>
            <a:ext cx="1106245" cy="6610"/>
          </a:xfrm>
          <a:prstGeom prst="straightConnector1">
            <a:avLst/>
          </a:prstGeom>
          <a:noFill/>
          <a:ln w="9525" cap="flat" cmpd="sng">
            <a:solidFill>
              <a:schemeClr val="tx1"/>
            </a:solidFill>
            <a:prstDash val="solid"/>
            <a:round/>
            <a:headEnd type="none" w="sm" len="sm"/>
            <a:tailEnd type="triangle" w="med" len="med"/>
          </a:ln>
        </p:spPr>
      </p:cxnSp>
      <p:cxnSp>
        <p:nvCxnSpPr>
          <p:cNvPr id="19" name="Google Shape;367;p37"/>
          <p:cNvCxnSpPr/>
          <p:nvPr/>
        </p:nvCxnSpPr>
        <p:spPr>
          <a:xfrm flipV="1">
            <a:off x="6727883" y="3410594"/>
            <a:ext cx="1099345" cy="2114"/>
          </a:xfrm>
          <a:prstGeom prst="straightConnector1">
            <a:avLst/>
          </a:prstGeom>
          <a:noFill/>
          <a:ln w="9525" cap="flat" cmpd="sng">
            <a:solidFill>
              <a:schemeClr val="tx1"/>
            </a:solidFill>
            <a:prstDash val="solid"/>
            <a:round/>
            <a:headEnd type="none" w="sm" len="sm"/>
            <a:tailEnd type="triangle" w="med" len="med"/>
          </a:ln>
        </p:spPr>
      </p:cxnSp>
      <p:cxnSp>
        <p:nvCxnSpPr>
          <p:cNvPr id="20" name="Google Shape;368;p37"/>
          <p:cNvCxnSpPr/>
          <p:nvPr/>
        </p:nvCxnSpPr>
        <p:spPr>
          <a:xfrm flipV="1">
            <a:off x="9172119" y="1819884"/>
            <a:ext cx="0" cy="1014804"/>
          </a:xfrm>
          <a:prstGeom prst="straightConnector1">
            <a:avLst/>
          </a:prstGeom>
          <a:noFill/>
          <a:ln w="9525" cap="flat" cmpd="sng">
            <a:solidFill>
              <a:schemeClr val="tx1"/>
            </a:solidFill>
            <a:prstDash val="solid"/>
            <a:round/>
            <a:headEnd type="none" w="sm" len="sm"/>
            <a:tailEnd type="triangle" w="med" len="med"/>
          </a:ln>
        </p:spPr>
      </p:cxnSp>
      <p:cxnSp>
        <p:nvCxnSpPr>
          <p:cNvPr id="21" name="Google Shape;370;p37"/>
          <p:cNvCxnSpPr/>
          <p:nvPr/>
        </p:nvCxnSpPr>
        <p:spPr>
          <a:xfrm flipH="1">
            <a:off x="3621418" y="1334930"/>
            <a:ext cx="998343" cy="1879"/>
          </a:xfrm>
          <a:prstGeom prst="straightConnector1">
            <a:avLst/>
          </a:prstGeom>
          <a:noFill/>
          <a:ln w="9525" cap="flat" cmpd="sng">
            <a:solidFill>
              <a:schemeClr val="tx1"/>
            </a:solidFill>
            <a:prstDash val="solid"/>
            <a:round/>
            <a:headEnd type="none" w="sm" len="sm"/>
            <a:tailEnd type="triangle" w="med" len="med"/>
          </a:ln>
        </p:spPr>
      </p:cxnSp>
      <p:sp>
        <p:nvSpPr>
          <p:cNvPr id="22" name="Google Shape;361;p37"/>
          <p:cNvSpPr txBox="1"/>
          <p:nvPr/>
        </p:nvSpPr>
        <p:spPr>
          <a:xfrm>
            <a:off x="5151045" y="456877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Arbeitslosigkeit und soziale Marginalisierung in Rumänien </a:t>
            </a:r>
            <a:endParaRPr sz="2000" dirty="0">
              <a:solidFill>
                <a:schemeClr val="tx2">
                  <a:lumMod val="50000"/>
                </a:schemeClr>
              </a:solidFill>
            </a:endParaRPr>
          </a:p>
        </p:txBody>
      </p:sp>
      <p:cxnSp>
        <p:nvCxnSpPr>
          <p:cNvPr id="23" name="Google Shape;370;p37"/>
          <p:cNvCxnSpPr/>
          <p:nvPr/>
        </p:nvCxnSpPr>
        <p:spPr>
          <a:xfrm flipH="1">
            <a:off x="6657569"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24" name="Google Shape;358;p37"/>
          <p:cNvSpPr txBox="1"/>
          <p:nvPr/>
        </p:nvSpPr>
        <p:spPr>
          <a:xfrm>
            <a:off x="4423307" y="2958358"/>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Kein Einkommen </a:t>
            </a:r>
          </a:p>
          <a:p>
            <a:pPr algn="ctr"/>
            <a:r>
              <a:rPr lang="de-DE" sz="2000" b="1" dirty="0">
                <a:solidFill>
                  <a:schemeClr val="tx2">
                    <a:lumMod val="50000"/>
                  </a:schemeClr>
                </a:solidFill>
                <a:ea typeface="Calibri"/>
                <a:cs typeface="Calibri"/>
                <a:sym typeface="Calibri"/>
              </a:rPr>
              <a:t>und </a:t>
            </a:r>
          </a:p>
          <a:p>
            <a:pPr algn="ctr"/>
            <a:r>
              <a:rPr lang="de-DE" sz="2000" b="1" dirty="0">
                <a:solidFill>
                  <a:schemeClr val="tx2">
                    <a:lumMod val="50000"/>
                  </a:schemeClr>
                </a:solidFill>
                <a:ea typeface="Calibri"/>
                <a:cs typeface="Calibri"/>
                <a:sym typeface="Calibri"/>
              </a:rPr>
              <a:t>keine Versicherung</a:t>
            </a:r>
            <a:endParaRPr sz="2000" dirty="0">
              <a:solidFill>
                <a:schemeClr val="tx2">
                  <a:lumMod val="50000"/>
                </a:schemeClr>
              </a:solidFill>
            </a:endParaRPr>
          </a:p>
        </p:txBody>
      </p:sp>
      <p:cxnSp>
        <p:nvCxnSpPr>
          <p:cNvPr id="25" name="Google Shape;363;p37"/>
          <p:cNvCxnSpPr/>
          <p:nvPr/>
        </p:nvCxnSpPr>
        <p:spPr>
          <a:xfrm flipH="1">
            <a:off x="2864388" y="5200968"/>
            <a:ext cx="682585" cy="0"/>
          </a:xfrm>
          <a:prstGeom prst="straightConnector1">
            <a:avLst/>
          </a:prstGeom>
          <a:noFill/>
          <a:ln w="9525" cap="flat" cmpd="sng">
            <a:solidFill>
              <a:schemeClr val="tx1"/>
            </a:solidFill>
            <a:prstDash val="solid"/>
            <a:round/>
            <a:headEnd type="none" w="sm" len="sm"/>
            <a:tailEnd type="triangle" w="med" len="med"/>
          </a:ln>
        </p:spPr>
      </p:cxnSp>
      <p:pic>
        <p:nvPicPr>
          <p:cNvPr id="26" name="Grafik 25">
            <a:extLst>
              <a:ext uri="{FF2B5EF4-FFF2-40B4-BE49-F238E27FC236}">
                <a16:creationId xmlns:a16="http://schemas.microsoft.com/office/drawing/2014/main" id="{D1BA4584-4233-4506-A77E-2C18D21CE90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AF2E40D2-B31A-8714-9CD2-F21EA7A28BCE}"/>
              </a:ext>
            </a:extLst>
          </p:cNvPr>
          <p:cNvSpPr txBox="1"/>
          <p:nvPr/>
        </p:nvSpPr>
        <p:spPr>
          <a:xfrm>
            <a:off x="4917525" y="5862667"/>
            <a:ext cx="6782384" cy="2308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159264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41" y="-14122"/>
            <a:ext cx="12192000" cy="6858000"/>
          </a:xfrm>
        </p:spPr>
      </p:pic>
      <p:sp>
        <p:nvSpPr>
          <p:cNvPr id="26" name="Google Shape;354;p37"/>
          <p:cNvSpPr txBox="1"/>
          <p:nvPr/>
        </p:nvSpPr>
        <p:spPr>
          <a:xfrm>
            <a:off x="1287796" y="1165691"/>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ea typeface="Calibri"/>
                <a:cs typeface="Calibri"/>
                <a:sym typeface="Calibri"/>
              </a:rPr>
              <a:t>Vorstellung in der 35. SSW</a:t>
            </a:r>
            <a:endParaRPr sz="2000" dirty="0"/>
          </a:p>
        </p:txBody>
      </p:sp>
      <p:sp>
        <p:nvSpPr>
          <p:cNvPr id="27" name="Google Shape;355;p37"/>
          <p:cNvSpPr txBox="1"/>
          <p:nvPr/>
        </p:nvSpPr>
        <p:spPr>
          <a:xfrm>
            <a:off x="4423307" y="1177862"/>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Keine Vorsorge </a:t>
            </a:r>
          </a:p>
          <a:p>
            <a:pPr algn="ctr"/>
            <a:r>
              <a:rPr lang="de-DE" sz="2000" b="1" dirty="0">
                <a:solidFill>
                  <a:schemeClr val="dk1"/>
                </a:solidFill>
                <a:latin typeface="Calibri"/>
                <a:ea typeface="Calibri"/>
                <a:cs typeface="Calibri"/>
                <a:sym typeface="Calibri"/>
              </a:rPr>
              <a:t>mehr</a:t>
            </a:r>
            <a:endParaRPr sz="2000" dirty="0"/>
          </a:p>
        </p:txBody>
      </p:sp>
      <p:sp>
        <p:nvSpPr>
          <p:cNvPr id="28" name="Google Shape;356;p37"/>
          <p:cNvSpPr txBox="1"/>
          <p:nvPr/>
        </p:nvSpPr>
        <p:spPr>
          <a:xfrm>
            <a:off x="7827228" y="1171516"/>
            <a:ext cx="2797701"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Risikoschwangerschaft festgestellt</a:t>
            </a:r>
            <a:endParaRPr sz="2000" dirty="0">
              <a:solidFill>
                <a:schemeClr val="tx2">
                  <a:lumMod val="50000"/>
                </a:schemeClr>
              </a:solidFill>
            </a:endParaRPr>
          </a:p>
        </p:txBody>
      </p:sp>
      <p:sp>
        <p:nvSpPr>
          <p:cNvPr id="29" name="Google Shape;357;p37"/>
          <p:cNvSpPr txBox="1"/>
          <p:nvPr/>
        </p:nvSpPr>
        <p:spPr>
          <a:xfrm>
            <a:off x="8219353" y="2945793"/>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bg1">
                    <a:lumMod val="75000"/>
                  </a:schemeClr>
                </a:solidFill>
                <a:latin typeface="Calibri"/>
                <a:ea typeface="Calibri"/>
                <a:cs typeface="Calibri"/>
                <a:sym typeface="Calibri"/>
              </a:rPr>
              <a:t>Geht zweimal zur Vorsorge, muss dort aber jeweils 100 € privat zahlen</a:t>
            </a:r>
            <a:endParaRPr sz="2000" dirty="0">
              <a:solidFill>
                <a:schemeClr val="bg1">
                  <a:lumMod val="75000"/>
                </a:schemeClr>
              </a:solidFill>
            </a:endParaRPr>
          </a:p>
        </p:txBody>
      </p:sp>
      <p:sp>
        <p:nvSpPr>
          <p:cNvPr id="30" name="Google Shape;358;p37"/>
          <p:cNvSpPr txBox="1"/>
          <p:nvPr/>
        </p:nvSpPr>
        <p:spPr>
          <a:xfrm>
            <a:off x="1032012" y="3023942"/>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bg1">
                    <a:lumMod val="75000"/>
                  </a:schemeClr>
                </a:solidFill>
                <a:ea typeface="Calibri"/>
                <a:cs typeface="Calibri"/>
                <a:sym typeface="Calibri"/>
              </a:rPr>
              <a:t>Schwangerschaft, </a:t>
            </a:r>
          </a:p>
          <a:p>
            <a:pPr algn="ctr"/>
            <a:r>
              <a:rPr lang="de-DE" sz="2000" b="1" dirty="0">
                <a:solidFill>
                  <a:schemeClr val="bg1">
                    <a:lumMod val="75000"/>
                  </a:schemeClr>
                </a:solidFill>
                <a:ea typeface="Calibri"/>
                <a:cs typeface="Calibri"/>
                <a:sym typeface="Calibri"/>
              </a:rPr>
              <a:t>kann daher nicht </a:t>
            </a:r>
            <a:endParaRPr sz="2000" dirty="0">
              <a:solidFill>
                <a:schemeClr val="bg1">
                  <a:lumMod val="75000"/>
                </a:schemeClr>
              </a:solidFill>
            </a:endParaRPr>
          </a:p>
          <a:p>
            <a:pPr algn="ctr"/>
            <a:r>
              <a:rPr lang="de-DE" sz="2000" b="1" dirty="0">
                <a:solidFill>
                  <a:schemeClr val="bg1">
                    <a:lumMod val="75000"/>
                  </a:schemeClr>
                </a:solidFill>
                <a:ea typeface="Calibri"/>
                <a:cs typeface="Calibri"/>
                <a:sym typeface="Calibri"/>
              </a:rPr>
              <a:t>mehr arbeiten</a:t>
            </a:r>
            <a:endParaRPr sz="2000" dirty="0">
              <a:solidFill>
                <a:schemeClr val="bg1">
                  <a:lumMod val="75000"/>
                </a:schemeClr>
              </a:solidFill>
            </a:endParaRPr>
          </a:p>
        </p:txBody>
      </p:sp>
      <p:sp>
        <p:nvSpPr>
          <p:cNvPr id="31" name="Google Shape;359;p37"/>
          <p:cNvSpPr txBox="1"/>
          <p:nvPr/>
        </p:nvSpPr>
        <p:spPr>
          <a:xfrm>
            <a:off x="848308" y="4928222"/>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bg1">
                    <a:lumMod val="75000"/>
                  </a:schemeClr>
                </a:solidFill>
                <a:ea typeface="Calibri"/>
                <a:cs typeface="Calibri"/>
                <a:sym typeface="Calibri"/>
              </a:rPr>
              <a:t>Beginnt </a:t>
            </a:r>
            <a:endParaRPr sz="2000" dirty="0">
              <a:solidFill>
                <a:schemeClr val="bg1">
                  <a:lumMod val="75000"/>
                </a:schemeClr>
              </a:solidFill>
            </a:endParaRPr>
          </a:p>
          <a:p>
            <a:pPr algn="ctr"/>
            <a:r>
              <a:rPr lang="de-DE" sz="2000" b="1" dirty="0">
                <a:solidFill>
                  <a:schemeClr val="bg1">
                    <a:lumMod val="75000"/>
                  </a:schemeClr>
                </a:solidFill>
                <a:ea typeface="Calibri"/>
                <a:cs typeface="Calibri"/>
                <a:sym typeface="Calibri"/>
              </a:rPr>
              <a:t>prekäre Arbeit</a:t>
            </a:r>
            <a:endParaRPr sz="2000" dirty="0">
              <a:solidFill>
                <a:schemeClr val="bg1">
                  <a:lumMod val="75000"/>
                </a:schemeClr>
              </a:solidFill>
            </a:endParaRPr>
          </a:p>
        </p:txBody>
      </p:sp>
      <p:sp>
        <p:nvSpPr>
          <p:cNvPr id="32" name="Google Shape;360;p37"/>
          <p:cNvSpPr txBox="1"/>
          <p:nvPr/>
        </p:nvSpPr>
        <p:spPr>
          <a:xfrm>
            <a:off x="2838352" y="4928222"/>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bg1">
                    <a:lumMod val="75000"/>
                  </a:schemeClr>
                </a:solidFill>
                <a:ea typeface="Calibri"/>
                <a:cs typeface="Calibri"/>
                <a:sym typeface="Calibri"/>
              </a:rPr>
              <a:t>Zieht nach </a:t>
            </a:r>
            <a:endParaRPr sz="2000" dirty="0">
              <a:solidFill>
                <a:schemeClr val="bg1">
                  <a:lumMod val="75000"/>
                </a:schemeClr>
              </a:solidFill>
            </a:endParaRPr>
          </a:p>
          <a:p>
            <a:pPr algn="ctr"/>
            <a:r>
              <a:rPr lang="de-DE" sz="2000" b="1" dirty="0">
                <a:solidFill>
                  <a:schemeClr val="bg1">
                    <a:lumMod val="75000"/>
                  </a:schemeClr>
                </a:solidFill>
                <a:cs typeface="Calibri"/>
                <a:sym typeface="Calibri"/>
              </a:rPr>
              <a:t>Halle</a:t>
            </a:r>
            <a:endParaRPr sz="2000" dirty="0">
              <a:solidFill>
                <a:schemeClr val="bg1">
                  <a:lumMod val="75000"/>
                </a:schemeClr>
              </a:solidFill>
            </a:endParaRPr>
          </a:p>
        </p:txBody>
      </p:sp>
      <p:sp>
        <p:nvSpPr>
          <p:cNvPr id="33" name="Google Shape;362;p37"/>
          <p:cNvSpPr txBox="1"/>
          <p:nvPr/>
        </p:nvSpPr>
        <p:spPr>
          <a:xfrm>
            <a:off x="8219353" y="4620446"/>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err="1">
                <a:solidFill>
                  <a:schemeClr val="bg1">
                    <a:lumMod val="75000"/>
                  </a:schemeClr>
                </a:solidFill>
                <a:ea typeface="Calibri"/>
                <a:cs typeface="Calibri"/>
                <a:sym typeface="Calibri"/>
              </a:rPr>
              <a:t>Romni</a:t>
            </a:r>
            <a:r>
              <a:rPr lang="de-DE" sz="2000" b="1" dirty="0">
                <a:solidFill>
                  <a:schemeClr val="bg1">
                    <a:lumMod val="75000"/>
                  </a:schemeClr>
                </a:solidFill>
                <a:ea typeface="Calibri"/>
                <a:cs typeface="Calibri"/>
                <a:sym typeface="Calibri"/>
              </a:rPr>
              <a:t>, Handwerkerfamilie </a:t>
            </a:r>
            <a:endParaRPr sz="2000" dirty="0">
              <a:solidFill>
                <a:schemeClr val="bg1">
                  <a:lumMod val="75000"/>
                </a:schemeClr>
              </a:solidFill>
            </a:endParaRPr>
          </a:p>
          <a:p>
            <a:pPr algn="ctr"/>
            <a:r>
              <a:rPr lang="de-DE" sz="2000" b="1" dirty="0">
                <a:solidFill>
                  <a:schemeClr val="bg1">
                    <a:lumMod val="75000"/>
                  </a:schemeClr>
                </a:solidFill>
                <a:ea typeface="Calibri"/>
                <a:cs typeface="Calibri"/>
                <a:sym typeface="Calibri"/>
              </a:rPr>
              <a:t>aus der Nähe von Bukarest</a:t>
            </a:r>
            <a:endParaRPr sz="2000" dirty="0">
              <a:solidFill>
                <a:schemeClr val="bg1">
                  <a:lumMod val="75000"/>
                </a:schemeClr>
              </a:solidFill>
            </a:endParaRPr>
          </a:p>
        </p:txBody>
      </p:sp>
      <p:cxnSp>
        <p:nvCxnSpPr>
          <p:cNvPr id="34" name="Google Shape;363;p37"/>
          <p:cNvCxnSpPr/>
          <p:nvPr/>
        </p:nvCxnSpPr>
        <p:spPr>
          <a:xfrm flipH="1">
            <a:off x="7586935" y="5260446"/>
            <a:ext cx="682585" cy="0"/>
          </a:xfrm>
          <a:prstGeom prst="straightConnector1">
            <a:avLst/>
          </a:prstGeom>
          <a:noFill/>
          <a:ln w="9525" cap="flat" cmpd="sng">
            <a:solidFill>
              <a:schemeClr val="tx1"/>
            </a:solidFill>
            <a:prstDash val="solid"/>
            <a:round/>
            <a:headEnd type="none" w="sm" len="sm"/>
            <a:tailEnd type="triangle" w="med" len="med"/>
          </a:ln>
        </p:spPr>
      </p:cxnSp>
      <p:cxnSp>
        <p:nvCxnSpPr>
          <p:cNvPr id="35" name="Google Shape;364;p37"/>
          <p:cNvCxnSpPr/>
          <p:nvPr/>
        </p:nvCxnSpPr>
        <p:spPr>
          <a:xfrm flipH="1">
            <a:off x="4631261" y="5282382"/>
            <a:ext cx="774692" cy="5778"/>
          </a:xfrm>
          <a:prstGeom prst="straightConnector1">
            <a:avLst/>
          </a:prstGeom>
          <a:noFill/>
          <a:ln w="9525" cap="flat" cmpd="sng">
            <a:solidFill>
              <a:schemeClr val="tx1"/>
            </a:solidFill>
            <a:prstDash val="solid"/>
            <a:round/>
            <a:headEnd type="none" w="sm" len="sm"/>
            <a:tailEnd type="triangle" w="med" len="med"/>
          </a:ln>
        </p:spPr>
      </p:cxnSp>
      <p:cxnSp>
        <p:nvCxnSpPr>
          <p:cNvPr id="36" name="Google Shape;365;p37"/>
          <p:cNvCxnSpPr/>
          <p:nvPr/>
        </p:nvCxnSpPr>
        <p:spPr>
          <a:xfrm rot="10800000">
            <a:off x="2056323" y="4039564"/>
            <a:ext cx="0" cy="826427"/>
          </a:xfrm>
          <a:prstGeom prst="straightConnector1">
            <a:avLst/>
          </a:prstGeom>
          <a:noFill/>
          <a:ln w="9525" cap="flat" cmpd="sng">
            <a:solidFill>
              <a:schemeClr val="tx1"/>
            </a:solidFill>
            <a:prstDash val="solid"/>
            <a:round/>
            <a:headEnd type="none" w="sm" len="sm"/>
            <a:tailEnd type="triangle" w="med" len="med"/>
          </a:ln>
        </p:spPr>
      </p:cxnSp>
      <p:cxnSp>
        <p:nvCxnSpPr>
          <p:cNvPr id="37" name="Google Shape;366;p37"/>
          <p:cNvCxnSpPr/>
          <p:nvPr/>
        </p:nvCxnSpPr>
        <p:spPr>
          <a:xfrm>
            <a:off x="3328991" y="3472186"/>
            <a:ext cx="1106245" cy="6610"/>
          </a:xfrm>
          <a:prstGeom prst="straightConnector1">
            <a:avLst/>
          </a:prstGeom>
          <a:noFill/>
          <a:ln w="9525" cap="flat" cmpd="sng">
            <a:solidFill>
              <a:schemeClr val="tx1"/>
            </a:solidFill>
            <a:prstDash val="solid"/>
            <a:round/>
            <a:headEnd type="none" w="sm" len="sm"/>
            <a:tailEnd type="triangle" w="med" len="med"/>
          </a:ln>
        </p:spPr>
      </p:cxnSp>
      <p:cxnSp>
        <p:nvCxnSpPr>
          <p:cNvPr id="38" name="Google Shape;367;p37"/>
          <p:cNvCxnSpPr/>
          <p:nvPr/>
        </p:nvCxnSpPr>
        <p:spPr>
          <a:xfrm flipV="1">
            <a:off x="6828883" y="3475619"/>
            <a:ext cx="1099345" cy="2114"/>
          </a:xfrm>
          <a:prstGeom prst="straightConnector1">
            <a:avLst/>
          </a:prstGeom>
          <a:noFill/>
          <a:ln w="9525" cap="flat" cmpd="sng">
            <a:solidFill>
              <a:schemeClr val="tx1"/>
            </a:solidFill>
            <a:prstDash val="solid"/>
            <a:round/>
            <a:headEnd type="none" w="sm" len="sm"/>
            <a:tailEnd type="triangle" w="med" len="med"/>
          </a:ln>
        </p:spPr>
      </p:cxnSp>
      <p:cxnSp>
        <p:nvCxnSpPr>
          <p:cNvPr id="39" name="Google Shape;368;p37"/>
          <p:cNvCxnSpPr/>
          <p:nvPr/>
        </p:nvCxnSpPr>
        <p:spPr>
          <a:xfrm flipV="1">
            <a:off x="9206906" y="1837598"/>
            <a:ext cx="0" cy="1014804"/>
          </a:xfrm>
          <a:prstGeom prst="straightConnector1">
            <a:avLst/>
          </a:prstGeom>
          <a:noFill/>
          <a:ln w="9525" cap="flat" cmpd="sng">
            <a:solidFill>
              <a:schemeClr val="tx1"/>
            </a:solidFill>
            <a:prstDash val="solid"/>
            <a:round/>
            <a:headEnd type="none" w="sm" len="sm"/>
            <a:tailEnd type="triangle" w="med" len="med"/>
          </a:ln>
        </p:spPr>
      </p:cxnSp>
      <p:cxnSp>
        <p:nvCxnSpPr>
          <p:cNvPr id="40" name="Google Shape;370;p37"/>
          <p:cNvCxnSpPr/>
          <p:nvPr/>
        </p:nvCxnSpPr>
        <p:spPr>
          <a:xfrm flipH="1">
            <a:off x="3635227" y="1411817"/>
            <a:ext cx="998343" cy="1879"/>
          </a:xfrm>
          <a:prstGeom prst="straightConnector1">
            <a:avLst/>
          </a:prstGeom>
          <a:noFill/>
          <a:ln w="9525" cap="flat" cmpd="sng">
            <a:solidFill>
              <a:schemeClr val="tx1"/>
            </a:solidFill>
            <a:prstDash val="solid"/>
            <a:round/>
            <a:headEnd type="none" w="sm" len="sm"/>
            <a:tailEnd type="triangle" w="med" len="med"/>
          </a:ln>
        </p:spPr>
      </p:cxnSp>
      <p:sp>
        <p:nvSpPr>
          <p:cNvPr id="41" name="Google Shape;371;p37"/>
          <p:cNvSpPr txBox="1"/>
          <p:nvPr/>
        </p:nvSpPr>
        <p:spPr>
          <a:xfrm>
            <a:off x="3358460" y="2411664"/>
            <a:ext cx="2545605" cy="430847"/>
          </a:xfrm>
          <a:prstGeom prst="rect">
            <a:avLst/>
          </a:prstGeom>
          <a:noFill/>
          <a:ln>
            <a:noFill/>
          </a:ln>
        </p:spPr>
        <p:txBody>
          <a:bodyPr spcFirstLastPara="1" wrap="square" lIns="91425" tIns="45700" rIns="91425" bIns="45700" anchor="t" anchorCtr="0">
            <a:spAutoFit/>
          </a:bodyPr>
          <a:lstStyle/>
          <a:p>
            <a:r>
              <a:rPr lang="de-DE" sz="2200" b="1" dirty="0">
                <a:solidFill>
                  <a:schemeClr val="accent6"/>
                </a:solidFill>
                <a:latin typeface="Calibri"/>
                <a:ea typeface="Calibri"/>
                <a:cs typeface="Calibri"/>
                <a:sym typeface="Calibri"/>
              </a:rPr>
              <a:t>Standardanamnese</a:t>
            </a:r>
            <a:endParaRPr sz="2200" dirty="0"/>
          </a:p>
        </p:txBody>
      </p:sp>
      <p:cxnSp>
        <p:nvCxnSpPr>
          <p:cNvPr id="42" name="Google Shape;372;p37"/>
          <p:cNvCxnSpPr/>
          <p:nvPr/>
        </p:nvCxnSpPr>
        <p:spPr>
          <a:xfrm flipH="1" flipV="1">
            <a:off x="3437588" y="1664435"/>
            <a:ext cx="827805" cy="680565"/>
          </a:xfrm>
          <a:prstGeom prst="straightConnector1">
            <a:avLst/>
          </a:prstGeom>
          <a:noFill/>
          <a:ln w="28575" cap="flat" cmpd="sng">
            <a:solidFill>
              <a:schemeClr val="accent6"/>
            </a:solidFill>
            <a:prstDash val="solid"/>
            <a:round/>
            <a:headEnd type="none" w="sm" len="sm"/>
            <a:tailEnd type="triangle" w="med" len="med"/>
          </a:ln>
        </p:spPr>
      </p:cxnSp>
      <p:cxnSp>
        <p:nvCxnSpPr>
          <p:cNvPr id="43" name="Google Shape;373;p37"/>
          <p:cNvCxnSpPr>
            <a:stCxn id="41" idx="0"/>
          </p:cNvCxnSpPr>
          <p:nvPr/>
        </p:nvCxnSpPr>
        <p:spPr>
          <a:xfrm flipV="1">
            <a:off x="4631263" y="1733591"/>
            <a:ext cx="581137" cy="678073"/>
          </a:xfrm>
          <a:prstGeom prst="straightConnector1">
            <a:avLst/>
          </a:prstGeom>
          <a:noFill/>
          <a:ln w="28575" cap="flat" cmpd="sng">
            <a:solidFill>
              <a:schemeClr val="accent6"/>
            </a:solidFill>
            <a:prstDash val="solid"/>
            <a:round/>
            <a:headEnd type="none" w="sm" len="sm"/>
            <a:tailEnd type="triangle" w="med" len="med"/>
          </a:ln>
        </p:spPr>
      </p:cxnSp>
      <p:sp>
        <p:nvSpPr>
          <p:cNvPr id="44" name="Google Shape;361;p37"/>
          <p:cNvSpPr txBox="1"/>
          <p:nvPr/>
        </p:nvSpPr>
        <p:spPr>
          <a:xfrm>
            <a:off x="5227182" y="4620445"/>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bg1">
                    <a:lumMod val="75000"/>
                  </a:schemeClr>
                </a:solidFill>
                <a:latin typeface="Calibri"/>
                <a:ea typeface="Calibri"/>
                <a:cs typeface="Calibri"/>
                <a:sym typeface="Calibri"/>
              </a:rPr>
              <a:t>Arbeitslosigkeit und soziale Marginalisierung in Rumänien </a:t>
            </a:r>
            <a:endParaRPr sz="2000" dirty="0">
              <a:solidFill>
                <a:schemeClr val="bg1">
                  <a:lumMod val="75000"/>
                </a:schemeClr>
              </a:solidFill>
            </a:endParaRPr>
          </a:p>
        </p:txBody>
      </p:sp>
      <p:cxnSp>
        <p:nvCxnSpPr>
          <p:cNvPr id="45" name="Google Shape;370;p37"/>
          <p:cNvCxnSpPr/>
          <p:nvPr/>
        </p:nvCxnSpPr>
        <p:spPr>
          <a:xfrm flipH="1">
            <a:off x="6657569" y="1398774"/>
            <a:ext cx="998343" cy="1879"/>
          </a:xfrm>
          <a:prstGeom prst="straightConnector1">
            <a:avLst/>
          </a:prstGeom>
          <a:noFill/>
          <a:ln w="9525" cap="flat" cmpd="sng">
            <a:solidFill>
              <a:schemeClr val="tx1"/>
            </a:solidFill>
            <a:prstDash val="solid"/>
            <a:round/>
            <a:headEnd type="none" w="sm" len="sm"/>
            <a:tailEnd type="triangle" w="med" len="med"/>
          </a:ln>
        </p:spPr>
      </p:cxnSp>
      <p:cxnSp>
        <p:nvCxnSpPr>
          <p:cNvPr id="46" name="Google Shape;373;p37"/>
          <p:cNvCxnSpPr/>
          <p:nvPr/>
        </p:nvCxnSpPr>
        <p:spPr>
          <a:xfrm flipV="1">
            <a:off x="5190447" y="1664435"/>
            <a:ext cx="2818408" cy="703705"/>
          </a:xfrm>
          <a:prstGeom prst="straightConnector1">
            <a:avLst/>
          </a:prstGeom>
          <a:noFill/>
          <a:ln w="28575" cap="flat" cmpd="sng">
            <a:solidFill>
              <a:schemeClr val="accent6"/>
            </a:solidFill>
            <a:prstDash val="sysDash"/>
            <a:round/>
            <a:headEnd type="none" w="sm" len="sm"/>
            <a:tailEnd type="triangle" w="med" len="med"/>
          </a:ln>
        </p:spPr>
      </p:cxnSp>
      <p:sp>
        <p:nvSpPr>
          <p:cNvPr id="47" name="Google Shape;358;p37"/>
          <p:cNvSpPr txBox="1"/>
          <p:nvPr/>
        </p:nvSpPr>
        <p:spPr>
          <a:xfrm>
            <a:off x="4423307" y="3045095"/>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bg1">
                    <a:lumMod val="75000"/>
                  </a:schemeClr>
                </a:solidFill>
                <a:latin typeface="Calibri"/>
                <a:ea typeface="Calibri"/>
                <a:cs typeface="Calibri"/>
                <a:sym typeface="Calibri"/>
              </a:rPr>
              <a:t>Kein Einkommen </a:t>
            </a:r>
          </a:p>
          <a:p>
            <a:pPr algn="ctr"/>
            <a:r>
              <a:rPr lang="de-DE" sz="2000" b="1" dirty="0">
                <a:solidFill>
                  <a:schemeClr val="bg1">
                    <a:lumMod val="75000"/>
                  </a:schemeClr>
                </a:solidFill>
                <a:latin typeface="Calibri"/>
                <a:ea typeface="Calibri"/>
                <a:cs typeface="Calibri"/>
                <a:sym typeface="Calibri"/>
              </a:rPr>
              <a:t>und </a:t>
            </a:r>
          </a:p>
          <a:p>
            <a:pPr algn="ctr"/>
            <a:r>
              <a:rPr lang="de-DE" sz="2000" b="1" dirty="0">
                <a:solidFill>
                  <a:schemeClr val="bg1">
                    <a:lumMod val="75000"/>
                  </a:schemeClr>
                </a:solidFill>
                <a:latin typeface="Calibri"/>
                <a:ea typeface="Calibri"/>
                <a:cs typeface="Calibri"/>
                <a:sym typeface="Calibri"/>
              </a:rPr>
              <a:t>keine Versicherung</a:t>
            </a:r>
            <a:endParaRPr sz="2000" dirty="0">
              <a:solidFill>
                <a:schemeClr val="bg1">
                  <a:lumMod val="75000"/>
                </a:schemeClr>
              </a:solidFill>
            </a:endParaRPr>
          </a:p>
        </p:txBody>
      </p:sp>
      <p:cxnSp>
        <p:nvCxnSpPr>
          <p:cNvPr id="48" name="Google Shape;363;p37"/>
          <p:cNvCxnSpPr/>
          <p:nvPr/>
        </p:nvCxnSpPr>
        <p:spPr>
          <a:xfrm flipH="1">
            <a:off x="2755003" y="5260446"/>
            <a:ext cx="682585" cy="0"/>
          </a:xfrm>
          <a:prstGeom prst="straightConnector1">
            <a:avLst/>
          </a:prstGeom>
          <a:noFill/>
          <a:ln w="9525" cap="flat" cmpd="sng">
            <a:solidFill>
              <a:schemeClr val="tx1"/>
            </a:solidFill>
            <a:prstDash val="solid"/>
            <a:round/>
            <a:headEnd type="none" w="sm" len="sm"/>
            <a:tailEnd type="triangle" w="med" len="med"/>
          </a:ln>
        </p:spPr>
      </p:cxnSp>
      <p:pic>
        <p:nvPicPr>
          <p:cNvPr id="49" name="Grafik 48">
            <a:extLst>
              <a:ext uri="{FF2B5EF4-FFF2-40B4-BE49-F238E27FC236}">
                <a16:creationId xmlns:a16="http://schemas.microsoft.com/office/drawing/2014/main" id="{DE8D22D1-D3CC-44E7-B580-38404B9F2C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CA5D7C49-EC3B-AFFC-A8BA-886AFF499EA7}"/>
              </a:ext>
            </a:extLst>
          </p:cNvPr>
          <p:cNvSpPr txBox="1"/>
          <p:nvPr/>
        </p:nvSpPr>
        <p:spPr>
          <a:xfrm>
            <a:off x="4921831" y="5862350"/>
            <a:ext cx="7090683" cy="2308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166115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9" name="Google Shape;354;p37"/>
          <p:cNvSpPr txBox="1"/>
          <p:nvPr/>
        </p:nvSpPr>
        <p:spPr>
          <a:xfrm>
            <a:off x="1301497" y="1122340"/>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Vorstellung in der 35. SSW</a:t>
            </a:r>
            <a:endParaRPr sz="2000" dirty="0"/>
          </a:p>
        </p:txBody>
      </p:sp>
      <p:sp>
        <p:nvSpPr>
          <p:cNvPr id="50" name="Google Shape;355;p37"/>
          <p:cNvSpPr txBox="1"/>
          <p:nvPr/>
        </p:nvSpPr>
        <p:spPr>
          <a:xfrm>
            <a:off x="4435236" y="1117591"/>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Keine Vorsorge </a:t>
            </a:r>
          </a:p>
          <a:p>
            <a:pPr algn="ctr"/>
            <a:r>
              <a:rPr lang="de-DE" sz="2000" b="1" dirty="0">
                <a:solidFill>
                  <a:schemeClr val="dk1"/>
                </a:solidFill>
                <a:latin typeface="Calibri"/>
                <a:ea typeface="Calibri"/>
                <a:cs typeface="Calibri"/>
                <a:sym typeface="Calibri"/>
              </a:rPr>
              <a:t>mehr</a:t>
            </a:r>
            <a:endParaRPr sz="2000" dirty="0"/>
          </a:p>
        </p:txBody>
      </p:sp>
      <p:sp>
        <p:nvSpPr>
          <p:cNvPr id="51" name="Google Shape;356;p37"/>
          <p:cNvSpPr txBox="1"/>
          <p:nvPr/>
        </p:nvSpPr>
        <p:spPr>
          <a:xfrm>
            <a:off x="7827228" y="1112038"/>
            <a:ext cx="2757945"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Risikoschwangerschaft festgestellt</a:t>
            </a:r>
            <a:endParaRPr sz="2000" dirty="0">
              <a:solidFill>
                <a:schemeClr val="tx2">
                  <a:lumMod val="50000"/>
                </a:schemeClr>
              </a:solidFill>
            </a:endParaRPr>
          </a:p>
        </p:txBody>
      </p:sp>
      <p:sp>
        <p:nvSpPr>
          <p:cNvPr id="52" name="Google Shape;357;p37"/>
          <p:cNvSpPr txBox="1"/>
          <p:nvPr/>
        </p:nvSpPr>
        <p:spPr>
          <a:xfrm>
            <a:off x="8179597" y="275761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Geht zweimal zur Vorsorge, muss dort aber jeweils 100 € privat zahlen</a:t>
            </a:r>
            <a:endParaRPr sz="2000" dirty="0">
              <a:solidFill>
                <a:schemeClr val="tx2">
                  <a:lumMod val="50000"/>
                </a:schemeClr>
              </a:solidFill>
            </a:endParaRPr>
          </a:p>
        </p:txBody>
      </p:sp>
      <p:sp>
        <p:nvSpPr>
          <p:cNvPr id="53" name="Google Shape;358;p37"/>
          <p:cNvSpPr txBox="1"/>
          <p:nvPr/>
        </p:nvSpPr>
        <p:spPr>
          <a:xfrm>
            <a:off x="1010941" y="2938483"/>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ea typeface="Calibri"/>
                <a:cs typeface="Calibri"/>
                <a:sym typeface="Calibri"/>
              </a:rPr>
              <a:t>Schwangerschaft, </a:t>
            </a:r>
          </a:p>
          <a:p>
            <a:pPr algn="ctr"/>
            <a:r>
              <a:rPr lang="de-DE" sz="2000" b="1" dirty="0">
                <a:solidFill>
                  <a:schemeClr val="tx2">
                    <a:lumMod val="50000"/>
                  </a:schemeClr>
                </a:solidFill>
                <a:ea typeface="Calibri"/>
                <a:cs typeface="Calibri"/>
                <a:sym typeface="Calibri"/>
              </a:rPr>
              <a:t>kann daher nicht </a:t>
            </a:r>
            <a:endParaRPr sz="2000" dirty="0">
              <a:solidFill>
                <a:schemeClr val="tx2">
                  <a:lumMod val="50000"/>
                </a:schemeClr>
              </a:solidFill>
            </a:endParaRPr>
          </a:p>
          <a:p>
            <a:pPr algn="ctr"/>
            <a:r>
              <a:rPr lang="de-DE" sz="2000" b="1" dirty="0">
                <a:solidFill>
                  <a:schemeClr val="tx2">
                    <a:lumMod val="50000"/>
                  </a:schemeClr>
                </a:solidFill>
                <a:ea typeface="Calibri"/>
                <a:cs typeface="Calibri"/>
                <a:sym typeface="Calibri"/>
              </a:rPr>
              <a:t>mehr arbeiten</a:t>
            </a:r>
            <a:endParaRPr sz="2000" dirty="0">
              <a:solidFill>
                <a:schemeClr val="tx2">
                  <a:lumMod val="50000"/>
                </a:schemeClr>
              </a:solidFill>
            </a:endParaRPr>
          </a:p>
        </p:txBody>
      </p:sp>
      <p:sp>
        <p:nvSpPr>
          <p:cNvPr id="54" name="Google Shape;359;p37"/>
          <p:cNvSpPr txBox="1"/>
          <p:nvPr/>
        </p:nvSpPr>
        <p:spPr>
          <a:xfrm>
            <a:off x="925160" y="4868745"/>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Beginnt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prekäre Arbeit</a:t>
            </a:r>
            <a:endParaRPr sz="2000" dirty="0">
              <a:solidFill>
                <a:schemeClr val="tx2">
                  <a:lumMod val="50000"/>
                </a:schemeClr>
              </a:solidFill>
            </a:endParaRPr>
          </a:p>
        </p:txBody>
      </p:sp>
      <p:sp>
        <p:nvSpPr>
          <p:cNvPr id="55" name="Google Shape;360;p37"/>
          <p:cNvSpPr txBox="1"/>
          <p:nvPr/>
        </p:nvSpPr>
        <p:spPr>
          <a:xfrm>
            <a:off x="2925412" y="4868745"/>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Zieht nach </a:t>
            </a:r>
            <a:endParaRPr sz="2000" dirty="0">
              <a:solidFill>
                <a:schemeClr val="tx2">
                  <a:lumMod val="50000"/>
                </a:schemeClr>
              </a:solidFill>
            </a:endParaRPr>
          </a:p>
          <a:p>
            <a:pPr algn="ctr"/>
            <a:r>
              <a:rPr lang="de-DE" sz="2000" b="1" dirty="0">
                <a:solidFill>
                  <a:schemeClr val="tx2">
                    <a:lumMod val="50000"/>
                  </a:schemeClr>
                </a:solidFill>
                <a:latin typeface="Calibri"/>
                <a:cs typeface="Calibri"/>
                <a:sym typeface="Calibri"/>
              </a:rPr>
              <a:t>Halle</a:t>
            </a:r>
            <a:endParaRPr sz="2000" dirty="0">
              <a:solidFill>
                <a:schemeClr val="tx2">
                  <a:lumMod val="50000"/>
                </a:schemeClr>
              </a:solidFill>
            </a:endParaRPr>
          </a:p>
        </p:txBody>
      </p:sp>
      <p:sp>
        <p:nvSpPr>
          <p:cNvPr id="56" name="Google Shape;362;p37"/>
          <p:cNvSpPr txBox="1"/>
          <p:nvPr/>
        </p:nvSpPr>
        <p:spPr>
          <a:xfrm>
            <a:off x="8179597" y="462851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err="1">
                <a:solidFill>
                  <a:schemeClr val="tx2">
                    <a:lumMod val="50000"/>
                  </a:schemeClr>
                </a:solidFill>
                <a:latin typeface="Calibri"/>
                <a:ea typeface="Calibri"/>
                <a:cs typeface="Calibri"/>
                <a:sym typeface="Calibri"/>
              </a:rPr>
              <a:t>Romni</a:t>
            </a:r>
            <a:r>
              <a:rPr lang="de-DE" sz="2000" b="1" dirty="0">
                <a:solidFill>
                  <a:schemeClr val="tx2">
                    <a:lumMod val="50000"/>
                  </a:schemeClr>
                </a:solidFill>
                <a:latin typeface="Calibri"/>
                <a:ea typeface="Calibri"/>
                <a:cs typeface="Calibri"/>
                <a:sym typeface="Calibri"/>
              </a:rPr>
              <a:t>, Handwerkerfamilie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aus der Nähe von Bukarest</a:t>
            </a:r>
            <a:endParaRPr sz="2000" dirty="0">
              <a:solidFill>
                <a:schemeClr val="tx2">
                  <a:lumMod val="50000"/>
                </a:schemeClr>
              </a:solidFill>
            </a:endParaRPr>
          </a:p>
        </p:txBody>
      </p:sp>
      <p:cxnSp>
        <p:nvCxnSpPr>
          <p:cNvPr id="57" name="Google Shape;363;p37"/>
          <p:cNvCxnSpPr/>
          <p:nvPr/>
        </p:nvCxnSpPr>
        <p:spPr>
          <a:xfrm flipH="1">
            <a:off x="7566193" y="5200968"/>
            <a:ext cx="682585" cy="0"/>
          </a:xfrm>
          <a:prstGeom prst="straightConnector1">
            <a:avLst/>
          </a:prstGeom>
          <a:noFill/>
          <a:ln w="9525" cap="flat" cmpd="sng">
            <a:solidFill>
              <a:schemeClr val="tx1"/>
            </a:solidFill>
            <a:prstDash val="solid"/>
            <a:round/>
            <a:headEnd type="none" w="sm" len="sm"/>
            <a:tailEnd type="triangle" w="med" len="med"/>
          </a:ln>
        </p:spPr>
      </p:cxnSp>
      <p:cxnSp>
        <p:nvCxnSpPr>
          <p:cNvPr id="58" name="Google Shape;364;p37"/>
          <p:cNvCxnSpPr/>
          <p:nvPr/>
        </p:nvCxnSpPr>
        <p:spPr>
          <a:xfrm flipH="1">
            <a:off x="4705418" y="5222668"/>
            <a:ext cx="774692" cy="5778"/>
          </a:xfrm>
          <a:prstGeom prst="straightConnector1">
            <a:avLst/>
          </a:prstGeom>
          <a:noFill/>
          <a:ln w="9525" cap="flat" cmpd="sng">
            <a:solidFill>
              <a:schemeClr val="tx1"/>
            </a:solidFill>
            <a:prstDash val="solid"/>
            <a:round/>
            <a:headEnd type="none" w="sm" len="sm"/>
            <a:tailEnd type="triangle" w="med" len="med"/>
          </a:ln>
        </p:spPr>
      </p:cxnSp>
      <p:cxnSp>
        <p:nvCxnSpPr>
          <p:cNvPr id="59" name="Google Shape;365;p37"/>
          <p:cNvCxnSpPr/>
          <p:nvPr/>
        </p:nvCxnSpPr>
        <p:spPr>
          <a:xfrm rot="10800000">
            <a:off x="2128862" y="3983509"/>
            <a:ext cx="0" cy="826427"/>
          </a:xfrm>
          <a:prstGeom prst="straightConnector1">
            <a:avLst/>
          </a:prstGeom>
          <a:noFill/>
          <a:ln w="9525" cap="flat" cmpd="sng">
            <a:solidFill>
              <a:schemeClr val="tx1"/>
            </a:solidFill>
            <a:prstDash val="solid"/>
            <a:round/>
            <a:headEnd type="none" w="sm" len="sm"/>
            <a:tailEnd type="triangle" w="med" len="med"/>
          </a:ln>
        </p:spPr>
      </p:cxnSp>
      <p:cxnSp>
        <p:nvCxnSpPr>
          <p:cNvPr id="60" name="Google Shape;366;p37"/>
          <p:cNvCxnSpPr/>
          <p:nvPr/>
        </p:nvCxnSpPr>
        <p:spPr>
          <a:xfrm>
            <a:off x="3328991" y="3412708"/>
            <a:ext cx="1106245" cy="6610"/>
          </a:xfrm>
          <a:prstGeom prst="straightConnector1">
            <a:avLst/>
          </a:prstGeom>
          <a:noFill/>
          <a:ln w="9525" cap="flat" cmpd="sng">
            <a:solidFill>
              <a:schemeClr val="tx1"/>
            </a:solidFill>
            <a:prstDash val="solid"/>
            <a:round/>
            <a:headEnd type="none" w="sm" len="sm"/>
            <a:tailEnd type="triangle" w="med" len="med"/>
          </a:ln>
        </p:spPr>
      </p:cxnSp>
      <p:cxnSp>
        <p:nvCxnSpPr>
          <p:cNvPr id="61" name="Google Shape;367;p37"/>
          <p:cNvCxnSpPr/>
          <p:nvPr/>
        </p:nvCxnSpPr>
        <p:spPr>
          <a:xfrm flipV="1">
            <a:off x="6906688" y="3410594"/>
            <a:ext cx="1099345" cy="2114"/>
          </a:xfrm>
          <a:prstGeom prst="straightConnector1">
            <a:avLst/>
          </a:prstGeom>
          <a:noFill/>
          <a:ln w="9525" cap="flat" cmpd="sng">
            <a:solidFill>
              <a:schemeClr val="tx1"/>
            </a:solidFill>
            <a:prstDash val="solid"/>
            <a:round/>
            <a:headEnd type="none" w="sm" len="sm"/>
            <a:tailEnd type="triangle" w="med" len="med"/>
          </a:ln>
        </p:spPr>
      </p:cxnSp>
      <p:cxnSp>
        <p:nvCxnSpPr>
          <p:cNvPr id="62" name="Google Shape;368;p37"/>
          <p:cNvCxnSpPr>
            <a:stCxn id="52" idx="0"/>
          </p:cNvCxnSpPr>
          <p:nvPr/>
        </p:nvCxnSpPr>
        <p:spPr>
          <a:xfrm flipV="1">
            <a:off x="9382385" y="1742814"/>
            <a:ext cx="0" cy="1014804"/>
          </a:xfrm>
          <a:prstGeom prst="straightConnector1">
            <a:avLst/>
          </a:prstGeom>
          <a:noFill/>
          <a:ln w="9525" cap="flat" cmpd="sng">
            <a:solidFill>
              <a:schemeClr val="tx1"/>
            </a:solidFill>
            <a:prstDash val="solid"/>
            <a:round/>
            <a:headEnd type="none" w="sm" len="sm"/>
            <a:tailEnd type="triangle" w="med" len="med"/>
          </a:ln>
        </p:spPr>
      </p:cxnSp>
      <p:cxnSp>
        <p:nvCxnSpPr>
          <p:cNvPr id="63" name="Google Shape;370;p37"/>
          <p:cNvCxnSpPr/>
          <p:nvPr/>
        </p:nvCxnSpPr>
        <p:spPr>
          <a:xfrm flipH="1">
            <a:off x="3707075"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64" name="Google Shape;361;p37"/>
          <p:cNvSpPr txBox="1"/>
          <p:nvPr/>
        </p:nvSpPr>
        <p:spPr>
          <a:xfrm>
            <a:off x="5339744" y="462851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Arbeitslosigkeit und soziale Marginalisierung in Rumänien </a:t>
            </a:r>
            <a:endParaRPr sz="2000" dirty="0">
              <a:solidFill>
                <a:schemeClr val="tx2">
                  <a:lumMod val="50000"/>
                </a:schemeClr>
              </a:solidFill>
            </a:endParaRPr>
          </a:p>
        </p:txBody>
      </p:sp>
      <p:cxnSp>
        <p:nvCxnSpPr>
          <p:cNvPr id="65" name="Google Shape;370;p37"/>
          <p:cNvCxnSpPr/>
          <p:nvPr/>
        </p:nvCxnSpPr>
        <p:spPr>
          <a:xfrm flipH="1">
            <a:off x="6657569"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66" name="Google Shape;358;p37"/>
          <p:cNvSpPr txBox="1"/>
          <p:nvPr/>
        </p:nvSpPr>
        <p:spPr>
          <a:xfrm>
            <a:off x="4437773" y="2954235"/>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Kein Einkommen </a:t>
            </a:r>
          </a:p>
          <a:p>
            <a:pPr algn="ctr"/>
            <a:r>
              <a:rPr lang="de-DE" sz="2000" b="1" dirty="0">
                <a:solidFill>
                  <a:schemeClr val="tx2">
                    <a:lumMod val="50000"/>
                  </a:schemeClr>
                </a:solidFill>
                <a:latin typeface="Calibri"/>
                <a:ea typeface="Calibri"/>
                <a:cs typeface="Calibri"/>
                <a:sym typeface="Calibri"/>
              </a:rPr>
              <a:t>und </a:t>
            </a:r>
          </a:p>
          <a:p>
            <a:pPr algn="ctr"/>
            <a:r>
              <a:rPr lang="de-DE" sz="2000" b="1" dirty="0">
                <a:solidFill>
                  <a:schemeClr val="tx2">
                    <a:lumMod val="50000"/>
                  </a:schemeClr>
                </a:solidFill>
                <a:latin typeface="Calibri"/>
                <a:ea typeface="Calibri"/>
                <a:cs typeface="Calibri"/>
                <a:sym typeface="Calibri"/>
              </a:rPr>
              <a:t>keine Versicherung</a:t>
            </a:r>
            <a:endParaRPr sz="2000" dirty="0">
              <a:solidFill>
                <a:schemeClr val="tx2">
                  <a:lumMod val="50000"/>
                </a:schemeClr>
              </a:solidFill>
            </a:endParaRPr>
          </a:p>
        </p:txBody>
      </p:sp>
      <p:cxnSp>
        <p:nvCxnSpPr>
          <p:cNvPr id="67" name="Google Shape;363;p37"/>
          <p:cNvCxnSpPr/>
          <p:nvPr/>
        </p:nvCxnSpPr>
        <p:spPr>
          <a:xfrm flipH="1">
            <a:off x="2864388" y="5200968"/>
            <a:ext cx="682585" cy="0"/>
          </a:xfrm>
          <a:prstGeom prst="straightConnector1">
            <a:avLst/>
          </a:prstGeom>
          <a:noFill/>
          <a:ln w="9525" cap="flat" cmpd="sng">
            <a:solidFill>
              <a:schemeClr val="tx1"/>
            </a:solidFill>
            <a:prstDash val="solid"/>
            <a:round/>
            <a:headEnd type="none" w="sm" len="sm"/>
            <a:tailEnd type="triangle" w="med" len="med"/>
          </a:ln>
        </p:spPr>
      </p:cxnSp>
      <p:sp>
        <p:nvSpPr>
          <p:cNvPr id="68" name="Google Shape;401;p38"/>
          <p:cNvSpPr txBox="1"/>
          <p:nvPr/>
        </p:nvSpPr>
        <p:spPr>
          <a:xfrm>
            <a:off x="2411978" y="2019140"/>
            <a:ext cx="2539053" cy="430847"/>
          </a:xfrm>
          <a:prstGeom prst="rect">
            <a:avLst/>
          </a:prstGeom>
          <a:noFill/>
          <a:ln>
            <a:noFill/>
          </a:ln>
        </p:spPr>
        <p:txBody>
          <a:bodyPr spcFirstLastPara="1" wrap="square" lIns="91425" tIns="45700" rIns="91425" bIns="45700" anchor="t" anchorCtr="0">
            <a:spAutoFit/>
          </a:bodyPr>
          <a:lstStyle/>
          <a:p>
            <a:r>
              <a:rPr lang="de-DE" sz="2200" b="1" dirty="0">
                <a:solidFill>
                  <a:srgbClr val="0070C0"/>
                </a:solidFill>
                <a:latin typeface="Calibri"/>
                <a:ea typeface="Calibri"/>
                <a:cs typeface="Calibri"/>
                <a:sym typeface="Calibri"/>
              </a:rPr>
              <a:t>„Kulturalisierung“</a:t>
            </a:r>
            <a:endParaRPr sz="2200" dirty="0">
              <a:solidFill>
                <a:srgbClr val="0070C0"/>
              </a:solidFill>
            </a:endParaRPr>
          </a:p>
        </p:txBody>
      </p:sp>
      <p:cxnSp>
        <p:nvCxnSpPr>
          <p:cNvPr id="69" name="Gerade Verbindung mit Pfeil 68"/>
          <p:cNvCxnSpPr/>
          <p:nvPr/>
        </p:nvCxnSpPr>
        <p:spPr>
          <a:xfrm flipH="1">
            <a:off x="2504285" y="2647370"/>
            <a:ext cx="701394" cy="299203"/>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Gerade Verbindung mit Pfeil 69"/>
          <p:cNvCxnSpPr/>
          <p:nvPr/>
        </p:nvCxnSpPr>
        <p:spPr>
          <a:xfrm flipV="1">
            <a:off x="4631262" y="1552282"/>
            <a:ext cx="577687" cy="536082"/>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Gerade Verbindung mit Pfeil 70"/>
          <p:cNvCxnSpPr/>
          <p:nvPr/>
        </p:nvCxnSpPr>
        <p:spPr>
          <a:xfrm>
            <a:off x="4631261" y="2447111"/>
            <a:ext cx="639540" cy="532639"/>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3846741" y="2609072"/>
            <a:ext cx="1507389" cy="2019446"/>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Gerade Verbindung mit Pfeil 72"/>
          <p:cNvCxnSpPr/>
          <p:nvPr/>
        </p:nvCxnSpPr>
        <p:spPr>
          <a:xfrm flipH="1">
            <a:off x="2643954" y="2647002"/>
            <a:ext cx="911775" cy="2221743"/>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Gerade Verbindung mit Pfeil 73"/>
          <p:cNvCxnSpPr/>
          <p:nvPr/>
        </p:nvCxnSpPr>
        <p:spPr>
          <a:xfrm>
            <a:off x="3685620" y="2634446"/>
            <a:ext cx="231834" cy="2156035"/>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A18D6527-6161-4F13-BB7B-1681CB2B0EF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EEC186CD-4338-F207-75FD-BE4EA69451EC}"/>
              </a:ext>
            </a:extLst>
          </p:cNvPr>
          <p:cNvSpPr txBox="1"/>
          <p:nvPr/>
        </p:nvSpPr>
        <p:spPr>
          <a:xfrm>
            <a:off x="4920105" y="5871047"/>
            <a:ext cx="6933183" cy="2308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8693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30" name="Google Shape;354;p37"/>
          <p:cNvSpPr txBox="1"/>
          <p:nvPr/>
        </p:nvSpPr>
        <p:spPr>
          <a:xfrm>
            <a:off x="1260315" y="1116339"/>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Vorstellung in der 35. SSW</a:t>
            </a:r>
            <a:endParaRPr sz="2000" dirty="0"/>
          </a:p>
        </p:txBody>
      </p:sp>
      <p:sp>
        <p:nvSpPr>
          <p:cNvPr id="31" name="Google Shape;355;p37"/>
          <p:cNvSpPr txBox="1"/>
          <p:nvPr/>
        </p:nvSpPr>
        <p:spPr>
          <a:xfrm>
            <a:off x="4514373" y="1121266"/>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Keine Vorsorge </a:t>
            </a:r>
          </a:p>
          <a:p>
            <a:pPr algn="ctr"/>
            <a:r>
              <a:rPr lang="de-DE" sz="2000" b="1" dirty="0">
                <a:solidFill>
                  <a:schemeClr val="dk1"/>
                </a:solidFill>
                <a:latin typeface="Calibri"/>
                <a:ea typeface="Calibri"/>
                <a:cs typeface="Calibri"/>
                <a:sym typeface="Calibri"/>
              </a:rPr>
              <a:t>mehr</a:t>
            </a:r>
            <a:endParaRPr sz="2000" dirty="0"/>
          </a:p>
        </p:txBody>
      </p:sp>
      <p:sp>
        <p:nvSpPr>
          <p:cNvPr id="32" name="Google Shape;356;p37"/>
          <p:cNvSpPr txBox="1"/>
          <p:nvPr/>
        </p:nvSpPr>
        <p:spPr>
          <a:xfrm>
            <a:off x="8003412" y="1114933"/>
            <a:ext cx="2757945"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Risikoschwangerschaft festgestellt</a:t>
            </a:r>
            <a:endParaRPr sz="2000" dirty="0">
              <a:solidFill>
                <a:schemeClr val="tx2">
                  <a:lumMod val="50000"/>
                </a:schemeClr>
              </a:solidFill>
            </a:endParaRPr>
          </a:p>
        </p:txBody>
      </p:sp>
      <p:sp>
        <p:nvSpPr>
          <p:cNvPr id="33" name="Google Shape;357;p37"/>
          <p:cNvSpPr txBox="1"/>
          <p:nvPr/>
        </p:nvSpPr>
        <p:spPr>
          <a:xfrm>
            <a:off x="8179597" y="2779271"/>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Geht zweimal zur Vorsorge, muss dort aber jeweils 100 € privat zahlen</a:t>
            </a:r>
            <a:endParaRPr sz="2000" dirty="0">
              <a:solidFill>
                <a:schemeClr val="tx2">
                  <a:lumMod val="50000"/>
                </a:schemeClr>
              </a:solidFill>
            </a:endParaRPr>
          </a:p>
        </p:txBody>
      </p:sp>
      <p:sp>
        <p:nvSpPr>
          <p:cNvPr id="34" name="Google Shape;358;p37"/>
          <p:cNvSpPr txBox="1"/>
          <p:nvPr/>
        </p:nvSpPr>
        <p:spPr>
          <a:xfrm>
            <a:off x="1040634" y="2979750"/>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Schwangerschaft, </a:t>
            </a:r>
          </a:p>
          <a:p>
            <a:pPr algn="ctr"/>
            <a:r>
              <a:rPr lang="de-DE" sz="2000" b="1" dirty="0">
                <a:solidFill>
                  <a:schemeClr val="tx2">
                    <a:lumMod val="50000"/>
                  </a:schemeClr>
                </a:solidFill>
                <a:latin typeface="Calibri"/>
                <a:ea typeface="Calibri"/>
                <a:cs typeface="Calibri"/>
                <a:sym typeface="Calibri"/>
              </a:rPr>
              <a:t>kann daher nicht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mehr arbeiten</a:t>
            </a:r>
            <a:endParaRPr sz="2000" dirty="0">
              <a:solidFill>
                <a:schemeClr val="tx2">
                  <a:lumMod val="50000"/>
                </a:schemeClr>
              </a:solidFill>
            </a:endParaRPr>
          </a:p>
        </p:txBody>
      </p:sp>
      <p:sp>
        <p:nvSpPr>
          <p:cNvPr id="35" name="Google Shape;359;p37"/>
          <p:cNvSpPr txBox="1"/>
          <p:nvPr/>
        </p:nvSpPr>
        <p:spPr>
          <a:xfrm>
            <a:off x="948128" y="4938040"/>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Beginnt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prekäre Arbeit</a:t>
            </a:r>
            <a:endParaRPr sz="2000" dirty="0">
              <a:solidFill>
                <a:schemeClr val="tx2">
                  <a:lumMod val="50000"/>
                </a:schemeClr>
              </a:solidFill>
            </a:endParaRPr>
          </a:p>
        </p:txBody>
      </p:sp>
      <p:sp>
        <p:nvSpPr>
          <p:cNvPr id="36" name="Google Shape;360;p37"/>
          <p:cNvSpPr txBox="1"/>
          <p:nvPr/>
        </p:nvSpPr>
        <p:spPr>
          <a:xfrm>
            <a:off x="2922417" y="4862966"/>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Zieht nach </a:t>
            </a:r>
            <a:endParaRPr sz="2000" dirty="0">
              <a:solidFill>
                <a:schemeClr val="tx2">
                  <a:lumMod val="50000"/>
                </a:schemeClr>
              </a:solidFill>
            </a:endParaRPr>
          </a:p>
          <a:p>
            <a:pPr algn="ctr"/>
            <a:r>
              <a:rPr lang="de-DE" sz="2000" b="1" dirty="0">
                <a:solidFill>
                  <a:schemeClr val="tx2">
                    <a:lumMod val="50000"/>
                  </a:schemeClr>
                </a:solidFill>
                <a:latin typeface="Calibri"/>
                <a:cs typeface="Calibri"/>
                <a:sym typeface="Calibri"/>
              </a:rPr>
              <a:t>Halle</a:t>
            </a:r>
            <a:endParaRPr sz="2000" dirty="0">
              <a:solidFill>
                <a:schemeClr val="tx2">
                  <a:lumMod val="50000"/>
                </a:schemeClr>
              </a:solidFill>
            </a:endParaRPr>
          </a:p>
        </p:txBody>
      </p:sp>
      <p:sp>
        <p:nvSpPr>
          <p:cNvPr id="37" name="Google Shape;362;p37"/>
          <p:cNvSpPr txBox="1"/>
          <p:nvPr/>
        </p:nvSpPr>
        <p:spPr>
          <a:xfrm>
            <a:off x="8179597" y="456096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err="1">
                <a:solidFill>
                  <a:schemeClr val="tx2">
                    <a:lumMod val="50000"/>
                  </a:schemeClr>
                </a:solidFill>
                <a:latin typeface="Calibri"/>
                <a:ea typeface="Calibri"/>
                <a:cs typeface="Calibri"/>
                <a:sym typeface="Calibri"/>
              </a:rPr>
              <a:t>Romni</a:t>
            </a:r>
            <a:r>
              <a:rPr lang="de-DE" sz="2000" b="1" dirty="0">
                <a:solidFill>
                  <a:schemeClr val="tx2">
                    <a:lumMod val="50000"/>
                  </a:schemeClr>
                </a:solidFill>
                <a:latin typeface="Calibri"/>
                <a:ea typeface="Calibri"/>
                <a:cs typeface="Calibri"/>
                <a:sym typeface="Calibri"/>
              </a:rPr>
              <a:t>, Handwerkerfamilie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aus der Nähe von Bukarest</a:t>
            </a:r>
            <a:endParaRPr sz="2000" dirty="0">
              <a:solidFill>
                <a:schemeClr val="tx2">
                  <a:lumMod val="50000"/>
                </a:schemeClr>
              </a:solidFill>
            </a:endParaRPr>
          </a:p>
        </p:txBody>
      </p:sp>
      <p:cxnSp>
        <p:nvCxnSpPr>
          <p:cNvPr id="38" name="Google Shape;363;p37"/>
          <p:cNvCxnSpPr/>
          <p:nvPr/>
        </p:nvCxnSpPr>
        <p:spPr>
          <a:xfrm flipH="1">
            <a:off x="7497012" y="5200968"/>
            <a:ext cx="682585" cy="0"/>
          </a:xfrm>
          <a:prstGeom prst="straightConnector1">
            <a:avLst/>
          </a:prstGeom>
          <a:noFill/>
          <a:ln w="9525" cap="flat" cmpd="sng">
            <a:solidFill>
              <a:schemeClr val="tx1"/>
            </a:solidFill>
            <a:prstDash val="solid"/>
            <a:round/>
            <a:headEnd type="none" w="sm" len="sm"/>
            <a:tailEnd type="triangle" w="med" len="med"/>
          </a:ln>
        </p:spPr>
      </p:cxnSp>
      <p:cxnSp>
        <p:nvCxnSpPr>
          <p:cNvPr id="39" name="Google Shape;364;p37"/>
          <p:cNvCxnSpPr/>
          <p:nvPr/>
        </p:nvCxnSpPr>
        <p:spPr>
          <a:xfrm flipH="1">
            <a:off x="4675261" y="5216889"/>
            <a:ext cx="774692" cy="5778"/>
          </a:xfrm>
          <a:prstGeom prst="straightConnector1">
            <a:avLst/>
          </a:prstGeom>
          <a:noFill/>
          <a:ln w="9525" cap="flat" cmpd="sng">
            <a:solidFill>
              <a:schemeClr val="tx1"/>
            </a:solidFill>
            <a:prstDash val="solid"/>
            <a:round/>
            <a:headEnd type="none" w="sm" len="sm"/>
            <a:tailEnd type="triangle" w="med" len="med"/>
          </a:ln>
        </p:spPr>
      </p:cxnSp>
      <p:cxnSp>
        <p:nvCxnSpPr>
          <p:cNvPr id="40" name="Google Shape;365;p37"/>
          <p:cNvCxnSpPr/>
          <p:nvPr/>
        </p:nvCxnSpPr>
        <p:spPr>
          <a:xfrm rot="10800000">
            <a:off x="2190697" y="3995372"/>
            <a:ext cx="0" cy="826427"/>
          </a:xfrm>
          <a:prstGeom prst="straightConnector1">
            <a:avLst/>
          </a:prstGeom>
          <a:noFill/>
          <a:ln w="9525" cap="flat" cmpd="sng">
            <a:solidFill>
              <a:schemeClr val="tx1"/>
            </a:solidFill>
            <a:prstDash val="solid"/>
            <a:round/>
            <a:headEnd type="none" w="sm" len="sm"/>
            <a:tailEnd type="triangle" w="med" len="med"/>
          </a:ln>
        </p:spPr>
      </p:cxnSp>
      <p:cxnSp>
        <p:nvCxnSpPr>
          <p:cNvPr id="41" name="Google Shape;366;p37"/>
          <p:cNvCxnSpPr/>
          <p:nvPr/>
        </p:nvCxnSpPr>
        <p:spPr>
          <a:xfrm>
            <a:off x="3328991" y="3412708"/>
            <a:ext cx="1106245" cy="6610"/>
          </a:xfrm>
          <a:prstGeom prst="straightConnector1">
            <a:avLst/>
          </a:prstGeom>
          <a:noFill/>
          <a:ln w="9525" cap="flat" cmpd="sng">
            <a:solidFill>
              <a:schemeClr val="tx1"/>
            </a:solidFill>
            <a:prstDash val="solid"/>
            <a:round/>
            <a:headEnd type="none" w="sm" len="sm"/>
            <a:tailEnd type="triangle" w="med" len="med"/>
          </a:ln>
        </p:spPr>
      </p:cxnSp>
      <p:cxnSp>
        <p:nvCxnSpPr>
          <p:cNvPr id="42" name="Google Shape;367;p37"/>
          <p:cNvCxnSpPr/>
          <p:nvPr/>
        </p:nvCxnSpPr>
        <p:spPr>
          <a:xfrm flipV="1">
            <a:off x="6845841" y="3410594"/>
            <a:ext cx="1099345" cy="2114"/>
          </a:xfrm>
          <a:prstGeom prst="straightConnector1">
            <a:avLst/>
          </a:prstGeom>
          <a:noFill/>
          <a:ln w="9525" cap="flat" cmpd="sng">
            <a:solidFill>
              <a:schemeClr val="tx1"/>
            </a:solidFill>
            <a:prstDash val="solid"/>
            <a:round/>
            <a:headEnd type="none" w="sm" len="sm"/>
            <a:tailEnd type="triangle" w="med" len="med"/>
          </a:ln>
        </p:spPr>
      </p:cxnSp>
      <p:cxnSp>
        <p:nvCxnSpPr>
          <p:cNvPr id="43" name="Google Shape;368;p37"/>
          <p:cNvCxnSpPr>
            <a:stCxn id="33" idx="0"/>
          </p:cNvCxnSpPr>
          <p:nvPr/>
        </p:nvCxnSpPr>
        <p:spPr>
          <a:xfrm flipV="1">
            <a:off x="9382385" y="1764467"/>
            <a:ext cx="0" cy="1014804"/>
          </a:xfrm>
          <a:prstGeom prst="straightConnector1">
            <a:avLst/>
          </a:prstGeom>
          <a:noFill/>
          <a:ln w="9525" cap="flat" cmpd="sng">
            <a:solidFill>
              <a:schemeClr val="tx1"/>
            </a:solidFill>
            <a:prstDash val="solid"/>
            <a:round/>
            <a:headEnd type="none" w="sm" len="sm"/>
            <a:tailEnd type="triangle" w="med" len="med"/>
          </a:ln>
        </p:spPr>
      </p:cxnSp>
      <p:cxnSp>
        <p:nvCxnSpPr>
          <p:cNvPr id="44" name="Google Shape;370;p37"/>
          <p:cNvCxnSpPr/>
          <p:nvPr/>
        </p:nvCxnSpPr>
        <p:spPr>
          <a:xfrm flipH="1">
            <a:off x="3632918"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45" name="Google Shape;361;p37"/>
          <p:cNvSpPr txBox="1"/>
          <p:nvPr/>
        </p:nvSpPr>
        <p:spPr>
          <a:xfrm>
            <a:off x="5280172" y="456096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Arbeitslosigkeit und soziale Marginalisierung in Rumänien </a:t>
            </a:r>
            <a:endParaRPr sz="2000" dirty="0">
              <a:solidFill>
                <a:schemeClr val="tx2">
                  <a:lumMod val="50000"/>
                </a:schemeClr>
              </a:solidFill>
            </a:endParaRPr>
          </a:p>
        </p:txBody>
      </p:sp>
      <p:cxnSp>
        <p:nvCxnSpPr>
          <p:cNvPr id="46" name="Google Shape;370;p37"/>
          <p:cNvCxnSpPr/>
          <p:nvPr/>
        </p:nvCxnSpPr>
        <p:spPr>
          <a:xfrm flipH="1">
            <a:off x="6803061"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47" name="Google Shape;358;p37"/>
          <p:cNvSpPr txBox="1"/>
          <p:nvPr/>
        </p:nvSpPr>
        <p:spPr>
          <a:xfrm>
            <a:off x="4296521" y="2946573"/>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Kein Einkommen </a:t>
            </a:r>
          </a:p>
          <a:p>
            <a:pPr algn="ctr"/>
            <a:r>
              <a:rPr lang="de-DE" sz="2000" b="1" dirty="0">
                <a:solidFill>
                  <a:schemeClr val="tx2">
                    <a:lumMod val="50000"/>
                  </a:schemeClr>
                </a:solidFill>
                <a:latin typeface="Calibri"/>
                <a:ea typeface="Calibri"/>
                <a:cs typeface="Calibri"/>
                <a:sym typeface="Calibri"/>
              </a:rPr>
              <a:t>und </a:t>
            </a:r>
          </a:p>
          <a:p>
            <a:pPr algn="ctr"/>
            <a:r>
              <a:rPr lang="de-DE" sz="2000" b="1" dirty="0">
                <a:solidFill>
                  <a:schemeClr val="tx2">
                    <a:lumMod val="50000"/>
                  </a:schemeClr>
                </a:solidFill>
                <a:latin typeface="Calibri"/>
                <a:ea typeface="Calibri"/>
                <a:cs typeface="Calibri"/>
                <a:sym typeface="Calibri"/>
              </a:rPr>
              <a:t>keine Versicherung</a:t>
            </a:r>
            <a:endParaRPr sz="2000" dirty="0">
              <a:solidFill>
                <a:schemeClr val="tx2">
                  <a:lumMod val="50000"/>
                </a:schemeClr>
              </a:solidFill>
            </a:endParaRPr>
          </a:p>
        </p:txBody>
      </p:sp>
      <p:cxnSp>
        <p:nvCxnSpPr>
          <p:cNvPr id="48" name="Google Shape;363;p37"/>
          <p:cNvCxnSpPr/>
          <p:nvPr/>
        </p:nvCxnSpPr>
        <p:spPr>
          <a:xfrm flipH="1">
            <a:off x="2755058" y="5200968"/>
            <a:ext cx="682585" cy="0"/>
          </a:xfrm>
          <a:prstGeom prst="straightConnector1">
            <a:avLst/>
          </a:prstGeom>
          <a:noFill/>
          <a:ln w="9525" cap="flat" cmpd="sng">
            <a:solidFill>
              <a:schemeClr val="tx1"/>
            </a:solidFill>
            <a:prstDash val="solid"/>
            <a:round/>
            <a:headEnd type="none" w="sm" len="sm"/>
            <a:tailEnd type="triangle" w="med" len="med"/>
          </a:ln>
        </p:spPr>
      </p:cxnSp>
      <p:sp>
        <p:nvSpPr>
          <p:cNvPr id="75" name="Google Shape;434;p39"/>
          <p:cNvSpPr txBox="1"/>
          <p:nvPr/>
        </p:nvSpPr>
        <p:spPr>
          <a:xfrm>
            <a:off x="4125205" y="1929425"/>
            <a:ext cx="2532364" cy="430847"/>
          </a:xfrm>
          <a:prstGeom prst="rect">
            <a:avLst/>
          </a:prstGeom>
          <a:noFill/>
          <a:ln>
            <a:noFill/>
          </a:ln>
        </p:spPr>
        <p:txBody>
          <a:bodyPr spcFirstLastPara="1" wrap="square" lIns="91425" tIns="45700" rIns="91425" bIns="45700" anchor="t" anchorCtr="0">
            <a:spAutoFit/>
          </a:bodyPr>
          <a:lstStyle/>
          <a:p>
            <a:r>
              <a:rPr lang="de-DE" sz="2200" b="1" dirty="0">
                <a:solidFill>
                  <a:schemeClr val="accent2"/>
                </a:solidFill>
                <a:latin typeface="Calibri"/>
                <a:ea typeface="Calibri"/>
                <a:cs typeface="Calibri"/>
                <a:sym typeface="Calibri"/>
              </a:rPr>
              <a:t>„Naturalisierung“</a:t>
            </a:r>
            <a:endParaRPr sz="2200" dirty="0">
              <a:solidFill>
                <a:schemeClr val="accent2"/>
              </a:solidFill>
            </a:endParaRPr>
          </a:p>
        </p:txBody>
      </p:sp>
      <p:cxnSp>
        <p:nvCxnSpPr>
          <p:cNvPr id="76" name="Gerade Verbindung mit Pfeil 75"/>
          <p:cNvCxnSpPr/>
          <p:nvPr/>
        </p:nvCxnSpPr>
        <p:spPr>
          <a:xfrm flipV="1">
            <a:off x="6462209" y="1596537"/>
            <a:ext cx="1680048" cy="689816"/>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7" name="Gerade Verbindung mit Pfeil 76"/>
          <p:cNvCxnSpPr/>
          <p:nvPr/>
        </p:nvCxnSpPr>
        <p:spPr>
          <a:xfrm flipH="1">
            <a:off x="2669651" y="2464664"/>
            <a:ext cx="2294219" cy="254845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6238079" y="2566073"/>
            <a:ext cx="438441" cy="2056667"/>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7" name="Grafik 26">
            <a:extLst>
              <a:ext uri="{FF2B5EF4-FFF2-40B4-BE49-F238E27FC236}">
                <a16:creationId xmlns:a16="http://schemas.microsoft.com/office/drawing/2014/main" id="{7AF09E90-7378-4D15-A544-525E22C4D9E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991D58FE-EB4C-2105-D285-31A885C8D76D}"/>
              </a:ext>
            </a:extLst>
          </p:cNvPr>
          <p:cNvSpPr txBox="1"/>
          <p:nvPr/>
        </p:nvSpPr>
        <p:spPr>
          <a:xfrm>
            <a:off x="4939813" y="5856890"/>
            <a:ext cx="6814417" cy="2308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331128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7" name="Google Shape;354;p37"/>
          <p:cNvSpPr txBox="1"/>
          <p:nvPr/>
        </p:nvSpPr>
        <p:spPr>
          <a:xfrm>
            <a:off x="1301499" y="1135952"/>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Vorstellung in der 35. SSW</a:t>
            </a:r>
            <a:endParaRPr sz="2000" dirty="0"/>
          </a:p>
        </p:txBody>
      </p:sp>
      <p:sp>
        <p:nvSpPr>
          <p:cNvPr id="28" name="Google Shape;355;p37"/>
          <p:cNvSpPr txBox="1"/>
          <p:nvPr/>
        </p:nvSpPr>
        <p:spPr>
          <a:xfrm>
            <a:off x="4484430" y="1106056"/>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dk1"/>
                </a:solidFill>
                <a:latin typeface="Calibri"/>
                <a:ea typeface="Calibri"/>
                <a:cs typeface="Calibri"/>
                <a:sym typeface="Calibri"/>
              </a:rPr>
              <a:t>Keine Vorsorge </a:t>
            </a:r>
          </a:p>
          <a:p>
            <a:pPr algn="ctr"/>
            <a:r>
              <a:rPr lang="de-DE" sz="2000" b="1" dirty="0">
                <a:solidFill>
                  <a:schemeClr val="dk1"/>
                </a:solidFill>
                <a:latin typeface="Calibri"/>
                <a:ea typeface="Calibri"/>
                <a:cs typeface="Calibri"/>
                <a:sym typeface="Calibri"/>
              </a:rPr>
              <a:t>mehr</a:t>
            </a:r>
            <a:endParaRPr sz="2000" dirty="0"/>
          </a:p>
        </p:txBody>
      </p:sp>
      <p:sp>
        <p:nvSpPr>
          <p:cNvPr id="29" name="Google Shape;356;p37"/>
          <p:cNvSpPr txBox="1"/>
          <p:nvPr/>
        </p:nvSpPr>
        <p:spPr>
          <a:xfrm>
            <a:off x="7827229" y="1112038"/>
            <a:ext cx="274800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Risikoschwangerschaft festgestellt</a:t>
            </a:r>
            <a:endParaRPr sz="2000" dirty="0">
              <a:solidFill>
                <a:schemeClr val="tx2">
                  <a:lumMod val="50000"/>
                </a:schemeClr>
              </a:solidFill>
            </a:endParaRPr>
          </a:p>
        </p:txBody>
      </p:sp>
      <p:sp>
        <p:nvSpPr>
          <p:cNvPr id="49" name="Google Shape;357;p37"/>
          <p:cNvSpPr txBox="1"/>
          <p:nvPr/>
        </p:nvSpPr>
        <p:spPr>
          <a:xfrm>
            <a:off x="8169659" y="2847706"/>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Geht zweimal zur Vorsorge, muss dort aber jeweils 100 € privat zahlen</a:t>
            </a:r>
            <a:endParaRPr sz="2000" dirty="0">
              <a:solidFill>
                <a:schemeClr val="tx2">
                  <a:lumMod val="50000"/>
                </a:schemeClr>
              </a:solidFill>
            </a:endParaRPr>
          </a:p>
        </p:txBody>
      </p:sp>
      <p:sp>
        <p:nvSpPr>
          <p:cNvPr id="50" name="Google Shape;358;p37"/>
          <p:cNvSpPr txBox="1"/>
          <p:nvPr/>
        </p:nvSpPr>
        <p:spPr>
          <a:xfrm>
            <a:off x="1159541" y="2979750"/>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Schwangerschaft, </a:t>
            </a:r>
          </a:p>
          <a:p>
            <a:pPr algn="ctr"/>
            <a:r>
              <a:rPr lang="de-DE" sz="2000" b="1" dirty="0">
                <a:solidFill>
                  <a:schemeClr val="tx2">
                    <a:lumMod val="50000"/>
                  </a:schemeClr>
                </a:solidFill>
                <a:latin typeface="Calibri"/>
                <a:ea typeface="Calibri"/>
                <a:cs typeface="Calibri"/>
                <a:sym typeface="Calibri"/>
              </a:rPr>
              <a:t>kann daher nicht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mehr arbeiten</a:t>
            </a:r>
            <a:endParaRPr sz="2000" dirty="0">
              <a:solidFill>
                <a:schemeClr val="tx2">
                  <a:lumMod val="50000"/>
                </a:schemeClr>
              </a:solidFill>
            </a:endParaRPr>
          </a:p>
        </p:txBody>
      </p:sp>
      <p:sp>
        <p:nvSpPr>
          <p:cNvPr id="51" name="Google Shape;359;p37"/>
          <p:cNvSpPr txBox="1"/>
          <p:nvPr/>
        </p:nvSpPr>
        <p:spPr>
          <a:xfrm>
            <a:off x="961447" y="4868744"/>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Beginnt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prekäre Arbeit</a:t>
            </a:r>
            <a:endParaRPr sz="2000" dirty="0">
              <a:solidFill>
                <a:schemeClr val="tx2">
                  <a:lumMod val="50000"/>
                </a:schemeClr>
              </a:solidFill>
            </a:endParaRPr>
          </a:p>
        </p:txBody>
      </p:sp>
      <p:sp>
        <p:nvSpPr>
          <p:cNvPr id="52" name="Google Shape;360;p37"/>
          <p:cNvSpPr txBox="1"/>
          <p:nvPr/>
        </p:nvSpPr>
        <p:spPr>
          <a:xfrm>
            <a:off x="2953864" y="4847045"/>
            <a:ext cx="2405576" cy="707846"/>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Zieht nach </a:t>
            </a:r>
            <a:endParaRPr sz="2000" dirty="0">
              <a:solidFill>
                <a:schemeClr val="tx2">
                  <a:lumMod val="50000"/>
                </a:schemeClr>
              </a:solidFill>
            </a:endParaRPr>
          </a:p>
          <a:p>
            <a:pPr algn="ctr"/>
            <a:r>
              <a:rPr lang="de-DE" sz="2000" b="1" dirty="0">
                <a:solidFill>
                  <a:schemeClr val="tx2">
                    <a:lumMod val="50000"/>
                  </a:schemeClr>
                </a:solidFill>
                <a:latin typeface="Calibri"/>
                <a:cs typeface="Calibri"/>
                <a:sym typeface="Calibri"/>
              </a:rPr>
              <a:t>Halle</a:t>
            </a:r>
            <a:endParaRPr sz="2000" dirty="0">
              <a:solidFill>
                <a:schemeClr val="tx2">
                  <a:lumMod val="50000"/>
                </a:schemeClr>
              </a:solidFill>
            </a:endParaRPr>
          </a:p>
        </p:txBody>
      </p:sp>
      <p:sp>
        <p:nvSpPr>
          <p:cNvPr id="53" name="Google Shape;362;p37"/>
          <p:cNvSpPr txBox="1"/>
          <p:nvPr/>
        </p:nvSpPr>
        <p:spPr>
          <a:xfrm>
            <a:off x="8169659" y="4560968"/>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err="1">
                <a:solidFill>
                  <a:schemeClr val="tx2">
                    <a:lumMod val="50000"/>
                  </a:schemeClr>
                </a:solidFill>
                <a:latin typeface="Calibri"/>
                <a:ea typeface="Calibri"/>
                <a:cs typeface="Calibri"/>
                <a:sym typeface="Calibri"/>
              </a:rPr>
              <a:t>Romni</a:t>
            </a:r>
            <a:r>
              <a:rPr lang="de-DE" sz="2000" b="1" dirty="0">
                <a:solidFill>
                  <a:schemeClr val="tx2">
                    <a:lumMod val="50000"/>
                  </a:schemeClr>
                </a:solidFill>
                <a:latin typeface="Calibri"/>
                <a:ea typeface="Calibri"/>
                <a:cs typeface="Calibri"/>
                <a:sym typeface="Calibri"/>
              </a:rPr>
              <a:t>, Handwerkerfamilie </a:t>
            </a:r>
            <a:endParaRPr sz="2000" dirty="0">
              <a:solidFill>
                <a:schemeClr val="tx2">
                  <a:lumMod val="50000"/>
                </a:schemeClr>
              </a:solidFill>
            </a:endParaRPr>
          </a:p>
          <a:p>
            <a:pPr algn="ctr"/>
            <a:r>
              <a:rPr lang="de-DE" sz="2000" b="1" dirty="0">
                <a:solidFill>
                  <a:schemeClr val="tx2">
                    <a:lumMod val="50000"/>
                  </a:schemeClr>
                </a:solidFill>
                <a:latin typeface="Calibri"/>
                <a:ea typeface="Calibri"/>
                <a:cs typeface="Calibri"/>
                <a:sym typeface="Calibri"/>
              </a:rPr>
              <a:t>aus der Nähe von Bukarest</a:t>
            </a:r>
            <a:endParaRPr sz="2000" dirty="0">
              <a:solidFill>
                <a:schemeClr val="tx2">
                  <a:lumMod val="50000"/>
                </a:schemeClr>
              </a:solidFill>
            </a:endParaRPr>
          </a:p>
        </p:txBody>
      </p:sp>
      <p:cxnSp>
        <p:nvCxnSpPr>
          <p:cNvPr id="54" name="Google Shape;363;p37"/>
          <p:cNvCxnSpPr/>
          <p:nvPr/>
        </p:nvCxnSpPr>
        <p:spPr>
          <a:xfrm flipH="1">
            <a:off x="7566193" y="5200968"/>
            <a:ext cx="682585" cy="0"/>
          </a:xfrm>
          <a:prstGeom prst="straightConnector1">
            <a:avLst/>
          </a:prstGeom>
          <a:noFill/>
          <a:ln w="9525" cap="flat" cmpd="sng">
            <a:solidFill>
              <a:schemeClr val="tx1"/>
            </a:solidFill>
            <a:prstDash val="solid"/>
            <a:round/>
            <a:headEnd type="none" w="sm" len="sm"/>
            <a:tailEnd type="triangle" w="med" len="med"/>
          </a:ln>
        </p:spPr>
      </p:cxnSp>
      <p:cxnSp>
        <p:nvCxnSpPr>
          <p:cNvPr id="55" name="Google Shape;364;p37"/>
          <p:cNvCxnSpPr/>
          <p:nvPr/>
        </p:nvCxnSpPr>
        <p:spPr>
          <a:xfrm flipH="1">
            <a:off x="4751606" y="5204584"/>
            <a:ext cx="774692" cy="5778"/>
          </a:xfrm>
          <a:prstGeom prst="straightConnector1">
            <a:avLst/>
          </a:prstGeom>
          <a:noFill/>
          <a:ln w="9525" cap="flat" cmpd="sng">
            <a:solidFill>
              <a:schemeClr val="tx1"/>
            </a:solidFill>
            <a:prstDash val="solid"/>
            <a:round/>
            <a:headEnd type="none" w="sm" len="sm"/>
            <a:tailEnd type="triangle" w="med" len="med"/>
          </a:ln>
        </p:spPr>
      </p:cxnSp>
      <p:cxnSp>
        <p:nvCxnSpPr>
          <p:cNvPr id="56" name="Google Shape;365;p37"/>
          <p:cNvCxnSpPr/>
          <p:nvPr/>
        </p:nvCxnSpPr>
        <p:spPr>
          <a:xfrm rot="10800000">
            <a:off x="2271619" y="3995372"/>
            <a:ext cx="0" cy="826427"/>
          </a:xfrm>
          <a:prstGeom prst="straightConnector1">
            <a:avLst/>
          </a:prstGeom>
          <a:noFill/>
          <a:ln w="9525" cap="flat" cmpd="sng">
            <a:solidFill>
              <a:schemeClr val="tx1"/>
            </a:solidFill>
            <a:prstDash val="solid"/>
            <a:round/>
            <a:headEnd type="none" w="sm" len="sm"/>
            <a:tailEnd type="triangle" w="med" len="med"/>
          </a:ln>
        </p:spPr>
      </p:cxnSp>
      <p:cxnSp>
        <p:nvCxnSpPr>
          <p:cNvPr id="57" name="Google Shape;366;p37"/>
          <p:cNvCxnSpPr/>
          <p:nvPr/>
        </p:nvCxnSpPr>
        <p:spPr>
          <a:xfrm>
            <a:off x="3328991" y="3412708"/>
            <a:ext cx="1106245" cy="6610"/>
          </a:xfrm>
          <a:prstGeom prst="straightConnector1">
            <a:avLst/>
          </a:prstGeom>
          <a:noFill/>
          <a:ln w="9525" cap="flat" cmpd="sng">
            <a:solidFill>
              <a:schemeClr val="tx1"/>
            </a:solidFill>
            <a:prstDash val="solid"/>
            <a:round/>
            <a:headEnd type="none" w="sm" len="sm"/>
            <a:tailEnd type="triangle" w="med" len="med"/>
          </a:ln>
        </p:spPr>
      </p:cxnSp>
      <p:cxnSp>
        <p:nvCxnSpPr>
          <p:cNvPr id="58" name="Google Shape;367;p37"/>
          <p:cNvCxnSpPr/>
          <p:nvPr/>
        </p:nvCxnSpPr>
        <p:spPr>
          <a:xfrm flipV="1">
            <a:off x="6610865" y="3406102"/>
            <a:ext cx="1099345" cy="2114"/>
          </a:xfrm>
          <a:prstGeom prst="straightConnector1">
            <a:avLst/>
          </a:prstGeom>
          <a:noFill/>
          <a:ln w="9525" cap="flat" cmpd="sng">
            <a:solidFill>
              <a:schemeClr val="tx1"/>
            </a:solidFill>
            <a:prstDash val="solid"/>
            <a:round/>
            <a:headEnd type="none" w="sm" len="sm"/>
            <a:tailEnd type="triangle" w="med" len="med"/>
          </a:ln>
        </p:spPr>
      </p:cxnSp>
      <p:cxnSp>
        <p:nvCxnSpPr>
          <p:cNvPr id="59" name="Google Shape;368;p37"/>
          <p:cNvCxnSpPr>
            <a:stCxn id="49" idx="0"/>
          </p:cNvCxnSpPr>
          <p:nvPr/>
        </p:nvCxnSpPr>
        <p:spPr>
          <a:xfrm flipV="1">
            <a:off x="9372447" y="1832902"/>
            <a:ext cx="0" cy="1014804"/>
          </a:xfrm>
          <a:prstGeom prst="straightConnector1">
            <a:avLst/>
          </a:prstGeom>
          <a:noFill/>
          <a:ln w="9525" cap="flat" cmpd="sng">
            <a:solidFill>
              <a:schemeClr val="tx1"/>
            </a:solidFill>
            <a:prstDash val="solid"/>
            <a:round/>
            <a:headEnd type="none" w="sm" len="sm"/>
            <a:tailEnd type="triangle" w="med" len="med"/>
          </a:ln>
        </p:spPr>
      </p:cxnSp>
      <p:cxnSp>
        <p:nvCxnSpPr>
          <p:cNvPr id="60" name="Google Shape;370;p37"/>
          <p:cNvCxnSpPr/>
          <p:nvPr/>
        </p:nvCxnSpPr>
        <p:spPr>
          <a:xfrm flipH="1">
            <a:off x="3707075"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61" name="Google Shape;361;p37"/>
          <p:cNvSpPr txBox="1"/>
          <p:nvPr/>
        </p:nvSpPr>
        <p:spPr>
          <a:xfrm>
            <a:off x="5347329" y="4594852"/>
            <a:ext cx="2405576" cy="1323399"/>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Arbeitslosigkeit und soziale Marginalisierung in Rumänien </a:t>
            </a:r>
            <a:endParaRPr sz="2000" dirty="0">
              <a:solidFill>
                <a:schemeClr val="tx2">
                  <a:lumMod val="50000"/>
                </a:schemeClr>
              </a:solidFill>
            </a:endParaRPr>
          </a:p>
        </p:txBody>
      </p:sp>
      <p:cxnSp>
        <p:nvCxnSpPr>
          <p:cNvPr id="62" name="Google Shape;370;p37"/>
          <p:cNvCxnSpPr/>
          <p:nvPr/>
        </p:nvCxnSpPr>
        <p:spPr>
          <a:xfrm flipH="1">
            <a:off x="6657569" y="1339296"/>
            <a:ext cx="998343" cy="1879"/>
          </a:xfrm>
          <a:prstGeom prst="straightConnector1">
            <a:avLst/>
          </a:prstGeom>
          <a:noFill/>
          <a:ln w="9525" cap="flat" cmpd="sng">
            <a:solidFill>
              <a:schemeClr val="tx1"/>
            </a:solidFill>
            <a:prstDash val="solid"/>
            <a:round/>
            <a:headEnd type="none" w="sm" len="sm"/>
            <a:tailEnd type="triangle" w="med" len="med"/>
          </a:ln>
        </p:spPr>
      </p:cxnSp>
      <p:sp>
        <p:nvSpPr>
          <p:cNvPr id="63" name="Google Shape;358;p37"/>
          <p:cNvSpPr txBox="1"/>
          <p:nvPr/>
        </p:nvSpPr>
        <p:spPr>
          <a:xfrm>
            <a:off x="4423309" y="2937323"/>
            <a:ext cx="2405576" cy="1015622"/>
          </a:xfrm>
          <a:prstGeom prst="rect">
            <a:avLst/>
          </a:prstGeom>
          <a:noFill/>
          <a:ln>
            <a:noFill/>
          </a:ln>
        </p:spPr>
        <p:txBody>
          <a:bodyPr spcFirstLastPara="1" wrap="square" lIns="91425" tIns="45700" rIns="91425" bIns="45700" anchor="t" anchorCtr="0">
            <a:spAutoFit/>
          </a:bodyPr>
          <a:lstStyle/>
          <a:p>
            <a:pPr algn="ctr"/>
            <a:r>
              <a:rPr lang="de-DE" sz="2000" b="1" dirty="0">
                <a:solidFill>
                  <a:schemeClr val="tx2">
                    <a:lumMod val="50000"/>
                  </a:schemeClr>
                </a:solidFill>
                <a:latin typeface="Calibri"/>
                <a:ea typeface="Calibri"/>
                <a:cs typeface="Calibri"/>
                <a:sym typeface="Calibri"/>
              </a:rPr>
              <a:t>Kein Einkommen </a:t>
            </a:r>
          </a:p>
          <a:p>
            <a:pPr algn="ctr"/>
            <a:r>
              <a:rPr lang="de-DE" sz="2000" b="1" dirty="0">
                <a:solidFill>
                  <a:schemeClr val="tx2">
                    <a:lumMod val="50000"/>
                  </a:schemeClr>
                </a:solidFill>
                <a:latin typeface="Calibri"/>
                <a:ea typeface="Calibri"/>
                <a:cs typeface="Calibri"/>
                <a:sym typeface="Calibri"/>
              </a:rPr>
              <a:t>und </a:t>
            </a:r>
          </a:p>
          <a:p>
            <a:pPr algn="ctr"/>
            <a:r>
              <a:rPr lang="de-DE" sz="2000" b="1" dirty="0">
                <a:solidFill>
                  <a:schemeClr val="tx2">
                    <a:lumMod val="50000"/>
                  </a:schemeClr>
                </a:solidFill>
                <a:latin typeface="Calibri"/>
                <a:ea typeface="Calibri"/>
                <a:cs typeface="Calibri"/>
                <a:sym typeface="Calibri"/>
              </a:rPr>
              <a:t>keine Versicherung</a:t>
            </a:r>
            <a:endParaRPr sz="2000" dirty="0">
              <a:solidFill>
                <a:schemeClr val="tx2">
                  <a:lumMod val="50000"/>
                </a:schemeClr>
              </a:solidFill>
            </a:endParaRPr>
          </a:p>
        </p:txBody>
      </p:sp>
      <p:cxnSp>
        <p:nvCxnSpPr>
          <p:cNvPr id="64" name="Google Shape;363;p37"/>
          <p:cNvCxnSpPr/>
          <p:nvPr/>
        </p:nvCxnSpPr>
        <p:spPr>
          <a:xfrm flipH="1">
            <a:off x="2913466" y="5200968"/>
            <a:ext cx="682585" cy="0"/>
          </a:xfrm>
          <a:prstGeom prst="straightConnector1">
            <a:avLst/>
          </a:prstGeom>
          <a:noFill/>
          <a:ln w="9525" cap="flat" cmpd="sng">
            <a:solidFill>
              <a:schemeClr val="tx1"/>
            </a:solidFill>
            <a:prstDash val="solid"/>
            <a:round/>
            <a:headEnd type="none" w="sm" len="sm"/>
            <a:tailEnd type="triangle" w="med" len="med"/>
          </a:ln>
        </p:spPr>
      </p:cxnSp>
      <p:sp>
        <p:nvSpPr>
          <p:cNvPr id="65" name="Google Shape;434;p39"/>
          <p:cNvSpPr txBox="1"/>
          <p:nvPr/>
        </p:nvSpPr>
        <p:spPr>
          <a:xfrm>
            <a:off x="5924010" y="1902080"/>
            <a:ext cx="2258366" cy="769401"/>
          </a:xfrm>
          <a:prstGeom prst="rect">
            <a:avLst/>
          </a:prstGeom>
          <a:noFill/>
          <a:ln>
            <a:noFill/>
          </a:ln>
        </p:spPr>
        <p:txBody>
          <a:bodyPr spcFirstLastPara="1" wrap="square" lIns="91425" tIns="45700" rIns="91425" bIns="45700" anchor="t" anchorCtr="0">
            <a:spAutoFit/>
          </a:bodyPr>
          <a:lstStyle/>
          <a:p>
            <a:r>
              <a:rPr lang="de-DE" sz="2200" b="1" dirty="0">
                <a:solidFill>
                  <a:srgbClr val="7030A0"/>
                </a:solidFill>
                <a:latin typeface="Calibri"/>
                <a:ea typeface="Calibri"/>
                <a:cs typeface="Calibri"/>
                <a:sym typeface="Calibri"/>
              </a:rPr>
              <a:t>“individueller Lebensstil“</a:t>
            </a:r>
            <a:endParaRPr sz="2200" dirty="0"/>
          </a:p>
        </p:txBody>
      </p:sp>
      <p:cxnSp>
        <p:nvCxnSpPr>
          <p:cNvPr id="66" name="Gerade Verbindung mit Pfeil 65"/>
          <p:cNvCxnSpPr/>
          <p:nvPr/>
        </p:nvCxnSpPr>
        <p:spPr>
          <a:xfrm>
            <a:off x="7710210" y="2363710"/>
            <a:ext cx="725623" cy="455465"/>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Gerade Verbindung mit Pfeil 66"/>
          <p:cNvCxnSpPr/>
          <p:nvPr/>
        </p:nvCxnSpPr>
        <p:spPr>
          <a:xfrm flipH="1" flipV="1">
            <a:off x="6054025" y="1481047"/>
            <a:ext cx="504056" cy="464415"/>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a:off x="2683146" y="2501573"/>
            <a:ext cx="3229322" cy="243493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Gerade Verbindung mit Pfeil 68"/>
          <p:cNvCxnSpPr/>
          <p:nvPr/>
        </p:nvCxnSpPr>
        <p:spPr>
          <a:xfrm flipH="1">
            <a:off x="3205680" y="2279074"/>
            <a:ext cx="2588331" cy="833662"/>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44B828C0-18E5-47F7-9C8A-CC393CCEDA3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F1A35AA2-A1EB-AAF4-F7DF-D0B39F5D99E2}"/>
              </a:ext>
            </a:extLst>
          </p:cNvPr>
          <p:cNvSpPr txBox="1"/>
          <p:nvPr/>
        </p:nvSpPr>
        <p:spPr>
          <a:xfrm>
            <a:off x="5041947" y="5869099"/>
            <a:ext cx="6773777" cy="2308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95815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grpSp>
        <p:nvGrpSpPr>
          <p:cNvPr id="30" name="Gruppieren 29">
            <a:extLst>
              <a:ext uri="{FF2B5EF4-FFF2-40B4-BE49-F238E27FC236}">
                <a16:creationId xmlns:a16="http://schemas.microsoft.com/office/drawing/2014/main" id="{64EBE4AA-2959-AD25-2319-AF735CC79289}"/>
              </a:ext>
            </a:extLst>
          </p:cNvPr>
          <p:cNvGrpSpPr/>
          <p:nvPr/>
        </p:nvGrpSpPr>
        <p:grpSpPr>
          <a:xfrm>
            <a:off x="1582079" y="1252330"/>
            <a:ext cx="9360904" cy="4820479"/>
            <a:chOff x="1122909" y="959426"/>
            <a:chExt cx="9564554" cy="5193812"/>
          </a:xfrm>
        </p:grpSpPr>
        <p:sp>
          <p:nvSpPr>
            <p:cNvPr id="31" name="Google Shape;354;p37"/>
            <p:cNvSpPr txBox="1"/>
            <p:nvPr/>
          </p:nvSpPr>
          <p:spPr>
            <a:xfrm>
              <a:off x="1415480" y="1262265"/>
              <a:ext cx="2405576" cy="338514"/>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solidFill>
                  <a:latin typeface="Calibri"/>
                  <a:ea typeface="Calibri"/>
                  <a:cs typeface="Calibri"/>
                  <a:sym typeface="Calibri"/>
                </a:rPr>
                <a:t>Vorstellung in der 35. SSW</a:t>
              </a:r>
              <a:endParaRPr sz="1600" dirty="0">
                <a:solidFill>
                  <a:srgbClr val="000000"/>
                </a:solidFill>
                <a:latin typeface="Arial" charset="0"/>
              </a:endParaRPr>
            </a:p>
          </p:txBody>
        </p:sp>
        <p:sp>
          <p:nvSpPr>
            <p:cNvPr id="32" name="Google Shape;355;p37"/>
            <p:cNvSpPr txBox="1"/>
            <p:nvPr/>
          </p:nvSpPr>
          <p:spPr>
            <a:xfrm>
              <a:off x="4537292" y="1262265"/>
              <a:ext cx="2405576" cy="584735"/>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solidFill>
                  <a:latin typeface="Calibri"/>
                  <a:ea typeface="Calibri"/>
                  <a:cs typeface="Calibri"/>
                  <a:sym typeface="Calibri"/>
                </a:rPr>
                <a:t>Keine Vorsorge </a:t>
              </a:r>
            </a:p>
            <a:p>
              <a:pPr algn="ctr" fontAlgn="base"/>
              <a:r>
                <a:rPr lang="de-DE" sz="1600" b="1" dirty="0">
                  <a:solidFill>
                    <a:srgbClr val="000000"/>
                  </a:solidFill>
                  <a:latin typeface="Calibri"/>
                  <a:ea typeface="Calibri"/>
                  <a:cs typeface="Calibri"/>
                  <a:sym typeface="Calibri"/>
                </a:rPr>
                <a:t>mehr</a:t>
              </a:r>
              <a:endParaRPr sz="1600" dirty="0">
                <a:solidFill>
                  <a:srgbClr val="000000"/>
                </a:solidFill>
                <a:latin typeface="Arial" charset="0"/>
              </a:endParaRPr>
            </a:p>
          </p:txBody>
        </p:sp>
        <p:sp>
          <p:nvSpPr>
            <p:cNvPr id="33" name="Google Shape;356;p37"/>
            <p:cNvSpPr txBox="1"/>
            <p:nvPr/>
          </p:nvSpPr>
          <p:spPr>
            <a:xfrm>
              <a:off x="7941212" y="1356294"/>
              <a:ext cx="2405576" cy="584735"/>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Risikoschwangerschaft festgestellt</a:t>
              </a:r>
              <a:endParaRPr sz="1600" dirty="0">
                <a:solidFill>
                  <a:srgbClr val="000000">
                    <a:lumMod val="50000"/>
                  </a:srgbClr>
                </a:solidFill>
                <a:latin typeface="Arial" charset="0"/>
              </a:endParaRPr>
            </a:p>
          </p:txBody>
        </p:sp>
        <p:sp>
          <p:nvSpPr>
            <p:cNvPr id="34" name="Google Shape;357;p37"/>
            <p:cNvSpPr txBox="1"/>
            <p:nvPr/>
          </p:nvSpPr>
          <p:spPr>
            <a:xfrm>
              <a:off x="7867058" y="3063430"/>
              <a:ext cx="2405576" cy="830956"/>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Geht zweimal zur Vorsorge, muss dort aber jeweils 100 € privat zahlen</a:t>
              </a:r>
              <a:endParaRPr sz="1600" dirty="0">
                <a:solidFill>
                  <a:srgbClr val="000000">
                    <a:lumMod val="50000"/>
                  </a:srgbClr>
                </a:solidFill>
                <a:latin typeface="Arial" charset="0"/>
              </a:endParaRPr>
            </a:p>
          </p:txBody>
        </p:sp>
        <p:sp>
          <p:nvSpPr>
            <p:cNvPr id="35" name="Google Shape;358;p37"/>
            <p:cNvSpPr txBox="1"/>
            <p:nvPr/>
          </p:nvSpPr>
          <p:spPr>
            <a:xfrm>
              <a:off x="1273524" y="3224006"/>
              <a:ext cx="2405576" cy="830956"/>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Schwangerschaft, </a:t>
              </a:r>
            </a:p>
            <a:p>
              <a:pPr algn="ctr" fontAlgn="base"/>
              <a:r>
                <a:rPr lang="de-DE" sz="1600" b="1" dirty="0">
                  <a:solidFill>
                    <a:srgbClr val="000000">
                      <a:lumMod val="50000"/>
                    </a:srgbClr>
                  </a:solidFill>
                  <a:latin typeface="Calibri"/>
                  <a:ea typeface="Calibri"/>
                  <a:cs typeface="Calibri"/>
                  <a:sym typeface="Calibri"/>
                </a:rPr>
                <a:t>kann daher nicht </a:t>
              </a:r>
              <a:endParaRPr sz="1600" dirty="0">
                <a:solidFill>
                  <a:srgbClr val="000000">
                    <a:lumMod val="50000"/>
                  </a:srgbClr>
                </a:solidFill>
                <a:latin typeface="Arial" charset="0"/>
              </a:endParaRPr>
            </a:p>
            <a:p>
              <a:pPr algn="ctr" fontAlgn="base"/>
              <a:r>
                <a:rPr lang="de-DE" sz="1600" b="1" dirty="0">
                  <a:solidFill>
                    <a:srgbClr val="000000">
                      <a:lumMod val="50000"/>
                    </a:srgbClr>
                  </a:solidFill>
                  <a:latin typeface="Calibri"/>
                  <a:ea typeface="Calibri"/>
                  <a:cs typeface="Calibri"/>
                  <a:sym typeface="Calibri"/>
                </a:rPr>
                <a:t>mehr arbeiten</a:t>
              </a:r>
              <a:endParaRPr sz="1600" dirty="0">
                <a:solidFill>
                  <a:srgbClr val="000000">
                    <a:lumMod val="50000"/>
                  </a:srgbClr>
                </a:solidFill>
                <a:latin typeface="Arial" charset="0"/>
              </a:endParaRPr>
            </a:p>
          </p:txBody>
        </p:sp>
        <p:sp>
          <p:nvSpPr>
            <p:cNvPr id="36" name="Google Shape;359;p37"/>
            <p:cNvSpPr txBox="1"/>
            <p:nvPr/>
          </p:nvSpPr>
          <p:spPr>
            <a:xfrm>
              <a:off x="1122909" y="5349218"/>
              <a:ext cx="2405576" cy="584735"/>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Beginnt </a:t>
              </a:r>
              <a:endParaRPr sz="1600" dirty="0">
                <a:solidFill>
                  <a:srgbClr val="000000">
                    <a:lumMod val="50000"/>
                  </a:srgbClr>
                </a:solidFill>
                <a:latin typeface="Arial" charset="0"/>
              </a:endParaRPr>
            </a:p>
            <a:p>
              <a:pPr algn="ctr" fontAlgn="base"/>
              <a:r>
                <a:rPr lang="de-DE" sz="1600" b="1" dirty="0">
                  <a:solidFill>
                    <a:srgbClr val="000000">
                      <a:lumMod val="50000"/>
                    </a:srgbClr>
                  </a:solidFill>
                  <a:latin typeface="Calibri"/>
                  <a:ea typeface="Calibri"/>
                  <a:cs typeface="Calibri"/>
                  <a:sym typeface="Calibri"/>
                </a:rPr>
                <a:t>prekäre Arbeit</a:t>
              </a:r>
              <a:endParaRPr sz="1600" dirty="0">
                <a:solidFill>
                  <a:srgbClr val="000000">
                    <a:lumMod val="50000"/>
                  </a:srgbClr>
                </a:solidFill>
                <a:latin typeface="Arial" charset="0"/>
              </a:endParaRPr>
            </a:p>
          </p:txBody>
        </p:sp>
        <p:sp>
          <p:nvSpPr>
            <p:cNvPr id="37" name="Google Shape;360;p37"/>
            <p:cNvSpPr txBox="1"/>
            <p:nvPr/>
          </p:nvSpPr>
          <p:spPr>
            <a:xfrm>
              <a:off x="2927648" y="5349258"/>
              <a:ext cx="2405576" cy="584735"/>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Zieht nach </a:t>
              </a:r>
              <a:endParaRPr sz="1600" dirty="0">
                <a:solidFill>
                  <a:srgbClr val="000000">
                    <a:lumMod val="50000"/>
                  </a:srgbClr>
                </a:solidFill>
                <a:latin typeface="Arial" charset="0"/>
              </a:endParaRPr>
            </a:p>
            <a:p>
              <a:pPr algn="ctr" fontAlgn="base"/>
              <a:r>
                <a:rPr lang="de-DE" sz="1600" b="1" dirty="0">
                  <a:solidFill>
                    <a:srgbClr val="000000">
                      <a:lumMod val="50000"/>
                    </a:srgbClr>
                  </a:solidFill>
                  <a:latin typeface="Calibri"/>
                  <a:cs typeface="Calibri"/>
                  <a:sym typeface="Calibri"/>
                </a:rPr>
                <a:t>Halle</a:t>
              </a:r>
              <a:endParaRPr sz="1600" dirty="0">
                <a:solidFill>
                  <a:srgbClr val="000000">
                    <a:lumMod val="50000"/>
                  </a:srgbClr>
                </a:solidFill>
                <a:latin typeface="Arial" charset="0"/>
              </a:endParaRPr>
            </a:p>
          </p:txBody>
        </p:sp>
        <p:sp>
          <p:nvSpPr>
            <p:cNvPr id="38" name="Google Shape;362;p37"/>
            <p:cNvSpPr txBox="1"/>
            <p:nvPr/>
          </p:nvSpPr>
          <p:spPr>
            <a:xfrm>
              <a:off x="8077200" y="5076060"/>
              <a:ext cx="2405576" cy="1077178"/>
            </a:xfrm>
            <a:prstGeom prst="rect">
              <a:avLst/>
            </a:prstGeom>
            <a:noFill/>
            <a:ln>
              <a:noFill/>
            </a:ln>
          </p:spPr>
          <p:txBody>
            <a:bodyPr spcFirstLastPara="1" wrap="square" lIns="91425" tIns="45700" rIns="91425" bIns="45700" anchor="t" anchorCtr="0">
              <a:spAutoFit/>
            </a:bodyPr>
            <a:lstStyle/>
            <a:p>
              <a:pPr algn="ctr" fontAlgn="base"/>
              <a:r>
                <a:rPr lang="de-DE" sz="1600" b="1" dirty="0" err="1">
                  <a:solidFill>
                    <a:srgbClr val="000000">
                      <a:lumMod val="50000"/>
                    </a:srgbClr>
                  </a:solidFill>
                  <a:latin typeface="Calibri"/>
                  <a:ea typeface="Calibri"/>
                  <a:cs typeface="Calibri"/>
                  <a:sym typeface="Calibri"/>
                </a:rPr>
                <a:t>Romni</a:t>
              </a:r>
              <a:r>
                <a:rPr lang="de-DE" sz="1600" b="1" dirty="0">
                  <a:solidFill>
                    <a:srgbClr val="000000">
                      <a:lumMod val="50000"/>
                    </a:srgbClr>
                  </a:solidFill>
                  <a:latin typeface="Calibri"/>
                  <a:ea typeface="Calibri"/>
                  <a:cs typeface="Calibri"/>
                  <a:sym typeface="Calibri"/>
                </a:rPr>
                <a:t>, Handwerkerfamilie </a:t>
              </a:r>
              <a:endParaRPr sz="1600" dirty="0">
                <a:solidFill>
                  <a:srgbClr val="000000">
                    <a:lumMod val="50000"/>
                  </a:srgbClr>
                </a:solidFill>
                <a:latin typeface="Arial" charset="0"/>
              </a:endParaRPr>
            </a:p>
            <a:p>
              <a:pPr algn="ctr" fontAlgn="base"/>
              <a:r>
                <a:rPr lang="de-DE" sz="1600" b="1" dirty="0">
                  <a:solidFill>
                    <a:srgbClr val="000000">
                      <a:lumMod val="50000"/>
                    </a:srgbClr>
                  </a:solidFill>
                  <a:latin typeface="Calibri"/>
                  <a:ea typeface="Calibri"/>
                  <a:cs typeface="Calibri"/>
                  <a:sym typeface="Calibri"/>
                </a:rPr>
                <a:t>aus der Nähe von Bukarest</a:t>
              </a:r>
              <a:endParaRPr sz="1600" dirty="0">
                <a:solidFill>
                  <a:srgbClr val="000000">
                    <a:lumMod val="50000"/>
                  </a:srgbClr>
                </a:solidFill>
                <a:latin typeface="Arial" charset="0"/>
              </a:endParaRPr>
            </a:p>
          </p:txBody>
        </p:sp>
        <p:cxnSp>
          <p:nvCxnSpPr>
            <p:cNvPr id="39" name="Google Shape;363;p37"/>
            <p:cNvCxnSpPr/>
            <p:nvPr/>
          </p:nvCxnSpPr>
          <p:spPr>
            <a:xfrm flipH="1">
              <a:off x="7440254" y="5681441"/>
              <a:ext cx="682585" cy="0"/>
            </a:xfrm>
            <a:prstGeom prst="straightConnector1">
              <a:avLst/>
            </a:prstGeom>
            <a:noFill/>
            <a:ln w="9525" cap="flat" cmpd="sng">
              <a:solidFill>
                <a:schemeClr val="tx1"/>
              </a:solidFill>
              <a:prstDash val="solid"/>
              <a:round/>
              <a:headEnd type="none" w="sm" len="sm"/>
              <a:tailEnd type="triangle" w="med" len="med"/>
            </a:ln>
          </p:spPr>
        </p:cxnSp>
        <p:cxnSp>
          <p:nvCxnSpPr>
            <p:cNvPr id="40" name="Google Shape;364;p37"/>
            <p:cNvCxnSpPr/>
            <p:nvPr/>
          </p:nvCxnSpPr>
          <p:spPr>
            <a:xfrm flipH="1">
              <a:off x="4745244" y="5703377"/>
              <a:ext cx="774692" cy="5778"/>
            </a:xfrm>
            <a:prstGeom prst="straightConnector1">
              <a:avLst/>
            </a:prstGeom>
            <a:noFill/>
            <a:ln w="9525" cap="flat" cmpd="sng">
              <a:solidFill>
                <a:schemeClr val="tx1"/>
              </a:solidFill>
              <a:prstDash val="solid"/>
              <a:round/>
              <a:headEnd type="none" w="sm" len="sm"/>
              <a:tailEnd type="triangle" w="med" len="med"/>
            </a:ln>
          </p:spPr>
        </p:cxnSp>
        <p:cxnSp>
          <p:nvCxnSpPr>
            <p:cNvPr id="41" name="Google Shape;365;p37"/>
            <p:cNvCxnSpPr>
              <a:stCxn id="36" idx="0"/>
            </p:cNvCxnSpPr>
            <p:nvPr/>
          </p:nvCxnSpPr>
          <p:spPr>
            <a:xfrm flipV="1">
              <a:off x="2325697" y="4149082"/>
              <a:ext cx="0" cy="1200136"/>
            </a:xfrm>
            <a:prstGeom prst="straightConnector1">
              <a:avLst/>
            </a:prstGeom>
            <a:noFill/>
            <a:ln w="9525" cap="flat" cmpd="sng">
              <a:solidFill>
                <a:schemeClr val="tx1"/>
              </a:solidFill>
              <a:prstDash val="solid"/>
              <a:round/>
              <a:headEnd type="none" w="sm" len="sm"/>
              <a:tailEnd type="triangle" w="med" len="med"/>
            </a:ln>
          </p:spPr>
        </p:cxnSp>
        <p:cxnSp>
          <p:nvCxnSpPr>
            <p:cNvPr id="42" name="Google Shape;366;p37"/>
            <p:cNvCxnSpPr/>
            <p:nvPr/>
          </p:nvCxnSpPr>
          <p:spPr>
            <a:xfrm>
              <a:off x="3442974" y="3656964"/>
              <a:ext cx="1106245" cy="6610"/>
            </a:xfrm>
            <a:prstGeom prst="straightConnector1">
              <a:avLst/>
            </a:prstGeom>
            <a:noFill/>
            <a:ln w="9525" cap="flat" cmpd="sng">
              <a:solidFill>
                <a:schemeClr val="tx1"/>
              </a:solidFill>
              <a:prstDash val="solid"/>
              <a:round/>
              <a:headEnd type="none" w="sm" len="sm"/>
              <a:tailEnd type="triangle" w="med" len="med"/>
            </a:ln>
          </p:spPr>
        </p:cxnSp>
        <p:cxnSp>
          <p:nvCxnSpPr>
            <p:cNvPr id="43" name="Google Shape;367;p37"/>
            <p:cNvCxnSpPr/>
            <p:nvPr/>
          </p:nvCxnSpPr>
          <p:spPr>
            <a:xfrm flipV="1">
              <a:off x="6724848" y="3650358"/>
              <a:ext cx="1099345" cy="2114"/>
            </a:xfrm>
            <a:prstGeom prst="straightConnector1">
              <a:avLst/>
            </a:prstGeom>
            <a:noFill/>
            <a:ln w="9525" cap="flat" cmpd="sng">
              <a:solidFill>
                <a:schemeClr val="tx1"/>
              </a:solidFill>
              <a:prstDash val="solid"/>
              <a:round/>
              <a:headEnd type="none" w="sm" len="sm"/>
              <a:tailEnd type="triangle" w="med" len="med"/>
            </a:ln>
          </p:spPr>
        </p:cxnSp>
        <p:cxnSp>
          <p:nvCxnSpPr>
            <p:cNvPr id="44" name="Google Shape;368;p37"/>
            <p:cNvCxnSpPr>
              <a:stCxn id="34" idx="0"/>
            </p:cNvCxnSpPr>
            <p:nvPr/>
          </p:nvCxnSpPr>
          <p:spPr>
            <a:xfrm flipV="1">
              <a:off x="9069846" y="2048626"/>
              <a:ext cx="0" cy="1014804"/>
            </a:xfrm>
            <a:prstGeom prst="straightConnector1">
              <a:avLst/>
            </a:prstGeom>
            <a:noFill/>
            <a:ln w="9525" cap="flat" cmpd="sng">
              <a:solidFill>
                <a:schemeClr val="tx1"/>
              </a:solidFill>
              <a:prstDash val="solid"/>
              <a:round/>
              <a:headEnd type="none" w="sm" len="sm"/>
              <a:tailEnd type="triangle" w="med" len="med"/>
            </a:ln>
          </p:spPr>
        </p:cxnSp>
        <p:cxnSp>
          <p:nvCxnSpPr>
            <p:cNvPr id="45" name="Google Shape;370;p37"/>
            <p:cNvCxnSpPr/>
            <p:nvPr/>
          </p:nvCxnSpPr>
          <p:spPr>
            <a:xfrm flipH="1">
              <a:off x="3821058" y="1583552"/>
              <a:ext cx="998343" cy="1879"/>
            </a:xfrm>
            <a:prstGeom prst="straightConnector1">
              <a:avLst/>
            </a:prstGeom>
            <a:noFill/>
            <a:ln w="9525" cap="flat" cmpd="sng">
              <a:solidFill>
                <a:schemeClr val="tx1"/>
              </a:solidFill>
              <a:prstDash val="solid"/>
              <a:round/>
              <a:headEnd type="none" w="sm" len="sm"/>
              <a:tailEnd type="triangle" w="med" len="med"/>
            </a:ln>
          </p:spPr>
        </p:cxnSp>
        <p:sp>
          <p:nvSpPr>
            <p:cNvPr id="46" name="Google Shape;361;p37"/>
            <p:cNvSpPr txBox="1"/>
            <p:nvPr/>
          </p:nvSpPr>
          <p:spPr>
            <a:xfrm>
              <a:off x="5274600" y="5108992"/>
              <a:ext cx="2405576" cy="830956"/>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Arbeitslosigkeit und soziale Marginalisierung in Rumänien </a:t>
              </a:r>
              <a:endParaRPr sz="1600" dirty="0">
                <a:solidFill>
                  <a:srgbClr val="000000">
                    <a:lumMod val="50000"/>
                  </a:srgbClr>
                </a:solidFill>
                <a:latin typeface="Arial" charset="0"/>
              </a:endParaRPr>
            </a:p>
          </p:txBody>
        </p:sp>
        <p:cxnSp>
          <p:nvCxnSpPr>
            <p:cNvPr id="47" name="Google Shape;370;p37"/>
            <p:cNvCxnSpPr/>
            <p:nvPr/>
          </p:nvCxnSpPr>
          <p:spPr>
            <a:xfrm flipH="1">
              <a:off x="6771552" y="1583552"/>
              <a:ext cx="998343" cy="1879"/>
            </a:xfrm>
            <a:prstGeom prst="straightConnector1">
              <a:avLst/>
            </a:prstGeom>
            <a:noFill/>
            <a:ln w="9525" cap="flat" cmpd="sng">
              <a:solidFill>
                <a:schemeClr val="tx1"/>
              </a:solidFill>
              <a:prstDash val="solid"/>
              <a:round/>
              <a:headEnd type="none" w="sm" len="sm"/>
              <a:tailEnd type="triangle" w="med" len="med"/>
            </a:ln>
          </p:spPr>
        </p:cxnSp>
        <p:sp>
          <p:nvSpPr>
            <p:cNvPr id="48" name="Google Shape;358;p37"/>
            <p:cNvSpPr txBox="1"/>
            <p:nvPr/>
          </p:nvSpPr>
          <p:spPr>
            <a:xfrm>
              <a:off x="4410504" y="3190829"/>
              <a:ext cx="2405576" cy="830956"/>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000000">
                      <a:lumMod val="50000"/>
                    </a:srgbClr>
                  </a:solidFill>
                  <a:latin typeface="Calibri"/>
                  <a:ea typeface="Calibri"/>
                  <a:cs typeface="Calibri"/>
                  <a:sym typeface="Calibri"/>
                </a:rPr>
                <a:t>Kein Einkommen </a:t>
              </a:r>
            </a:p>
            <a:p>
              <a:pPr algn="ctr" fontAlgn="base"/>
              <a:r>
                <a:rPr lang="de-DE" sz="1600" b="1" dirty="0">
                  <a:solidFill>
                    <a:srgbClr val="000000">
                      <a:lumMod val="50000"/>
                    </a:srgbClr>
                  </a:solidFill>
                  <a:latin typeface="Calibri"/>
                  <a:ea typeface="Calibri"/>
                  <a:cs typeface="Calibri"/>
                  <a:sym typeface="Calibri"/>
                </a:rPr>
                <a:t>und </a:t>
              </a:r>
            </a:p>
            <a:p>
              <a:pPr algn="ctr" fontAlgn="base"/>
              <a:r>
                <a:rPr lang="de-DE" sz="1600" b="1" dirty="0">
                  <a:solidFill>
                    <a:srgbClr val="000000">
                      <a:lumMod val="50000"/>
                    </a:srgbClr>
                  </a:solidFill>
                  <a:latin typeface="Calibri"/>
                  <a:ea typeface="Calibri"/>
                  <a:cs typeface="Calibri"/>
                  <a:sym typeface="Calibri"/>
                </a:rPr>
                <a:t>keine Versicherung</a:t>
              </a:r>
              <a:endParaRPr sz="1600" dirty="0">
                <a:solidFill>
                  <a:srgbClr val="000000">
                    <a:lumMod val="50000"/>
                  </a:srgbClr>
                </a:solidFill>
                <a:latin typeface="Arial" charset="0"/>
              </a:endParaRPr>
            </a:p>
          </p:txBody>
        </p:sp>
        <p:cxnSp>
          <p:nvCxnSpPr>
            <p:cNvPr id="70" name="Google Shape;363;p37"/>
            <p:cNvCxnSpPr/>
            <p:nvPr/>
          </p:nvCxnSpPr>
          <p:spPr>
            <a:xfrm flipH="1">
              <a:off x="2978371" y="5681441"/>
              <a:ext cx="682585" cy="0"/>
            </a:xfrm>
            <a:prstGeom prst="straightConnector1">
              <a:avLst/>
            </a:prstGeom>
            <a:noFill/>
            <a:ln w="9525" cap="flat" cmpd="sng">
              <a:solidFill>
                <a:schemeClr val="tx1"/>
              </a:solidFill>
              <a:prstDash val="solid"/>
              <a:round/>
              <a:headEnd type="none" w="sm" len="sm"/>
              <a:tailEnd type="triangle" w="med" len="med"/>
            </a:ln>
          </p:spPr>
        </p:cxnSp>
        <p:sp>
          <p:nvSpPr>
            <p:cNvPr id="71" name="Google Shape;469;p40"/>
            <p:cNvSpPr txBox="1"/>
            <p:nvPr/>
          </p:nvSpPr>
          <p:spPr>
            <a:xfrm>
              <a:off x="9428930" y="4346562"/>
              <a:ext cx="1258533" cy="1077178"/>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FF0000"/>
                  </a:solidFill>
                  <a:latin typeface="Calibri"/>
                  <a:ea typeface="Calibri"/>
                  <a:cs typeface="Calibri"/>
                  <a:sym typeface="Calibri"/>
                </a:rPr>
                <a:t>wächst auf in </a:t>
              </a:r>
              <a:r>
                <a:rPr lang="de-DE" sz="1600" b="1" dirty="0" err="1">
                  <a:solidFill>
                    <a:srgbClr val="FF0000"/>
                  </a:solidFill>
                  <a:latin typeface="Calibri"/>
                  <a:ea typeface="Calibri"/>
                  <a:cs typeface="Calibri"/>
                  <a:sym typeface="Calibri"/>
                </a:rPr>
                <a:t>Ceaușescu</a:t>
              </a:r>
              <a:r>
                <a:rPr lang="de-DE" sz="1600" b="1" dirty="0">
                  <a:solidFill>
                    <a:srgbClr val="FF0000"/>
                  </a:solidFill>
                  <a:latin typeface="Calibri"/>
                  <a:ea typeface="Calibri"/>
                  <a:cs typeface="Calibri"/>
                  <a:sym typeface="Calibri"/>
                </a:rPr>
                <a:t>-Diktatur </a:t>
              </a:r>
              <a:endParaRPr sz="1600" dirty="0">
                <a:solidFill>
                  <a:srgbClr val="000000"/>
                </a:solidFill>
                <a:latin typeface="Arial" charset="0"/>
              </a:endParaRPr>
            </a:p>
          </p:txBody>
        </p:sp>
        <p:sp>
          <p:nvSpPr>
            <p:cNvPr id="72" name="Rechteck 71"/>
            <p:cNvSpPr/>
            <p:nvPr/>
          </p:nvSpPr>
          <p:spPr>
            <a:xfrm>
              <a:off x="7086244" y="4203086"/>
              <a:ext cx="1709936" cy="1077218"/>
            </a:xfrm>
            <a:prstGeom prst="rect">
              <a:avLst/>
            </a:prstGeom>
          </p:spPr>
          <p:txBody>
            <a:bodyPr wrap="square">
              <a:spAutoFit/>
            </a:bodyPr>
            <a:lstStyle/>
            <a:p>
              <a:pPr algn="ctr" fontAlgn="base"/>
              <a:r>
                <a:rPr lang="de-DE" sz="1600" b="1" dirty="0">
                  <a:solidFill>
                    <a:srgbClr val="FF0000"/>
                  </a:solidFill>
                  <a:latin typeface="Calibri"/>
                  <a:ea typeface="Calibri"/>
                  <a:cs typeface="Calibri"/>
                  <a:sym typeface="Calibri"/>
                </a:rPr>
                <a:t>Armut und strukturelle  Marginalisierung der Roma</a:t>
              </a:r>
              <a:endParaRPr lang="de-DE" sz="1600" dirty="0">
                <a:solidFill>
                  <a:srgbClr val="000000"/>
                </a:solidFill>
                <a:latin typeface="Arial" charset="0"/>
              </a:endParaRPr>
            </a:p>
          </p:txBody>
        </p:sp>
        <p:sp>
          <p:nvSpPr>
            <p:cNvPr id="73" name="Google Shape;471;p40"/>
            <p:cNvSpPr txBox="1"/>
            <p:nvPr/>
          </p:nvSpPr>
          <p:spPr>
            <a:xfrm>
              <a:off x="3960316" y="4293097"/>
              <a:ext cx="2990846" cy="830956"/>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FF0000"/>
                  </a:solidFill>
                  <a:latin typeface="Calibri" panose="020F0502020204030204" pitchFamily="34" charset="0"/>
                  <a:ea typeface="Calibri"/>
                  <a:cs typeface="Calibri" panose="020F0502020204030204" pitchFamily="34" charset="0"/>
                  <a:sym typeface="Calibri"/>
                </a:rPr>
                <a:t>EU-Betritt 2007, </a:t>
              </a:r>
              <a:endParaRPr sz="1600" dirty="0">
                <a:solidFill>
                  <a:srgbClr val="000000"/>
                </a:solidFill>
                <a:latin typeface="Calibri" panose="020F0502020204030204" pitchFamily="34" charset="0"/>
                <a:cs typeface="Calibri" panose="020F0502020204030204" pitchFamily="34" charset="0"/>
              </a:endParaRPr>
            </a:p>
            <a:p>
              <a:pPr algn="ctr" fontAlgn="base"/>
              <a:r>
                <a:rPr lang="de-DE" sz="1600" b="1" dirty="0">
                  <a:solidFill>
                    <a:srgbClr val="FF0000"/>
                  </a:solidFill>
                  <a:latin typeface="Calibri" panose="020F0502020204030204" pitchFamily="34" charset="0"/>
                  <a:ea typeface="Calibri"/>
                  <a:cs typeface="Calibri" panose="020F0502020204030204" pitchFamily="34" charset="0"/>
                  <a:sym typeface="Calibri"/>
                </a:rPr>
                <a:t>Weltwirtschaftskrise 2008,</a:t>
              </a:r>
            </a:p>
            <a:p>
              <a:pPr algn="ctr" fontAlgn="base"/>
              <a:r>
                <a:rPr lang="de-DE" sz="1600" b="1" dirty="0">
                  <a:solidFill>
                    <a:srgbClr val="FF0000"/>
                  </a:solidFill>
                  <a:latin typeface="Calibri" panose="020F0502020204030204" pitchFamily="34" charset="0"/>
                  <a:cs typeface="Calibri" panose="020F0502020204030204" pitchFamily="34" charset="0"/>
                  <a:sym typeface="Calibri"/>
                </a:rPr>
                <a:t>Internationaler Möbelmarkt</a:t>
              </a:r>
              <a:endParaRPr sz="1600" dirty="0">
                <a:solidFill>
                  <a:srgbClr val="000000"/>
                </a:solidFill>
                <a:latin typeface="Calibri" panose="020F0502020204030204" pitchFamily="34" charset="0"/>
                <a:cs typeface="Calibri" panose="020F0502020204030204" pitchFamily="34" charset="0"/>
              </a:endParaRPr>
            </a:p>
          </p:txBody>
        </p:sp>
        <p:sp>
          <p:nvSpPr>
            <p:cNvPr id="74" name="Google Shape;472;p40"/>
            <p:cNvSpPr txBox="1"/>
            <p:nvPr/>
          </p:nvSpPr>
          <p:spPr>
            <a:xfrm>
              <a:off x="1780623" y="4253434"/>
              <a:ext cx="2990846" cy="830956"/>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FF0000"/>
                  </a:solidFill>
                  <a:latin typeface="Calibri"/>
                  <a:ea typeface="Calibri"/>
                  <a:cs typeface="Calibri"/>
                  <a:sym typeface="Calibri"/>
                </a:rPr>
                <a:t>Verschärfte </a:t>
              </a:r>
              <a:endParaRPr sz="1600" dirty="0">
                <a:solidFill>
                  <a:srgbClr val="000000"/>
                </a:solidFill>
                <a:latin typeface="Arial" charset="0"/>
              </a:endParaRPr>
            </a:p>
            <a:p>
              <a:pPr algn="ctr" fontAlgn="base"/>
              <a:r>
                <a:rPr lang="de-DE" sz="1600" b="1" dirty="0">
                  <a:solidFill>
                    <a:srgbClr val="FF0000"/>
                  </a:solidFill>
                  <a:latin typeface="Calibri"/>
                  <a:ea typeface="Calibri"/>
                  <a:cs typeface="Calibri"/>
                  <a:sym typeface="Calibri"/>
                </a:rPr>
                <a:t>Einwanderungsgesetze,</a:t>
              </a:r>
              <a:endParaRPr sz="1600" dirty="0">
                <a:solidFill>
                  <a:srgbClr val="000000"/>
                </a:solidFill>
                <a:latin typeface="Arial" charset="0"/>
              </a:endParaRPr>
            </a:p>
            <a:p>
              <a:pPr algn="ctr" fontAlgn="base"/>
              <a:r>
                <a:rPr lang="de-DE" sz="1600" b="1" dirty="0">
                  <a:solidFill>
                    <a:srgbClr val="FF0000"/>
                  </a:solidFill>
                  <a:latin typeface="Calibri"/>
                  <a:ea typeface="Calibri"/>
                  <a:cs typeface="Calibri"/>
                  <a:sym typeface="Calibri"/>
                </a:rPr>
                <a:t>EU-Abschottung</a:t>
              </a:r>
              <a:endParaRPr sz="1600" dirty="0">
                <a:solidFill>
                  <a:srgbClr val="000000"/>
                </a:solidFill>
                <a:latin typeface="Arial" charset="0"/>
              </a:endParaRPr>
            </a:p>
          </p:txBody>
        </p:sp>
        <p:sp>
          <p:nvSpPr>
            <p:cNvPr id="75" name="Rechteck 74"/>
            <p:cNvSpPr/>
            <p:nvPr/>
          </p:nvSpPr>
          <p:spPr>
            <a:xfrm>
              <a:off x="3516711" y="2892926"/>
              <a:ext cx="4151691" cy="338554"/>
            </a:xfrm>
            <a:prstGeom prst="rect">
              <a:avLst/>
            </a:prstGeom>
          </p:spPr>
          <p:txBody>
            <a:bodyPr wrap="square">
              <a:spAutoFit/>
            </a:bodyPr>
            <a:lstStyle/>
            <a:p>
              <a:pPr algn="ctr" fontAlgn="base"/>
              <a:r>
                <a:rPr lang="de-DE" sz="1600" b="1" dirty="0">
                  <a:solidFill>
                    <a:srgbClr val="FF0000"/>
                  </a:solidFill>
                  <a:latin typeface="Calibri"/>
                  <a:ea typeface="Calibri"/>
                  <a:cs typeface="Calibri"/>
                  <a:sym typeface="Calibri"/>
                </a:rPr>
                <a:t>kein Anrecht auf Sozialleistungen</a:t>
              </a:r>
            </a:p>
          </p:txBody>
        </p:sp>
        <p:sp>
          <p:nvSpPr>
            <p:cNvPr id="76" name="Google Shape;476;p40"/>
            <p:cNvSpPr txBox="1"/>
            <p:nvPr/>
          </p:nvSpPr>
          <p:spPr>
            <a:xfrm>
              <a:off x="7014780" y="2506001"/>
              <a:ext cx="2124840" cy="584735"/>
            </a:xfrm>
            <a:prstGeom prst="rect">
              <a:avLst/>
            </a:prstGeom>
            <a:noFill/>
            <a:ln>
              <a:noFill/>
            </a:ln>
          </p:spPr>
          <p:txBody>
            <a:bodyPr spcFirstLastPara="1" wrap="square" lIns="91425" tIns="45700" rIns="91425" bIns="45700" anchor="t" anchorCtr="0">
              <a:spAutoFit/>
            </a:bodyPr>
            <a:lstStyle/>
            <a:p>
              <a:pPr algn="ctr" fontAlgn="base"/>
              <a:r>
                <a:rPr lang="de-DE" sz="1600" b="1" dirty="0">
                  <a:solidFill>
                    <a:srgbClr val="FF0000"/>
                  </a:solidFill>
                  <a:latin typeface="Calibri"/>
                  <a:ea typeface="Calibri"/>
                  <a:cs typeface="Calibri"/>
                  <a:sym typeface="Calibri"/>
                </a:rPr>
                <a:t>rassistische Mediendiskurse</a:t>
              </a:r>
              <a:endParaRPr sz="1600" dirty="0">
                <a:solidFill>
                  <a:srgbClr val="000000"/>
                </a:solidFill>
                <a:latin typeface="Arial" charset="0"/>
              </a:endParaRPr>
            </a:p>
          </p:txBody>
        </p:sp>
        <p:sp>
          <p:nvSpPr>
            <p:cNvPr id="77" name="Rechteck 76"/>
            <p:cNvSpPr/>
            <p:nvPr/>
          </p:nvSpPr>
          <p:spPr>
            <a:xfrm>
              <a:off x="6616558" y="959426"/>
              <a:ext cx="2306673" cy="584775"/>
            </a:xfrm>
            <a:prstGeom prst="rect">
              <a:avLst/>
            </a:prstGeom>
          </p:spPr>
          <p:txBody>
            <a:bodyPr wrap="square">
              <a:spAutoFit/>
            </a:bodyPr>
            <a:lstStyle/>
            <a:p>
              <a:pPr algn="ctr" fontAlgn="base"/>
              <a:r>
                <a:rPr lang="de-DE" sz="1600" b="1" dirty="0">
                  <a:solidFill>
                    <a:srgbClr val="FF0000"/>
                  </a:solidFill>
                  <a:latin typeface="Calibri"/>
                  <a:ea typeface="Calibri"/>
                  <a:cs typeface="Calibri"/>
                  <a:sym typeface="Calibri"/>
                </a:rPr>
                <a:t>keine Krankenversicherung</a:t>
              </a:r>
            </a:p>
          </p:txBody>
        </p:sp>
      </p:grpSp>
      <p:sp>
        <p:nvSpPr>
          <p:cNvPr id="2" name="Rechteck 1"/>
          <p:cNvSpPr/>
          <p:nvPr/>
        </p:nvSpPr>
        <p:spPr>
          <a:xfrm>
            <a:off x="684000" y="1044000"/>
            <a:ext cx="3549498" cy="523220"/>
          </a:xfrm>
          <a:prstGeom prst="rect">
            <a:avLst/>
          </a:prstGeom>
        </p:spPr>
        <p:txBody>
          <a:bodyPr wrap="none">
            <a:spAutoFit/>
          </a:bodyPr>
          <a:lstStyle/>
          <a:p>
            <a:r>
              <a:rPr lang="de-DE" sz="2800" b="1" dirty="0">
                <a:latin typeface="+mj-lt"/>
              </a:rPr>
              <a:t>Strukturelle Perspektive</a:t>
            </a:r>
          </a:p>
        </p:txBody>
      </p:sp>
      <p:sp>
        <p:nvSpPr>
          <p:cNvPr id="49" name="Google Shape;476;p40"/>
          <p:cNvSpPr txBox="1"/>
          <p:nvPr/>
        </p:nvSpPr>
        <p:spPr>
          <a:xfrm>
            <a:off x="3275669" y="1844195"/>
            <a:ext cx="2508905" cy="523180"/>
          </a:xfrm>
          <a:prstGeom prst="rect">
            <a:avLst/>
          </a:prstGeom>
          <a:noFill/>
          <a:ln>
            <a:noFill/>
          </a:ln>
        </p:spPr>
        <p:txBody>
          <a:bodyPr spcFirstLastPara="1" wrap="square" lIns="91425" tIns="45700" rIns="91425" bIns="45700" anchor="t" anchorCtr="0">
            <a:spAutoFit/>
          </a:bodyPr>
          <a:lstStyle/>
          <a:p>
            <a:pPr algn="ctr" fontAlgn="base"/>
            <a:r>
              <a:rPr lang="de-DE" sz="1400" b="1" dirty="0">
                <a:solidFill>
                  <a:srgbClr val="FF0000"/>
                </a:solidFill>
                <a:latin typeface="Calibri"/>
                <a:ea typeface="Calibri"/>
                <a:cs typeface="Calibri"/>
                <a:sym typeface="Calibri"/>
              </a:rPr>
              <a:t>Diskriminierungserfahrungen im Gesundheitssystem</a:t>
            </a:r>
            <a:endParaRPr dirty="0">
              <a:solidFill>
                <a:srgbClr val="000000"/>
              </a:solidFill>
              <a:latin typeface="Arial" charset="0"/>
            </a:endParaRPr>
          </a:p>
        </p:txBody>
      </p:sp>
      <p:pic>
        <p:nvPicPr>
          <p:cNvPr id="50" name="Grafik 49">
            <a:extLst>
              <a:ext uri="{FF2B5EF4-FFF2-40B4-BE49-F238E27FC236}">
                <a16:creationId xmlns:a16="http://schemas.microsoft.com/office/drawing/2014/main" id="{22DB7DF9-D9EA-4623-B198-3F01ABCFA58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4" name="Textfeld 3">
            <a:extLst>
              <a:ext uri="{FF2B5EF4-FFF2-40B4-BE49-F238E27FC236}">
                <a16:creationId xmlns:a16="http://schemas.microsoft.com/office/drawing/2014/main" id="{7F08DC49-BB24-B224-1E32-DDD06E64234B}"/>
              </a:ext>
            </a:extLst>
          </p:cNvPr>
          <p:cNvSpPr txBox="1"/>
          <p:nvPr/>
        </p:nvSpPr>
        <p:spPr>
          <a:xfrm>
            <a:off x="482625" y="5895905"/>
            <a:ext cx="7822929" cy="230832"/>
          </a:xfrm>
          <a:prstGeom prst="rect">
            <a:avLst/>
          </a:prstGeom>
          <a:noFill/>
        </p:spPr>
        <p:txBody>
          <a:bodyPr wrap="square">
            <a:spAutoFit/>
          </a:bodyPr>
          <a:lstStyle/>
          <a:p>
            <a:r>
              <a:rPr lang="de-DE" sz="900" dirty="0"/>
              <a:t>Folie in Zusammenarbeit mit </a:t>
            </a:r>
            <a:r>
              <a:rPr lang="de-DE" sz="900" dirty="0" err="1"/>
              <a:t>apl</a:t>
            </a:r>
            <a:r>
              <a:rPr lang="de-DE" sz="900" dirty="0"/>
              <a:t>. Prof. Dr. Amand Führer, Medizinische Fakultät der Martin-Luther-Universität Halle-Wittenberg entstanden </a:t>
            </a:r>
          </a:p>
        </p:txBody>
      </p:sp>
    </p:spTree>
    <p:extLst>
      <p:ext uri="{BB962C8B-B14F-4D97-AF65-F5344CB8AC3E}">
        <p14:creationId xmlns:p14="http://schemas.microsoft.com/office/powerpoint/2010/main" val="172433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684000" y="1044000"/>
            <a:ext cx="7164012" cy="523220"/>
          </a:xfrm>
          <a:prstGeom prst="rect">
            <a:avLst/>
          </a:prstGeom>
        </p:spPr>
        <p:txBody>
          <a:bodyPr wrap="none">
            <a:spAutoFit/>
          </a:bodyPr>
          <a:lstStyle/>
          <a:p>
            <a:r>
              <a:rPr lang="de-DE" sz="2800" b="1" dirty="0">
                <a:latin typeface="+mj-lt"/>
              </a:rPr>
              <a:t>Nehmen Sie den Fall aus Sitzung 1 &amp; 2 wieder auf</a:t>
            </a:r>
          </a:p>
        </p:txBody>
      </p:sp>
      <p:sp>
        <p:nvSpPr>
          <p:cNvPr id="4" name="Rechteck 3"/>
          <p:cNvSpPr/>
          <p:nvPr/>
        </p:nvSpPr>
        <p:spPr>
          <a:xfrm>
            <a:off x="949721" y="2690336"/>
            <a:ext cx="10292558" cy="1631216"/>
          </a:xfrm>
          <a:prstGeom prst="rect">
            <a:avLst/>
          </a:prstGeom>
        </p:spPr>
        <p:txBody>
          <a:bodyPr wrap="square">
            <a:spAutoFit/>
          </a:bodyPr>
          <a:lstStyle/>
          <a:p>
            <a:pPr algn="ctr"/>
            <a:r>
              <a:rPr lang="de-DE" sz="2000" dirty="0"/>
              <a:t>Benennen Sie strukturelle Faktoren, die in dem Fall sichtbar werden…..</a:t>
            </a:r>
            <a:br>
              <a:rPr lang="de-DE" sz="2000" dirty="0"/>
            </a:br>
            <a:endParaRPr lang="de-DE" sz="2000" dirty="0"/>
          </a:p>
          <a:p>
            <a:pPr algn="ctr"/>
            <a:r>
              <a:rPr lang="de-DE" sz="2000" dirty="0"/>
              <a:t>Spielen Naturalisierung und </a:t>
            </a:r>
            <a:r>
              <a:rPr lang="de-DE" sz="2000" dirty="0" err="1"/>
              <a:t>Kulturalisierung</a:t>
            </a:r>
            <a:r>
              <a:rPr lang="de-DE" sz="2000" dirty="0"/>
              <a:t> in dem Fall eine Rolle? </a:t>
            </a:r>
            <a:br>
              <a:rPr lang="de-DE" sz="2000" dirty="0"/>
            </a:br>
            <a:endParaRPr lang="de-DE" sz="2000" dirty="0"/>
          </a:p>
          <a:p>
            <a:pPr algn="ctr"/>
            <a:r>
              <a:rPr lang="de-DE" sz="2000" dirty="0"/>
              <a:t>Könnten diese Barrieren darstellen, um adäquate Unterstützung zu bekommen?</a:t>
            </a:r>
          </a:p>
        </p:txBody>
      </p:sp>
      <p:pic>
        <p:nvPicPr>
          <p:cNvPr id="6" name="Grafik 5">
            <a:extLst>
              <a:ext uri="{FF2B5EF4-FFF2-40B4-BE49-F238E27FC236}">
                <a16:creationId xmlns:a16="http://schemas.microsoft.com/office/drawing/2014/main" id="{F706661A-A5B6-48F1-93A9-DB93F5A6A6D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14137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hteck 5"/>
          <p:cNvSpPr/>
          <p:nvPr/>
        </p:nvSpPr>
        <p:spPr>
          <a:xfrm>
            <a:off x="3927425" y="3152001"/>
            <a:ext cx="4337149" cy="553998"/>
          </a:xfrm>
          <a:prstGeom prst="rect">
            <a:avLst/>
          </a:prstGeom>
        </p:spPr>
        <p:txBody>
          <a:bodyPr wrap="none">
            <a:spAutoFit/>
          </a:bodyPr>
          <a:lstStyle/>
          <a:p>
            <a:r>
              <a:rPr lang="de-DE" sz="3000" b="1" dirty="0">
                <a:latin typeface="+mj-lt"/>
              </a:rPr>
              <a:t>Nachhaltigkeitsziele der UN</a:t>
            </a:r>
          </a:p>
        </p:txBody>
      </p:sp>
      <p:pic>
        <p:nvPicPr>
          <p:cNvPr id="7" name="Grafik 6">
            <a:extLst>
              <a:ext uri="{FF2B5EF4-FFF2-40B4-BE49-F238E27FC236}">
                <a16:creationId xmlns:a16="http://schemas.microsoft.com/office/drawing/2014/main" id="{1DCEEDAD-8F35-4FB7-AC4A-2A47806AA2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70590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hteck 1"/>
          <p:cNvSpPr/>
          <p:nvPr/>
        </p:nvSpPr>
        <p:spPr>
          <a:xfrm>
            <a:off x="684000" y="1044000"/>
            <a:ext cx="5675593" cy="523220"/>
          </a:xfrm>
          <a:prstGeom prst="rect">
            <a:avLst/>
          </a:prstGeom>
        </p:spPr>
        <p:txBody>
          <a:bodyPr wrap="none">
            <a:spAutoFit/>
          </a:bodyPr>
          <a:lstStyle/>
          <a:p>
            <a:r>
              <a:rPr lang="de-DE" sz="2800" b="1" dirty="0">
                <a:latin typeface="+mj-lt"/>
              </a:rPr>
              <a:t>Gesundheit auf internationaler Ebene I</a:t>
            </a:r>
          </a:p>
        </p:txBody>
      </p:sp>
      <p:sp>
        <p:nvSpPr>
          <p:cNvPr id="4" name="Rechteck 3"/>
          <p:cNvSpPr/>
          <p:nvPr/>
        </p:nvSpPr>
        <p:spPr>
          <a:xfrm>
            <a:off x="720000" y="1620000"/>
            <a:ext cx="6130780" cy="2862322"/>
          </a:xfrm>
          <a:prstGeom prst="rect">
            <a:avLst/>
          </a:prstGeom>
        </p:spPr>
        <p:txBody>
          <a:bodyPr wrap="square">
            <a:spAutoFit/>
          </a:bodyPr>
          <a:lstStyle/>
          <a:p>
            <a:pPr marL="342900" indent="-342900">
              <a:buFont typeface="Arial" panose="020B0604020202020204" pitchFamily="34" charset="0"/>
              <a:buChar char="•"/>
            </a:pPr>
            <a:r>
              <a:rPr lang="de-DE" dirty="0">
                <a:sym typeface="Wingdings" panose="05000000000000000000" pitchFamily="2" charset="2"/>
              </a:rPr>
              <a:t>Klima- und Umweltschutz </a:t>
            </a:r>
          </a:p>
          <a:p>
            <a:pPr marL="342900" indent="-342900">
              <a:buFont typeface="Arial" panose="020B0604020202020204" pitchFamily="34" charset="0"/>
              <a:buChar char="•"/>
            </a:pPr>
            <a:r>
              <a:rPr lang="de-DE" dirty="0">
                <a:sym typeface="Wingdings" panose="05000000000000000000" pitchFamily="2" charset="2"/>
              </a:rPr>
              <a:t>Soziale und gesundheitliche Ungleichheit</a:t>
            </a:r>
          </a:p>
          <a:p>
            <a:pPr marL="225425" lvl="1"/>
            <a:r>
              <a:rPr lang="de-DE" dirty="0">
                <a:sym typeface="Wingdings" panose="05000000000000000000" pitchFamily="2" charset="2"/>
              </a:rPr>
              <a:t> zwischen und innerhalb von Regionen/Ländern</a:t>
            </a:r>
          </a:p>
          <a:p>
            <a:pPr marL="225425" lvl="1"/>
            <a:r>
              <a:rPr lang="de-DE" dirty="0">
                <a:sym typeface="Wingdings" panose="05000000000000000000" pitchFamily="2" charset="2"/>
              </a:rPr>
              <a:t> Einfluss von z. B. Bildung auf Gesundheit</a:t>
            </a:r>
          </a:p>
          <a:p>
            <a:pPr marL="342900" indent="-342900">
              <a:buFont typeface="Arial" panose="020B0604020202020204" pitchFamily="34" charset="0"/>
              <a:buChar char="•"/>
            </a:pPr>
            <a:r>
              <a:rPr lang="de-DE" dirty="0">
                <a:sym typeface="Wingdings" panose="05000000000000000000" pitchFamily="2" charset="2"/>
              </a:rPr>
              <a:t>Fachkräftemangel, Immigration, Emigration</a:t>
            </a:r>
          </a:p>
          <a:p>
            <a:pPr marL="342900" indent="-342900">
              <a:buFont typeface="Arial" panose="020B0604020202020204" pitchFamily="34" charset="0"/>
              <a:buChar char="•"/>
            </a:pPr>
            <a:r>
              <a:rPr lang="de-DE" dirty="0">
                <a:sym typeface="Wingdings" panose="05000000000000000000" pitchFamily="2" charset="2"/>
              </a:rPr>
              <a:t>Forschungsmittel und Infrastruktur</a:t>
            </a:r>
          </a:p>
          <a:p>
            <a:pPr marL="568325" lvl="1" indent="-342900">
              <a:buFont typeface="Arial" panose="020B0604020202020204" pitchFamily="34" charset="0"/>
              <a:buChar char="•"/>
            </a:pPr>
            <a:r>
              <a:rPr lang="de-DE" dirty="0">
                <a:sym typeface="Wingdings" panose="05000000000000000000" pitchFamily="2" charset="2"/>
              </a:rPr>
              <a:t>Unterschiede zwischen Staaten</a:t>
            </a:r>
          </a:p>
          <a:p>
            <a:pPr marL="568325" lvl="1" indent="-342900">
              <a:buFont typeface="Arial" panose="020B0604020202020204" pitchFamily="34" charset="0"/>
              <a:buChar char="•"/>
            </a:pPr>
            <a:r>
              <a:rPr lang="de-DE" dirty="0"/>
              <a:t>wirtschaftliche und politische Heterogenität sorgen für ausgeprägte Unterschiede in Strategien und Systemen zwischen EU-Mitgliedsstaaten</a:t>
            </a:r>
          </a:p>
        </p:txBody>
      </p:sp>
      <p:pic>
        <p:nvPicPr>
          <p:cNvPr id="7" name="Grafik 6">
            <a:extLst>
              <a:ext uri="{FF2B5EF4-FFF2-40B4-BE49-F238E27FC236}">
                <a16:creationId xmlns:a16="http://schemas.microsoft.com/office/drawing/2014/main" id="{AE378E58-3C36-4D18-90F8-6152FB59317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pic>
        <p:nvPicPr>
          <p:cNvPr id="8" name="Grafik 7" descr="Offene Hand mit Pflanze Silhouette">
            <a:extLst>
              <a:ext uri="{FF2B5EF4-FFF2-40B4-BE49-F238E27FC236}">
                <a16:creationId xmlns:a16="http://schemas.microsoft.com/office/drawing/2014/main" id="{532559B2-685F-2A99-AEBE-D79812A539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5400" y="2260600"/>
            <a:ext cx="2451100" cy="2451100"/>
          </a:xfrm>
          <a:prstGeom prst="rect">
            <a:avLst/>
          </a:prstGeom>
        </p:spPr>
      </p:pic>
    </p:spTree>
    <p:extLst>
      <p:ext uri="{BB962C8B-B14F-4D97-AF65-F5344CB8AC3E}">
        <p14:creationId xmlns:p14="http://schemas.microsoft.com/office/powerpoint/2010/main" val="253825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861573" y="2181975"/>
            <a:ext cx="8536050" cy="1477328"/>
          </a:xfrm>
          <a:prstGeom prst="rect">
            <a:avLst/>
          </a:prstGeom>
        </p:spPr>
        <p:txBody>
          <a:bodyPr wrap="square">
            <a:spAutoFit/>
          </a:bodyPr>
          <a:lstStyle/>
          <a:p>
            <a:pPr marL="342900" indent="-342900">
              <a:buFont typeface="Arial" panose="020B0604020202020204" pitchFamily="34" charset="0"/>
              <a:buChar char="•"/>
            </a:pPr>
            <a:r>
              <a:rPr lang="de-DE" b="1" dirty="0">
                <a:sym typeface="Wingdings" panose="05000000000000000000" pitchFamily="2" charset="2"/>
              </a:rPr>
              <a:t>AGENDA 2030: </a:t>
            </a:r>
            <a:r>
              <a:rPr lang="de-DE" dirty="0">
                <a:sym typeface="Wingdings" panose="05000000000000000000" pitchFamily="2" charset="2"/>
              </a:rPr>
              <a:t>17 Ziele für nachhaltige Entwicklung (SDGs)</a:t>
            </a:r>
          </a:p>
          <a:p>
            <a:endParaRPr lang="de-DE" dirty="0">
              <a:sym typeface="Wingdings" panose="05000000000000000000" pitchFamily="2" charset="2"/>
            </a:endParaRPr>
          </a:p>
          <a:p>
            <a:pPr marL="342900" indent="-342900">
              <a:buFont typeface="Arial" panose="020B0604020202020204" pitchFamily="34" charset="0"/>
              <a:buChar char="•"/>
            </a:pPr>
            <a:r>
              <a:rPr lang="de-DE" dirty="0">
                <a:sym typeface="Wingdings" panose="05000000000000000000" pitchFamily="2" charset="2"/>
              </a:rPr>
              <a:t>Globaler Plan zur Reduzierung von Ungleichheiten und Förderung von Frieden</a:t>
            </a:r>
            <a:br>
              <a:rPr lang="de-DE" dirty="0">
                <a:sym typeface="Wingdings" panose="05000000000000000000" pitchFamily="2" charset="2"/>
              </a:rPr>
            </a:br>
            <a:endParaRPr lang="de-DE" dirty="0">
              <a:sym typeface="Wingdings" panose="05000000000000000000" pitchFamily="2" charset="2"/>
            </a:endParaRPr>
          </a:p>
          <a:p>
            <a:pPr marL="342900" indent="-342900">
              <a:buFont typeface="Arial" panose="020B0604020202020204" pitchFamily="34" charset="0"/>
              <a:buChar char="•"/>
            </a:pPr>
            <a:r>
              <a:rPr lang="de-DE" dirty="0">
                <a:sym typeface="Wingdings" panose="05000000000000000000" pitchFamily="2" charset="2"/>
              </a:rPr>
              <a:t>Deutsche Nachhaltigkeitsstrategie</a:t>
            </a:r>
            <a:endParaRPr lang="de-DE" dirty="0"/>
          </a:p>
        </p:txBody>
      </p:sp>
      <p:sp>
        <p:nvSpPr>
          <p:cNvPr id="2" name="Textfeld 1"/>
          <p:cNvSpPr txBox="1"/>
          <p:nvPr/>
        </p:nvSpPr>
        <p:spPr>
          <a:xfrm>
            <a:off x="684000" y="1044000"/>
            <a:ext cx="5814391" cy="523220"/>
          </a:xfrm>
          <a:prstGeom prst="rect">
            <a:avLst/>
          </a:prstGeom>
          <a:noFill/>
        </p:spPr>
        <p:txBody>
          <a:bodyPr wrap="square" rtlCol="0">
            <a:spAutoFit/>
          </a:bodyPr>
          <a:lstStyle/>
          <a:p>
            <a:r>
              <a:rPr lang="de-DE" sz="2800" dirty="0" err="1">
                <a:latin typeface="+mj-lt"/>
              </a:rPr>
              <a:t>Sustainable</a:t>
            </a:r>
            <a:r>
              <a:rPr lang="de-DE" sz="2800" dirty="0">
                <a:latin typeface="+mj-lt"/>
              </a:rPr>
              <a:t> Development Goals </a:t>
            </a:r>
          </a:p>
        </p:txBody>
      </p:sp>
      <p:pic>
        <p:nvPicPr>
          <p:cNvPr id="7" name="Grafik 6">
            <a:extLst>
              <a:ext uri="{FF2B5EF4-FFF2-40B4-BE49-F238E27FC236}">
                <a16:creationId xmlns:a16="http://schemas.microsoft.com/office/drawing/2014/main" id="{051AC516-D9ED-45DA-96A6-30F314ADC9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169602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720000" y="1620000"/>
            <a:ext cx="8536050" cy="2585323"/>
          </a:xfrm>
          <a:prstGeom prst="rect">
            <a:avLst/>
          </a:prstGeom>
        </p:spPr>
        <p:txBody>
          <a:bodyPr wrap="square">
            <a:spAutoFit/>
          </a:bodyPr>
          <a:lstStyle/>
          <a:p>
            <a:r>
              <a:rPr lang="de-DE" dirty="0"/>
              <a:t>Schauen Sie sich die Webseite der UN </a:t>
            </a:r>
            <a:r>
              <a:rPr lang="de-DE" dirty="0" err="1"/>
              <a:t>Sustainable</a:t>
            </a:r>
            <a:r>
              <a:rPr lang="de-DE" dirty="0"/>
              <a:t> Development Goals an:</a:t>
            </a:r>
          </a:p>
          <a:p>
            <a:endParaRPr lang="de-DE" dirty="0">
              <a:hlinkClick r:id="rId3"/>
            </a:endParaRPr>
          </a:p>
          <a:p>
            <a:pPr algn="ctr"/>
            <a:r>
              <a:rPr lang="de-DE" b="1" dirty="0">
                <a:solidFill>
                  <a:srgbClr val="C51A19"/>
                </a:solidFill>
                <a:hlinkClick r:id="rId3"/>
              </a:rPr>
              <a:t>https://sdgs.un.org/goals</a:t>
            </a:r>
            <a:r>
              <a:rPr lang="de-DE" b="1" dirty="0">
                <a:solidFill>
                  <a:srgbClr val="C51A19"/>
                </a:solidFill>
              </a:rPr>
              <a:t> </a:t>
            </a:r>
          </a:p>
          <a:p>
            <a:endParaRPr lang="de-DE" dirty="0"/>
          </a:p>
          <a:p>
            <a:endParaRPr lang="de-DE" dirty="0"/>
          </a:p>
          <a:p>
            <a:r>
              <a:rPr lang="de-DE" i="1" dirty="0"/>
              <a:t>Diskutieren Sie in Murmelgruppen:</a:t>
            </a:r>
          </a:p>
          <a:p>
            <a:endParaRPr lang="de-DE" dirty="0"/>
          </a:p>
          <a:p>
            <a:r>
              <a:rPr lang="de-DE" dirty="0"/>
              <a:t>Wo finden Sie Bezüge zur strukturellen Kompetenz?</a:t>
            </a:r>
          </a:p>
          <a:p>
            <a:r>
              <a:rPr lang="de-DE" dirty="0"/>
              <a:t>Notieren Sie und stellen anschließend kurz Ihre Erkenntnisse im Plenum vor.</a:t>
            </a:r>
          </a:p>
        </p:txBody>
      </p:sp>
      <p:sp>
        <p:nvSpPr>
          <p:cNvPr id="2" name="Rechteck 1"/>
          <p:cNvSpPr/>
          <p:nvPr/>
        </p:nvSpPr>
        <p:spPr>
          <a:xfrm>
            <a:off x="684000" y="1044000"/>
            <a:ext cx="6774611" cy="523220"/>
          </a:xfrm>
          <a:prstGeom prst="rect">
            <a:avLst/>
          </a:prstGeom>
        </p:spPr>
        <p:txBody>
          <a:bodyPr wrap="none">
            <a:spAutoFit/>
          </a:bodyPr>
          <a:lstStyle/>
          <a:p>
            <a:r>
              <a:rPr lang="de-DE" sz="2800" b="1" dirty="0">
                <a:latin typeface="+mj-lt"/>
              </a:rPr>
              <a:t>Globale Ziele für eine globale Handlungsebene</a:t>
            </a:r>
          </a:p>
        </p:txBody>
      </p:sp>
      <p:pic>
        <p:nvPicPr>
          <p:cNvPr id="7" name="Grafik 6">
            <a:extLst>
              <a:ext uri="{FF2B5EF4-FFF2-40B4-BE49-F238E27FC236}">
                <a16:creationId xmlns:a16="http://schemas.microsoft.com/office/drawing/2014/main" id="{DA799E7F-1A7A-4A59-871D-D188D589C5E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69791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Rechteck 3"/>
          <p:cNvSpPr/>
          <p:nvPr/>
        </p:nvSpPr>
        <p:spPr>
          <a:xfrm>
            <a:off x="1827975" y="2108168"/>
            <a:ext cx="8536050" cy="707886"/>
          </a:xfrm>
          <a:prstGeom prst="rect">
            <a:avLst/>
          </a:prstGeom>
        </p:spPr>
        <p:txBody>
          <a:bodyPr wrap="square">
            <a:spAutoFit/>
          </a:bodyPr>
          <a:lstStyle/>
          <a:p>
            <a:pPr lvl="0" algn="ctr"/>
            <a:r>
              <a:rPr lang="de-DE" sz="4000" b="1" dirty="0">
                <a:latin typeface="+mj-lt"/>
              </a:rPr>
              <a:t>Blitzlicht</a:t>
            </a:r>
          </a:p>
        </p:txBody>
      </p:sp>
      <p:pic>
        <p:nvPicPr>
          <p:cNvPr id="6" name="Grafik 5">
            <a:extLst>
              <a:ext uri="{FF2B5EF4-FFF2-40B4-BE49-F238E27FC236}">
                <a16:creationId xmlns:a16="http://schemas.microsoft.com/office/drawing/2014/main" id="{5415DB79-265F-4FA7-A5DC-FFC9E63D776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2" name="Gewitterblitz 1">
            <a:extLst>
              <a:ext uri="{FF2B5EF4-FFF2-40B4-BE49-F238E27FC236}">
                <a16:creationId xmlns:a16="http://schemas.microsoft.com/office/drawing/2014/main" id="{53A7A4A6-DE4F-493E-8AFD-DE123B50E46E}"/>
              </a:ext>
            </a:extLst>
          </p:cNvPr>
          <p:cNvSpPr/>
          <p:nvPr/>
        </p:nvSpPr>
        <p:spPr>
          <a:xfrm>
            <a:off x="4062203" y="2462111"/>
            <a:ext cx="1517374" cy="2226366"/>
          </a:xfrm>
          <a:prstGeom prst="lightningBol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8" name="Gewitterblitz 7">
            <a:extLst>
              <a:ext uri="{FF2B5EF4-FFF2-40B4-BE49-F238E27FC236}">
                <a16:creationId xmlns:a16="http://schemas.microsoft.com/office/drawing/2014/main" id="{38B18417-7AF7-4794-AC72-3FD5916939BE}"/>
              </a:ext>
            </a:extLst>
          </p:cNvPr>
          <p:cNvSpPr/>
          <p:nvPr/>
        </p:nvSpPr>
        <p:spPr>
          <a:xfrm flipH="1">
            <a:off x="6493564" y="2462111"/>
            <a:ext cx="1570794" cy="2226366"/>
          </a:xfrm>
          <a:prstGeom prst="lightningBol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9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8732603" cy="4185761"/>
          </a:xfrm>
          <a:prstGeom prst="rect">
            <a:avLst/>
          </a:prstGeom>
          <a:noFill/>
        </p:spPr>
        <p:txBody>
          <a:bodyPr wrap="square" rtlCol="0">
            <a:spAutoFit/>
          </a:bodyPr>
          <a:lstStyle/>
          <a:p>
            <a:pPr>
              <a:spcAft>
                <a:spcPts val="1200"/>
              </a:spcAft>
            </a:pPr>
            <a:r>
              <a:rPr lang="en-US" dirty="0"/>
              <a:t>Neff J, Holmes SM, Knight KR, et al. Structural competency: curriculum for medical students, residents, and interprofessional teams on the structural factors that produce health disparities. </a:t>
            </a:r>
            <a:r>
              <a:rPr lang="de-DE" dirty="0"/>
              <a:t>MedEdPORTAL.2020;16:10888. </a:t>
            </a:r>
            <a:r>
              <a:rPr lang="de-DE" dirty="0">
                <a:hlinkClick r:id="rId3"/>
              </a:rPr>
              <a:t>https://doi.org/10.15766/mep_2374-8265.10888</a:t>
            </a:r>
            <a:endParaRPr lang="de-DE" dirty="0"/>
          </a:p>
          <a:p>
            <a:pPr>
              <a:spcAft>
                <a:spcPts val="1200"/>
              </a:spcAft>
            </a:pPr>
            <a:r>
              <a:rPr lang="de-DE" dirty="0"/>
              <a:t>Farmer, Paul. </a:t>
            </a:r>
            <a:r>
              <a:rPr lang="en-US" dirty="0"/>
              <a:t>Pathologies of Power : Health, Human Rights, and the New War on the Poor. </a:t>
            </a:r>
            <a:r>
              <a:rPr lang="de-DE" dirty="0"/>
              <a:t>Berkeley: University </a:t>
            </a:r>
            <a:r>
              <a:rPr lang="de-DE" dirty="0" err="1"/>
              <a:t>of</a:t>
            </a:r>
            <a:r>
              <a:rPr lang="de-DE" dirty="0"/>
              <a:t> California Press, 2003.</a:t>
            </a:r>
          </a:p>
          <a:p>
            <a:pPr>
              <a:spcAft>
                <a:spcPts val="1200"/>
              </a:spcAft>
            </a:pPr>
            <a:r>
              <a:rPr lang="de-DE" dirty="0"/>
              <a:t>Seymour CK, Griffin C, Holmes SM, Martinez C: </a:t>
            </a:r>
            <a:r>
              <a:rPr lang="de-DE" dirty="0" err="1"/>
              <a:t>Structural</a:t>
            </a:r>
            <a:r>
              <a:rPr lang="de-DE" dirty="0"/>
              <a:t> Differential – A 32-Year-Old Man </a:t>
            </a:r>
            <a:r>
              <a:rPr lang="de-DE" dirty="0" err="1"/>
              <a:t>with</a:t>
            </a:r>
            <a:r>
              <a:rPr lang="de-DE" dirty="0"/>
              <a:t> Persistent Wrist Pain. N Engl J </a:t>
            </a:r>
            <a:r>
              <a:rPr lang="de-DE" dirty="0" err="1"/>
              <a:t>Med</a:t>
            </a:r>
            <a:r>
              <a:rPr lang="de-DE" dirty="0"/>
              <a:t> 2018; 379 (25): 2385–8.; </a:t>
            </a:r>
          </a:p>
          <a:p>
            <a:pPr>
              <a:spcAft>
                <a:spcPts val="1200"/>
              </a:spcAft>
            </a:pPr>
            <a:r>
              <a:rPr lang="de-DE" dirty="0" err="1"/>
              <a:t>Fassin</a:t>
            </a:r>
            <a:r>
              <a:rPr lang="de-DE" dirty="0"/>
              <a:t>, D. 2001 </a:t>
            </a:r>
            <a:r>
              <a:rPr lang="de-DE" dirty="0" err="1"/>
              <a:t>Culturalism</a:t>
            </a:r>
            <a:r>
              <a:rPr lang="de-DE" dirty="0"/>
              <a:t> </a:t>
            </a:r>
            <a:r>
              <a:rPr lang="de-DE" dirty="0" err="1"/>
              <a:t>as</a:t>
            </a:r>
            <a:r>
              <a:rPr lang="de-DE" dirty="0"/>
              <a:t> </a:t>
            </a:r>
            <a:r>
              <a:rPr lang="de-DE" dirty="0" err="1"/>
              <a:t>ideology</a:t>
            </a:r>
            <a:r>
              <a:rPr lang="de-DE" dirty="0"/>
              <a:t>. In Cross-Cultural </a:t>
            </a:r>
            <a:r>
              <a:rPr lang="de-DE" dirty="0" err="1"/>
              <a:t>Perspectives</a:t>
            </a:r>
            <a:r>
              <a:rPr lang="de-DE" dirty="0"/>
              <a:t> on </a:t>
            </a:r>
            <a:r>
              <a:rPr lang="de-DE" dirty="0" err="1"/>
              <a:t>Reproductive</a:t>
            </a:r>
            <a:r>
              <a:rPr lang="de-DE" dirty="0"/>
              <a:t> Health. C. </a:t>
            </a:r>
            <a:r>
              <a:rPr lang="de-DE" dirty="0" err="1"/>
              <a:t>Makhlouf</a:t>
            </a:r>
            <a:r>
              <a:rPr lang="de-DE" dirty="0"/>
              <a:t>-Obermeyer, </a:t>
            </a:r>
            <a:r>
              <a:rPr lang="de-DE" dirty="0" err="1"/>
              <a:t>ed</a:t>
            </a:r>
            <a:r>
              <a:rPr lang="de-DE" dirty="0"/>
              <a:t>. Pp. 300–317. Oxford, UK: Oxford University Press.</a:t>
            </a:r>
          </a:p>
          <a:p>
            <a:endParaRPr lang="de-DE" dirty="0"/>
          </a:p>
          <a:p>
            <a:endParaRPr lang="de-DE" sz="1400" dirty="0">
              <a:solidFill>
                <a:srgbClr val="FF0000"/>
              </a:solidFill>
              <a:latin typeface="+mj-lt"/>
            </a:endParaRPr>
          </a:p>
          <a:p>
            <a:endParaRPr lang="de-DE" sz="1400" dirty="0">
              <a:solidFill>
                <a:srgbClr val="FF0000"/>
              </a:solidFill>
              <a:latin typeface="+mj-lt"/>
            </a:endParaRPr>
          </a:p>
        </p:txBody>
      </p:sp>
      <p:pic>
        <p:nvPicPr>
          <p:cNvPr id="7" name="Grafik 6">
            <a:extLst>
              <a:ext uri="{FF2B5EF4-FFF2-40B4-BE49-F238E27FC236}">
                <a16:creationId xmlns:a16="http://schemas.microsoft.com/office/drawing/2014/main" id="{7C192E8E-E36C-4E5C-B5B0-DE8472CD6B9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sp>
        <p:nvSpPr>
          <p:cNvPr id="10" name="Textfeld 9">
            <a:extLst>
              <a:ext uri="{FF2B5EF4-FFF2-40B4-BE49-F238E27FC236}">
                <a16:creationId xmlns:a16="http://schemas.microsoft.com/office/drawing/2014/main" id="{DECEE94B-C383-407F-9EBA-1CF821B27E05}"/>
              </a:ext>
            </a:extLst>
          </p:cNvPr>
          <p:cNvSpPr txBox="1"/>
          <p:nvPr/>
        </p:nvSpPr>
        <p:spPr>
          <a:xfrm>
            <a:off x="10221876" y="5176872"/>
            <a:ext cx="2989299" cy="461665"/>
          </a:xfrm>
          <a:prstGeom prst="rect">
            <a:avLst/>
          </a:prstGeom>
          <a:noFill/>
        </p:spPr>
        <p:txBody>
          <a:bodyPr wrap="square" rtlCol="0">
            <a:spAutoFit/>
          </a:bodyPr>
          <a:lstStyle/>
          <a:p>
            <a:r>
              <a:rPr lang="de-DE" sz="2400" dirty="0">
                <a:solidFill>
                  <a:srgbClr val="FF0000"/>
                </a:solidFill>
                <a:latin typeface="+mj-lt"/>
              </a:rPr>
              <a:t>QR Code</a:t>
            </a:r>
          </a:p>
        </p:txBody>
      </p:sp>
      <p:pic>
        <p:nvPicPr>
          <p:cNvPr id="11" name="Grafik 10">
            <a:extLst>
              <a:ext uri="{FF2B5EF4-FFF2-40B4-BE49-F238E27FC236}">
                <a16:creationId xmlns:a16="http://schemas.microsoft.com/office/drawing/2014/main" id="{F33E44B3-F9EF-4EE0-A84C-E474522FAE0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36557" y="3429000"/>
            <a:ext cx="1937574" cy="538394"/>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E446B-A985-CEC2-3217-588D0229739E}"/>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9247D21-B913-A3AA-0DD1-7C7055679E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6" name="Grafik 5">
            <a:extLst>
              <a:ext uri="{FF2B5EF4-FFF2-40B4-BE49-F238E27FC236}">
                <a16:creationId xmlns:a16="http://schemas.microsoft.com/office/drawing/2014/main" id="{B6D896F3-93E8-6F48-9D96-DECC9684604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28836" y="271606"/>
            <a:ext cx="1937574" cy="538394"/>
          </a:xfrm>
          <a:prstGeom prst="rect">
            <a:avLst/>
          </a:prstGeom>
        </p:spPr>
      </p:pic>
      <p:sp>
        <p:nvSpPr>
          <p:cNvPr id="3" name="Textfeld 2">
            <a:extLst>
              <a:ext uri="{FF2B5EF4-FFF2-40B4-BE49-F238E27FC236}">
                <a16:creationId xmlns:a16="http://schemas.microsoft.com/office/drawing/2014/main" id="{5BEC4626-AC2C-17C8-E1D7-44A85C05B5EE}"/>
              </a:ext>
            </a:extLst>
          </p:cNvPr>
          <p:cNvSpPr txBox="1"/>
          <p:nvPr/>
        </p:nvSpPr>
        <p:spPr>
          <a:xfrm>
            <a:off x="511677" y="896627"/>
            <a:ext cx="11175826" cy="5292090"/>
          </a:xfrm>
          <a:prstGeom prst="rect">
            <a:avLst/>
          </a:prstGeom>
          <a:noFill/>
        </p:spPr>
        <p:txBody>
          <a:bodyPr wrap="square">
            <a:spAutoFit/>
          </a:bodyPr>
          <a:lstStyle/>
          <a:p>
            <a:pPr marL="0" lvl="0" indent="0" algn="l" rtl="0">
              <a:lnSpc>
                <a:spcPct val="115000"/>
              </a:lnSpc>
              <a:spcAft>
                <a:spcPts val="0"/>
              </a:spcAft>
              <a:buNone/>
            </a:pPr>
            <a:r>
              <a:rPr lang="de-DE"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endParaRPr lang="de-DE" sz="900" b="1" dirty="0">
              <a:solidFill>
                <a:schemeClr val="dk1"/>
              </a:solidFill>
            </a:endParaRPr>
          </a:p>
          <a:p>
            <a:r>
              <a:rPr lang="de-DE" sz="900" dirty="0"/>
              <a:t>Medizinische Hochschule Brandenburg – Theodor Fontane</a:t>
            </a:r>
            <a:br>
              <a:rPr lang="de-DE" sz="900" dirty="0"/>
            </a:br>
            <a:r>
              <a:rPr lang="de-DE" sz="900" dirty="0"/>
              <a:t>Institut für Sozialmedizin und Epidemiologie</a:t>
            </a:r>
            <a:br>
              <a:rPr lang="de-DE" sz="900" dirty="0"/>
            </a:br>
            <a:r>
              <a:rPr lang="de-DE" sz="900" dirty="0"/>
              <a:t>Prof. Dr. Christine Holmberg</a:t>
            </a:r>
            <a:br>
              <a:rPr lang="de-DE" sz="900" dirty="0"/>
            </a:br>
            <a:r>
              <a:rPr lang="de-DE" sz="900" dirty="0"/>
              <a:t>Steinstraße 66/67, Haus 4 in 14776 Brandenburg an der Havel</a:t>
            </a:r>
            <a:br>
              <a:rPr lang="de-DE" sz="900" dirty="0"/>
            </a:br>
            <a:r>
              <a:rPr lang="de-DE" sz="900" dirty="0"/>
              <a:t>https://www.mhb-fontane.de/de/institut-fuer-sozialmedizin-und-epidemiologie</a:t>
            </a:r>
            <a:endParaRPr lang="de-DE" sz="900" b="1" dirty="0">
              <a:solidFill>
                <a:schemeClr val="dk1"/>
              </a:solidFill>
            </a:endParaRPr>
          </a:p>
          <a:p>
            <a:pPr lvl="0">
              <a:lnSpc>
                <a:spcPct val="115000"/>
              </a:lnSpc>
              <a:spcBef>
                <a:spcPts val="1200"/>
              </a:spcBef>
              <a:buClr>
                <a:schemeClr val="dk1"/>
              </a:buClr>
              <a:buSzPts val="1100"/>
            </a:pPr>
            <a:r>
              <a:rPr lang="de-DE" sz="900" b="1" dirty="0">
                <a:solidFill>
                  <a:schemeClr val="dk1"/>
                </a:solidFill>
              </a:rPr>
              <a:t>Autor*innen: </a:t>
            </a:r>
            <a:r>
              <a:rPr lang="de-DE" sz="900" dirty="0"/>
              <a:t>Christine Holmberg und Fiona Eichhorn in tatkräftiger Zusammenarbeit mit Lisa Korte und Michael Teut</a:t>
            </a:r>
          </a:p>
          <a:p>
            <a:pPr>
              <a:lnSpc>
                <a:spcPct val="115000"/>
              </a:lnSpc>
            </a:pPr>
            <a:endParaRPr lang="de-DE" sz="900" dirty="0"/>
          </a:p>
          <a:p>
            <a:pPr>
              <a:lnSpc>
                <a:spcPct val="115000"/>
              </a:lnSpc>
            </a:pPr>
            <a:r>
              <a:rPr lang="de-DE" sz="900" dirty="0"/>
              <a:t>CC BY-ND 4.0  </a:t>
            </a:r>
          </a:p>
          <a:p>
            <a:br>
              <a:rPr lang="de-DE" sz="900" dirty="0"/>
            </a:br>
            <a:r>
              <a:rPr lang="de-DE" sz="900" dirty="0">
                <a:solidFill>
                  <a:schemeClr val="dk1"/>
                </a:solidFill>
              </a:rPr>
              <a:t>https://creativecommons.org/licenses/by-nd/4.0/deed.de</a:t>
            </a:r>
          </a:p>
          <a:p>
            <a:endParaRPr lang="de-DE" sz="5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5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pPr>
              <a:lnSpc>
                <a:spcPct val="115000"/>
              </a:lnSpc>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lnSpc>
                <a:spcPct val="115000"/>
              </a:lnSpc>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lnSpc>
                <a:spcPct val="115000"/>
              </a:lnSpc>
              <a:spcBef>
                <a:spcPts val="1200"/>
              </a:spcBef>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2" name="Grafik 1">
            <a:extLst>
              <a:ext uri="{FF2B5EF4-FFF2-40B4-BE49-F238E27FC236}">
                <a16:creationId xmlns:a16="http://schemas.microsoft.com/office/drawing/2014/main" id="{A3E21B0E-4167-3F43-3E66-CFC73BB627FE}"/>
              </a:ext>
            </a:extLst>
          </p:cNvPr>
          <p:cNvPicPr>
            <a:picLocks noChangeAspect="1"/>
          </p:cNvPicPr>
          <p:nvPr/>
        </p:nvPicPr>
        <p:blipFill>
          <a:blip r:embed="rId4"/>
          <a:stretch>
            <a:fillRect/>
          </a:stretch>
        </p:blipFill>
        <p:spPr>
          <a:xfrm>
            <a:off x="1483621" y="3241784"/>
            <a:ext cx="859984" cy="300888"/>
          </a:xfrm>
          <a:prstGeom prst="rect">
            <a:avLst/>
          </a:prstGeom>
        </p:spPr>
      </p:pic>
    </p:spTree>
    <p:extLst>
      <p:ext uri="{BB962C8B-B14F-4D97-AF65-F5344CB8AC3E}">
        <p14:creationId xmlns:p14="http://schemas.microsoft.com/office/powerpoint/2010/main" val="236829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10" ma:contentTypeDescription="Ein neues Dokument erstellen." ma:contentTypeScope="" ma:versionID="b43fdc7d0a34c7da72f8dcb0f34034f9">
  <xsd:schema xmlns:xsd="http://www.w3.org/2001/XMLSchema" xmlns:xs="http://www.w3.org/2001/XMLSchema" xmlns:p="http://schemas.microsoft.com/office/2006/metadata/properties" xmlns:ns2="130c3be4-b0e0-4195-b57a-ee438243e9ba" xmlns:ns3="d0ea38f4-7dba-41b4-8c71-ba12a3c14387" targetNamespace="http://schemas.microsoft.com/office/2006/metadata/properties" ma:root="true" ma:fieldsID="f14c384168a1a40af420c0ea9bfb79ab" ns2:_="" ns3:_="">
    <xsd:import namespace="130c3be4-b0e0-4195-b57a-ee438243e9ba"/>
    <xsd:import namespace="d0ea38f4-7dba-41b4-8c71-ba12a3c143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2375ea7b-1eef-4e91-915e-32e4cb5a9c3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0ea38f4-7dba-41b4-8c71-ba12a3c1438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1b413a-e19c-48d2-a438-a5f874c35cad}" ma:internalName="TaxCatchAll" ma:showField="CatchAllData" ma:web="d0ea38f4-7dba-41b4-8c71-ba12a3c143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30c3be4-b0e0-4195-b57a-ee438243e9ba">
      <Terms xmlns="http://schemas.microsoft.com/office/infopath/2007/PartnerControls"/>
    </lcf76f155ced4ddcb4097134ff3c332f>
    <TaxCatchAll xmlns="d0ea38f4-7dba-41b4-8c71-ba12a3c14387" xsi:nil="true"/>
  </documentManagement>
</p:properties>
</file>

<file path=customXml/itemProps1.xml><?xml version="1.0" encoding="utf-8"?>
<ds:datastoreItem xmlns:ds="http://schemas.openxmlformats.org/officeDocument/2006/customXml" ds:itemID="{1E46D210-B3BA-4038-9A49-6268E227B8CE}">
  <ds:schemaRefs>
    <ds:schemaRef ds:uri="http://schemas.microsoft.com/sharepoint/v3/contenttype/forms"/>
  </ds:schemaRefs>
</ds:datastoreItem>
</file>

<file path=customXml/itemProps2.xml><?xml version="1.0" encoding="utf-8"?>
<ds:datastoreItem xmlns:ds="http://schemas.openxmlformats.org/officeDocument/2006/customXml" ds:itemID="{5AED8F37-FE2B-498F-BB93-8489ADC60EBD}"/>
</file>

<file path=customXml/itemProps3.xml><?xml version="1.0" encoding="utf-8"?>
<ds:datastoreItem xmlns:ds="http://schemas.openxmlformats.org/officeDocument/2006/customXml" ds:itemID="{66EFD262-13F4-44F3-B144-3B3965BDB6EB}">
  <ds:schemaRefs>
    <ds:schemaRef ds:uri="http://schemas.microsoft.com/office/2006/metadata/properties"/>
    <ds:schemaRef ds:uri="http://schemas.microsoft.com/office/infopath/2007/PartnerControls"/>
    <ds:schemaRef ds:uri="afc48393-65bc-4e94-b00e-e47a0ed9b9e2"/>
    <ds:schemaRef ds:uri="634b0212-ad01-4bee-8436-058b8e215b26"/>
  </ds:schemaRefs>
</ds:datastoreItem>
</file>

<file path=docProps/app.xml><?xml version="1.0" encoding="utf-8"?>
<Properties xmlns="http://schemas.openxmlformats.org/officeDocument/2006/extended-properties" xmlns:vt="http://schemas.openxmlformats.org/officeDocument/2006/docPropsVTypes">
  <TotalTime>0</TotalTime>
  <Words>2098</Words>
  <Application>Microsoft Office PowerPoint</Application>
  <PresentationFormat>Breitbild</PresentationFormat>
  <Paragraphs>319</Paragraphs>
  <Slides>29</Slides>
  <Notes>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29</vt:i4>
      </vt:variant>
    </vt:vector>
  </HeadingPairs>
  <TitlesOfParts>
    <vt:vector size="35" baseType="lpstr">
      <vt:lpstr>Arial</vt:lpstr>
      <vt:lpstr>Calibri</vt:lpstr>
      <vt:lpstr>Calibri Light</vt:lpstr>
      <vt:lpstr>Comfortaa Light</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52</cp:revision>
  <dcterms:created xsi:type="dcterms:W3CDTF">2025-02-07T16:45:06Z</dcterms:created>
  <dcterms:modified xsi:type="dcterms:W3CDTF">2025-12-05T16:31:45Z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