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56" r:id="rId5"/>
    <p:sldId id="262" r:id="rId6"/>
    <p:sldId id="263" r:id="rId7"/>
    <p:sldId id="282" r:id="rId8"/>
    <p:sldId id="283" r:id="rId9"/>
    <p:sldId id="264" r:id="rId10"/>
    <p:sldId id="257" r:id="rId11"/>
    <p:sldId id="259" r:id="rId12"/>
    <p:sldId id="260" r:id="rId13"/>
    <p:sldId id="265" r:id="rId14"/>
    <p:sldId id="266" r:id="rId15"/>
    <p:sldId id="268" r:id="rId16"/>
    <p:sldId id="267" r:id="rId17"/>
    <p:sldId id="269" r:id="rId18"/>
    <p:sldId id="270" r:id="rId19"/>
    <p:sldId id="272" r:id="rId20"/>
    <p:sldId id="271" r:id="rId21"/>
    <p:sldId id="273" r:id="rId22"/>
    <p:sldId id="274" r:id="rId23"/>
    <p:sldId id="275" r:id="rId24"/>
    <p:sldId id="277" r:id="rId25"/>
    <p:sldId id="276" r:id="rId26"/>
    <p:sldId id="278" r:id="rId27"/>
    <p:sldId id="280" r:id="rId28"/>
    <p:sldId id="279" r:id="rId29"/>
    <p:sldId id="281" r:id="rId30"/>
    <p:sldId id="258" r:id="rId31"/>
    <p:sldId id="284" r:id="rId3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FA0687-B88C-0BFF-5152-D4648CFE6A5E}" name="Selene Raible" initials="SR" userId="12211bdefc3feca5"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C0B7"/>
    <a:srgbClr val="F1B7AD"/>
    <a:srgbClr val="F5C8C1"/>
    <a:srgbClr val="F7D3CD"/>
    <a:srgbClr val="800000"/>
    <a:srgbClr val="A50021"/>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A9A116-7E35-4512-AFC3-C4507D8C5E53}" v="31" dt="2025-12-02T10:21:20.043"/>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2662" autoAdjust="0"/>
  </p:normalViewPr>
  <p:slideViewPr>
    <p:cSldViewPr snapToGrid="0">
      <p:cViewPr varScale="1">
        <p:scale>
          <a:sx n="81" d="100"/>
          <a:sy n="81" d="100"/>
        </p:scale>
        <p:origin x="94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D70541-8F5E-4AC1-ACE9-7954DBE85256}"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de-DE"/>
        </a:p>
      </dgm:t>
    </dgm:pt>
    <dgm:pt modelId="{EA44EECE-E559-4023-854D-788914CC1901}">
      <dgm:prSet phldrT="[Text]" custT="1"/>
      <dgm:spPr>
        <a:solidFill>
          <a:srgbClr val="800000"/>
        </a:solidFill>
      </dgm:spPr>
      <dgm:t>
        <a:bodyPr/>
        <a:lstStyle/>
        <a:p>
          <a:r>
            <a:rPr lang="de-DE" sz="4800" dirty="0"/>
            <a:t>Gesundheitsversorgung</a:t>
          </a:r>
          <a:endParaRPr lang="de-DE" sz="5700" dirty="0"/>
        </a:p>
      </dgm:t>
    </dgm:pt>
    <dgm:pt modelId="{46570735-B2BA-4D9A-81FE-07134DF7BD34}" type="parTrans" cxnId="{6B4EEFA1-737A-4732-B59D-3C4CE1B22678}">
      <dgm:prSet/>
      <dgm:spPr/>
      <dgm:t>
        <a:bodyPr/>
        <a:lstStyle/>
        <a:p>
          <a:endParaRPr lang="de-DE"/>
        </a:p>
      </dgm:t>
    </dgm:pt>
    <dgm:pt modelId="{8ECDE368-5CB2-460D-B43F-B2F8BD6D28A7}" type="sibTrans" cxnId="{6B4EEFA1-737A-4732-B59D-3C4CE1B22678}">
      <dgm:prSet/>
      <dgm:spPr/>
      <dgm:t>
        <a:bodyPr/>
        <a:lstStyle/>
        <a:p>
          <a:endParaRPr lang="de-DE"/>
        </a:p>
      </dgm:t>
    </dgm:pt>
    <dgm:pt modelId="{8B65DBE2-CBC0-496F-9DF8-C0BD1BA55A58}">
      <dgm:prSet phldrT="[Text]"/>
      <dgm:spPr>
        <a:solidFill>
          <a:srgbClr val="800000"/>
        </a:solidFill>
      </dgm:spPr>
      <dgm:t>
        <a:bodyPr/>
        <a:lstStyle/>
        <a:p>
          <a:r>
            <a:rPr lang="de-DE" dirty="0"/>
            <a:t>Prävention</a:t>
          </a:r>
        </a:p>
      </dgm:t>
    </dgm:pt>
    <dgm:pt modelId="{ADF5B5C9-CBE6-423D-9897-A8C989034097}" type="parTrans" cxnId="{70B4850C-469F-4F5E-9EA4-D7C53F199B93}">
      <dgm:prSet/>
      <dgm:spPr/>
      <dgm:t>
        <a:bodyPr/>
        <a:lstStyle/>
        <a:p>
          <a:endParaRPr lang="de-DE"/>
        </a:p>
      </dgm:t>
    </dgm:pt>
    <dgm:pt modelId="{3CC487AE-B2BA-45D0-884D-B8C1D9DD1B66}" type="sibTrans" cxnId="{70B4850C-469F-4F5E-9EA4-D7C53F199B93}">
      <dgm:prSet/>
      <dgm:spPr/>
      <dgm:t>
        <a:bodyPr/>
        <a:lstStyle/>
        <a:p>
          <a:endParaRPr lang="de-DE"/>
        </a:p>
      </dgm:t>
    </dgm:pt>
    <dgm:pt modelId="{E83B9F88-AACC-4C0F-9355-17AA85A86229}">
      <dgm:prSet phldrT="[Text]"/>
      <dgm:spPr>
        <a:solidFill>
          <a:srgbClr val="800000"/>
        </a:solidFill>
      </dgm:spPr>
      <dgm:t>
        <a:bodyPr/>
        <a:lstStyle/>
        <a:p>
          <a:r>
            <a:rPr lang="de-DE" dirty="0"/>
            <a:t>Kuration</a:t>
          </a:r>
        </a:p>
      </dgm:t>
    </dgm:pt>
    <dgm:pt modelId="{B35C88A2-6621-476C-9F07-5AA3B3269989}" type="parTrans" cxnId="{90272F22-1780-4F58-BA68-FFF299E5019A}">
      <dgm:prSet/>
      <dgm:spPr/>
      <dgm:t>
        <a:bodyPr/>
        <a:lstStyle/>
        <a:p>
          <a:endParaRPr lang="de-DE"/>
        </a:p>
      </dgm:t>
    </dgm:pt>
    <dgm:pt modelId="{E7A79610-ADAF-41C5-8968-D868F2797ECF}" type="sibTrans" cxnId="{90272F22-1780-4F58-BA68-FFF299E5019A}">
      <dgm:prSet/>
      <dgm:spPr/>
      <dgm:t>
        <a:bodyPr/>
        <a:lstStyle/>
        <a:p>
          <a:endParaRPr lang="de-DE"/>
        </a:p>
      </dgm:t>
    </dgm:pt>
    <dgm:pt modelId="{B5C70930-2C76-45CB-8A76-98F9C5EA242F}">
      <dgm:prSet phldrT="[Text]"/>
      <dgm:spPr>
        <a:solidFill>
          <a:srgbClr val="800000"/>
        </a:solidFill>
      </dgm:spPr>
      <dgm:t>
        <a:bodyPr/>
        <a:lstStyle/>
        <a:p>
          <a:r>
            <a:rPr lang="de-DE" dirty="0"/>
            <a:t>Rehabilitation</a:t>
          </a:r>
        </a:p>
      </dgm:t>
    </dgm:pt>
    <dgm:pt modelId="{61BEDA20-0FBF-474D-83B3-E2ACAA92F48A}" type="parTrans" cxnId="{D628391C-DABC-400A-87CA-3BA83479EEAE}">
      <dgm:prSet/>
      <dgm:spPr/>
      <dgm:t>
        <a:bodyPr/>
        <a:lstStyle/>
        <a:p>
          <a:endParaRPr lang="de-DE"/>
        </a:p>
      </dgm:t>
    </dgm:pt>
    <dgm:pt modelId="{8AC2ABFB-F1F1-464A-8497-478538C97079}" type="sibTrans" cxnId="{D628391C-DABC-400A-87CA-3BA83479EEAE}">
      <dgm:prSet/>
      <dgm:spPr/>
      <dgm:t>
        <a:bodyPr/>
        <a:lstStyle/>
        <a:p>
          <a:endParaRPr lang="de-DE"/>
        </a:p>
      </dgm:t>
    </dgm:pt>
    <dgm:pt modelId="{22C09301-76DB-4992-A1A1-EDBCD5149F28}">
      <dgm:prSet phldrT="[Text]"/>
      <dgm:spPr>
        <a:solidFill>
          <a:srgbClr val="800000"/>
        </a:solidFill>
      </dgm:spPr>
      <dgm:t>
        <a:bodyPr/>
        <a:lstStyle/>
        <a:p>
          <a:r>
            <a:rPr lang="de-DE" dirty="0" err="1"/>
            <a:t>Palliation</a:t>
          </a:r>
          <a:endParaRPr lang="de-DE" dirty="0"/>
        </a:p>
      </dgm:t>
    </dgm:pt>
    <dgm:pt modelId="{646529C3-B45C-44C1-8F0B-C7962FF5ADE1}" type="parTrans" cxnId="{B6931838-C375-4E88-8832-EBFA9508D351}">
      <dgm:prSet/>
      <dgm:spPr/>
      <dgm:t>
        <a:bodyPr/>
        <a:lstStyle/>
        <a:p>
          <a:endParaRPr lang="de-DE"/>
        </a:p>
      </dgm:t>
    </dgm:pt>
    <dgm:pt modelId="{097FABDB-3B13-451A-854A-3A2E6BC866B3}" type="sibTrans" cxnId="{B6931838-C375-4E88-8832-EBFA9508D351}">
      <dgm:prSet/>
      <dgm:spPr/>
      <dgm:t>
        <a:bodyPr/>
        <a:lstStyle/>
        <a:p>
          <a:endParaRPr lang="de-DE"/>
        </a:p>
      </dgm:t>
    </dgm:pt>
    <dgm:pt modelId="{DF71A159-D457-450C-B321-70B6D8E7D925}" type="pres">
      <dgm:prSet presAssocID="{8AD70541-8F5E-4AC1-ACE9-7954DBE85256}" presName="Name0" presStyleCnt="0">
        <dgm:presLayoutVars>
          <dgm:chPref val="1"/>
          <dgm:dir/>
          <dgm:animOne val="branch"/>
          <dgm:animLvl val="lvl"/>
          <dgm:resizeHandles/>
        </dgm:presLayoutVars>
      </dgm:prSet>
      <dgm:spPr/>
    </dgm:pt>
    <dgm:pt modelId="{51185BB2-6CF5-4D86-8496-814C458059DC}" type="pres">
      <dgm:prSet presAssocID="{EA44EECE-E559-4023-854D-788914CC1901}" presName="vertOne" presStyleCnt="0"/>
      <dgm:spPr/>
    </dgm:pt>
    <dgm:pt modelId="{60A90717-E566-40CE-9460-190F54DDF233}" type="pres">
      <dgm:prSet presAssocID="{EA44EECE-E559-4023-854D-788914CC1901}" presName="txOne" presStyleLbl="node0" presStyleIdx="0" presStyleCnt="1" custScaleY="77460" custLinFactNeighborX="627" custLinFactNeighborY="-98914">
        <dgm:presLayoutVars>
          <dgm:chPref val="3"/>
        </dgm:presLayoutVars>
      </dgm:prSet>
      <dgm:spPr/>
    </dgm:pt>
    <dgm:pt modelId="{DB6F3D15-5E35-46A8-AC1E-F531A07FDD06}" type="pres">
      <dgm:prSet presAssocID="{EA44EECE-E559-4023-854D-788914CC1901}" presName="parTransOne" presStyleCnt="0"/>
      <dgm:spPr/>
    </dgm:pt>
    <dgm:pt modelId="{85275FFC-1BBB-49B4-A1E9-9188AF7B212E}" type="pres">
      <dgm:prSet presAssocID="{EA44EECE-E559-4023-854D-788914CC1901}" presName="horzOne" presStyleCnt="0"/>
      <dgm:spPr/>
    </dgm:pt>
    <dgm:pt modelId="{44893346-E317-4092-B505-B7E4C1783B73}" type="pres">
      <dgm:prSet presAssocID="{8B65DBE2-CBC0-496F-9DF8-C0BD1BA55A58}" presName="vertTwo" presStyleCnt="0"/>
      <dgm:spPr/>
    </dgm:pt>
    <dgm:pt modelId="{FA4897C2-2B66-4320-ADEB-2D11567324BF}" type="pres">
      <dgm:prSet presAssocID="{8B65DBE2-CBC0-496F-9DF8-C0BD1BA55A58}" presName="txTwo" presStyleLbl="node2" presStyleIdx="0" presStyleCnt="4" custScaleY="68662">
        <dgm:presLayoutVars>
          <dgm:chPref val="3"/>
        </dgm:presLayoutVars>
      </dgm:prSet>
      <dgm:spPr/>
    </dgm:pt>
    <dgm:pt modelId="{91EA84D1-4873-4683-A759-CCE0AC2F18B8}" type="pres">
      <dgm:prSet presAssocID="{8B65DBE2-CBC0-496F-9DF8-C0BD1BA55A58}" presName="horzTwo" presStyleCnt="0"/>
      <dgm:spPr/>
    </dgm:pt>
    <dgm:pt modelId="{F5489AF5-B4ED-4B0C-B647-7C0E42F898B6}" type="pres">
      <dgm:prSet presAssocID="{3CC487AE-B2BA-45D0-884D-B8C1D9DD1B66}" presName="sibSpaceTwo" presStyleCnt="0"/>
      <dgm:spPr/>
    </dgm:pt>
    <dgm:pt modelId="{76136591-9767-4A99-9394-6D2EFCC0C568}" type="pres">
      <dgm:prSet presAssocID="{E83B9F88-AACC-4C0F-9355-17AA85A86229}" presName="vertTwo" presStyleCnt="0"/>
      <dgm:spPr/>
    </dgm:pt>
    <dgm:pt modelId="{8599C0B6-2584-4AB9-AFA7-841CC8639BE6}" type="pres">
      <dgm:prSet presAssocID="{E83B9F88-AACC-4C0F-9355-17AA85A86229}" presName="txTwo" presStyleLbl="node2" presStyleIdx="1" presStyleCnt="4" custScaleY="68662">
        <dgm:presLayoutVars>
          <dgm:chPref val="3"/>
        </dgm:presLayoutVars>
      </dgm:prSet>
      <dgm:spPr/>
    </dgm:pt>
    <dgm:pt modelId="{7FEC3596-3EC0-4190-9739-89E4B7766C98}" type="pres">
      <dgm:prSet presAssocID="{E83B9F88-AACC-4C0F-9355-17AA85A86229}" presName="horzTwo" presStyleCnt="0"/>
      <dgm:spPr/>
    </dgm:pt>
    <dgm:pt modelId="{B292140C-549B-4336-ADD2-EFF3FC5D44C4}" type="pres">
      <dgm:prSet presAssocID="{E7A79610-ADAF-41C5-8968-D868F2797ECF}" presName="sibSpaceTwo" presStyleCnt="0"/>
      <dgm:spPr/>
    </dgm:pt>
    <dgm:pt modelId="{769B5183-4E24-4157-8B19-561F725C4AD5}" type="pres">
      <dgm:prSet presAssocID="{B5C70930-2C76-45CB-8A76-98F9C5EA242F}" presName="vertTwo" presStyleCnt="0"/>
      <dgm:spPr/>
    </dgm:pt>
    <dgm:pt modelId="{C05C0C0B-76FD-4258-8549-67F2080C50CF}" type="pres">
      <dgm:prSet presAssocID="{B5C70930-2C76-45CB-8A76-98F9C5EA242F}" presName="txTwo" presStyleLbl="node2" presStyleIdx="2" presStyleCnt="4" custScaleY="68662">
        <dgm:presLayoutVars>
          <dgm:chPref val="3"/>
        </dgm:presLayoutVars>
      </dgm:prSet>
      <dgm:spPr/>
    </dgm:pt>
    <dgm:pt modelId="{2ADDCA27-488B-434D-9591-759C887031DB}" type="pres">
      <dgm:prSet presAssocID="{B5C70930-2C76-45CB-8A76-98F9C5EA242F}" presName="horzTwo" presStyleCnt="0"/>
      <dgm:spPr/>
    </dgm:pt>
    <dgm:pt modelId="{99EB2F21-4BAF-4F9A-8EA1-1868CA0EE98B}" type="pres">
      <dgm:prSet presAssocID="{8AC2ABFB-F1F1-464A-8497-478538C97079}" presName="sibSpaceTwo" presStyleCnt="0"/>
      <dgm:spPr/>
    </dgm:pt>
    <dgm:pt modelId="{42F021A8-053D-43D7-8E9E-A226D4928799}" type="pres">
      <dgm:prSet presAssocID="{22C09301-76DB-4992-A1A1-EDBCD5149F28}" presName="vertTwo" presStyleCnt="0"/>
      <dgm:spPr/>
    </dgm:pt>
    <dgm:pt modelId="{AA7F7B4F-6FA1-43D7-8597-148AB749EEFE}" type="pres">
      <dgm:prSet presAssocID="{22C09301-76DB-4992-A1A1-EDBCD5149F28}" presName="txTwo" presStyleLbl="node2" presStyleIdx="3" presStyleCnt="4" custScaleY="68662">
        <dgm:presLayoutVars>
          <dgm:chPref val="3"/>
        </dgm:presLayoutVars>
      </dgm:prSet>
      <dgm:spPr/>
    </dgm:pt>
    <dgm:pt modelId="{8EA15501-32DE-4805-BA9A-6BB1B16ED193}" type="pres">
      <dgm:prSet presAssocID="{22C09301-76DB-4992-A1A1-EDBCD5149F28}" presName="horzTwo" presStyleCnt="0"/>
      <dgm:spPr/>
    </dgm:pt>
  </dgm:ptLst>
  <dgm:cxnLst>
    <dgm:cxn modelId="{17356D01-3E71-44B7-81C9-88D5B70DD7A2}" type="presOf" srcId="{8B65DBE2-CBC0-496F-9DF8-C0BD1BA55A58}" destId="{FA4897C2-2B66-4320-ADEB-2D11567324BF}" srcOrd="0" destOrd="0" presId="urn:microsoft.com/office/officeart/2005/8/layout/hierarchy4"/>
    <dgm:cxn modelId="{70B4850C-469F-4F5E-9EA4-D7C53F199B93}" srcId="{EA44EECE-E559-4023-854D-788914CC1901}" destId="{8B65DBE2-CBC0-496F-9DF8-C0BD1BA55A58}" srcOrd="0" destOrd="0" parTransId="{ADF5B5C9-CBE6-423D-9897-A8C989034097}" sibTransId="{3CC487AE-B2BA-45D0-884D-B8C1D9DD1B66}"/>
    <dgm:cxn modelId="{D628391C-DABC-400A-87CA-3BA83479EEAE}" srcId="{EA44EECE-E559-4023-854D-788914CC1901}" destId="{B5C70930-2C76-45CB-8A76-98F9C5EA242F}" srcOrd="2" destOrd="0" parTransId="{61BEDA20-0FBF-474D-83B3-E2ACAA92F48A}" sibTransId="{8AC2ABFB-F1F1-464A-8497-478538C97079}"/>
    <dgm:cxn modelId="{90272F22-1780-4F58-BA68-FFF299E5019A}" srcId="{EA44EECE-E559-4023-854D-788914CC1901}" destId="{E83B9F88-AACC-4C0F-9355-17AA85A86229}" srcOrd="1" destOrd="0" parTransId="{B35C88A2-6621-476C-9F07-5AA3B3269989}" sibTransId="{E7A79610-ADAF-41C5-8968-D868F2797ECF}"/>
    <dgm:cxn modelId="{AF1CFD2D-3CCC-4721-ADB2-19CB863E6512}" type="presOf" srcId="{22C09301-76DB-4992-A1A1-EDBCD5149F28}" destId="{AA7F7B4F-6FA1-43D7-8597-148AB749EEFE}" srcOrd="0" destOrd="0" presId="urn:microsoft.com/office/officeart/2005/8/layout/hierarchy4"/>
    <dgm:cxn modelId="{B6931838-C375-4E88-8832-EBFA9508D351}" srcId="{EA44EECE-E559-4023-854D-788914CC1901}" destId="{22C09301-76DB-4992-A1A1-EDBCD5149F28}" srcOrd="3" destOrd="0" parTransId="{646529C3-B45C-44C1-8F0B-C7962FF5ADE1}" sibTransId="{097FABDB-3B13-451A-854A-3A2E6BC866B3}"/>
    <dgm:cxn modelId="{5235C77C-4E95-4052-8CC4-220DB3DDB07C}" type="presOf" srcId="{E83B9F88-AACC-4C0F-9355-17AA85A86229}" destId="{8599C0B6-2584-4AB9-AFA7-841CC8639BE6}" srcOrd="0" destOrd="0" presId="urn:microsoft.com/office/officeart/2005/8/layout/hierarchy4"/>
    <dgm:cxn modelId="{6B4EEFA1-737A-4732-B59D-3C4CE1B22678}" srcId="{8AD70541-8F5E-4AC1-ACE9-7954DBE85256}" destId="{EA44EECE-E559-4023-854D-788914CC1901}" srcOrd="0" destOrd="0" parTransId="{46570735-B2BA-4D9A-81FE-07134DF7BD34}" sibTransId="{8ECDE368-5CB2-460D-B43F-B2F8BD6D28A7}"/>
    <dgm:cxn modelId="{55384AAA-AB9D-487F-A0E5-165E113B43FE}" type="presOf" srcId="{8AD70541-8F5E-4AC1-ACE9-7954DBE85256}" destId="{DF71A159-D457-450C-B321-70B6D8E7D925}" srcOrd="0" destOrd="0" presId="urn:microsoft.com/office/officeart/2005/8/layout/hierarchy4"/>
    <dgm:cxn modelId="{BA1D57E1-8F17-4558-9E31-5E249A48D9CE}" type="presOf" srcId="{EA44EECE-E559-4023-854D-788914CC1901}" destId="{60A90717-E566-40CE-9460-190F54DDF233}" srcOrd="0" destOrd="0" presId="urn:microsoft.com/office/officeart/2005/8/layout/hierarchy4"/>
    <dgm:cxn modelId="{AB380DE6-7A5D-40D5-8D27-65B733366FAE}" type="presOf" srcId="{B5C70930-2C76-45CB-8A76-98F9C5EA242F}" destId="{C05C0C0B-76FD-4258-8549-67F2080C50CF}" srcOrd="0" destOrd="0" presId="urn:microsoft.com/office/officeart/2005/8/layout/hierarchy4"/>
    <dgm:cxn modelId="{897E421F-3989-4570-B7B6-BDEC79B8AA7E}" type="presParOf" srcId="{DF71A159-D457-450C-B321-70B6D8E7D925}" destId="{51185BB2-6CF5-4D86-8496-814C458059DC}" srcOrd="0" destOrd="0" presId="urn:microsoft.com/office/officeart/2005/8/layout/hierarchy4"/>
    <dgm:cxn modelId="{FEF8BB36-0500-4C01-AC3E-C5B2157376AA}" type="presParOf" srcId="{51185BB2-6CF5-4D86-8496-814C458059DC}" destId="{60A90717-E566-40CE-9460-190F54DDF233}" srcOrd="0" destOrd="0" presId="urn:microsoft.com/office/officeart/2005/8/layout/hierarchy4"/>
    <dgm:cxn modelId="{21A30B97-6C96-49F7-A7E6-D60BDC3F88C1}" type="presParOf" srcId="{51185BB2-6CF5-4D86-8496-814C458059DC}" destId="{DB6F3D15-5E35-46A8-AC1E-F531A07FDD06}" srcOrd="1" destOrd="0" presId="urn:microsoft.com/office/officeart/2005/8/layout/hierarchy4"/>
    <dgm:cxn modelId="{C30A4D5B-ACF2-4D7D-AE83-07E5527764CE}" type="presParOf" srcId="{51185BB2-6CF5-4D86-8496-814C458059DC}" destId="{85275FFC-1BBB-49B4-A1E9-9188AF7B212E}" srcOrd="2" destOrd="0" presId="urn:microsoft.com/office/officeart/2005/8/layout/hierarchy4"/>
    <dgm:cxn modelId="{EA72F935-9EE0-471B-841B-C9E18443C461}" type="presParOf" srcId="{85275FFC-1BBB-49B4-A1E9-9188AF7B212E}" destId="{44893346-E317-4092-B505-B7E4C1783B73}" srcOrd="0" destOrd="0" presId="urn:microsoft.com/office/officeart/2005/8/layout/hierarchy4"/>
    <dgm:cxn modelId="{E55224D9-2C98-40CD-A692-4F189A890E5C}" type="presParOf" srcId="{44893346-E317-4092-B505-B7E4C1783B73}" destId="{FA4897C2-2B66-4320-ADEB-2D11567324BF}" srcOrd="0" destOrd="0" presId="urn:microsoft.com/office/officeart/2005/8/layout/hierarchy4"/>
    <dgm:cxn modelId="{3CD92D13-E7BB-4562-9D32-3F7B2ADB7081}" type="presParOf" srcId="{44893346-E317-4092-B505-B7E4C1783B73}" destId="{91EA84D1-4873-4683-A759-CCE0AC2F18B8}" srcOrd="1" destOrd="0" presId="urn:microsoft.com/office/officeart/2005/8/layout/hierarchy4"/>
    <dgm:cxn modelId="{3F051CAF-13BD-4BF2-8457-416D5D7EB36A}" type="presParOf" srcId="{85275FFC-1BBB-49B4-A1E9-9188AF7B212E}" destId="{F5489AF5-B4ED-4B0C-B647-7C0E42F898B6}" srcOrd="1" destOrd="0" presId="urn:microsoft.com/office/officeart/2005/8/layout/hierarchy4"/>
    <dgm:cxn modelId="{0053CB56-B8D4-47AD-A1CA-9A5111E6F09D}" type="presParOf" srcId="{85275FFC-1BBB-49B4-A1E9-9188AF7B212E}" destId="{76136591-9767-4A99-9394-6D2EFCC0C568}" srcOrd="2" destOrd="0" presId="urn:microsoft.com/office/officeart/2005/8/layout/hierarchy4"/>
    <dgm:cxn modelId="{5D9EB197-EFC4-4563-8842-9F669979265F}" type="presParOf" srcId="{76136591-9767-4A99-9394-6D2EFCC0C568}" destId="{8599C0B6-2584-4AB9-AFA7-841CC8639BE6}" srcOrd="0" destOrd="0" presId="urn:microsoft.com/office/officeart/2005/8/layout/hierarchy4"/>
    <dgm:cxn modelId="{5A7509E2-2EDA-4112-A333-FCD1BA62E3BF}" type="presParOf" srcId="{76136591-9767-4A99-9394-6D2EFCC0C568}" destId="{7FEC3596-3EC0-4190-9739-89E4B7766C98}" srcOrd="1" destOrd="0" presId="urn:microsoft.com/office/officeart/2005/8/layout/hierarchy4"/>
    <dgm:cxn modelId="{A6CF6951-2AB0-4289-A862-083F08A00B96}" type="presParOf" srcId="{85275FFC-1BBB-49B4-A1E9-9188AF7B212E}" destId="{B292140C-549B-4336-ADD2-EFF3FC5D44C4}" srcOrd="3" destOrd="0" presId="urn:microsoft.com/office/officeart/2005/8/layout/hierarchy4"/>
    <dgm:cxn modelId="{23D0F6D5-E5A3-4617-8329-4D5CEF299769}" type="presParOf" srcId="{85275FFC-1BBB-49B4-A1E9-9188AF7B212E}" destId="{769B5183-4E24-4157-8B19-561F725C4AD5}" srcOrd="4" destOrd="0" presId="urn:microsoft.com/office/officeart/2005/8/layout/hierarchy4"/>
    <dgm:cxn modelId="{C962628E-3D36-456A-BA3E-A843A21E5736}" type="presParOf" srcId="{769B5183-4E24-4157-8B19-561F725C4AD5}" destId="{C05C0C0B-76FD-4258-8549-67F2080C50CF}" srcOrd="0" destOrd="0" presId="urn:microsoft.com/office/officeart/2005/8/layout/hierarchy4"/>
    <dgm:cxn modelId="{E586084B-C461-4B73-8961-704DADC7BBC1}" type="presParOf" srcId="{769B5183-4E24-4157-8B19-561F725C4AD5}" destId="{2ADDCA27-488B-434D-9591-759C887031DB}" srcOrd="1" destOrd="0" presId="urn:microsoft.com/office/officeart/2005/8/layout/hierarchy4"/>
    <dgm:cxn modelId="{C2FE191D-219B-4DE7-8720-DC38B919FCFD}" type="presParOf" srcId="{85275FFC-1BBB-49B4-A1E9-9188AF7B212E}" destId="{99EB2F21-4BAF-4F9A-8EA1-1868CA0EE98B}" srcOrd="5" destOrd="0" presId="urn:microsoft.com/office/officeart/2005/8/layout/hierarchy4"/>
    <dgm:cxn modelId="{7F96E881-BEFC-45A6-8CC7-703DD28995B4}" type="presParOf" srcId="{85275FFC-1BBB-49B4-A1E9-9188AF7B212E}" destId="{42F021A8-053D-43D7-8E9E-A226D4928799}" srcOrd="6" destOrd="0" presId="urn:microsoft.com/office/officeart/2005/8/layout/hierarchy4"/>
    <dgm:cxn modelId="{23DB51C1-3A29-42FE-A809-BBAA89823D3E}" type="presParOf" srcId="{42F021A8-053D-43D7-8E9E-A226D4928799}" destId="{AA7F7B4F-6FA1-43D7-8597-148AB749EEFE}" srcOrd="0" destOrd="0" presId="urn:microsoft.com/office/officeart/2005/8/layout/hierarchy4"/>
    <dgm:cxn modelId="{A9191ECC-C6CF-4409-8B12-CA3BC281C9BB}" type="presParOf" srcId="{42F021A8-053D-43D7-8E9E-A226D4928799}" destId="{8EA15501-32DE-4805-BA9A-6BB1B16ED193}"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A90717-E566-40CE-9460-190F54DDF233}">
      <dsp:nvSpPr>
        <dsp:cNvPr id="0" name=""/>
        <dsp:cNvSpPr/>
      </dsp:nvSpPr>
      <dsp:spPr>
        <a:xfrm>
          <a:off x="2465" y="0"/>
          <a:ext cx="7625382" cy="1240829"/>
        </a:xfrm>
        <a:prstGeom prst="roundRect">
          <a:avLst>
            <a:gd name="adj" fmla="val 10000"/>
          </a:avLst>
        </a:prstGeom>
        <a:solidFill>
          <a:srgbClr val="8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de-DE" sz="4800" kern="1200" dirty="0"/>
            <a:t>Gesundheitsversorgung</a:t>
          </a:r>
          <a:endParaRPr lang="de-DE" sz="5700" kern="1200" dirty="0"/>
        </a:p>
      </dsp:txBody>
      <dsp:txXfrm>
        <a:off x="38808" y="36343"/>
        <a:ext cx="7552696" cy="1168143"/>
      </dsp:txXfrm>
    </dsp:sp>
    <dsp:sp modelId="{FA4897C2-2B66-4320-ADEB-2D11567324BF}">
      <dsp:nvSpPr>
        <dsp:cNvPr id="0" name=""/>
        <dsp:cNvSpPr/>
      </dsp:nvSpPr>
      <dsp:spPr>
        <a:xfrm>
          <a:off x="1232" y="1503728"/>
          <a:ext cx="1793363" cy="1099894"/>
        </a:xfrm>
        <a:prstGeom prst="roundRect">
          <a:avLst>
            <a:gd name="adj" fmla="val 10000"/>
          </a:avLst>
        </a:prstGeom>
        <a:solidFill>
          <a:srgbClr val="8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t>Prävention</a:t>
          </a:r>
        </a:p>
      </dsp:txBody>
      <dsp:txXfrm>
        <a:off x="33447" y="1535943"/>
        <a:ext cx="1728933" cy="1035464"/>
      </dsp:txXfrm>
    </dsp:sp>
    <dsp:sp modelId="{8599C0B6-2584-4AB9-AFA7-841CC8639BE6}">
      <dsp:nvSpPr>
        <dsp:cNvPr id="0" name=""/>
        <dsp:cNvSpPr/>
      </dsp:nvSpPr>
      <dsp:spPr>
        <a:xfrm>
          <a:off x="1945239" y="1503728"/>
          <a:ext cx="1793363" cy="1099894"/>
        </a:xfrm>
        <a:prstGeom prst="roundRect">
          <a:avLst>
            <a:gd name="adj" fmla="val 10000"/>
          </a:avLst>
        </a:prstGeom>
        <a:solidFill>
          <a:srgbClr val="8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t>Kuration</a:t>
          </a:r>
        </a:p>
      </dsp:txBody>
      <dsp:txXfrm>
        <a:off x="1977454" y="1535943"/>
        <a:ext cx="1728933" cy="1035464"/>
      </dsp:txXfrm>
    </dsp:sp>
    <dsp:sp modelId="{C05C0C0B-76FD-4258-8549-67F2080C50CF}">
      <dsp:nvSpPr>
        <dsp:cNvPr id="0" name=""/>
        <dsp:cNvSpPr/>
      </dsp:nvSpPr>
      <dsp:spPr>
        <a:xfrm>
          <a:off x="3889245" y="1503728"/>
          <a:ext cx="1793363" cy="1099894"/>
        </a:xfrm>
        <a:prstGeom prst="roundRect">
          <a:avLst>
            <a:gd name="adj" fmla="val 10000"/>
          </a:avLst>
        </a:prstGeom>
        <a:solidFill>
          <a:srgbClr val="8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t>Rehabilitation</a:t>
          </a:r>
        </a:p>
      </dsp:txBody>
      <dsp:txXfrm>
        <a:off x="3921460" y="1535943"/>
        <a:ext cx="1728933" cy="1035464"/>
      </dsp:txXfrm>
    </dsp:sp>
    <dsp:sp modelId="{AA7F7B4F-6FA1-43D7-8597-148AB749EEFE}">
      <dsp:nvSpPr>
        <dsp:cNvPr id="0" name=""/>
        <dsp:cNvSpPr/>
      </dsp:nvSpPr>
      <dsp:spPr>
        <a:xfrm>
          <a:off x="5833251" y="1503728"/>
          <a:ext cx="1793363" cy="1099894"/>
        </a:xfrm>
        <a:prstGeom prst="roundRect">
          <a:avLst>
            <a:gd name="adj" fmla="val 10000"/>
          </a:avLst>
        </a:prstGeom>
        <a:solidFill>
          <a:srgbClr val="8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err="1"/>
            <a:t>Palliation</a:t>
          </a:r>
          <a:endParaRPr lang="de-DE" sz="2100" kern="1200" dirty="0"/>
        </a:p>
      </dsp:txBody>
      <dsp:txXfrm>
        <a:off x="5865466" y="1535943"/>
        <a:ext cx="1728933" cy="103546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456351-8069-488C-8F4F-47086DD567B7}" type="datetimeFigureOut">
              <a:rPr lang="de-DE" smtClean="0"/>
              <a:t>05.12.2025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37E7B3-301D-4F83-BCE2-EF3CBA94B48B}" type="slidenum">
              <a:rPr lang="de-DE" smtClean="0"/>
              <a:t>‹Nr.›</a:t>
            </a:fld>
            <a:endParaRPr lang="de-DE"/>
          </a:p>
        </p:txBody>
      </p:sp>
    </p:spTree>
    <p:extLst>
      <p:ext uri="{BB962C8B-B14F-4D97-AF65-F5344CB8AC3E}">
        <p14:creationId xmlns:p14="http://schemas.microsoft.com/office/powerpoint/2010/main" val="747523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Im</a:t>
            </a:r>
            <a:r>
              <a:rPr lang="de-DE" baseline="0" dirty="0"/>
              <a:t> ersten Termin erhielten Studierende ein Handout mit einem Fall, zu dem folgende Fragen bearbeitet und verschriftlich werden sollten: </a:t>
            </a:r>
          </a:p>
          <a:p>
            <a:pPr marL="457200" indent="-457200">
              <a:buFont typeface="Arial"/>
              <a:buAutoNum type="arabicPeriod"/>
            </a:pPr>
            <a:r>
              <a:rPr lang="de-DE" dirty="0"/>
              <a:t>Erzählen Sie die Geschichte weiter. Was meinen Sie was passiert?</a:t>
            </a:r>
          </a:p>
          <a:p>
            <a:pPr marL="457200" indent="-457200">
              <a:buAutoNum type="arabicPeriod"/>
            </a:pPr>
            <a:r>
              <a:rPr lang="de-DE" dirty="0"/>
              <a:t>Welche Herausforderungen finden Sie im Leben der Person? Beschreiben/benennen Sie diese.</a:t>
            </a:r>
          </a:p>
        </p:txBody>
      </p:sp>
      <p:sp>
        <p:nvSpPr>
          <p:cNvPr id="4" name="Foliennummernplatzhalter 3"/>
          <p:cNvSpPr>
            <a:spLocks noGrp="1"/>
          </p:cNvSpPr>
          <p:nvPr>
            <p:ph type="sldNum" sz="quarter" idx="10"/>
          </p:nvPr>
        </p:nvSpPr>
        <p:spPr/>
        <p:txBody>
          <a:bodyPr/>
          <a:lstStyle/>
          <a:p>
            <a:fld id="{9A37E7B3-301D-4F83-BCE2-EF3CBA94B48B}" type="slidenum">
              <a:rPr lang="de-DE" smtClean="0"/>
              <a:t>4</a:t>
            </a:fld>
            <a:endParaRPr lang="de-DE"/>
          </a:p>
        </p:txBody>
      </p:sp>
    </p:spTree>
    <p:extLst>
      <p:ext uri="{BB962C8B-B14F-4D97-AF65-F5344CB8AC3E}">
        <p14:creationId xmlns:p14="http://schemas.microsoft.com/office/powerpoint/2010/main" val="4104253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Bevor</a:t>
            </a:r>
            <a:r>
              <a:rPr lang="de-DE" baseline="0" dirty="0"/>
              <a:t> die Vorstellung der Fälle beginnt, Finden und Besprechen sich </a:t>
            </a:r>
            <a:r>
              <a:rPr lang="de-DE" baseline="0"/>
              <a:t>die Gruppen</a:t>
            </a:r>
            <a:endParaRPr lang="de-DE" dirty="0"/>
          </a:p>
        </p:txBody>
      </p:sp>
      <p:sp>
        <p:nvSpPr>
          <p:cNvPr id="4" name="Foliennummernplatzhalter 3"/>
          <p:cNvSpPr>
            <a:spLocks noGrp="1"/>
          </p:cNvSpPr>
          <p:nvPr>
            <p:ph type="sldNum" sz="quarter" idx="10"/>
          </p:nvPr>
        </p:nvSpPr>
        <p:spPr/>
        <p:txBody>
          <a:bodyPr/>
          <a:lstStyle/>
          <a:p>
            <a:fld id="{9A37E7B3-301D-4F83-BCE2-EF3CBA94B48B}" type="slidenum">
              <a:rPr lang="de-DE" smtClean="0"/>
              <a:t>5</a:t>
            </a:fld>
            <a:endParaRPr lang="de-DE"/>
          </a:p>
        </p:txBody>
      </p:sp>
    </p:spTree>
    <p:extLst>
      <p:ext uri="{BB962C8B-B14F-4D97-AF65-F5344CB8AC3E}">
        <p14:creationId xmlns:p14="http://schemas.microsoft.com/office/powerpoint/2010/main" val="689705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Fragen: was sind</a:t>
            </a:r>
            <a:r>
              <a:rPr lang="de-DE" baseline="0" dirty="0"/>
              <a:t> konkrete Präventionsmaßnahmen?</a:t>
            </a:r>
          </a:p>
          <a:p>
            <a:endParaRPr lang="de-DE" baseline="0" dirty="0"/>
          </a:p>
          <a:p>
            <a:r>
              <a:rPr lang="de-DE" baseline="0" dirty="0"/>
              <a:t>Auf die Fälle beziehen.</a:t>
            </a:r>
          </a:p>
          <a:p>
            <a:endParaRPr lang="de-DE" dirty="0"/>
          </a:p>
        </p:txBody>
      </p:sp>
      <p:sp>
        <p:nvSpPr>
          <p:cNvPr id="4" name="Foliennummernplatzhalter 3"/>
          <p:cNvSpPr>
            <a:spLocks noGrp="1"/>
          </p:cNvSpPr>
          <p:nvPr>
            <p:ph type="sldNum" sz="quarter" idx="10"/>
          </p:nvPr>
        </p:nvSpPr>
        <p:spPr/>
        <p:txBody>
          <a:bodyPr/>
          <a:lstStyle/>
          <a:p>
            <a:fld id="{9A37E7B3-301D-4F83-BCE2-EF3CBA94B48B}" type="slidenum">
              <a:rPr lang="de-DE" smtClean="0"/>
              <a:t>7</a:t>
            </a:fld>
            <a:endParaRPr lang="de-DE"/>
          </a:p>
        </p:txBody>
      </p:sp>
    </p:spTree>
    <p:extLst>
      <p:ext uri="{BB962C8B-B14F-4D97-AF65-F5344CB8AC3E}">
        <p14:creationId xmlns:p14="http://schemas.microsoft.com/office/powerpoint/2010/main" val="2974798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A37E7B3-301D-4F83-BCE2-EF3CBA94B48B}" type="slidenum">
              <a:rPr lang="de-DE" smtClean="0"/>
              <a:t>11</a:t>
            </a:fld>
            <a:endParaRPr lang="de-DE"/>
          </a:p>
        </p:txBody>
      </p:sp>
    </p:spTree>
    <p:extLst>
      <p:ext uri="{BB962C8B-B14F-4D97-AF65-F5344CB8AC3E}">
        <p14:creationId xmlns:p14="http://schemas.microsoft.com/office/powerpoint/2010/main" val="3351670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Im Grund</a:t>
            </a:r>
            <a:r>
              <a:rPr lang="de-DE" baseline="0" dirty="0"/>
              <a:t>e kann man von drei Ebenen ausgehen: Der staatlichen Ebene, also Bund, Länder und Kommunen; der Selbstverwaltung mit den dazugehörigen Körperschaften und Verbänden und den konkreten Versorgern </a:t>
            </a:r>
          </a:p>
          <a:p>
            <a:r>
              <a:rPr lang="de-DE" baseline="0" dirty="0"/>
              <a:t>Selbstverwaltung GBA, KBV usw., das aber erst in späteren Semestern ausführlich; an dieser Stelle ist ein Überblick über die wichtigsten Elemente zentral</a:t>
            </a:r>
          </a:p>
          <a:p>
            <a:endParaRPr lang="de-DE" dirty="0"/>
          </a:p>
        </p:txBody>
      </p:sp>
      <p:sp>
        <p:nvSpPr>
          <p:cNvPr id="4" name="Foliennummernplatzhalter 3"/>
          <p:cNvSpPr>
            <a:spLocks noGrp="1"/>
          </p:cNvSpPr>
          <p:nvPr>
            <p:ph type="sldNum" sz="quarter" idx="10"/>
          </p:nvPr>
        </p:nvSpPr>
        <p:spPr/>
        <p:txBody>
          <a:bodyPr/>
          <a:lstStyle/>
          <a:p>
            <a:fld id="{9A37E7B3-301D-4F83-BCE2-EF3CBA94B48B}" type="slidenum">
              <a:rPr lang="de-DE" smtClean="0"/>
              <a:t>12</a:t>
            </a:fld>
            <a:endParaRPr lang="de-DE"/>
          </a:p>
        </p:txBody>
      </p:sp>
    </p:spTree>
    <p:extLst>
      <p:ext uri="{BB962C8B-B14F-4D97-AF65-F5344CB8AC3E}">
        <p14:creationId xmlns:p14="http://schemas.microsoft.com/office/powerpoint/2010/main" val="4113221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Medizinische Hilfe und Pflege zuerst durch die örtlichen Gesundheitsdienste oder Hausärzte bereitgestellt;</a:t>
            </a:r>
            <a:r>
              <a:rPr lang="de-DE" baseline="0" dirty="0"/>
              <a:t> </a:t>
            </a:r>
            <a:r>
              <a:rPr lang="de-DE" dirty="0"/>
              <a:t>wenn diese nicht ausreichen, übernimmt das Krankenhaus oder eine höhere Einrichtung die Verantwortung </a:t>
            </a:r>
            <a:r>
              <a:rPr lang="de-DE" dirty="0">
                <a:sym typeface="Wingdings" panose="05000000000000000000" pitchFamily="2" charset="2"/>
              </a:rPr>
              <a:t></a:t>
            </a:r>
            <a:r>
              <a:rPr lang="de-DE" dirty="0"/>
              <a:t>Aufruf zur Dezentralisierung und zur Verantwortung von Einzelpersonen, lokalen Gemeinschaften und Institutionen, wobei der Staat nur als unterstützende Instanz eingreift, wenn dies notwendig 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1 SGB V) </a:t>
            </a:r>
          </a:p>
        </p:txBody>
      </p:sp>
      <p:sp>
        <p:nvSpPr>
          <p:cNvPr id="4" name="Foliennummernplatzhalter 3"/>
          <p:cNvSpPr>
            <a:spLocks noGrp="1"/>
          </p:cNvSpPr>
          <p:nvPr>
            <p:ph type="sldNum" sz="quarter" idx="10"/>
          </p:nvPr>
        </p:nvSpPr>
        <p:spPr/>
        <p:txBody>
          <a:bodyPr/>
          <a:lstStyle/>
          <a:p>
            <a:fld id="{9A37E7B3-301D-4F83-BCE2-EF3CBA94B48B}" type="slidenum">
              <a:rPr lang="de-DE" smtClean="0"/>
              <a:t>15</a:t>
            </a:fld>
            <a:endParaRPr lang="de-DE"/>
          </a:p>
        </p:txBody>
      </p:sp>
    </p:spTree>
    <p:extLst>
      <p:ext uri="{BB962C8B-B14F-4D97-AF65-F5344CB8AC3E}">
        <p14:creationId xmlns:p14="http://schemas.microsoft.com/office/powerpoint/2010/main" val="3310969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Krankenkassen haben Verträge mit Leistungserbringern: Leistungserbringer verpflichten sich zur Behandlung von Versicherten und Krankenkassen zur Zahlung von vereinbarten Vergütungen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sym typeface="Wingdings" panose="05000000000000000000" pitchFamily="2" charset="2"/>
              </a:rPr>
              <a:t>GKV:</a:t>
            </a:r>
            <a:r>
              <a:rPr lang="de-DE" baseline="0" dirty="0">
                <a:sym typeface="Wingdings" panose="05000000000000000000" pitchFamily="2" charset="2"/>
              </a:rPr>
              <a:t> </a:t>
            </a:r>
            <a:r>
              <a:rPr lang="de-DE" dirty="0"/>
              <a:t>Versicherte können medizinische Leistungen in Anspruch nehmen, ohne selbst in Vorleistung treten zu müssen </a:t>
            </a:r>
          </a:p>
        </p:txBody>
      </p:sp>
      <p:sp>
        <p:nvSpPr>
          <p:cNvPr id="4" name="Foliennummernplatzhalter 3"/>
          <p:cNvSpPr>
            <a:spLocks noGrp="1"/>
          </p:cNvSpPr>
          <p:nvPr>
            <p:ph type="sldNum" sz="quarter" idx="10"/>
          </p:nvPr>
        </p:nvSpPr>
        <p:spPr/>
        <p:txBody>
          <a:bodyPr/>
          <a:lstStyle/>
          <a:p>
            <a:fld id="{9A37E7B3-301D-4F83-BCE2-EF3CBA94B48B}" type="slidenum">
              <a:rPr lang="de-DE" smtClean="0"/>
              <a:t>17</a:t>
            </a:fld>
            <a:endParaRPr lang="de-DE"/>
          </a:p>
        </p:txBody>
      </p:sp>
    </p:spTree>
    <p:extLst>
      <p:ext uri="{BB962C8B-B14F-4D97-AF65-F5344CB8AC3E}">
        <p14:creationId xmlns:p14="http://schemas.microsoft.com/office/powerpoint/2010/main" val="1002039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ctr" defTabSz="914400" rtl="0" eaLnBrk="1" fontAlgn="auto" latinLnBrk="0" hangingPunct="1">
              <a:lnSpc>
                <a:spcPct val="110000"/>
              </a:lnSpc>
              <a:spcBef>
                <a:spcPts val="1000"/>
              </a:spcBef>
              <a:spcAft>
                <a:spcPts val="0"/>
              </a:spcAft>
              <a:buClrTx/>
              <a:buSzTx/>
              <a:buFont typeface="Arial"/>
              <a:buNone/>
              <a:tabLst/>
              <a:defRPr/>
            </a:pPr>
            <a:r>
              <a:rPr kumimoji="0" lang="de-DE" sz="1200" b="0" i="0" u="none" strike="noStrike" kern="1200" cap="none" spc="0" normalizeH="0" baseline="0" noProof="0" dirty="0">
                <a:ln>
                  <a:noFill/>
                </a:ln>
                <a:solidFill>
                  <a:srgbClr val="000000"/>
                </a:solidFill>
                <a:effectLst/>
                <a:uLnTx/>
                <a:uFillTx/>
                <a:latin typeface="Calibri" panose="020F0502020204030204"/>
                <a:ea typeface="+mn-ea"/>
                <a:cs typeface="+mn-cs"/>
              </a:rPr>
              <a:t>Die Bundesrepublik Deutschland ist ein demokratischer und </a:t>
            </a:r>
            <a:r>
              <a:rPr kumimoji="0" lang="de-DE" sz="1200" b="1" i="0" u="none" strike="noStrike" kern="1200" cap="none" spc="0" normalizeH="0" baseline="0" noProof="0" dirty="0">
                <a:ln>
                  <a:noFill/>
                </a:ln>
                <a:solidFill>
                  <a:srgbClr val="000000"/>
                </a:solidFill>
                <a:effectLst/>
                <a:uLnTx/>
                <a:uFillTx/>
                <a:latin typeface="Calibri" panose="020F0502020204030204"/>
                <a:ea typeface="+mn-ea"/>
                <a:cs typeface="+mn-cs"/>
              </a:rPr>
              <a:t>sozialer</a:t>
            </a:r>
            <a:r>
              <a:rPr kumimoji="0" lang="de-DE" sz="1200" b="0" i="0" u="none" strike="noStrike" kern="1200" cap="none" spc="0" normalizeH="0" baseline="0" noProof="0" dirty="0">
                <a:ln>
                  <a:noFill/>
                </a:ln>
                <a:solidFill>
                  <a:srgbClr val="000000"/>
                </a:solidFill>
                <a:effectLst/>
                <a:uLnTx/>
                <a:uFillTx/>
                <a:latin typeface="Calibri" panose="020F0502020204030204"/>
                <a:ea typeface="+mn-ea"/>
                <a:cs typeface="+mn-cs"/>
              </a:rPr>
              <a:t> Bundesstaat </a:t>
            </a:r>
          </a:p>
          <a:p>
            <a:pPr marL="0" marR="0" lvl="0" indent="0" algn="ctr" defTabSz="914400" rtl="0" eaLnBrk="1" fontAlgn="auto" latinLnBrk="0" hangingPunct="1">
              <a:lnSpc>
                <a:spcPct val="110000"/>
              </a:lnSpc>
              <a:spcBef>
                <a:spcPts val="1000"/>
              </a:spcBef>
              <a:spcAft>
                <a:spcPts val="0"/>
              </a:spcAft>
              <a:buClrTx/>
              <a:buSzTx/>
              <a:buFont typeface="Arial"/>
              <a:buNone/>
              <a:tabLst/>
              <a:defRPr/>
            </a:pPr>
            <a:r>
              <a:rPr kumimoji="0" lang="de-DE" sz="1200" b="0" i="0" u="none" strike="noStrike" kern="1200" cap="none" spc="0" normalizeH="0" baseline="0" noProof="0" dirty="0">
                <a:ln>
                  <a:noFill/>
                </a:ln>
                <a:solidFill>
                  <a:srgbClr val="000000"/>
                </a:solidFill>
                <a:effectLst/>
                <a:uLnTx/>
                <a:uFillTx/>
                <a:latin typeface="Calibri" panose="020F0502020204030204"/>
                <a:ea typeface="+mn-ea"/>
                <a:cs typeface="+mn-cs"/>
              </a:rPr>
              <a:t>(Artikel 20, Absatz 1 des Grundgesetz)</a:t>
            </a:r>
          </a:p>
          <a:p>
            <a:endParaRPr lang="de-DE" dirty="0"/>
          </a:p>
        </p:txBody>
      </p:sp>
      <p:sp>
        <p:nvSpPr>
          <p:cNvPr id="4" name="Foliennummernplatzhalter 3"/>
          <p:cNvSpPr>
            <a:spLocks noGrp="1"/>
          </p:cNvSpPr>
          <p:nvPr>
            <p:ph type="sldNum" sz="quarter" idx="5"/>
          </p:nvPr>
        </p:nvSpPr>
        <p:spPr/>
        <p:txBody>
          <a:bodyPr/>
          <a:lstStyle/>
          <a:p>
            <a:fld id="{9A37E7B3-301D-4F83-BCE2-EF3CBA94B48B}" type="slidenum">
              <a:rPr lang="de-DE" smtClean="0"/>
              <a:t>18</a:t>
            </a:fld>
            <a:endParaRPr lang="de-DE"/>
          </a:p>
        </p:txBody>
      </p:sp>
    </p:spTree>
    <p:extLst>
      <p:ext uri="{BB962C8B-B14F-4D97-AF65-F5344CB8AC3E}">
        <p14:creationId xmlns:p14="http://schemas.microsoft.com/office/powerpoint/2010/main" val="1944478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Finanzierung der</a:t>
            </a:r>
            <a:r>
              <a:rPr lang="de-DE" baseline="0" dirty="0"/>
              <a:t> Gesundheitsversorgung durch die gesetzliche Sozialversicherung, GKV Teil davon</a:t>
            </a:r>
            <a:endParaRPr lang="de-DE" dirty="0"/>
          </a:p>
          <a:p>
            <a:r>
              <a:rPr lang="de-DE" dirty="0"/>
              <a:t>Versorgungsprinzip:</a:t>
            </a:r>
            <a:r>
              <a:rPr lang="de-DE" baseline="0" dirty="0"/>
              <a:t> Zugang zur Versorgung nach Bedarf, Gleichwertigkeit, beruht auf Leistungen für die Gesellschaft (Beamte, Soldaten*innen); </a:t>
            </a:r>
            <a:r>
              <a:rPr lang="de-DE" dirty="0"/>
              <a:t>Das </a:t>
            </a:r>
            <a:r>
              <a:rPr lang="de-DE" b="1" dirty="0"/>
              <a:t>Versorgungsprinzip</a:t>
            </a:r>
            <a:r>
              <a:rPr lang="de-DE" dirty="0"/>
              <a:t> bedeutet, dass der Staat oder ein Träger </a:t>
            </a:r>
            <a:r>
              <a:rPr lang="de-DE" b="1" dirty="0"/>
              <a:t>Pflichten gegenüber bestimmten Personen</a:t>
            </a:r>
            <a:r>
              <a:rPr lang="de-DE" dirty="0"/>
              <a:t> übernimmt und ihnen </a:t>
            </a:r>
            <a:r>
              <a:rPr lang="de-DE" b="1" dirty="0"/>
              <a:t>Leistungen gewährt</a:t>
            </a:r>
            <a:r>
              <a:rPr lang="de-DE" dirty="0"/>
              <a:t>, </a:t>
            </a:r>
            <a:r>
              <a:rPr lang="de-DE" b="1" dirty="0"/>
              <a:t>ohne dass sie vorher Beiträge zahlen mussten</a:t>
            </a:r>
            <a:r>
              <a:rPr lang="de-DE" dirty="0"/>
              <a:t>.</a:t>
            </a:r>
          </a:p>
          <a:p>
            <a:r>
              <a:rPr lang="de-DE" dirty="0"/>
              <a:t>Fürsorgeprinzip: Nicht abgeleitet aus einer zuvor erbrachten Leistung, Unterstützung erfolgt dem Grund nach, d.h. auf der Grundlage einer zuvor ermittelten Bedürftigkeit, Leistungsgewährung erfolgt einzelfallbezogen; </a:t>
            </a:r>
            <a:r>
              <a:rPr lang="de-DE" b="1" dirty="0"/>
              <a:t>Fürsorgeprinzip: </a:t>
            </a:r>
            <a:r>
              <a:rPr lang="de-DE" dirty="0"/>
              <a:t>Hilfe bei Bedürftigkeit, unabhängig von Ursache oder Beitrag, Sozialhilfe, Bürgergeld</a:t>
            </a:r>
          </a:p>
          <a:p>
            <a:r>
              <a:rPr lang="de-DE" dirty="0"/>
              <a:t>GKV und PKV finanzieren sowohl die ambulante als auch die stationäre Versorgung, wobei die gesetzliche Krankenversicherung für die Mehrheit der Bevölkerung zuständig ist</a:t>
            </a:r>
          </a:p>
        </p:txBody>
      </p:sp>
      <p:sp>
        <p:nvSpPr>
          <p:cNvPr id="4" name="Foliennummernplatzhalter 3"/>
          <p:cNvSpPr>
            <a:spLocks noGrp="1"/>
          </p:cNvSpPr>
          <p:nvPr>
            <p:ph type="sldNum" sz="quarter" idx="10"/>
          </p:nvPr>
        </p:nvSpPr>
        <p:spPr/>
        <p:txBody>
          <a:bodyPr/>
          <a:lstStyle/>
          <a:p>
            <a:fld id="{9A37E7B3-301D-4F83-BCE2-EF3CBA94B48B}" type="slidenum">
              <a:rPr lang="de-DE" smtClean="0"/>
              <a:t>19</a:t>
            </a:fld>
            <a:endParaRPr lang="de-DE"/>
          </a:p>
        </p:txBody>
      </p:sp>
    </p:spTree>
    <p:extLst>
      <p:ext uri="{BB962C8B-B14F-4D97-AF65-F5344CB8AC3E}">
        <p14:creationId xmlns:p14="http://schemas.microsoft.com/office/powerpoint/2010/main" val="1716763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Versicherungspflichtgrenze/Jahresarbeitsentgeltgrenze bestimmt, ab welcher Höhe des jährlichen Brutto-Arbeitsentgelts ein Arbeitnehmer in Deutschland nicht mehr in einer gesetzlichen Krankenversicherung pflichtversichert sein muss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Beitragsermessungsgrenze: Bei höheren Einkommen ist der übersteigende Teil des Verdiensts beitragsfrei</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Umfasst ca. 90% der Bevölkerung</a:t>
            </a:r>
          </a:p>
        </p:txBody>
      </p:sp>
      <p:sp>
        <p:nvSpPr>
          <p:cNvPr id="4" name="Foliennummernplatzhalter 3"/>
          <p:cNvSpPr>
            <a:spLocks noGrp="1"/>
          </p:cNvSpPr>
          <p:nvPr>
            <p:ph type="sldNum" sz="quarter" idx="10"/>
          </p:nvPr>
        </p:nvSpPr>
        <p:spPr/>
        <p:txBody>
          <a:bodyPr/>
          <a:lstStyle/>
          <a:p>
            <a:fld id="{9A37E7B3-301D-4F83-BCE2-EF3CBA94B48B}" type="slidenum">
              <a:rPr lang="de-DE" smtClean="0"/>
              <a:t>20</a:t>
            </a:fld>
            <a:endParaRPr lang="de-DE"/>
          </a:p>
        </p:txBody>
      </p:sp>
    </p:spTree>
    <p:extLst>
      <p:ext uri="{BB962C8B-B14F-4D97-AF65-F5344CB8AC3E}">
        <p14:creationId xmlns:p14="http://schemas.microsoft.com/office/powerpoint/2010/main" val="4106518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Solidarprinzip:</a:t>
            </a:r>
            <a:r>
              <a:rPr lang="de-DE" baseline="0" dirty="0"/>
              <a:t> gegenseitige Hilfe und Verantwortung, finanzielle Last der Krankenversicherung wird von der gesamten Gesellschaft getragen; Finanzierung nach individueller Leistungsfähigkeit und Leistungsgewährung nach individuellem Bedarf</a:t>
            </a:r>
          </a:p>
          <a:p>
            <a:r>
              <a:rPr lang="de-DE" baseline="0" dirty="0"/>
              <a:t>Sachleistungsgrundsatz: Kosten für medizinische Leistungen werden durch Krankenversicherung übernommen</a:t>
            </a:r>
          </a:p>
          <a:p>
            <a:r>
              <a:rPr lang="de-DE" baseline="0" dirty="0"/>
              <a:t>Wirtschaftlichkeitsgebot: Krankenkassen und Leistungserbringer handeln bei der Erbringung von Gesundheitsleistungen effizient und kostengünstig</a:t>
            </a:r>
          </a:p>
          <a:p>
            <a:r>
              <a:rPr lang="de-DE" dirty="0"/>
              <a:t>Prinzip der Beitragsstabilität: Bemühung, die Beiträge zur gesetzlichen Krankenversicherung (GKV) langfristig möglichst stabil und bezahlbar zu halten</a:t>
            </a:r>
          </a:p>
          <a:p>
            <a:r>
              <a:rPr lang="de-DE" dirty="0"/>
              <a:t>Ergänzt durch Wahlleistungen, aber hier nur grober Überblick; z. B. Zuzahlungen für Medikamente</a:t>
            </a:r>
          </a:p>
        </p:txBody>
      </p:sp>
      <p:sp>
        <p:nvSpPr>
          <p:cNvPr id="4" name="Foliennummernplatzhalter 3"/>
          <p:cNvSpPr>
            <a:spLocks noGrp="1"/>
          </p:cNvSpPr>
          <p:nvPr>
            <p:ph type="sldNum" sz="quarter" idx="10"/>
          </p:nvPr>
        </p:nvSpPr>
        <p:spPr/>
        <p:txBody>
          <a:bodyPr/>
          <a:lstStyle/>
          <a:p>
            <a:fld id="{9A37E7B3-301D-4F83-BCE2-EF3CBA94B48B}" type="slidenum">
              <a:rPr lang="de-DE" smtClean="0"/>
              <a:t>21</a:t>
            </a:fld>
            <a:endParaRPr lang="de-DE"/>
          </a:p>
        </p:txBody>
      </p:sp>
    </p:spTree>
    <p:extLst>
      <p:ext uri="{BB962C8B-B14F-4D97-AF65-F5344CB8AC3E}">
        <p14:creationId xmlns:p14="http://schemas.microsoft.com/office/powerpoint/2010/main" val="1009068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b="1" kern="1200" dirty="0">
                <a:solidFill>
                  <a:schemeClr val="tx1"/>
                </a:solidFill>
                <a:effectLst/>
                <a:latin typeface="+mn-lt"/>
                <a:ea typeface="+mn-ea"/>
                <a:cs typeface="+mn-cs"/>
              </a:rPr>
              <a:t>Hausarzt</a:t>
            </a:r>
            <a:r>
              <a:rPr lang="de-DE" sz="1200" kern="1200" dirty="0">
                <a:solidFill>
                  <a:schemeClr val="tx1"/>
                </a:solidFill>
                <a:effectLst/>
                <a:latin typeface="+mn-lt"/>
                <a:ea typeface="+mn-ea"/>
                <a:cs typeface="+mn-cs"/>
              </a:rPr>
              <a:t>: stellt Diagnosen, überwacht den Gesundheitszustand und verweist bei Bedarf an Spezialisten.</a:t>
            </a:r>
          </a:p>
          <a:p>
            <a:pPr lvl="0"/>
            <a:r>
              <a:rPr lang="de-DE" sz="1200" b="1" kern="1200" dirty="0">
                <a:solidFill>
                  <a:schemeClr val="tx1"/>
                </a:solidFill>
                <a:effectLst/>
                <a:latin typeface="+mn-lt"/>
                <a:ea typeface="+mn-ea"/>
                <a:cs typeface="+mn-cs"/>
              </a:rPr>
              <a:t>Fachärzte</a:t>
            </a:r>
            <a:r>
              <a:rPr lang="de-DE" sz="1200" kern="1200" dirty="0">
                <a:solidFill>
                  <a:schemeClr val="tx1"/>
                </a:solidFill>
                <a:effectLst/>
                <a:latin typeface="+mn-lt"/>
                <a:ea typeface="+mn-ea"/>
                <a:cs typeface="+mn-cs"/>
              </a:rPr>
              <a:t>: Patienten können zu Fachärzten (z. B. Dermatologen, Kardiologen) gehen, um spezialisierte Behandlungen oder Diagnosen zu erhalten.</a:t>
            </a:r>
          </a:p>
          <a:p>
            <a:pPr lvl="0"/>
            <a:r>
              <a:rPr lang="de-DE" sz="1200" b="1" kern="1200" dirty="0">
                <a:solidFill>
                  <a:schemeClr val="tx1"/>
                </a:solidFill>
                <a:effectLst/>
                <a:latin typeface="+mn-lt"/>
                <a:ea typeface="+mn-ea"/>
                <a:cs typeface="+mn-cs"/>
              </a:rPr>
              <a:t>Therapeuten</a:t>
            </a:r>
            <a:r>
              <a:rPr lang="de-DE" sz="1200" kern="1200" dirty="0">
                <a:solidFill>
                  <a:schemeClr val="tx1"/>
                </a:solidFill>
                <a:effectLst/>
                <a:latin typeface="+mn-lt"/>
                <a:ea typeface="+mn-ea"/>
                <a:cs typeface="+mn-cs"/>
              </a:rPr>
              <a:t>: Physiotherapeuten, Ergotherapeuten oder Psychotherapeuten bieten ambulante Behandlungen zur Linderung von Beschwerden oder zur Rehabilitation.</a:t>
            </a:r>
          </a:p>
          <a:p>
            <a:pPr lvl="0"/>
            <a:r>
              <a:rPr lang="de-DE" sz="1200" b="1" kern="1200" dirty="0">
                <a:solidFill>
                  <a:schemeClr val="tx1"/>
                </a:solidFill>
                <a:effectLst/>
                <a:latin typeface="+mn-lt"/>
                <a:ea typeface="+mn-ea"/>
                <a:cs typeface="+mn-cs"/>
              </a:rPr>
              <a:t>Apotheken</a:t>
            </a:r>
            <a:r>
              <a:rPr lang="de-DE" sz="1200" kern="1200" dirty="0">
                <a:solidFill>
                  <a:schemeClr val="tx1"/>
                </a:solidFill>
                <a:effectLst/>
                <a:latin typeface="+mn-lt"/>
                <a:ea typeface="+mn-ea"/>
                <a:cs typeface="+mn-cs"/>
              </a:rPr>
              <a:t>: Apotheken versorgen Patienten mit Medikamenten und beraten zur richtigen Anwendung von Arzneimitteln.</a:t>
            </a:r>
          </a:p>
          <a:p>
            <a:pPr lvl="0"/>
            <a:r>
              <a:rPr lang="de-DE" sz="1200" b="1" kern="1200" dirty="0">
                <a:solidFill>
                  <a:schemeClr val="tx1"/>
                </a:solidFill>
                <a:effectLst/>
                <a:latin typeface="+mn-lt"/>
                <a:ea typeface="+mn-ea"/>
                <a:cs typeface="+mn-cs"/>
              </a:rPr>
              <a:t>Ambulante Operationen und Behandlungen</a:t>
            </a:r>
            <a:r>
              <a:rPr lang="de-DE" sz="1200" kern="1200" dirty="0">
                <a:solidFill>
                  <a:schemeClr val="tx1"/>
                </a:solidFill>
                <a:effectLst/>
                <a:latin typeface="+mn-lt"/>
                <a:ea typeface="+mn-ea"/>
                <a:cs typeface="+mn-cs"/>
              </a:rPr>
              <a:t>: Einige Eingriffe, wie z. B. kleinere chirurgische Eingriffe oder medizinische Behandlungen (z. B. Chemotherapie), werden ebenfalls ambulant durchgeführt.</a:t>
            </a:r>
          </a:p>
        </p:txBody>
      </p:sp>
      <p:sp>
        <p:nvSpPr>
          <p:cNvPr id="4" name="Foliennummernplatzhalter 3"/>
          <p:cNvSpPr>
            <a:spLocks noGrp="1"/>
          </p:cNvSpPr>
          <p:nvPr>
            <p:ph type="sldNum" sz="quarter" idx="10"/>
          </p:nvPr>
        </p:nvSpPr>
        <p:spPr/>
        <p:txBody>
          <a:bodyPr/>
          <a:lstStyle/>
          <a:p>
            <a:fld id="{9A37E7B3-301D-4F83-BCE2-EF3CBA94B48B}" type="slidenum">
              <a:rPr lang="de-DE" smtClean="0"/>
              <a:t>24</a:t>
            </a:fld>
            <a:endParaRPr lang="de-DE"/>
          </a:p>
        </p:txBody>
      </p:sp>
    </p:spTree>
    <p:extLst>
      <p:ext uri="{BB962C8B-B14F-4D97-AF65-F5344CB8AC3E}">
        <p14:creationId xmlns:p14="http://schemas.microsoft.com/office/powerpoint/2010/main" val="2757740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b="1" kern="1200" dirty="0">
                <a:solidFill>
                  <a:schemeClr val="tx1"/>
                </a:solidFill>
                <a:effectLst/>
                <a:latin typeface="+mn-lt"/>
                <a:ea typeface="+mn-ea"/>
                <a:cs typeface="+mn-cs"/>
              </a:rPr>
              <a:t>Krankenhäuser</a:t>
            </a:r>
            <a:r>
              <a:rPr lang="de-DE" sz="1200" kern="1200" dirty="0">
                <a:solidFill>
                  <a:schemeClr val="tx1"/>
                </a:solidFill>
                <a:effectLst/>
                <a:latin typeface="+mn-lt"/>
                <a:ea typeface="+mn-ea"/>
                <a:cs typeface="+mn-cs"/>
              </a:rPr>
              <a:t>: Sie bieten eine umfassende Versorgung, einschließlich Notfallversorgung, Operationen, Intensivmedizin und spezialisierter Behandlung. In Deutschland gibt es sowohl öffentliche als auch private Krankenhäuser, die Verträge mit den Krankenkassen haben.</a:t>
            </a:r>
          </a:p>
          <a:p>
            <a:pPr lvl="0"/>
            <a:r>
              <a:rPr lang="de-DE" sz="1200" b="1" kern="1200" dirty="0">
                <a:solidFill>
                  <a:schemeClr val="tx1"/>
                </a:solidFill>
                <a:effectLst/>
                <a:latin typeface="+mn-lt"/>
                <a:ea typeface="+mn-ea"/>
                <a:cs typeface="+mn-cs"/>
              </a:rPr>
              <a:t>Fachkliniken</a:t>
            </a:r>
            <a:r>
              <a:rPr lang="de-DE" sz="1200" kern="1200" dirty="0">
                <a:solidFill>
                  <a:schemeClr val="tx1"/>
                </a:solidFill>
                <a:effectLst/>
                <a:latin typeface="+mn-lt"/>
                <a:ea typeface="+mn-ea"/>
                <a:cs typeface="+mn-cs"/>
              </a:rPr>
              <a:t>: Manche Kliniken sind auf bestimmte Krankheitsbilder oder Therapien spezialisiert, wie z. B. Krebskliniken, Orthopädiezentren oder neurologische Kliniken.</a:t>
            </a:r>
          </a:p>
          <a:p>
            <a:pPr lvl="0"/>
            <a:r>
              <a:rPr lang="de-DE" sz="1200" b="1" kern="1200" dirty="0">
                <a:solidFill>
                  <a:schemeClr val="tx1"/>
                </a:solidFill>
                <a:effectLst/>
                <a:latin typeface="+mn-lt"/>
                <a:ea typeface="+mn-ea"/>
                <a:cs typeface="+mn-cs"/>
              </a:rPr>
              <a:t>Rehabilitationseinrichtungen</a:t>
            </a:r>
            <a:r>
              <a:rPr lang="de-DE" sz="1200" kern="1200" dirty="0">
                <a:solidFill>
                  <a:schemeClr val="tx1"/>
                </a:solidFill>
                <a:effectLst/>
                <a:latin typeface="+mn-lt"/>
                <a:ea typeface="+mn-ea"/>
                <a:cs typeface="+mn-cs"/>
              </a:rPr>
              <a:t>: Nach einer schweren Krankheit oder Operation kann eine stationäre Rehabilitationsmaßnahme erforderlich sein, um die Genesung zu unterstützen und die Lebensqualität wiederherzustellen.</a:t>
            </a:r>
          </a:p>
        </p:txBody>
      </p:sp>
      <p:sp>
        <p:nvSpPr>
          <p:cNvPr id="4" name="Foliennummernplatzhalter 3"/>
          <p:cNvSpPr>
            <a:spLocks noGrp="1"/>
          </p:cNvSpPr>
          <p:nvPr>
            <p:ph type="sldNum" sz="quarter" idx="10"/>
          </p:nvPr>
        </p:nvSpPr>
        <p:spPr/>
        <p:txBody>
          <a:bodyPr/>
          <a:lstStyle/>
          <a:p>
            <a:fld id="{9A37E7B3-301D-4F83-BCE2-EF3CBA94B48B}" type="slidenum">
              <a:rPr lang="de-DE" smtClean="0"/>
              <a:t>25</a:t>
            </a:fld>
            <a:endParaRPr lang="de-DE"/>
          </a:p>
        </p:txBody>
      </p:sp>
    </p:spTree>
    <p:extLst>
      <p:ext uri="{BB962C8B-B14F-4D97-AF65-F5344CB8AC3E}">
        <p14:creationId xmlns:p14="http://schemas.microsoft.com/office/powerpoint/2010/main" val="1689061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942FFD3-655A-43C8-8520-932E858B0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0" name="Gerader Verbinder 9">
            <a:extLst>
              <a:ext uri="{FF2B5EF4-FFF2-40B4-BE49-F238E27FC236}">
                <a16:creationId xmlns:a16="http://schemas.microsoft.com/office/drawing/2014/main" id="{1886FB6F-776C-4655-9033-8FED8C915901}"/>
              </a:ext>
            </a:extLst>
          </p:cNvPr>
          <p:cNvCxnSpPr/>
          <p:nvPr/>
        </p:nvCxnSpPr>
        <p:spPr>
          <a:xfrm>
            <a:off x="53018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922628" y="1879350"/>
            <a:ext cx="4496454" cy="2554545"/>
          </a:xfrm>
          <a:prstGeom prst="rect">
            <a:avLst/>
          </a:prstGeom>
          <a:noFill/>
        </p:spPr>
        <p:txBody>
          <a:bodyPr wrap="square" rtlCol="0">
            <a:spAutoFit/>
          </a:bodyPr>
          <a:lstStyle/>
          <a:p>
            <a:r>
              <a:rPr lang="de-DE" sz="2400" b="1" dirty="0"/>
              <a:t>Diversitätssensible Medizin – ein sozialmedizinisches Curriculum</a:t>
            </a:r>
          </a:p>
          <a:p>
            <a:endParaRPr lang="de-DE" sz="2400" b="1" dirty="0"/>
          </a:p>
          <a:p>
            <a:r>
              <a:rPr lang="de-DE" sz="2400" b="1" dirty="0"/>
              <a:t>Abschnitt (1) Grundlagen – Fallbesprechung</a:t>
            </a:r>
          </a:p>
          <a:p>
            <a:r>
              <a:rPr lang="de-DE" sz="1600" b="1" dirty="0"/>
              <a:t>(Termin 2/3)</a:t>
            </a:r>
          </a:p>
          <a:p>
            <a:endParaRPr lang="de-DE" sz="2400" b="1" dirty="0">
              <a:latin typeface="+mj-lt"/>
            </a:endParaRPr>
          </a:p>
        </p:txBody>
      </p:sp>
      <p:pic>
        <p:nvPicPr>
          <p:cNvPr id="2" name="Grafik 1">
            <a:extLst>
              <a:ext uri="{FF2B5EF4-FFF2-40B4-BE49-F238E27FC236}">
                <a16:creationId xmlns:a16="http://schemas.microsoft.com/office/drawing/2014/main" id="{E42EF4D6-8D5E-C75D-C358-36446970760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75341" y="212614"/>
            <a:ext cx="1937574" cy="538394"/>
          </a:xfrm>
          <a:prstGeom prst="rect">
            <a:avLst/>
          </a:prstGeom>
        </p:spPr>
      </p:pic>
    </p:spTree>
    <p:extLst>
      <p:ext uri="{BB962C8B-B14F-4D97-AF65-F5344CB8AC3E}">
        <p14:creationId xmlns:p14="http://schemas.microsoft.com/office/powerpoint/2010/main" val="31845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3048000" y="2083064"/>
            <a:ext cx="6096000" cy="954107"/>
          </a:xfrm>
          <a:prstGeom prst="rect">
            <a:avLst/>
          </a:prstGeom>
        </p:spPr>
        <p:txBody>
          <a:bodyPr>
            <a:spAutoFit/>
          </a:bodyPr>
          <a:lstStyle/>
          <a:p>
            <a:br>
              <a:rPr lang="de-DE" sz="2800" dirty="0"/>
            </a:br>
            <a:endParaRPr lang="de-DE" sz="2800" dirty="0"/>
          </a:p>
        </p:txBody>
      </p:sp>
      <p:sp>
        <p:nvSpPr>
          <p:cNvPr id="4" name="Rechteck 3"/>
          <p:cNvSpPr/>
          <p:nvPr/>
        </p:nvSpPr>
        <p:spPr>
          <a:xfrm>
            <a:off x="684000" y="1044000"/>
            <a:ext cx="1166986" cy="523220"/>
          </a:xfrm>
          <a:prstGeom prst="rect">
            <a:avLst/>
          </a:prstGeom>
        </p:spPr>
        <p:txBody>
          <a:bodyPr wrap="none">
            <a:spAutoFit/>
          </a:bodyPr>
          <a:lstStyle/>
          <a:p>
            <a:r>
              <a:rPr lang="de-DE" sz="2800" b="1" dirty="0">
                <a:latin typeface="+mj-lt"/>
              </a:rPr>
              <a:t>Inhalte</a:t>
            </a:r>
          </a:p>
        </p:txBody>
      </p:sp>
      <p:sp>
        <p:nvSpPr>
          <p:cNvPr id="6" name="Rechteck 5"/>
          <p:cNvSpPr/>
          <p:nvPr/>
        </p:nvSpPr>
        <p:spPr>
          <a:xfrm>
            <a:off x="720000" y="1620000"/>
            <a:ext cx="11167910" cy="3416320"/>
          </a:xfrm>
          <a:prstGeom prst="rect">
            <a:avLst/>
          </a:prstGeom>
        </p:spPr>
        <p:txBody>
          <a:bodyPr wrap="square">
            <a:spAutoFit/>
          </a:bodyPr>
          <a:lstStyle/>
          <a:p>
            <a:r>
              <a:rPr lang="de-DE" b="1" dirty="0">
                <a:solidFill>
                  <a:schemeClr val="bg2">
                    <a:lumMod val="50000"/>
                  </a:schemeClr>
                </a:solidFill>
              </a:rPr>
              <a:t>Termin 1: Einführung </a:t>
            </a:r>
            <a:r>
              <a:rPr lang="de-DE" dirty="0">
                <a:solidFill>
                  <a:schemeClr val="bg2">
                    <a:lumMod val="50000"/>
                  </a:schemeClr>
                </a:solidFill>
              </a:rPr>
              <a:t>Organisatorisches</a:t>
            </a:r>
          </a:p>
          <a:p>
            <a:pPr marL="342900" indent="-342900">
              <a:buFont typeface="Arial" panose="020B0604020202020204" pitchFamily="34" charset="0"/>
              <a:buChar char="•"/>
            </a:pPr>
            <a:r>
              <a:rPr lang="de-DE" dirty="0">
                <a:solidFill>
                  <a:schemeClr val="bg2">
                    <a:lumMod val="50000"/>
                  </a:schemeClr>
                </a:solidFill>
              </a:rPr>
              <a:t>Einblick in die Gesundheitswissenschaften</a:t>
            </a:r>
          </a:p>
          <a:p>
            <a:pPr marL="342900" indent="-342900">
              <a:buFont typeface="Arial" panose="020B0604020202020204" pitchFamily="34" charset="0"/>
              <a:buChar char="•"/>
            </a:pPr>
            <a:r>
              <a:rPr lang="de-DE" dirty="0">
                <a:solidFill>
                  <a:schemeClr val="bg2">
                    <a:lumMod val="50000"/>
                  </a:schemeClr>
                </a:solidFill>
              </a:rPr>
              <a:t>Beginn der Fall-/Gruppenarbeit</a:t>
            </a:r>
          </a:p>
          <a:p>
            <a:pPr marL="342900" lvl="0" indent="-342900">
              <a:buFont typeface="Arial" panose="020B0604020202020204" pitchFamily="34" charset="0"/>
              <a:buChar char="•"/>
            </a:pPr>
            <a:endParaRPr lang="de-DE" dirty="0">
              <a:solidFill>
                <a:schemeClr val="bg2">
                  <a:lumMod val="50000"/>
                </a:schemeClr>
              </a:solidFill>
            </a:endParaRPr>
          </a:p>
          <a:p>
            <a:r>
              <a:rPr lang="de-DE" b="1" dirty="0">
                <a:solidFill>
                  <a:srgbClr val="C00000"/>
                </a:solidFill>
              </a:rPr>
              <a:t>Termin 2: Fallbesprechung</a:t>
            </a:r>
          </a:p>
          <a:p>
            <a:pPr marL="342900" indent="-342900">
              <a:buFont typeface="Arial" panose="020B0604020202020204" pitchFamily="34" charset="0"/>
              <a:buChar char="•"/>
            </a:pPr>
            <a:r>
              <a:rPr lang="de-DE" dirty="0"/>
              <a:t>Abgabe und Vorstellung der Fallarbeit</a:t>
            </a:r>
          </a:p>
          <a:p>
            <a:pPr marL="342900" indent="-342900">
              <a:buFont typeface="Arial" panose="020B0604020202020204" pitchFamily="34" charset="0"/>
              <a:buChar char="•"/>
            </a:pPr>
            <a:r>
              <a:rPr lang="de-DE" dirty="0"/>
              <a:t>Was ist ein Gesundheitssystem?</a:t>
            </a:r>
          </a:p>
          <a:p>
            <a:pPr marL="342900" indent="-342900">
              <a:buFont typeface="Arial" panose="020B0604020202020204" pitchFamily="34" charset="0"/>
              <a:buChar char="•"/>
            </a:pPr>
            <a:r>
              <a:rPr lang="de-DE" dirty="0"/>
              <a:t>Das deutsche Gesundheitssystem</a:t>
            </a:r>
          </a:p>
          <a:p>
            <a:pPr marL="342900" indent="-342900">
              <a:buFont typeface="Arial" panose="020B0604020202020204" pitchFamily="34" charset="0"/>
              <a:buChar char="•"/>
            </a:pPr>
            <a:endParaRPr lang="de-DE" dirty="0"/>
          </a:p>
          <a:p>
            <a:pPr lvl="0"/>
            <a:r>
              <a:rPr lang="de-DE" b="1" dirty="0">
                <a:solidFill>
                  <a:schemeClr val="bg2">
                    <a:lumMod val="50000"/>
                  </a:schemeClr>
                </a:solidFill>
              </a:rPr>
              <a:t>Termin 3: Strukturelle Kompetenz und Nachhaltigkeitsziele</a:t>
            </a:r>
          </a:p>
          <a:p>
            <a:pPr marL="342900" indent="-342900">
              <a:buFont typeface="Arial" panose="020B0604020202020204" pitchFamily="34" charset="0"/>
              <a:buChar char="•"/>
            </a:pPr>
            <a:r>
              <a:rPr lang="de-DE" dirty="0">
                <a:solidFill>
                  <a:schemeClr val="bg2">
                    <a:lumMod val="50000"/>
                  </a:schemeClr>
                </a:solidFill>
              </a:rPr>
              <a:t>Strukturelle Kompetenz</a:t>
            </a:r>
          </a:p>
          <a:p>
            <a:pPr marL="342900" indent="-342900">
              <a:buFont typeface="Arial" panose="020B0604020202020204" pitchFamily="34" charset="0"/>
              <a:buChar char="•"/>
            </a:pPr>
            <a:r>
              <a:rPr lang="de-DE" dirty="0" err="1">
                <a:solidFill>
                  <a:schemeClr val="bg2">
                    <a:lumMod val="50000"/>
                  </a:schemeClr>
                </a:solidFill>
              </a:rPr>
              <a:t>Sustainable</a:t>
            </a:r>
            <a:r>
              <a:rPr lang="de-DE" dirty="0">
                <a:solidFill>
                  <a:schemeClr val="bg2">
                    <a:lumMod val="50000"/>
                  </a:schemeClr>
                </a:solidFill>
              </a:rPr>
              <a:t> Development Goals (SDGs)</a:t>
            </a:r>
          </a:p>
        </p:txBody>
      </p:sp>
      <p:pic>
        <p:nvPicPr>
          <p:cNvPr id="7" name="Grafik 6">
            <a:extLst>
              <a:ext uri="{FF2B5EF4-FFF2-40B4-BE49-F238E27FC236}">
                <a16:creationId xmlns:a16="http://schemas.microsoft.com/office/drawing/2014/main" id="{38C3CD8C-B64A-4AC2-A59A-DC404F78B71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628861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3048000" y="2083064"/>
            <a:ext cx="6096000" cy="954107"/>
          </a:xfrm>
          <a:prstGeom prst="rect">
            <a:avLst/>
          </a:prstGeom>
        </p:spPr>
        <p:txBody>
          <a:bodyPr>
            <a:spAutoFit/>
          </a:bodyPr>
          <a:lstStyle/>
          <a:p>
            <a:br>
              <a:rPr lang="de-DE" sz="2800" dirty="0"/>
            </a:br>
            <a:endParaRPr lang="de-DE" sz="2800" dirty="0"/>
          </a:p>
        </p:txBody>
      </p:sp>
      <p:sp>
        <p:nvSpPr>
          <p:cNvPr id="4" name="Rechteck 3"/>
          <p:cNvSpPr/>
          <p:nvPr/>
        </p:nvSpPr>
        <p:spPr>
          <a:xfrm>
            <a:off x="684000" y="1044000"/>
            <a:ext cx="1507144" cy="523220"/>
          </a:xfrm>
          <a:prstGeom prst="rect">
            <a:avLst/>
          </a:prstGeom>
        </p:spPr>
        <p:txBody>
          <a:bodyPr wrap="none">
            <a:spAutoFit/>
          </a:bodyPr>
          <a:lstStyle/>
          <a:p>
            <a:r>
              <a:rPr lang="de-DE" sz="2800" b="1" dirty="0">
                <a:latin typeface="+mj-lt"/>
              </a:rPr>
              <a:t>Rückblick</a:t>
            </a:r>
          </a:p>
        </p:txBody>
      </p:sp>
      <p:sp>
        <p:nvSpPr>
          <p:cNvPr id="6" name="Rechteck 5"/>
          <p:cNvSpPr/>
          <p:nvPr/>
        </p:nvSpPr>
        <p:spPr>
          <a:xfrm>
            <a:off x="720000" y="1620000"/>
            <a:ext cx="11167910" cy="2308324"/>
          </a:xfrm>
          <a:prstGeom prst="rect">
            <a:avLst/>
          </a:prstGeom>
        </p:spPr>
        <p:txBody>
          <a:bodyPr wrap="square">
            <a:spAutoFit/>
          </a:bodyPr>
          <a:lstStyle/>
          <a:p>
            <a:pPr marL="342900" lvl="0" indent="-342900">
              <a:buFont typeface="Arial" panose="020B0604020202020204" pitchFamily="34" charset="0"/>
              <a:buChar char="•"/>
            </a:pPr>
            <a:r>
              <a:rPr lang="de-DE" dirty="0"/>
              <a:t>Gesundheit ist mehr als nur Medizin und vielfach beeinflusst durch</a:t>
            </a:r>
            <a:br>
              <a:rPr lang="de-DE" dirty="0"/>
            </a:br>
            <a:endParaRPr lang="de-DE" dirty="0"/>
          </a:p>
          <a:p>
            <a:pPr marL="342900" lvl="0" indent="-342900">
              <a:buFont typeface="Arial" panose="020B0604020202020204" pitchFamily="34" charset="0"/>
              <a:buChar char="•"/>
            </a:pPr>
            <a:r>
              <a:rPr lang="de-DE" dirty="0"/>
              <a:t>Soziale Determinanten und Bedingungen: Umwelt, Politik, Wirtschaft…</a:t>
            </a:r>
            <a:br>
              <a:rPr lang="de-DE" dirty="0"/>
            </a:br>
            <a:endParaRPr lang="de-DE" dirty="0"/>
          </a:p>
          <a:p>
            <a:pPr marL="342900" lvl="0" indent="-342900">
              <a:buFont typeface="Arial" panose="020B0604020202020204" pitchFamily="34" charset="0"/>
              <a:buChar char="•"/>
            </a:pPr>
            <a:r>
              <a:rPr lang="de-DE" dirty="0"/>
              <a:t>Relevanz der Gesundheitswissenschaften für den ärztlichen Beruf</a:t>
            </a:r>
          </a:p>
          <a:p>
            <a:pPr marL="568325" lvl="1" indent="-342900">
              <a:buFont typeface="Arial" panose="020B0604020202020204" pitchFamily="34" charset="0"/>
              <a:buChar char="•"/>
            </a:pPr>
            <a:r>
              <a:rPr lang="de-DE" dirty="0"/>
              <a:t>Bewusstsein für diverse Einflussfaktoren</a:t>
            </a:r>
          </a:p>
          <a:p>
            <a:pPr marL="568325" lvl="1" indent="-342900">
              <a:buFont typeface="Arial" panose="020B0604020202020204" pitchFamily="34" charset="0"/>
              <a:buChar char="•"/>
            </a:pPr>
            <a:r>
              <a:rPr lang="de-DE" dirty="0"/>
              <a:t>Reflexion der eigenen Machtposition und Sozialisierung in Bezug auf Patient*innen</a:t>
            </a:r>
            <a:br>
              <a:rPr lang="de-DE" dirty="0"/>
            </a:br>
            <a:endParaRPr lang="de-DE" dirty="0"/>
          </a:p>
        </p:txBody>
      </p:sp>
      <p:pic>
        <p:nvPicPr>
          <p:cNvPr id="7" name="Grafik 6">
            <a:extLst>
              <a:ext uri="{FF2B5EF4-FFF2-40B4-BE49-F238E27FC236}">
                <a16:creationId xmlns:a16="http://schemas.microsoft.com/office/drawing/2014/main" id="{85327A88-3552-4ADE-830F-76F4859F7B1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71276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3048000" y="2083064"/>
            <a:ext cx="6096000" cy="954107"/>
          </a:xfrm>
          <a:prstGeom prst="rect">
            <a:avLst/>
          </a:prstGeom>
        </p:spPr>
        <p:txBody>
          <a:bodyPr>
            <a:spAutoFit/>
          </a:bodyPr>
          <a:lstStyle/>
          <a:p>
            <a:br>
              <a:rPr lang="de-DE" sz="2800" dirty="0"/>
            </a:br>
            <a:endParaRPr lang="de-DE" sz="2800" dirty="0"/>
          </a:p>
        </p:txBody>
      </p:sp>
      <p:sp>
        <p:nvSpPr>
          <p:cNvPr id="6" name="Rechteck 5"/>
          <p:cNvSpPr/>
          <p:nvPr/>
        </p:nvSpPr>
        <p:spPr>
          <a:xfrm>
            <a:off x="643800" y="3037171"/>
            <a:ext cx="11167910" cy="800219"/>
          </a:xfrm>
          <a:prstGeom prst="rect">
            <a:avLst/>
          </a:prstGeom>
        </p:spPr>
        <p:txBody>
          <a:bodyPr wrap="square" anchor="ctr">
            <a:spAutoFit/>
          </a:bodyPr>
          <a:lstStyle/>
          <a:p>
            <a:pPr lvl="0" algn="ctr"/>
            <a:r>
              <a:rPr lang="de-DE" sz="2800" dirty="0"/>
              <a:t>Abgabe Einzelarbeit </a:t>
            </a:r>
            <a:br>
              <a:rPr lang="de-DE" dirty="0"/>
            </a:br>
            <a:endParaRPr lang="de-DE" dirty="0"/>
          </a:p>
        </p:txBody>
      </p:sp>
      <p:pic>
        <p:nvPicPr>
          <p:cNvPr id="7" name="Grafik 6">
            <a:extLst>
              <a:ext uri="{FF2B5EF4-FFF2-40B4-BE49-F238E27FC236}">
                <a16:creationId xmlns:a16="http://schemas.microsoft.com/office/drawing/2014/main" id="{85327A88-3552-4ADE-830F-76F4859F7B1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01409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3048000" y="2083064"/>
            <a:ext cx="6096000" cy="954107"/>
          </a:xfrm>
          <a:prstGeom prst="rect">
            <a:avLst/>
          </a:prstGeom>
        </p:spPr>
        <p:txBody>
          <a:bodyPr>
            <a:spAutoFit/>
          </a:bodyPr>
          <a:lstStyle/>
          <a:p>
            <a:br>
              <a:rPr lang="de-DE" sz="2800" dirty="0"/>
            </a:br>
            <a:endParaRPr lang="de-DE" sz="2800" dirty="0"/>
          </a:p>
        </p:txBody>
      </p:sp>
      <p:sp>
        <p:nvSpPr>
          <p:cNvPr id="4" name="Rechteck 3"/>
          <p:cNvSpPr/>
          <p:nvPr/>
        </p:nvSpPr>
        <p:spPr>
          <a:xfrm>
            <a:off x="684000" y="1044000"/>
            <a:ext cx="5777479" cy="523220"/>
          </a:xfrm>
          <a:prstGeom prst="rect">
            <a:avLst/>
          </a:prstGeom>
        </p:spPr>
        <p:txBody>
          <a:bodyPr wrap="none">
            <a:spAutoFit/>
          </a:bodyPr>
          <a:lstStyle/>
          <a:p>
            <a:r>
              <a:rPr lang="de-DE" sz="2800" b="1" dirty="0">
                <a:latin typeface="+mj-lt"/>
              </a:rPr>
              <a:t>Vorstellung der 4 Fälle (Gruppenarbeit) </a:t>
            </a:r>
          </a:p>
        </p:txBody>
      </p:sp>
      <p:sp>
        <p:nvSpPr>
          <p:cNvPr id="6" name="Rechteck 5"/>
          <p:cNvSpPr/>
          <p:nvPr/>
        </p:nvSpPr>
        <p:spPr>
          <a:xfrm>
            <a:off x="684000" y="1797084"/>
            <a:ext cx="11167910" cy="1200329"/>
          </a:xfrm>
          <a:prstGeom prst="rect">
            <a:avLst/>
          </a:prstGeom>
        </p:spPr>
        <p:txBody>
          <a:bodyPr wrap="square">
            <a:spAutoFit/>
          </a:bodyPr>
          <a:lstStyle/>
          <a:p>
            <a:pPr marL="342900" lvl="0" indent="-342900">
              <a:buFont typeface="Arial" panose="020B0604020202020204" pitchFamily="34" charset="0"/>
              <a:buChar char="•"/>
            </a:pPr>
            <a:r>
              <a:rPr lang="de-DE" dirty="0"/>
              <a:t>5 Minuten Präsentation pro Gruppe</a:t>
            </a:r>
          </a:p>
          <a:p>
            <a:pPr lvl="0"/>
            <a:endParaRPr lang="de-DE" dirty="0"/>
          </a:p>
          <a:p>
            <a:pPr marL="342900" lvl="0" indent="-342900">
              <a:buFont typeface="Arial" panose="020B0604020202020204" pitchFamily="34" charset="0"/>
              <a:buChar char="•"/>
            </a:pPr>
            <a:r>
              <a:rPr lang="de-DE" dirty="0"/>
              <a:t>5 Minuten Diskussion </a:t>
            </a:r>
            <a:br>
              <a:rPr lang="de-DE" dirty="0"/>
            </a:br>
            <a:endParaRPr lang="de-DE" dirty="0"/>
          </a:p>
        </p:txBody>
      </p:sp>
      <p:pic>
        <p:nvPicPr>
          <p:cNvPr id="7" name="Grafik 6">
            <a:extLst>
              <a:ext uri="{FF2B5EF4-FFF2-40B4-BE49-F238E27FC236}">
                <a16:creationId xmlns:a16="http://schemas.microsoft.com/office/drawing/2014/main" id="{85327A88-3552-4ADE-830F-76F4859F7B1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456699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3048000" y="2083064"/>
            <a:ext cx="6096000" cy="954107"/>
          </a:xfrm>
          <a:prstGeom prst="rect">
            <a:avLst/>
          </a:prstGeom>
        </p:spPr>
        <p:txBody>
          <a:bodyPr>
            <a:spAutoFit/>
          </a:bodyPr>
          <a:lstStyle/>
          <a:p>
            <a:br>
              <a:rPr lang="de-DE" sz="2800" dirty="0"/>
            </a:br>
            <a:endParaRPr lang="de-DE" sz="2800" dirty="0"/>
          </a:p>
        </p:txBody>
      </p:sp>
      <p:sp>
        <p:nvSpPr>
          <p:cNvPr id="7" name="Rechteck 6"/>
          <p:cNvSpPr/>
          <p:nvPr/>
        </p:nvSpPr>
        <p:spPr>
          <a:xfrm>
            <a:off x="4223436" y="3152001"/>
            <a:ext cx="3835217" cy="553998"/>
          </a:xfrm>
          <a:prstGeom prst="rect">
            <a:avLst/>
          </a:prstGeom>
        </p:spPr>
        <p:txBody>
          <a:bodyPr wrap="none">
            <a:spAutoFit/>
          </a:bodyPr>
          <a:lstStyle/>
          <a:p>
            <a:r>
              <a:rPr lang="de-DE" sz="3000" b="1" dirty="0">
                <a:latin typeface="+mj-lt"/>
              </a:rPr>
              <a:t>Gesundheitsversorgung </a:t>
            </a:r>
          </a:p>
        </p:txBody>
      </p:sp>
      <p:pic>
        <p:nvPicPr>
          <p:cNvPr id="6" name="Grafik 5">
            <a:extLst>
              <a:ext uri="{FF2B5EF4-FFF2-40B4-BE49-F238E27FC236}">
                <a16:creationId xmlns:a16="http://schemas.microsoft.com/office/drawing/2014/main" id="{D8899D30-F8D9-4F8D-8D3B-65D1D5FB6A7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66404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7" name="Rechteck 6"/>
          <p:cNvSpPr/>
          <p:nvPr/>
        </p:nvSpPr>
        <p:spPr>
          <a:xfrm>
            <a:off x="684000" y="1044000"/>
            <a:ext cx="5104795" cy="523220"/>
          </a:xfrm>
          <a:prstGeom prst="rect">
            <a:avLst/>
          </a:prstGeom>
        </p:spPr>
        <p:txBody>
          <a:bodyPr wrap="none">
            <a:spAutoFit/>
          </a:bodyPr>
          <a:lstStyle/>
          <a:p>
            <a:r>
              <a:rPr lang="de-DE" sz="2800" b="1" dirty="0">
                <a:latin typeface="+mj-lt"/>
              </a:rPr>
              <a:t>Säulen der Gesundheitsversorgung</a:t>
            </a:r>
          </a:p>
        </p:txBody>
      </p:sp>
      <p:graphicFrame>
        <p:nvGraphicFramePr>
          <p:cNvPr id="12" name="Inhaltsplatzhalter 6"/>
          <p:cNvGraphicFramePr>
            <a:graphicFrameLocks/>
          </p:cNvGraphicFramePr>
          <p:nvPr>
            <p:extLst>
              <p:ext uri="{D42A27DB-BD31-4B8C-83A1-F6EECF244321}">
                <p14:modId xmlns:p14="http://schemas.microsoft.com/office/powerpoint/2010/main" val="3316004762"/>
              </p:ext>
            </p:extLst>
          </p:nvPr>
        </p:nvGraphicFramePr>
        <p:xfrm>
          <a:off x="2141477" y="2279915"/>
          <a:ext cx="7627848" cy="26037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Grafik 2">
            <a:extLst>
              <a:ext uri="{FF2B5EF4-FFF2-40B4-BE49-F238E27FC236}">
                <a16:creationId xmlns:a16="http://schemas.microsoft.com/office/drawing/2014/main" id="{A0E0893A-CC85-B61D-36A1-0FDEE7D71F0D}"/>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9055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4776692" cy="523220"/>
          </a:xfrm>
          <a:prstGeom prst="rect">
            <a:avLst/>
          </a:prstGeom>
        </p:spPr>
        <p:txBody>
          <a:bodyPr wrap="none">
            <a:spAutoFit/>
          </a:bodyPr>
          <a:lstStyle/>
          <a:p>
            <a:r>
              <a:rPr lang="de-DE" sz="2800" b="1" dirty="0">
                <a:latin typeface="+mj-lt"/>
              </a:rPr>
              <a:t>Was ist ein Gesundheitssystem?</a:t>
            </a:r>
          </a:p>
        </p:txBody>
      </p:sp>
      <p:sp>
        <p:nvSpPr>
          <p:cNvPr id="6" name="Inhaltsplatzhalter 5"/>
          <p:cNvSpPr txBox="1">
            <a:spLocks/>
          </p:cNvSpPr>
          <p:nvPr/>
        </p:nvSpPr>
        <p:spPr>
          <a:xfrm>
            <a:off x="776730" y="1676115"/>
            <a:ext cx="11415270" cy="50133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pPr>
            <a:r>
              <a:rPr lang="de-DE" sz="1800" dirty="0"/>
              <a:t>komplexes Netzwerk aus Institutionen, Organisationen, Prozessen und Menschen</a:t>
            </a:r>
          </a:p>
          <a:p>
            <a:pPr marL="568325" lvl="1" indent="-342900">
              <a:lnSpc>
                <a:spcPct val="100000"/>
              </a:lnSpc>
              <a:buFont typeface="Wingdings" panose="05000000000000000000" pitchFamily="2" charset="2"/>
              <a:buChar char="Ø"/>
            </a:pPr>
            <a:r>
              <a:rPr lang="de-DE" sz="1800" dirty="0"/>
              <a:t>arbeiten zusammen, um die Gesundheitsversorgung einer Bevölkerung zu gewährleisten</a:t>
            </a:r>
          </a:p>
          <a:p>
            <a:pPr marL="225425" lvl="1" indent="0">
              <a:lnSpc>
                <a:spcPct val="100000"/>
              </a:lnSpc>
              <a:buNone/>
            </a:pPr>
            <a:endParaRPr lang="de-DE" sz="1800" dirty="0"/>
          </a:p>
          <a:p>
            <a:pPr marL="342900" indent="-342900">
              <a:lnSpc>
                <a:spcPct val="100000"/>
              </a:lnSpc>
            </a:pPr>
            <a:r>
              <a:rPr lang="de-DE" sz="1800" dirty="0"/>
              <a:t>umfasst Prävention, Behandlung und Rehabilitation von Krankheiten sowie Gesundheitsförderung</a:t>
            </a:r>
          </a:p>
          <a:p>
            <a:pPr>
              <a:lnSpc>
                <a:spcPct val="100000"/>
              </a:lnSpc>
            </a:pPr>
            <a:endParaRPr lang="de-DE" dirty="0"/>
          </a:p>
        </p:txBody>
      </p:sp>
      <p:pic>
        <p:nvPicPr>
          <p:cNvPr id="2" name="Grafik 1">
            <a:extLst>
              <a:ext uri="{FF2B5EF4-FFF2-40B4-BE49-F238E27FC236}">
                <a16:creationId xmlns:a16="http://schemas.microsoft.com/office/drawing/2014/main" id="{92110A09-1ED7-38D4-6816-B04B8F97A89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157569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Rechteck 6"/>
          <p:cNvSpPr/>
          <p:nvPr/>
        </p:nvSpPr>
        <p:spPr>
          <a:xfrm>
            <a:off x="683999" y="910309"/>
            <a:ext cx="5365700" cy="523220"/>
          </a:xfrm>
          <a:prstGeom prst="rect">
            <a:avLst/>
          </a:prstGeom>
        </p:spPr>
        <p:txBody>
          <a:bodyPr wrap="none">
            <a:spAutoFit/>
          </a:bodyPr>
          <a:lstStyle/>
          <a:p>
            <a:r>
              <a:rPr lang="de-DE" sz="2800" b="1" dirty="0">
                <a:latin typeface="+mj-lt"/>
              </a:rPr>
              <a:t>Bausteine eines Gesundheitssystems</a:t>
            </a:r>
          </a:p>
        </p:txBody>
      </p:sp>
      <p:graphicFrame>
        <p:nvGraphicFramePr>
          <p:cNvPr id="8" name="Tabelle 7"/>
          <p:cNvGraphicFramePr>
            <a:graphicFrameLocks noGrp="1"/>
          </p:cNvGraphicFramePr>
          <p:nvPr>
            <p:extLst>
              <p:ext uri="{D42A27DB-BD31-4B8C-83A1-F6EECF244321}">
                <p14:modId xmlns:p14="http://schemas.microsoft.com/office/powerpoint/2010/main" val="754912989"/>
              </p:ext>
            </p:extLst>
          </p:nvPr>
        </p:nvGraphicFramePr>
        <p:xfrm>
          <a:off x="824948" y="1433530"/>
          <a:ext cx="10747375" cy="4553112"/>
        </p:xfrm>
        <a:graphic>
          <a:graphicData uri="http://schemas.openxmlformats.org/drawingml/2006/table">
            <a:tbl>
              <a:tblPr firstRow="1" bandRow="1"/>
              <a:tblGrid>
                <a:gridCol w="3527426">
                  <a:extLst>
                    <a:ext uri="{9D8B030D-6E8A-4147-A177-3AD203B41FA5}">
                      <a16:colId xmlns:a16="http://schemas.microsoft.com/office/drawing/2014/main" val="2970521137"/>
                    </a:ext>
                  </a:extLst>
                </a:gridCol>
                <a:gridCol w="7219949">
                  <a:extLst>
                    <a:ext uri="{9D8B030D-6E8A-4147-A177-3AD203B41FA5}">
                      <a16:colId xmlns:a16="http://schemas.microsoft.com/office/drawing/2014/main" val="149871936"/>
                    </a:ext>
                  </a:extLst>
                </a:gridCol>
              </a:tblGrid>
              <a:tr h="387585">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de-DE" dirty="0"/>
                        <a:t>Bausteine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860E03"/>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de-DE"/>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860E03"/>
                    </a:solidFill>
                  </a:tcPr>
                </a:tc>
                <a:extLst>
                  <a:ext uri="{0D108BD9-81ED-4DB2-BD59-A6C34878D82A}">
                    <a16:rowId xmlns:a16="http://schemas.microsoft.com/office/drawing/2014/main" val="2893537193"/>
                  </a:ext>
                </a:extLst>
              </a:tr>
              <a:tr h="85986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Gute Versorgungsstrukturen</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860E0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Liefern effektive</a:t>
                      </a:r>
                      <a:r>
                        <a:rPr lang="de-DE" baseline="0" dirty="0"/>
                        <a:t> und qualitätsgesicherte und sichere Behandlungen zum notwendigen Zeitpunkt und Ort an jene Personen, die sie benötigen (ohne Ressourcenverschwendung)</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860E03">
                        <a:tint val="40000"/>
                      </a:srgbClr>
                    </a:solidFill>
                  </a:tcPr>
                </a:tc>
                <a:extLst>
                  <a:ext uri="{0D108BD9-81ED-4DB2-BD59-A6C34878D82A}">
                    <a16:rowId xmlns:a16="http://schemas.microsoft.com/office/drawing/2014/main" val="1977352109"/>
                  </a:ext>
                </a:extLst>
              </a:tr>
              <a:tr h="85986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Hochwertige</a:t>
                      </a:r>
                      <a:r>
                        <a:rPr lang="de-DE" baseline="0" dirty="0"/>
                        <a:t> </a:t>
                      </a:r>
                      <a:r>
                        <a:rPr lang="de-DE" dirty="0"/>
                        <a:t>Arbeitskräfte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860E0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Können auf Bedürfnisse/Bedarfe</a:t>
                      </a:r>
                      <a:r>
                        <a:rPr lang="de-DE" baseline="0" dirty="0"/>
                        <a:t> reagieren, behandeln gleich und effizient für die besten Gesundheitsergebnisse, die mit den Ressourcen und Gegebenheiten möglich sind</a:t>
                      </a:r>
                      <a:endParaRPr lang="de-DE"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860E03">
                        <a:tint val="20000"/>
                      </a:srgbClr>
                    </a:solidFill>
                  </a:tcPr>
                </a:tc>
                <a:extLst>
                  <a:ext uri="{0D108BD9-81ED-4DB2-BD59-A6C34878D82A}">
                    <a16:rowId xmlns:a16="http://schemas.microsoft.com/office/drawing/2014/main" val="3549403566"/>
                  </a:ext>
                </a:extLst>
              </a:tr>
              <a:tr h="60190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Struktur</a:t>
                      </a:r>
                      <a:r>
                        <a:rPr lang="de-DE" baseline="0" dirty="0"/>
                        <a:t> an </a:t>
                      </a:r>
                      <a:r>
                        <a:rPr lang="de-DE" dirty="0"/>
                        <a:t>Gesundheitsinformationssystemen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860E0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Regelmäßige</a:t>
                      </a:r>
                      <a:r>
                        <a:rPr lang="de-DE" baseline="0" dirty="0"/>
                        <a:t> und gute Informationen zu Gesundheitsdeterminanten, Systemleistung und Gesundheitsstatus</a:t>
                      </a:r>
                      <a:endParaRPr lang="de-DE"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860E03">
                        <a:tint val="40000"/>
                      </a:srgbClr>
                    </a:solidFill>
                  </a:tcPr>
                </a:tc>
                <a:extLst>
                  <a:ext uri="{0D108BD9-81ED-4DB2-BD59-A6C34878D82A}">
                    <a16:rowId xmlns:a16="http://schemas.microsoft.com/office/drawing/2014/main" val="13912993"/>
                  </a:ext>
                </a:extLst>
              </a:tr>
              <a:tr h="66898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Medizinprodukte/</a:t>
                      </a:r>
                      <a:r>
                        <a:rPr lang="de-DE" dirty="0" err="1"/>
                        <a:t>Vaccinationen</a:t>
                      </a:r>
                      <a:r>
                        <a:rPr lang="de-DE" dirty="0"/>
                        <a:t>/</a:t>
                      </a:r>
                    </a:p>
                    <a:p>
                      <a:r>
                        <a:rPr lang="de-DE" dirty="0"/>
                        <a:t>Technologien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860E0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Gerechter Zugang</a:t>
                      </a:r>
                      <a:r>
                        <a:rPr lang="de-DE" baseline="0" dirty="0"/>
                        <a:t> zu hochwertigen, sicheren und kosteneffektiven Produkten und Technologien</a:t>
                      </a:r>
                      <a:endParaRPr lang="de-DE"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860E03">
                        <a:tint val="20000"/>
                      </a:srgbClr>
                    </a:solidFill>
                  </a:tcPr>
                </a:tc>
                <a:extLst>
                  <a:ext uri="{0D108BD9-81ED-4DB2-BD59-A6C34878D82A}">
                    <a16:rowId xmlns:a16="http://schemas.microsoft.com/office/drawing/2014/main" val="4086714918"/>
                  </a:ext>
                </a:extLst>
              </a:tr>
              <a:tr h="60190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Finanzierung</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860E0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Ausreichend und ohne</a:t>
                      </a:r>
                      <a:r>
                        <a:rPr lang="de-DE" baseline="0" dirty="0"/>
                        <a:t> Kranke arm zu machen; Intensiviert Leistungserbringer zur effizienten Arbeitsweise</a:t>
                      </a:r>
                      <a:endParaRPr lang="de-DE"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860E03">
                        <a:tint val="40000"/>
                      </a:srgbClr>
                    </a:solidFill>
                  </a:tcPr>
                </a:tc>
                <a:extLst>
                  <a:ext uri="{0D108BD9-81ED-4DB2-BD59-A6C34878D82A}">
                    <a16:rowId xmlns:a16="http://schemas.microsoft.com/office/drawing/2014/main" val="3882687094"/>
                  </a:ext>
                </a:extLst>
              </a:tr>
              <a:tr h="38758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Führung/</a:t>
                      </a:r>
                      <a:r>
                        <a:rPr lang="de-DE" dirty="0" err="1"/>
                        <a:t>Governance</a:t>
                      </a:r>
                      <a:r>
                        <a:rPr lang="de-DE" dirty="0"/>
                        <a:t>/Rahmung</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860E0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DE" dirty="0"/>
                        <a:t>Stellt Kontrolle sicher und Zukunft</a:t>
                      </a:r>
                      <a:r>
                        <a:rPr lang="de-DE" baseline="0" dirty="0"/>
                        <a:t> des Systems</a:t>
                      </a:r>
                      <a:endParaRPr lang="de-DE"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860E03">
                        <a:tint val="20000"/>
                      </a:srgbClr>
                    </a:solidFill>
                  </a:tcPr>
                </a:tc>
                <a:extLst>
                  <a:ext uri="{0D108BD9-81ED-4DB2-BD59-A6C34878D82A}">
                    <a16:rowId xmlns:a16="http://schemas.microsoft.com/office/drawing/2014/main" val="3613403318"/>
                  </a:ext>
                </a:extLst>
              </a:tr>
            </a:tbl>
          </a:graphicData>
        </a:graphic>
      </p:graphicFrame>
      <p:sp>
        <p:nvSpPr>
          <p:cNvPr id="10" name="Textfeld 5"/>
          <p:cNvSpPr txBox="1">
            <a:spLocks noChangeArrowheads="1"/>
          </p:cNvSpPr>
          <p:nvPr/>
        </p:nvSpPr>
        <p:spPr bwMode="auto">
          <a:xfrm>
            <a:off x="746135" y="6145321"/>
            <a:ext cx="10905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altLang="de-DE" sz="1200" b="0" i="1" u="none" strike="noStrike" kern="0" cap="none" spc="0" normalizeH="0" baseline="0" noProof="0" dirty="0">
                <a:ln>
                  <a:noFill/>
                </a:ln>
                <a:solidFill>
                  <a:srgbClr val="000000"/>
                </a:solidFill>
                <a:effectLst/>
                <a:uLnTx/>
                <a:uFillTx/>
              </a:rPr>
              <a:t>Quelle: World Health </a:t>
            </a:r>
            <a:r>
              <a:rPr kumimoji="0" lang="de-DE" altLang="de-DE" sz="1200" b="0" i="1" u="none" strike="noStrike" kern="0" cap="none" spc="0" normalizeH="0" baseline="0" noProof="0" dirty="0" err="1">
                <a:ln>
                  <a:noFill/>
                </a:ln>
                <a:solidFill>
                  <a:srgbClr val="000000"/>
                </a:solidFill>
                <a:effectLst/>
                <a:uLnTx/>
                <a:uFillTx/>
              </a:rPr>
              <a:t>Organization</a:t>
            </a:r>
            <a:r>
              <a:rPr kumimoji="0" lang="de-DE" altLang="de-DE" sz="1200" b="0" i="1" u="none" strike="noStrike" kern="0" cap="none" spc="0" normalizeH="0" baseline="0" noProof="0" dirty="0">
                <a:ln>
                  <a:noFill/>
                </a:ln>
                <a:solidFill>
                  <a:srgbClr val="000000"/>
                </a:solidFill>
                <a:effectLst/>
                <a:uLnTx/>
                <a:uFillTx/>
              </a:rPr>
              <a:t> (2007). </a:t>
            </a:r>
            <a:r>
              <a:rPr kumimoji="0" lang="de-DE" altLang="de-DE" sz="1200" b="0" i="1" u="none" strike="noStrike" kern="0" cap="none" spc="0" normalizeH="0" baseline="0" noProof="0" dirty="0" err="1">
                <a:ln>
                  <a:noFill/>
                </a:ln>
                <a:solidFill>
                  <a:srgbClr val="000000"/>
                </a:solidFill>
                <a:effectLst/>
                <a:uLnTx/>
                <a:uFillTx/>
              </a:rPr>
              <a:t>Everybody‘s</a:t>
            </a:r>
            <a:r>
              <a:rPr kumimoji="0" lang="de-DE" altLang="de-DE" sz="1200" b="0" i="1" u="none" strike="noStrike" kern="0" cap="none" spc="0" normalizeH="0" baseline="0" noProof="0" dirty="0">
                <a:ln>
                  <a:noFill/>
                </a:ln>
                <a:solidFill>
                  <a:srgbClr val="000000"/>
                </a:solidFill>
                <a:effectLst/>
                <a:uLnTx/>
                <a:uFillTx/>
              </a:rPr>
              <a:t> Business. </a:t>
            </a:r>
            <a:r>
              <a:rPr kumimoji="0" lang="de-DE" altLang="de-DE" sz="1200" b="0" i="1" u="none" strike="noStrike" kern="0" cap="none" spc="0" normalizeH="0" baseline="0" noProof="0" dirty="0" err="1">
                <a:ln>
                  <a:noFill/>
                </a:ln>
                <a:solidFill>
                  <a:srgbClr val="000000"/>
                </a:solidFill>
                <a:effectLst/>
                <a:uLnTx/>
                <a:uFillTx/>
              </a:rPr>
              <a:t>Strengthening</a:t>
            </a:r>
            <a:r>
              <a:rPr kumimoji="0" lang="de-DE" altLang="de-DE" sz="1200" b="0" i="1" u="none" strike="noStrike" kern="0" cap="none" spc="0" normalizeH="0" baseline="0" noProof="0" dirty="0">
                <a:ln>
                  <a:noFill/>
                </a:ln>
                <a:solidFill>
                  <a:srgbClr val="000000"/>
                </a:solidFill>
                <a:effectLst/>
                <a:uLnTx/>
                <a:uFillTx/>
              </a:rPr>
              <a:t> Health Systems </a:t>
            </a:r>
            <a:r>
              <a:rPr kumimoji="0" lang="de-DE" altLang="de-DE" sz="1200" b="0" i="1" u="none" strike="noStrike" kern="0" cap="none" spc="0" normalizeH="0" baseline="0" noProof="0" dirty="0" err="1">
                <a:ln>
                  <a:noFill/>
                </a:ln>
                <a:solidFill>
                  <a:srgbClr val="000000"/>
                </a:solidFill>
                <a:effectLst/>
                <a:uLnTx/>
                <a:uFillTx/>
              </a:rPr>
              <a:t>to</a:t>
            </a:r>
            <a:r>
              <a:rPr kumimoji="0" lang="de-DE" altLang="de-DE" sz="1200" b="0" i="1" u="none" strike="noStrike" kern="0" cap="none" spc="0" normalizeH="0" baseline="0" noProof="0" dirty="0">
                <a:ln>
                  <a:noFill/>
                </a:ln>
                <a:solidFill>
                  <a:srgbClr val="000000"/>
                </a:solidFill>
                <a:effectLst/>
                <a:uLnTx/>
                <a:uFillTx/>
              </a:rPr>
              <a:t> </a:t>
            </a:r>
            <a:r>
              <a:rPr kumimoji="0" lang="de-DE" altLang="de-DE" sz="1200" b="0" i="1" u="none" strike="noStrike" kern="0" cap="none" spc="0" normalizeH="0" baseline="0" noProof="0" dirty="0" err="1">
                <a:ln>
                  <a:noFill/>
                </a:ln>
                <a:solidFill>
                  <a:srgbClr val="000000"/>
                </a:solidFill>
                <a:effectLst/>
                <a:uLnTx/>
                <a:uFillTx/>
              </a:rPr>
              <a:t>Improve</a:t>
            </a:r>
            <a:r>
              <a:rPr kumimoji="0" lang="de-DE" altLang="de-DE" sz="1200" b="0" i="1" u="none" strike="noStrike" kern="0" cap="none" spc="0" normalizeH="0" baseline="0" noProof="0" dirty="0">
                <a:ln>
                  <a:noFill/>
                </a:ln>
                <a:solidFill>
                  <a:srgbClr val="000000"/>
                </a:solidFill>
                <a:effectLst/>
                <a:uLnTx/>
                <a:uFillTx/>
              </a:rPr>
              <a:t> Health Outcomes. </a:t>
            </a:r>
            <a:r>
              <a:rPr kumimoji="0" lang="de-DE" altLang="de-DE" sz="1200" b="0" i="1" u="none" strike="noStrike" kern="0" cap="none" spc="0" normalizeH="0" baseline="0" noProof="0" dirty="0" err="1">
                <a:ln>
                  <a:noFill/>
                </a:ln>
                <a:solidFill>
                  <a:srgbClr val="000000"/>
                </a:solidFill>
                <a:effectLst/>
                <a:uLnTx/>
                <a:uFillTx/>
              </a:rPr>
              <a:t>Geneva</a:t>
            </a:r>
            <a:r>
              <a:rPr kumimoji="0" lang="de-DE" altLang="de-DE" sz="1200" b="0" i="1" u="none" strike="noStrike" kern="0" cap="none" spc="0" normalizeH="0" baseline="0" noProof="0" dirty="0">
                <a:ln>
                  <a:noFill/>
                </a:ln>
                <a:solidFill>
                  <a:srgbClr val="000000"/>
                </a:solidFill>
                <a:effectLst/>
                <a:uLnTx/>
                <a:uFillTx/>
              </a:rPr>
              <a:t>: WHO, S. 3.</a:t>
            </a:r>
          </a:p>
        </p:txBody>
      </p:sp>
      <p:pic>
        <p:nvPicPr>
          <p:cNvPr id="2" name="Grafik 1">
            <a:extLst>
              <a:ext uri="{FF2B5EF4-FFF2-40B4-BE49-F238E27FC236}">
                <a16:creationId xmlns:a16="http://schemas.microsoft.com/office/drawing/2014/main" id="{1E7AE1F1-1F7A-C7A7-777B-B8987C2A99F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1695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4209807" cy="523220"/>
          </a:xfrm>
          <a:prstGeom prst="rect">
            <a:avLst/>
          </a:prstGeom>
        </p:spPr>
        <p:txBody>
          <a:bodyPr wrap="none">
            <a:spAutoFit/>
          </a:bodyPr>
          <a:lstStyle/>
          <a:p>
            <a:r>
              <a:rPr lang="de-DE" sz="2800" b="1" dirty="0">
                <a:latin typeface="+mj-lt"/>
              </a:rPr>
              <a:t>Gesundheitssystem-Modelle</a:t>
            </a:r>
          </a:p>
        </p:txBody>
      </p:sp>
      <p:graphicFrame>
        <p:nvGraphicFramePr>
          <p:cNvPr id="7" name="Tabelle 6"/>
          <p:cNvGraphicFramePr>
            <a:graphicFrameLocks noGrp="1"/>
          </p:cNvGraphicFramePr>
          <p:nvPr>
            <p:extLst>
              <p:ext uri="{D42A27DB-BD31-4B8C-83A1-F6EECF244321}">
                <p14:modId xmlns:p14="http://schemas.microsoft.com/office/powerpoint/2010/main" val="2872336579"/>
              </p:ext>
            </p:extLst>
          </p:nvPr>
        </p:nvGraphicFramePr>
        <p:xfrm>
          <a:off x="836074" y="1676115"/>
          <a:ext cx="10080624" cy="3495325"/>
        </p:xfrm>
        <a:graphic>
          <a:graphicData uri="http://schemas.openxmlformats.org/drawingml/2006/table">
            <a:tbl>
              <a:tblPr firstRow="1" bandRow="1"/>
              <a:tblGrid>
                <a:gridCol w="2520156">
                  <a:extLst>
                    <a:ext uri="{9D8B030D-6E8A-4147-A177-3AD203B41FA5}">
                      <a16:colId xmlns:a16="http://schemas.microsoft.com/office/drawing/2014/main" val="3679329611"/>
                    </a:ext>
                  </a:extLst>
                </a:gridCol>
                <a:gridCol w="2520156">
                  <a:extLst>
                    <a:ext uri="{9D8B030D-6E8A-4147-A177-3AD203B41FA5}">
                      <a16:colId xmlns:a16="http://schemas.microsoft.com/office/drawing/2014/main" val="102377625"/>
                    </a:ext>
                  </a:extLst>
                </a:gridCol>
                <a:gridCol w="2520156">
                  <a:extLst>
                    <a:ext uri="{9D8B030D-6E8A-4147-A177-3AD203B41FA5}">
                      <a16:colId xmlns:a16="http://schemas.microsoft.com/office/drawing/2014/main" val="3865602077"/>
                    </a:ext>
                  </a:extLst>
                </a:gridCol>
                <a:gridCol w="2520156">
                  <a:extLst>
                    <a:ext uri="{9D8B030D-6E8A-4147-A177-3AD203B41FA5}">
                      <a16:colId xmlns:a16="http://schemas.microsoft.com/office/drawing/2014/main" val="2747174813"/>
                    </a:ext>
                  </a:extLst>
                </a:gridCol>
              </a:tblGrid>
              <a:tr h="85372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de-DE" sz="1800" b="1"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8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b="1" dirty="0">
                          <a:solidFill>
                            <a:schemeClr val="bg1"/>
                          </a:solidFill>
                        </a:rPr>
                        <a:t>Finanzierung</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8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b="1" dirty="0">
                          <a:solidFill>
                            <a:schemeClr val="bg1"/>
                          </a:solidFill>
                        </a:rPr>
                        <a:t>Leistungsanbieter</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8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b="1" dirty="0">
                          <a:solidFill>
                            <a:schemeClr val="bg1"/>
                          </a:solidFill>
                        </a:rPr>
                        <a:t>Regulierung</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800000"/>
                    </a:solidFill>
                  </a:tcPr>
                </a:tc>
                <a:extLst>
                  <a:ext uri="{0D108BD9-81ED-4DB2-BD59-A6C34878D82A}">
                    <a16:rowId xmlns:a16="http://schemas.microsoft.com/office/drawing/2014/main" val="2630566064"/>
                  </a:ext>
                </a:extLst>
              </a:tr>
              <a:tr h="88392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b="1" dirty="0">
                          <a:solidFill>
                            <a:schemeClr val="bg1"/>
                          </a:solidFill>
                        </a:rPr>
                        <a:t>Staatlich</a:t>
                      </a:r>
                      <a:r>
                        <a:rPr lang="de-DE" sz="1800" b="1" baseline="0" dirty="0">
                          <a:solidFill>
                            <a:schemeClr val="bg1"/>
                          </a:solidFill>
                        </a:rPr>
                        <a:t> </a:t>
                      </a:r>
                    </a:p>
                    <a:p>
                      <a:pPr algn="ctr"/>
                      <a:r>
                        <a:rPr lang="de-DE" sz="1800" b="1" baseline="0" dirty="0">
                          <a:solidFill>
                            <a:schemeClr val="bg1"/>
                          </a:solidFill>
                        </a:rPr>
                        <a:t>(z.B. NHS, UK)</a:t>
                      </a:r>
                      <a:endParaRPr lang="de-DE" sz="1800" b="1" dirty="0">
                        <a:solidFill>
                          <a:schemeClr val="bg1"/>
                        </a:solidFill>
                      </a:endParaRP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8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dirty="0"/>
                        <a:t>Steuern</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dirty="0"/>
                        <a:t>Öffentliche</a:t>
                      </a:r>
                      <a:r>
                        <a:rPr lang="de-DE" sz="1800" baseline="0" dirty="0"/>
                        <a:t> Einrichtungen</a:t>
                      </a:r>
                      <a:endParaRPr lang="de-DE" sz="1800" dirty="0"/>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dirty="0"/>
                        <a:t>Staatlich-politische </a:t>
                      </a:r>
                      <a:r>
                        <a:rPr lang="de-DE" sz="1800" baseline="0" dirty="0"/>
                        <a:t>Kontrolle</a:t>
                      </a:r>
                      <a:endParaRPr lang="de-DE" sz="1800" dirty="0"/>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55034545"/>
                  </a:ext>
                </a:extLst>
              </a:tr>
              <a:tr h="863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b="1" dirty="0">
                          <a:solidFill>
                            <a:schemeClr val="bg1"/>
                          </a:solidFill>
                        </a:rPr>
                        <a:t>Sozialversicherung </a:t>
                      </a:r>
                    </a:p>
                    <a:p>
                      <a:pPr algn="ctr"/>
                      <a:r>
                        <a:rPr lang="de-DE" sz="1800" b="1" dirty="0">
                          <a:solidFill>
                            <a:schemeClr val="bg1"/>
                          </a:solidFill>
                        </a:rPr>
                        <a:t>(z.B. Deutschland)</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8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dirty="0"/>
                        <a:t>Sozialversicherungs-beiträge</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dirty="0"/>
                        <a:t>Private</a:t>
                      </a:r>
                      <a:r>
                        <a:rPr lang="de-DE" sz="1800" baseline="0" dirty="0"/>
                        <a:t> und öffentliche Leistungsanbieter</a:t>
                      </a:r>
                      <a:endParaRPr lang="de-DE" sz="1800" dirty="0"/>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dirty="0"/>
                        <a:t>Gesellschaftliche Selbstregulierung</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327181008"/>
                  </a:ext>
                </a:extLst>
              </a:tr>
              <a:tr h="89408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b="1" dirty="0">
                          <a:solidFill>
                            <a:schemeClr val="bg1"/>
                          </a:solidFill>
                        </a:rPr>
                        <a:t>Marktdominiert </a:t>
                      </a:r>
                    </a:p>
                    <a:p>
                      <a:pPr algn="ctr"/>
                      <a:r>
                        <a:rPr lang="de-DE" sz="1800" b="1" dirty="0">
                          <a:solidFill>
                            <a:schemeClr val="bg1"/>
                          </a:solidFill>
                        </a:rPr>
                        <a:t>(z.B.</a:t>
                      </a:r>
                      <a:r>
                        <a:rPr lang="de-DE" sz="1800" b="1" baseline="0" dirty="0">
                          <a:solidFill>
                            <a:schemeClr val="bg1"/>
                          </a:solidFill>
                        </a:rPr>
                        <a:t> USA)</a:t>
                      </a:r>
                      <a:endParaRPr lang="de-DE" sz="1800" b="1" dirty="0">
                        <a:solidFill>
                          <a:schemeClr val="bg1"/>
                        </a:solidFill>
                      </a:endParaRP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8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dirty="0"/>
                        <a:t>Risiko-orientierte Prämien</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dirty="0"/>
                        <a:t>Profitorientierte Privatunternehmen</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sz="1800" dirty="0"/>
                        <a:t>(Regulierter) Wettbewerb</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726636173"/>
                  </a:ext>
                </a:extLst>
              </a:tr>
            </a:tbl>
          </a:graphicData>
        </a:graphic>
      </p:graphicFrame>
      <p:pic>
        <p:nvPicPr>
          <p:cNvPr id="2" name="Grafik 1">
            <a:extLst>
              <a:ext uri="{FF2B5EF4-FFF2-40B4-BE49-F238E27FC236}">
                <a16:creationId xmlns:a16="http://schemas.microsoft.com/office/drawing/2014/main" id="{D270443E-040B-348F-E93B-3EB6D2A374A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022159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5117106" cy="523220"/>
          </a:xfrm>
          <a:prstGeom prst="rect">
            <a:avLst/>
          </a:prstGeom>
        </p:spPr>
        <p:txBody>
          <a:bodyPr wrap="none">
            <a:spAutoFit/>
          </a:bodyPr>
          <a:lstStyle/>
          <a:p>
            <a:r>
              <a:rPr lang="de-DE" sz="2800" b="1" dirty="0">
                <a:latin typeface="+mj-lt"/>
              </a:rPr>
              <a:t>Gesundheitssystem in Deutschland</a:t>
            </a:r>
          </a:p>
        </p:txBody>
      </p:sp>
      <p:sp>
        <p:nvSpPr>
          <p:cNvPr id="6" name="Inhaltsplatzhalter 5"/>
          <p:cNvSpPr txBox="1">
            <a:spLocks/>
          </p:cNvSpPr>
          <p:nvPr/>
        </p:nvSpPr>
        <p:spPr>
          <a:xfrm>
            <a:off x="684000" y="1676115"/>
            <a:ext cx="11004417" cy="501332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Beteiligung vieler verschiedener Personen, Organisationen, Verbände und Körperschaften</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Gesetzgeber an oberster Stelle: Bundestag berät und beschließt Gesetze, die z. B. vom Bundesministerium für Gesundheit als Entwurf vorgelegt werden</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Bundesministerium für Gesundheit (BMG) gibt den grundsätzlichen Rahmen für die Gesundheitsversorgung vor und überprüft, ob alles im Einklang mit dem Gesetz steht sowie erarbeitet Entwürfe für neue Gesetze und Verordnungen, über die der Gesetzgeber abstimmt</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de-DE" sz="2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2" name="Grafik 1">
            <a:extLst>
              <a:ext uri="{FF2B5EF4-FFF2-40B4-BE49-F238E27FC236}">
                <a16:creationId xmlns:a16="http://schemas.microsoft.com/office/drawing/2014/main" id="{41DB9C94-E010-8ABC-F993-659183428AA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9851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5229830" cy="523220"/>
          </a:xfrm>
          <a:prstGeom prst="rect">
            <a:avLst/>
          </a:prstGeom>
        </p:spPr>
        <p:txBody>
          <a:bodyPr wrap="none">
            <a:spAutoFit/>
          </a:bodyPr>
          <a:lstStyle/>
          <a:p>
            <a:r>
              <a:rPr lang="de-DE" sz="2800" b="1" dirty="0">
                <a:latin typeface="+mj-lt"/>
              </a:rPr>
              <a:t>Ebenen der Gesundheitsversorgung</a:t>
            </a:r>
          </a:p>
        </p:txBody>
      </p:sp>
      <p:grpSp>
        <p:nvGrpSpPr>
          <p:cNvPr id="2" name="Gruppieren 1"/>
          <p:cNvGrpSpPr/>
          <p:nvPr/>
        </p:nvGrpSpPr>
        <p:grpSpPr>
          <a:xfrm>
            <a:off x="587375" y="1815548"/>
            <a:ext cx="11008277" cy="4187687"/>
            <a:chOff x="587375" y="1548160"/>
            <a:chExt cx="11042886" cy="4652822"/>
          </a:xfrm>
        </p:grpSpPr>
        <p:sp>
          <p:nvSpPr>
            <p:cNvPr id="6" name="Rechteck 5"/>
            <p:cNvSpPr/>
            <p:nvPr/>
          </p:nvSpPr>
          <p:spPr>
            <a:xfrm>
              <a:off x="739258" y="5336982"/>
              <a:ext cx="10739120" cy="864000"/>
            </a:xfrm>
            <a:prstGeom prst="rect">
              <a:avLst/>
            </a:prstGeom>
            <a:solidFill>
              <a:srgbClr val="47855A">
                <a:alpha val="19000"/>
              </a:srgbClr>
            </a:solidFill>
            <a:ln w="12700" cap="flat">
              <a:noFill/>
              <a:miter lim="400000"/>
            </a:ln>
            <a:effectLst/>
            <a:sp3d/>
          </p:spPr>
          <p:txBody>
            <a:bodyPr rot="0" spcFirstLastPara="1" vertOverflow="overflow" horzOverflow="overflow" vert="horz" wrap="square" lIns="45719" tIns="45719" rIns="45719" bIns="45719" numCol="1" spcCol="3810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2800" b="0" i="0" u="none" strike="noStrike" kern="0" cap="none" spc="0" normalizeH="0" baseline="0" noProof="0">
                <a:ln>
                  <a:noFill/>
                </a:ln>
                <a:solidFill>
                  <a:srgbClr val="000000"/>
                </a:solidFill>
                <a:effectLst/>
                <a:uLnTx/>
                <a:uFillTx/>
              </a:endParaRPr>
            </a:p>
          </p:txBody>
        </p:sp>
        <p:sp>
          <p:nvSpPr>
            <p:cNvPr id="7" name="Rechteck 6"/>
            <p:cNvSpPr/>
            <p:nvPr/>
          </p:nvSpPr>
          <p:spPr>
            <a:xfrm>
              <a:off x="739258" y="3442294"/>
              <a:ext cx="10739120" cy="864000"/>
            </a:xfrm>
            <a:prstGeom prst="rect">
              <a:avLst/>
            </a:prstGeom>
            <a:solidFill>
              <a:srgbClr val="0070C0">
                <a:alpha val="19000"/>
              </a:srgbClr>
            </a:solidFill>
            <a:ln w="12700" cap="flat">
              <a:noFill/>
              <a:miter lim="400000"/>
            </a:ln>
            <a:effectLst/>
            <a:sp3d/>
          </p:spPr>
          <p:txBody>
            <a:bodyPr rot="0" spcFirstLastPara="1" vertOverflow="overflow" horzOverflow="overflow" vert="horz" wrap="square" lIns="45719" tIns="45719" rIns="45719" bIns="45719" numCol="1" spcCol="3810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2800" b="0" i="0" u="none" strike="noStrike" kern="0" cap="none" spc="0" normalizeH="0" baseline="0" noProof="0" dirty="0">
                <a:ln>
                  <a:noFill/>
                </a:ln>
                <a:solidFill>
                  <a:srgbClr val="000000"/>
                </a:solidFill>
                <a:effectLst/>
                <a:uLnTx/>
                <a:uFillTx/>
              </a:endParaRPr>
            </a:p>
          </p:txBody>
        </p:sp>
        <p:sp>
          <p:nvSpPr>
            <p:cNvPr id="8" name="Rechteck 7"/>
            <p:cNvSpPr/>
            <p:nvPr/>
          </p:nvSpPr>
          <p:spPr>
            <a:xfrm>
              <a:off x="739258" y="1548160"/>
              <a:ext cx="10739120" cy="864000"/>
            </a:xfrm>
            <a:prstGeom prst="rect">
              <a:avLst/>
            </a:prstGeom>
            <a:solidFill>
              <a:srgbClr val="C51A19">
                <a:lumMod val="75000"/>
                <a:alpha val="19000"/>
              </a:srgbClr>
            </a:solidFill>
            <a:ln w="12700" cap="flat">
              <a:noFill/>
              <a:miter lim="400000"/>
            </a:ln>
            <a:effectLst/>
            <a:sp3d/>
          </p:spPr>
          <p:txBody>
            <a:bodyPr rot="0" spcFirstLastPara="1" vertOverflow="overflow" horzOverflow="overflow" vert="horz" wrap="square" lIns="45719" tIns="45719" rIns="45719" bIns="45719" numCol="1" spcCol="3810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2800" b="0" i="0" u="none" strike="noStrike" kern="0" cap="none" spc="0" normalizeH="0" baseline="0" noProof="0" dirty="0">
                <a:ln>
                  <a:noFill/>
                </a:ln>
                <a:solidFill>
                  <a:srgbClr val="000000"/>
                </a:solidFill>
                <a:effectLst/>
                <a:uLnTx/>
                <a:uFillTx/>
              </a:endParaRPr>
            </a:p>
          </p:txBody>
        </p:sp>
        <p:sp>
          <p:nvSpPr>
            <p:cNvPr id="9" name="Rechteck 8"/>
            <p:cNvSpPr/>
            <p:nvPr/>
          </p:nvSpPr>
          <p:spPr>
            <a:xfrm>
              <a:off x="587375" y="1782273"/>
              <a:ext cx="11042886" cy="400108"/>
            </a:xfrm>
            <a:prstGeom prst="rect">
              <a:avLst/>
            </a:prstGeom>
            <a:noFill/>
            <a:ln w="12700" cap="flat">
              <a:noFill/>
              <a:prstDash val="solid"/>
              <a:miter lim="800000"/>
            </a:ln>
            <a:effectLst/>
            <a:sp3d/>
          </p:spPr>
          <p:txBody>
            <a:bodyPr rot="0" spcFirstLastPara="1" vertOverflow="overflow" horzOverflow="overflow" vert="horz" wrap="square" lIns="45719" tIns="45719" rIns="45719" bIns="45719"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000" b="0" i="0" u="none" strike="noStrike" kern="0" cap="none" spc="0" normalizeH="0" baseline="0" noProof="0" dirty="0">
                  <a:ln>
                    <a:noFill/>
                  </a:ln>
                  <a:solidFill>
                    <a:srgbClr val="FFFFFF">
                      <a:lumMod val="10000"/>
                    </a:srgbClr>
                  </a:solidFill>
                  <a:effectLst/>
                  <a:uLnTx/>
                  <a:uFillTx/>
                </a:rPr>
                <a:t>Rahmensetzung durch </a:t>
              </a:r>
              <a:r>
                <a:rPr kumimoji="0" lang="de-DE" sz="2000" b="1" i="0" u="none" strike="noStrike" kern="0" cap="none" spc="0" normalizeH="0" baseline="0" noProof="0" dirty="0">
                  <a:ln>
                    <a:noFill/>
                  </a:ln>
                  <a:solidFill>
                    <a:srgbClr val="FFFFFF">
                      <a:lumMod val="10000"/>
                    </a:srgbClr>
                  </a:solidFill>
                  <a:effectLst/>
                  <a:uLnTx/>
                  <a:uFillTx/>
                </a:rPr>
                <a:t>staatliche Vorgaben</a:t>
              </a:r>
              <a:r>
                <a:rPr kumimoji="0" lang="de-DE" sz="2000" b="0" i="0" u="none" strike="noStrike" kern="0" cap="none" spc="0" normalizeH="0" baseline="0" noProof="0" dirty="0">
                  <a:ln>
                    <a:noFill/>
                  </a:ln>
                  <a:solidFill>
                    <a:srgbClr val="FFFFFF">
                      <a:lumMod val="10000"/>
                    </a:srgbClr>
                  </a:solidFill>
                  <a:effectLst/>
                  <a:uLnTx/>
                  <a:uFillTx/>
                </a:rPr>
                <a:t>: Bund, Länder und Kommunen</a:t>
              </a:r>
              <a:endParaRPr kumimoji="0" lang="de-DE" sz="2000" b="0" i="0" u="none" strike="noStrike" kern="0" cap="none" spc="0" normalizeH="0" baseline="0" noProof="0" dirty="0">
                <a:ln>
                  <a:noFill/>
                </a:ln>
                <a:solidFill>
                  <a:srgbClr val="FFFFFF">
                    <a:lumMod val="10000"/>
                  </a:srgbClr>
                </a:solidFill>
                <a:effectLst/>
                <a:uLnTx/>
                <a:uFillTx/>
                <a:sym typeface="Calibri"/>
              </a:endParaRPr>
            </a:p>
          </p:txBody>
        </p:sp>
        <p:sp>
          <p:nvSpPr>
            <p:cNvPr id="10" name="Rechteck 9"/>
            <p:cNvSpPr/>
            <p:nvPr/>
          </p:nvSpPr>
          <p:spPr>
            <a:xfrm>
              <a:off x="739258" y="3533132"/>
              <a:ext cx="10739120" cy="707884"/>
            </a:xfrm>
            <a:prstGeom prst="rect">
              <a:avLst/>
            </a:prstGeom>
            <a:noFill/>
            <a:ln w="12700" cap="flat">
              <a:noFill/>
              <a:prstDash val="solid"/>
              <a:miter lim="800000"/>
            </a:ln>
            <a:effectLst/>
            <a:sp3d/>
          </p:spPr>
          <p:txBody>
            <a:bodyPr rot="0" spcFirstLastPara="1" vertOverflow="overflow" horzOverflow="overflow" vert="horz" wrap="square" lIns="45719" tIns="45719" rIns="45719" bIns="45719"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000" b="0" i="0" u="none" strike="noStrike" kern="0" cap="none" spc="0" normalizeH="0" baseline="0" noProof="0" dirty="0">
                  <a:ln>
                    <a:noFill/>
                  </a:ln>
                  <a:solidFill>
                    <a:srgbClr val="FFFFFF">
                      <a:lumMod val="10000"/>
                    </a:srgbClr>
                  </a:solidFill>
                  <a:effectLst/>
                  <a:uLnTx/>
                  <a:uFillTx/>
                </a:rPr>
                <a:t>Ausgestaltung der Gesundheitsversorgung durch die </a:t>
              </a:r>
              <a:r>
                <a:rPr kumimoji="0" lang="de-DE" sz="2000" b="1" i="0" u="none" strike="noStrike" kern="0" cap="none" spc="0" normalizeH="0" baseline="0" noProof="0" dirty="0">
                  <a:ln>
                    <a:noFill/>
                  </a:ln>
                  <a:solidFill>
                    <a:srgbClr val="FFFFFF">
                      <a:lumMod val="10000"/>
                    </a:srgbClr>
                  </a:solidFill>
                  <a:effectLst/>
                  <a:uLnTx/>
                  <a:uFillTx/>
                </a:rPr>
                <a:t>Selbstverwaltung</a:t>
              </a:r>
              <a:r>
                <a:rPr kumimoji="0" lang="de-DE" sz="2000" b="0" i="0" u="none" strike="noStrike" kern="0" cap="none" spc="0" normalizeH="0" baseline="0" noProof="0" dirty="0">
                  <a:ln>
                    <a:noFill/>
                  </a:ln>
                  <a:solidFill>
                    <a:srgbClr val="FFFFFF">
                      <a:lumMod val="10000"/>
                    </a:srgbClr>
                  </a:solidFill>
                  <a:effectLst/>
                  <a:uLnTx/>
                  <a:uFillTx/>
                </a:rPr>
                <a:t> mit ihren </a:t>
              </a:r>
              <a:br>
                <a:rPr kumimoji="0" lang="de-DE" sz="2000" b="0" i="0" u="none" strike="noStrike" kern="0" cap="none" spc="0" normalizeH="0" baseline="0" noProof="0" dirty="0">
                  <a:ln>
                    <a:noFill/>
                  </a:ln>
                  <a:solidFill>
                    <a:srgbClr val="FFFFFF">
                      <a:lumMod val="10000"/>
                    </a:srgbClr>
                  </a:solidFill>
                  <a:effectLst/>
                  <a:uLnTx/>
                  <a:uFillTx/>
                </a:rPr>
              </a:br>
              <a:r>
                <a:rPr kumimoji="0" lang="de-DE" sz="2000" b="0" i="0" u="none" strike="noStrike" kern="0" cap="none" spc="0" normalizeH="0" baseline="0" noProof="0" dirty="0">
                  <a:ln>
                    <a:noFill/>
                  </a:ln>
                  <a:solidFill>
                    <a:srgbClr val="FFFFFF">
                      <a:lumMod val="10000"/>
                    </a:srgbClr>
                  </a:solidFill>
                  <a:effectLst/>
                  <a:uLnTx/>
                  <a:uFillTx/>
                </a:rPr>
                <a:t>Körperschaften und Verbänden </a:t>
              </a:r>
            </a:p>
          </p:txBody>
        </p:sp>
        <p:sp>
          <p:nvSpPr>
            <p:cNvPr id="11" name="Rechteck 10"/>
            <p:cNvSpPr/>
            <p:nvPr/>
          </p:nvSpPr>
          <p:spPr>
            <a:xfrm>
              <a:off x="739258" y="5407372"/>
              <a:ext cx="10739120" cy="707884"/>
            </a:xfrm>
            <a:prstGeom prst="rect">
              <a:avLst/>
            </a:prstGeom>
            <a:noFill/>
            <a:ln w="12700" cap="flat">
              <a:noFill/>
              <a:prstDash val="solid"/>
              <a:miter lim="800000"/>
            </a:ln>
            <a:effectLst/>
            <a:sp3d/>
          </p:spPr>
          <p:txBody>
            <a:bodyPr rot="0" spcFirstLastPara="1" vertOverflow="overflow" horzOverflow="overflow" vert="horz" wrap="square" lIns="45719" tIns="45719" rIns="45719" bIns="45719"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000" b="1" i="0" u="none" strike="noStrike" kern="0" cap="none" spc="0" normalizeH="0" baseline="0" noProof="0" dirty="0">
                  <a:ln>
                    <a:noFill/>
                  </a:ln>
                  <a:solidFill>
                    <a:srgbClr val="FFFFFF">
                      <a:lumMod val="10000"/>
                    </a:srgbClr>
                  </a:solidFill>
                  <a:effectLst/>
                  <a:uLnTx/>
                  <a:uFillTx/>
                </a:rPr>
                <a:t>Konkrete Versorgung </a:t>
              </a:r>
              <a:r>
                <a:rPr kumimoji="0" lang="de-DE" sz="2000" b="0" i="0" u="none" strike="noStrike" kern="0" cap="none" spc="0" normalizeH="0" baseline="0" noProof="0" dirty="0">
                  <a:ln>
                    <a:noFill/>
                  </a:ln>
                  <a:solidFill>
                    <a:srgbClr val="FFFFFF">
                      <a:lumMod val="10000"/>
                    </a:srgbClr>
                  </a:solidFill>
                  <a:effectLst/>
                  <a:uLnTx/>
                  <a:uFillTx/>
                </a:rPr>
                <a:t>durch Krankenkassen, Ärzteschaft, die Gesundheitsberufe, </a:t>
              </a:r>
              <a:br>
                <a:rPr kumimoji="0" lang="de-DE" sz="2000" b="0" i="0" u="none" strike="noStrike" kern="0" cap="none" spc="0" normalizeH="0" baseline="0" noProof="0" dirty="0">
                  <a:ln>
                    <a:noFill/>
                  </a:ln>
                  <a:solidFill>
                    <a:srgbClr val="FFFFFF">
                      <a:lumMod val="10000"/>
                    </a:srgbClr>
                  </a:solidFill>
                  <a:effectLst/>
                  <a:uLnTx/>
                  <a:uFillTx/>
                </a:rPr>
              </a:br>
              <a:r>
                <a:rPr kumimoji="0" lang="de-DE" sz="2000" b="0" i="0" u="none" strike="noStrike" kern="0" cap="none" spc="0" normalizeH="0" baseline="0" noProof="0" dirty="0">
                  <a:ln>
                    <a:noFill/>
                  </a:ln>
                  <a:solidFill>
                    <a:srgbClr val="FFFFFF">
                      <a:lumMod val="10000"/>
                    </a:srgbClr>
                  </a:solidFill>
                  <a:effectLst/>
                  <a:uLnTx/>
                  <a:uFillTx/>
                </a:rPr>
                <a:t>Krankenhäuser und Apotheken</a:t>
              </a:r>
            </a:p>
          </p:txBody>
        </p:sp>
        <p:sp>
          <p:nvSpPr>
            <p:cNvPr id="12" name="Pfeil nach unten 11"/>
            <p:cNvSpPr/>
            <p:nvPr/>
          </p:nvSpPr>
          <p:spPr>
            <a:xfrm>
              <a:off x="5653658" y="2594515"/>
              <a:ext cx="455160" cy="653052"/>
            </a:xfrm>
            <a:prstGeom prst="downArrow">
              <a:avLst/>
            </a:prstGeom>
            <a:solidFill>
              <a:srgbClr val="800000"/>
            </a:solidFill>
            <a:ln w="12700" cap="flat">
              <a:solidFill>
                <a:srgbClr val="860E03"/>
              </a:solidFill>
              <a:prstDash val="solid"/>
              <a:miter lim="800000"/>
            </a:ln>
            <a:effectLst/>
            <a:sp3d/>
          </p:spPr>
          <p:txBody>
            <a:bodyPr rot="0" spcFirstLastPara="1" vertOverflow="overflow" horzOverflow="overflow" vert="horz" wrap="square" lIns="45719" tIns="45719" rIns="45719" bIns="45719" numCol="1" spcCol="38100" rtlCol="0" anchor="ctr">
              <a:spAutoFit/>
            </a:bodyPr>
            <a:lstStyle/>
            <a:p>
              <a:pPr marL="0" marR="0" lvl="0" indent="0" defTabSz="914400" eaLnBrk="1" fontAlgn="auto" latinLnBrk="0" hangingPunct="0">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000000"/>
                </a:solidFill>
                <a:effectLst/>
                <a:uLnTx/>
                <a:uFillTx/>
                <a:sym typeface="Calibri"/>
              </a:endParaRPr>
            </a:p>
          </p:txBody>
        </p:sp>
        <p:sp>
          <p:nvSpPr>
            <p:cNvPr id="13" name="Pfeil nach unten 12"/>
            <p:cNvSpPr/>
            <p:nvPr/>
          </p:nvSpPr>
          <p:spPr>
            <a:xfrm>
              <a:off x="5653658" y="4485359"/>
              <a:ext cx="455160" cy="653052"/>
            </a:xfrm>
            <a:prstGeom prst="downArrow">
              <a:avLst/>
            </a:prstGeom>
            <a:solidFill>
              <a:srgbClr val="800000"/>
            </a:solidFill>
            <a:ln w="12700" cap="flat">
              <a:solidFill>
                <a:srgbClr val="860E03"/>
              </a:solidFill>
              <a:prstDash val="solid"/>
              <a:miter lim="800000"/>
            </a:ln>
            <a:effectLst/>
            <a:sp3d/>
          </p:spPr>
          <p:txBody>
            <a:bodyPr rot="0" spcFirstLastPara="1" vertOverflow="overflow" horzOverflow="overflow" vert="horz" wrap="square" lIns="45719" tIns="45719" rIns="45719" bIns="45719" numCol="1" spcCol="38100" rtlCol="0" anchor="ctr">
              <a:spAutoFit/>
            </a:bodyPr>
            <a:lstStyle/>
            <a:p>
              <a:pPr marL="0" marR="0" lvl="0" indent="0" defTabSz="914400" eaLnBrk="1" fontAlgn="auto" latinLnBrk="0" hangingPunct="0">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000000"/>
                </a:solidFill>
                <a:effectLst/>
                <a:uLnTx/>
                <a:uFillTx/>
                <a:sym typeface="Calibri"/>
              </a:endParaRPr>
            </a:p>
          </p:txBody>
        </p:sp>
      </p:grpSp>
      <p:pic>
        <p:nvPicPr>
          <p:cNvPr id="14" name="Grafik 13">
            <a:extLst>
              <a:ext uri="{FF2B5EF4-FFF2-40B4-BE49-F238E27FC236}">
                <a16:creationId xmlns:a16="http://schemas.microsoft.com/office/drawing/2014/main" id="{F69DFB94-AE7B-D8F0-0BC1-A0C5EDD4405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81308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7546361" cy="523220"/>
          </a:xfrm>
          <a:prstGeom prst="rect">
            <a:avLst/>
          </a:prstGeom>
        </p:spPr>
        <p:txBody>
          <a:bodyPr wrap="none">
            <a:spAutoFit/>
          </a:bodyPr>
          <a:lstStyle/>
          <a:p>
            <a:r>
              <a:rPr lang="de-DE" sz="2800" b="1" dirty="0">
                <a:latin typeface="+mj-lt"/>
              </a:rPr>
              <a:t>Grundprinzipien des deutschen Versorgungssystems</a:t>
            </a:r>
          </a:p>
        </p:txBody>
      </p:sp>
      <p:sp>
        <p:nvSpPr>
          <p:cNvPr id="6" name="Rechteck 5"/>
          <p:cNvSpPr/>
          <p:nvPr/>
        </p:nvSpPr>
        <p:spPr>
          <a:xfrm>
            <a:off x="513865" y="1678657"/>
            <a:ext cx="6096000" cy="1399742"/>
          </a:xfrm>
          <a:prstGeom prst="rect">
            <a:avLst/>
          </a:prstGeom>
        </p:spPr>
        <p:txBody>
          <a:bodyPr>
            <a:spAutoFit/>
          </a:bodyPr>
          <a:lstStyle/>
          <a:p>
            <a:pPr marL="682625" marR="0" lvl="1" indent="-457200" defTabSz="914400" eaLnBrk="1" fontAlgn="auto" latinLnBrk="0" hangingPunct="1">
              <a:lnSpc>
                <a:spcPct val="120000"/>
              </a:lnSpc>
              <a:spcBef>
                <a:spcPts val="0"/>
              </a:spcBef>
              <a:spcAft>
                <a:spcPts val="0"/>
              </a:spcAft>
              <a:buClr>
                <a:srgbClr val="800000"/>
              </a:buClr>
              <a:buSzTx/>
              <a:buFont typeface="+mj-lt"/>
              <a:buAutoNum type="arabicPeriod"/>
              <a:tabLst/>
              <a:defRPr/>
            </a:pPr>
            <a:r>
              <a:rPr kumimoji="0" lang="de-DE" b="1" i="0" u="none" strike="noStrike" kern="0" cap="none" spc="0" normalizeH="0" baseline="0" noProof="0" dirty="0">
                <a:ln>
                  <a:noFill/>
                </a:ln>
                <a:solidFill>
                  <a:srgbClr val="000000"/>
                </a:solidFill>
                <a:effectLst/>
                <a:uLnTx/>
                <a:uFillTx/>
              </a:rPr>
              <a:t> </a:t>
            </a:r>
            <a:r>
              <a:rPr kumimoji="0" lang="de-DE" b="0" i="0" u="none" strike="noStrike" kern="0" cap="none" spc="0" normalizeH="0" baseline="0" noProof="0" dirty="0">
                <a:ln>
                  <a:noFill/>
                </a:ln>
                <a:solidFill>
                  <a:srgbClr val="000000"/>
                </a:solidFill>
                <a:effectLst/>
                <a:uLnTx/>
                <a:uFillTx/>
              </a:rPr>
              <a:t>Solidaritätsprinzip</a:t>
            </a:r>
          </a:p>
          <a:p>
            <a:pPr marL="682625" marR="0" lvl="1" indent="-457200" defTabSz="914400" eaLnBrk="1" fontAlgn="auto" latinLnBrk="0" hangingPunct="1">
              <a:lnSpc>
                <a:spcPct val="120000"/>
              </a:lnSpc>
              <a:spcBef>
                <a:spcPts val="0"/>
              </a:spcBef>
              <a:spcAft>
                <a:spcPts val="0"/>
              </a:spcAft>
              <a:buClr>
                <a:srgbClr val="800000"/>
              </a:buClr>
              <a:buSzTx/>
              <a:buFont typeface="+mj-lt"/>
              <a:buAutoNum type="arabicPeriod"/>
              <a:tabLst/>
              <a:defRPr/>
            </a:pPr>
            <a:r>
              <a:rPr kumimoji="0" lang="de-DE" b="1" i="0" u="none" strike="noStrike" kern="0" cap="none" spc="0" normalizeH="0" baseline="0" noProof="0" dirty="0">
                <a:ln>
                  <a:noFill/>
                </a:ln>
                <a:solidFill>
                  <a:srgbClr val="000000"/>
                </a:solidFill>
                <a:effectLst/>
                <a:uLnTx/>
                <a:uFillTx/>
              </a:rPr>
              <a:t> </a:t>
            </a:r>
            <a:r>
              <a:rPr kumimoji="0" lang="de-DE" b="0" i="0" u="none" strike="noStrike" kern="0" cap="none" spc="0" normalizeH="0" baseline="0" noProof="0" dirty="0">
                <a:ln>
                  <a:noFill/>
                </a:ln>
                <a:solidFill>
                  <a:srgbClr val="000000"/>
                </a:solidFill>
                <a:effectLst/>
                <a:uLnTx/>
                <a:uFillTx/>
              </a:rPr>
              <a:t>Subsidiaritätsprinzip</a:t>
            </a:r>
          </a:p>
          <a:p>
            <a:pPr marL="682625" marR="0" lvl="1" indent="-457200" defTabSz="914400" eaLnBrk="1" fontAlgn="auto" latinLnBrk="0" hangingPunct="1">
              <a:lnSpc>
                <a:spcPct val="120000"/>
              </a:lnSpc>
              <a:spcBef>
                <a:spcPts val="0"/>
              </a:spcBef>
              <a:spcAft>
                <a:spcPts val="0"/>
              </a:spcAft>
              <a:buClr>
                <a:srgbClr val="800000"/>
              </a:buClr>
              <a:buSzTx/>
              <a:buFont typeface="+mj-lt"/>
              <a:buAutoNum type="arabicPeriod"/>
              <a:tabLst/>
              <a:defRPr/>
            </a:pPr>
            <a:r>
              <a:rPr kumimoji="0" lang="de-DE" b="1" i="0" u="none" strike="noStrike" kern="0" cap="none" spc="0" normalizeH="0" baseline="0" noProof="0" dirty="0">
                <a:ln>
                  <a:noFill/>
                </a:ln>
                <a:solidFill>
                  <a:srgbClr val="000000"/>
                </a:solidFill>
                <a:effectLst/>
                <a:uLnTx/>
                <a:uFillTx/>
              </a:rPr>
              <a:t> </a:t>
            </a:r>
            <a:r>
              <a:rPr kumimoji="0" lang="de-DE" b="0" i="0" u="none" strike="noStrike" kern="0" cap="none" spc="0" normalizeH="0" baseline="0" noProof="0" dirty="0">
                <a:ln>
                  <a:noFill/>
                </a:ln>
                <a:solidFill>
                  <a:srgbClr val="000000"/>
                </a:solidFill>
                <a:effectLst/>
                <a:uLnTx/>
                <a:uFillTx/>
              </a:rPr>
              <a:t>Bedarfsdeckungsprinzip</a:t>
            </a:r>
          </a:p>
          <a:p>
            <a:pPr marL="682625" marR="0" lvl="1" indent="-457200" defTabSz="914400" eaLnBrk="1" fontAlgn="auto" latinLnBrk="0" hangingPunct="1">
              <a:lnSpc>
                <a:spcPct val="120000"/>
              </a:lnSpc>
              <a:spcBef>
                <a:spcPts val="0"/>
              </a:spcBef>
              <a:spcAft>
                <a:spcPts val="0"/>
              </a:spcAft>
              <a:buClr>
                <a:srgbClr val="800000"/>
              </a:buClr>
              <a:buSzTx/>
              <a:buFont typeface="+mj-lt"/>
              <a:buAutoNum type="arabicPeriod"/>
              <a:tabLst/>
              <a:defRPr/>
            </a:pPr>
            <a:r>
              <a:rPr kumimoji="0" lang="de-DE" b="1" i="0" u="none" strike="noStrike" kern="0" cap="none" spc="0" normalizeH="0" baseline="0" noProof="0" dirty="0">
                <a:ln>
                  <a:noFill/>
                </a:ln>
                <a:solidFill>
                  <a:srgbClr val="000000"/>
                </a:solidFill>
                <a:effectLst/>
                <a:uLnTx/>
                <a:uFillTx/>
              </a:rPr>
              <a:t> </a:t>
            </a:r>
            <a:r>
              <a:rPr kumimoji="0" lang="de-DE" b="0" i="0" u="none" strike="noStrike" kern="0" cap="none" spc="0" normalizeH="0" baseline="0" noProof="0" dirty="0">
                <a:ln>
                  <a:noFill/>
                </a:ln>
                <a:solidFill>
                  <a:srgbClr val="000000"/>
                </a:solidFill>
                <a:effectLst/>
                <a:uLnTx/>
                <a:uFillTx/>
              </a:rPr>
              <a:t>Sachleistungsprinzip </a:t>
            </a:r>
          </a:p>
        </p:txBody>
      </p:sp>
      <p:sp>
        <p:nvSpPr>
          <p:cNvPr id="8" name="Rechteck 7">
            <a:extLst>
              <a:ext uri="{FF2B5EF4-FFF2-40B4-BE49-F238E27FC236}">
                <a16:creationId xmlns:a16="http://schemas.microsoft.com/office/drawing/2014/main" id="{AC63BC67-2420-489C-BE05-592BC7091602}"/>
              </a:ext>
            </a:extLst>
          </p:cNvPr>
          <p:cNvSpPr/>
          <p:nvPr/>
        </p:nvSpPr>
        <p:spPr>
          <a:xfrm>
            <a:off x="684000" y="5450916"/>
            <a:ext cx="11121544" cy="64633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u="none" strike="noStrike" kern="0" cap="none" spc="0" normalizeH="0" baseline="0" noProof="0" dirty="0">
                <a:ln>
                  <a:noFill/>
                </a:ln>
                <a:solidFill>
                  <a:srgbClr val="000000"/>
                </a:solidFill>
                <a:effectLst/>
                <a:uLnTx/>
                <a:uFillTx/>
              </a:rPr>
              <a:t>Quellen: Simon, M. (2016). Das Gesundheitssystem in Deutschland. Eine Einführung in Struktur und Funktionsweise. 5. unveränderte Auflage, Hogrefe Verlag, Göttingen.</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200" u="none" strike="noStrike" kern="0" cap="none" spc="0" normalizeH="0" baseline="0" noProof="0" dirty="0" err="1">
                <a:ln>
                  <a:noFill/>
                </a:ln>
                <a:solidFill>
                  <a:srgbClr val="000000"/>
                </a:solidFill>
                <a:effectLst/>
                <a:uLnTx/>
                <a:uFillTx/>
              </a:rPr>
              <a:t>bpb</a:t>
            </a:r>
            <a:r>
              <a:rPr kumimoji="0" lang="de-DE" sz="1200" u="none" strike="noStrike" kern="0" cap="none" spc="0" normalizeH="0" baseline="0" noProof="0" dirty="0">
                <a:ln>
                  <a:noFill/>
                </a:ln>
                <a:solidFill>
                  <a:srgbClr val="000000"/>
                </a:solidFill>
                <a:effectLst/>
                <a:uLnTx/>
                <a:uFillTx/>
              </a:rPr>
              <a:t>, Bundeszentrale für politische Bildung (2012). Die gesetzliche Krankenversicherung im System der sozialen Sicherung. Online Verfügbar unter: http://www.bpb.de/politik/innenpolitik/gesundheitspolitik</a:t>
            </a:r>
            <a:r>
              <a:rPr kumimoji="0" lang="de-DE" sz="1200" b="0" i="1" u="none" strike="noStrike" kern="0" cap="none" spc="0" normalizeH="0" baseline="0" noProof="0" dirty="0">
                <a:ln>
                  <a:noFill/>
                </a:ln>
                <a:solidFill>
                  <a:srgbClr val="000000"/>
                </a:solidFill>
                <a:effectLst/>
                <a:uLnTx/>
                <a:uFillTx/>
              </a:rPr>
              <a:t>/72496/gkv-soziale-sicherung?p=all (11.01.2017). </a:t>
            </a:r>
            <a:endParaRPr kumimoji="0" lang="de-DE" sz="1000" b="0" i="1" u="none" strike="noStrike" kern="0" cap="none" spc="0" normalizeH="0" baseline="0" noProof="0" dirty="0">
              <a:ln>
                <a:noFill/>
              </a:ln>
              <a:solidFill>
                <a:srgbClr val="000000"/>
              </a:solidFill>
              <a:effectLst/>
              <a:uLnTx/>
              <a:uFillTx/>
            </a:endParaRPr>
          </a:p>
        </p:txBody>
      </p:sp>
      <p:pic>
        <p:nvPicPr>
          <p:cNvPr id="2" name="Grafik 1">
            <a:extLst>
              <a:ext uri="{FF2B5EF4-FFF2-40B4-BE49-F238E27FC236}">
                <a16:creationId xmlns:a16="http://schemas.microsoft.com/office/drawing/2014/main" id="{E3FAFFC5-B25B-CD19-D9C4-89F6065AFB7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55679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3069302" cy="523220"/>
          </a:xfrm>
          <a:prstGeom prst="rect">
            <a:avLst/>
          </a:prstGeom>
        </p:spPr>
        <p:txBody>
          <a:bodyPr wrap="none">
            <a:spAutoFit/>
          </a:bodyPr>
          <a:lstStyle/>
          <a:p>
            <a:r>
              <a:rPr lang="de-DE" sz="2800" b="1" dirty="0">
                <a:latin typeface="+mj-lt"/>
              </a:rPr>
              <a:t>1. Solidaritätsprinzip</a:t>
            </a:r>
          </a:p>
        </p:txBody>
      </p:sp>
      <p:sp>
        <p:nvSpPr>
          <p:cNvPr id="7" name="Inhaltsplatzhalter 5"/>
          <p:cNvSpPr txBox="1">
            <a:spLocks/>
          </p:cNvSpPr>
          <p:nvPr/>
        </p:nvSpPr>
        <p:spPr>
          <a:xfrm>
            <a:off x="710743" y="1676115"/>
            <a:ext cx="11481257" cy="501332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zentrales und wichtigstes Prinzip der sozialen Sicherung und </a:t>
            </a: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Basis</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 der gesetzlichen Krankenversicherung (GKV)</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Beitragshöhe der Versicherten richtet sich nach dem persönlichen Einkommen/der individuellen finanziellen Leistungsfähigkeit (geregelt in § 3 SGB V)</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Leistungsanspruch orientiert sich an der individuellen Bedürftigkeit und Anspruch auf und Umfang von Gesundheitsleistungen ist unabhängig von der Beitragshöhe </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Unterscheidung zwischen zwei Versichertentypen:</a:t>
            </a:r>
          </a:p>
          <a:p>
            <a:pPr marL="568325" marR="0" lvl="1"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de-DE" sz="1800" b="1" i="0" u="none" strike="noStrike" kern="1200" cap="none" spc="0" normalizeH="0" baseline="0" noProof="0" dirty="0" err="1">
                <a:ln>
                  <a:noFill/>
                </a:ln>
                <a:solidFill>
                  <a:srgbClr val="000000"/>
                </a:solidFill>
                <a:effectLst/>
                <a:uLnTx/>
                <a:uFillTx/>
                <a:latin typeface="Calibri" panose="020F0502020204030204"/>
                <a:ea typeface="+mn-ea"/>
                <a:cs typeface="+mn-cs"/>
              </a:rPr>
              <a:t>Nettoeinzahler</a:t>
            </a: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*innen</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 die mehr einzahlen als sie verbrauchen</a:t>
            </a:r>
          </a:p>
          <a:p>
            <a:pPr marL="568325" marR="0" lvl="1"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Nettoempfänger*innen</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 die mehr Leistungen mit höheren Kosten beanspruchen als sie über ihre Beiträge einzahlen</a:t>
            </a:r>
            <a:endPar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9" name="Rechteck 8">
            <a:extLst>
              <a:ext uri="{FF2B5EF4-FFF2-40B4-BE49-F238E27FC236}">
                <a16:creationId xmlns:a16="http://schemas.microsoft.com/office/drawing/2014/main" id="{AC63BC67-2420-489C-BE05-592BC7091602}"/>
              </a:ext>
            </a:extLst>
          </p:cNvPr>
          <p:cNvSpPr/>
          <p:nvPr/>
        </p:nvSpPr>
        <p:spPr>
          <a:xfrm>
            <a:off x="586724" y="5252813"/>
            <a:ext cx="10148103" cy="83099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u="none" strike="noStrike" kern="0" cap="none" spc="0" normalizeH="0" baseline="0" noProof="0" dirty="0">
                <a:ln>
                  <a:noFill/>
                </a:ln>
                <a:solidFill>
                  <a:srgbClr val="000000"/>
                </a:solidFill>
                <a:effectLst/>
                <a:uLnTx/>
                <a:uFillTx/>
              </a:rPr>
              <a:t>Quellen: Simon, M. (2016). Das Gesundheitssystem in Deutschland. Eine Einführung in Struktur und Funktionsweise. 5. unveränderte Auflage, Hogrefe Verlag, Göttingen.</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200" u="none" strike="noStrike" kern="0" cap="none" spc="0" normalizeH="0" baseline="0" noProof="0" dirty="0">
                <a:ln>
                  <a:noFill/>
                </a:ln>
                <a:solidFill>
                  <a:srgbClr val="000000"/>
                </a:solidFill>
                <a:effectLst/>
                <a:uLnTx/>
                <a:uFillTx/>
              </a:rPr>
              <a:t>bpb, Bundeszentrale für politische Bildung (2012). Die gesetzliche Krankenversicherung im System der sozialen Sicherung. Online Verfügbar unter: http://www.bpb.de/politik/innenpolitik/gesundheitspolitik/72496/gkv-soziale-sicherung?p=all (11.01.2017). </a:t>
            </a:r>
            <a:endParaRPr kumimoji="0" lang="de-DE" sz="1000" u="none" strike="noStrike" kern="0" cap="none" spc="0" normalizeH="0" baseline="0" noProof="0" dirty="0">
              <a:ln>
                <a:noFill/>
              </a:ln>
              <a:solidFill>
                <a:srgbClr val="000000"/>
              </a:solidFill>
              <a:effectLst/>
              <a:uLnTx/>
              <a:uFillTx/>
            </a:endParaRPr>
          </a:p>
        </p:txBody>
      </p:sp>
      <p:pic>
        <p:nvPicPr>
          <p:cNvPr id="2" name="Grafik 1">
            <a:extLst>
              <a:ext uri="{FF2B5EF4-FFF2-40B4-BE49-F238E27FC236}">
                <a16:creationId xmlns:a16="http://schemas.microsoft.com/office/drawing/2014/main" id="{CA1C16D0-B74D-6561-CC27-292A2F9F933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51007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3384966" cy="523220"/>
          </a:xfrm>
          <a:prstGeom prst="rect">
            <a:avLst/>
          </a:prstGeom>
        </p:spPr>
        <p:txBody>
          <a:bodyPr wrap="none">
            <a:spAutoFit/>
          </a:bodyPr>
          <a:lstStyle/>
          <a:p>
            <a:r>
              <a:rPr lang="de-DE" sz="2800" b="1" dirty="0">
                <a:latin typeface="+mj-lt"/>
              </a:rPr>
              <a:t>2. Subsidiaritätsprinzip</a:t>
            </a:r>
          </a:p>
        </p:txBody>
      </p:sp>
      <p:sp>
        <p:nvSpPr>
          <p:cNvPr id="9" name="Inhaltsplatzhalter 5"/>
          <p:cNvSpPr txBox="1">
            <a:spLocks/>
          </p:cNvSpPr>
          <p:nvPr/>
        </p:nvSpPr>
        <p:spPr>
          <a:xfrm>
            <a:off x="684000" y="1590247"/>
            <a:ext cx="11176696" cy="501332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Solidarität soll und kann die </a:t>
            </a: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Eigenverantwortung und Selbsthilfe </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nicht vollständig ersetzen</a:t>
            </a:r>
          </a:p>
          <a:p>
            <a:pPr marL="0" marR="0" lvl="0" indent="0" algn="l" defTabSz="914400" rtl="0" eaLnBrk="1" fontAlgn="auto" latinLnBrk="0" hangingPunct="1">
              <a:lnSpc>
                <a:spcPct val="100000"/>
              </a:lnSpc>
              <a:spcBef>
                <a:spcPts val="1000"/>
              </a:spcBef>
              <a:spcAft>
                <a:spcPts val="0"/>
              </a:spcAft>
              <a:buClrTx/>
              <a:buSzTx/>
              <a:buFont typeface="Arial"/>
              <a:buNone/>
              <a:tabLst/>
              <a:defRPr/>
            </a:pP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Leistungspyramide:</a:t>
            </a:r>
          </a:p>
          <a:p>
            <a:pPr marL="457200" marR="0" lvl="0" indent="-457200" algn="l" defTabSz="914400" rtl="0" eaLnBrk="1" fontAlgn="auto" latinLnBrk="0" hangingPunct="1">
              <a:lnSpc>
                <a:spcPct val="100000"/>
              </a:lnSpc>
              <a:spcBef>
                <a:spcPts val="1000"/>
              </a:spcBef>
              <a:spcAft>
                <a:spcPts val="0"/>
              </a:spcAft>
              <a:buClrTx/>
              <a:buSzTx/>
              <a:buFont typeface="+mj-lt"/>
              <a:buAutoNum type="arabicPeriod"/>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das betroffene Individuum hat zunächst die Lasten selbst zu tragen, die seiner Leistungsfähigkeit entsprechen und ihm zumutbar sind  </a:t>
            </a:r>
          </a:p>
          <a:p>
            <a:pPr marL="457200" marR="0" lvl="0" indent="-457200" algn="l" defTabSz="914400" rtl="0" eaLnBrk="1" fontAlgn="auto" latinLnBrk="0" hangingPunct="1">
              <a:lnSpc>
                <a:spcPct val="100000"/>
              </a:lnSpc>
              <a:spcBef>
                <a:spcPts val="1000"/>
              </a:spcBef>
              <a:spcAft>
                <a:spcPts val="0"/>
              </a:spcAft>
              <a:buClrTx/>
              <a:buSzTx/>
              <a:buFont typeface="+mj-lt"/>
              <a:buAutoNum type="arabicPeriod"/>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Lebens-, Ehepartner*innen und die Familie erbringen danach ihre Unterstützungsleistungen  </a:t>
            </a:r>
          </a:p>
          <a:p>
            <a:pPr marL="457200" marR="0" lvl="0" indent="-457200" algn="l" defTabSz="914400" rtl="0" eaLnBrk="1" fontAlgn="auto" latinLnBrk="0" hangingPunct="1">
              <a:lnSpc>
                <a:spcPct val="100000"/>
              </a:lnSpc>
              <a:spcBef>
                <a:spcPts val="1000"/>
              </a:spcBef>
              <a:spcAft>
                <a:spcPts val="0"/>
              </a:spcAft>
              <a:buClrTx/>
              <a:buSzTx/>
              <a:buFont typeface="+mj-lt"/>
              <a:buAutoNum type="arabicPeriod"/>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werden auch diese durch die notwendigen Unterstützungsleistungen überfordert, tritt eine größere Solidargemeinschaft wie z.B. die GKV ein </a:t>
            </a:r>
          </a:p>
          <a:p>
            <a:pPr marL="457200" marR="0" lvl="0" indent="-457200" algn="l" defTabSz="914400" rtl="0" eaLnBrk="1" fontAlgn="auto" latinLnBrk="0" hangingPunct="1">
              <a:lnSpc>
                <a:spcPct val="100000"/>
              </a:lnSpc>
              <a:spcBef>
                <a:spcPts val="1000"/>
              </a:spcBef>
              <a:spcAft>
                <a:spcPts val="0"/>
              </a:spcAft>
              <a:buClrTx/>
              <a:buSzTx/>
              <a:buFont typeface="+mj-lt"/>
              <a:buAutoNum type="arabicPeriod"/>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letzte Instanz: die Gemeinschaft aller Staatsbürger*innen als größte Solidargemeinschaft</a:t>
            </a:r>
          </a:p>
          <a:p>
            <a:pPr marL="225425" marR="0" lvl="1" indent="0" algn="l" defTabSz="914400" rtl="0" eaLnBrk="1" fontAlgn="auto" latinLnBrk="0" hangingPunct="1">
              <a:lnSpc>
                <a:spcPct val="100000"/>
              </a:lnSpc>
              <a:spcBef>
                <a:spcPts val="500"/>
              </a:spcBef>
              <a:spcAft>
                <a:spcPts val="0"/>
              </a:spcAft>
              <a:buClrTx/>
              <a:buSzTx/>
              <a:buFont typeface="Arial"/>
              <a:buNone/>
              <a:tabLst/>
              <a:defRPr/>
            </a:pPr>
            <a:endParaRPr kumimoji="0" lang="de-DE" sz="2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0" name="Rechteck 9">
            <a:extLst>
              <a:ext uri="{FF2B5EF4-FFF2-40B4-BE49-F238E27FC236}">
                <a16:creationId xmlns:a16="http://schemas.microsoft.com/office/drawing/2014/main" id="{07341B7A-1AB5-47DB-BEDD-76E18AA64BFC}"/>
              </a:ext>
            </a:extLst>
          </p:cNvPr>
          <p:cNvSpPr/>
          <p:nvPr/>
        </p:nvSpPr>
        <p:spPr>
          <a:xfrm>
            <a:off x="684000" y="5583167"/>
            <a:ext cx="10148103"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u="none" strike="noStrike" kern="0" cap="none" spc="0" normalizeH="0" baseline="0" noProof="0" dirty="0">
                <a:ln>
                  <a:noFill/>
                </a:ln>
                <a:solidFill>
                  <a:srgbClr val="000000"/>
                </a:solidFill>
                <a:effectLst/>
                <a:uLnTx/>
                <a:uFillTx/>
              </a:rPr>
              <a:t>Quelle: Simon, M. (2016). Das Gesundheitssystem in Deutschland. Eine Einführung in Struktur und Funktionsweise. 5. unveränderte Auflage, Hogrefe Verlag, Göttingen.</a:t>
            </a:r>
          </a:p>
        </p:txBody>
      </p:sp>
      <p:pic>
        <p:nvPicPr>
          <p:cNvPr id="2" name="Grafik 1">
            <a:extLst>
              <a:ext uri="{FF2B5EF4-FFF2-40B4-BE49-F238E27FC236}">
                <a16:creationId xmlns:a16="http://schemas.microsoft.com/office/drawing/2014/main" id="{F8A08D32-5926-0A39-B643-F96E20061D7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9362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3972562" cy="523220"/>
          </a:xfrm>
          <a:prstGeom prst="rect">
            <a:avLst/>
          </a:prstGeom>
        </p:spPr>
        <p:txBody>
          <a:bodyPr wrap="none">
            <a:spAutoFit/>
          </a:bodyPr>
          <a:lstStyle/>
          <a:p>
            <a:r>
              <a:rPr lang="de-DE" sz="2800" b="1" dirty="0">
                <a:latin typeface="+mj-lt"/>
              </a:rPr>
              <a:t>3. Bedarfsdeckungsprinzip </a:t>
            </a:r>
          </a:p>
        </p:txBody>
      </p:sp>
      <p:sp>
        <p:nvSpPr>
          <p:cNvPr id="6" name="Inhaltsplatzhalter 5"/>
          <p:cNvSpPr txBox="1">
            <a:spLocks/>
          </p:cNvSpPr>
          <p:nvPr/>
        </p:nvSpPr>
        <p:spPr>
          <a:xfrm>
            <a:off x="732739" y="1567220"/>
            <a:ext cx="10995435" cy="501332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35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Versicherte der GKV haben im Krankheitsfall einen Anspruch auf medizinisch notwendige Leistungen</a:t>
            </a:r>
          </a:p>
          <a:p>
            <a:pPr marL="342900" marR="0" lvl="0" indent="-342900" algn="l" defTabSz="914400" rtl="0" eaLnBrk="1" fontAlgn="auto" latinLnBrk="0" hangingPunct="1">
              <a:lnSpc>
                <a:spcPct val="135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Maßgabe des </a:t>
            </a: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Wirtschaftlichkeitsgebots </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 12 Abs. 1 SGB V) </a:t>
            </a:r>
          </a:p>
          <a:p>
            <a:pPr marL="568325" marR="0" lvl="1" indent="-342900" algn="l" defTabSz="914400" rtl="0" eaLnBrk="1" fontAlgn="auto" latinLnBrk="0" hangingPunct="1">
              <a:lnSpc>
                <a:spcPct val="135000"/>
              </a:lnSpc>
              <a:spcBef>
                <a:spcPts val="500"/>
              </a:spcBef>
              <a:spcAft>
                <a:spcPts val="0"/>
              </a:spcAft>
              <a:buClrTx/>
              <a:buSzTx/>
              <a:buFont typeface="Wingdings" panose="05000000000000000000" pitchFamily="2" charset="2"/>
              <a:buChar char="Ø"/>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Sach- und Dienstleistungen sollen </a:t>
            </a:r>
            <a:r>
              <a:rPr kumimoji="0" lang="de-DE" sz="1800" b="0" i="1" u="none" strike="noStrike" kern="1200" cap="none" spc="0" normalizeH="0" baseline="0" noProof="0" dirty="0">
                <a:ln>
                  <a:noFill/>
                </a:ln>
                <a:solidFill>
                  <a:srgbClr val="000000"/>
                </a:solidFill>
                <a:effectLst/>
                <a:uLnTx/>
                <a:uFillTx/>
                <a:latin typeface="Calibri" panose="020F0502020204030204"/>
                <a:ea typeface="+mn-ea"/>
                <a:cs typeface="+mn-cs"/>
              </a:rPr>
              <a:t>„ausreichend, zweckmäßig und wirtschaftlich“ </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sein und dürfen</a:t>
            </a:r>
            <a:r>
              <a:rPr kumimoji="0" lang="de-DE" sz="1800" b="0" i="1" u="none" strike="noStrike" kern="1200" cap="none" spc="0" normalizeH="0" baseline="0" noProof="0" dirty="0">
                <a:ln>
                  <a:noFill/>
                </a:ln>
                <a:solidFill>
                  <a:srgbClr val="000000"/>
                </a:solidFill>
                <a:effectLst/>
                <a:uLnTx/>
                <a:uFillTx/>
                <a:latin typeface="Calibri" panose="020F0502020204030204"/>
                <a:ea typeface="+mn-ea"/>
                <a:cs typeface="+mn-cs"/>
              </a:rPr>
              <a:t> „das Maß des Notwendigen nicht überschreiten“</a:t>
            </a:r>
          </a:p>
          <a:p>
            <a:pPr marL="568325" marR="0" lvl="1" indent="-476250" algn="l" defTabSz="914400" rtl="0" eaLnBrk="1" fontAlgn="auto" latinLnBrk="0" hangingPunct="1">
              <a:lnSpc>
                <a:spcPct val="135000"/>
              </a:lnSpc>
              <a:spcBef>
                <a:spcPts val="500"/>
              </a:spcBef>
              <a:spcAft>
                <a:spcPts val="0"/>
              </a:spcAft>
              <a:buClrTx/>
              <a:buSzTx/>
              <a:buFont typeface="Wingdings" panose="05000000000000000000" pitchFamily="2" charset="2"/>
              <a:buChar char="Ø"/>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Leistungserbringer und Krankenkassen sollen gemäß § 70 Abs. 1 SGB V </a:t>
            </a:r>
            <a:r>
              <a:rPr kumimoji="0" lang="de-DE" sz="1800" b="0" i="1" u="none" strike="noStrike" kern="1200" cap="none" spc="0" normalizeH="0" baseline="0" noProof="0" dirty="0">
                <a:ln>
                  <a:noFill/>
                </a:ln>
                <a:solidFill>
                  <a:srgbClr val="000000"/>
                </a:solidFill>
                <a:effectLst/>
                <a:uLnTx/>
                <a:uFillTx/>
                <a:latin typeface="Calibri" panose="020F0502020204030204"/>
                <a:ea typeface="+mn-ea"/>
                <a:cs typeface="+mn-cs"/>
              </a:rPr>
              <a:t>„eine bedarfsgerechte und gleichmäßige, dem allgemein anerkannten Stand der medizinischen Erkenntnisse entsprechende Versorgung der Versicherten zu gewährleisten“</a:t>
            </a:r>
          </a:p>
          <a:p>
            <a:pPr marL="225425" marR="0" lvl="1" indent="0" algn="l" defTabSz="914400" rtl="0" eaLnBrk="1" fontAlgn="auto" latinLnBrk="0" hangingPunct="1">
              <a:lnSpc>
                <a:spcPct val="120000"/>
              </a:lnSpc>
              <a:spcBef>
                <a:spcPts val="500"/>
              </a:spcBef>
              <a:spcAft>
                <a:spcPts val="0"/>
              </a:spcAft>
              <a:buClrTx/>
              <a:buSzTx/>
              <a:buFont typeface="Arial"/>
              <a:buNone/>
              <a:tabLst/>
              <a:defRPr/>
            </a:pPr>
            <a:endParaRPr kumimoji="0" lang="de-DE" sz="2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 name="Rechteck 6">
            <a:extLst>
              <a:ext uri="{FF2B5EF4-FFF2-40B4-BE49-F238E27FC236}">
                <a16:creationId xmlns:a16="http://schemas.microsoft.com/office/drawing/2014/main" id="{07341B7A-1AB5-47DB-BEDD-76E18AA64BFC}"/>
              </a:ext>
            </a:extLst>
          </p:cNvPr>
          <p:cNvSpPr/>
          <p:nvPr/>
        </p:nvSpPr>
        <p:spPr>
          <a:xfrm>
            <a:off x="732739" y="5799122"/>
            <a:ext cx="1060971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u="none" strike="noStrike" kern="0" cap="none" spc="0" normalizeH="0" baseline="0" noProof="0" dirty="0">
                <a:ln>
                  <a:noFill/>
                </a:ln>
                <a:solidFill>
                  <a:srgbClr val="000000"/>
                </a:solidFill>
                <a:effectLst/>
                <a:uLnTx/>
                <a:uFillTx/>
              </a:rPr>
              <a:t>Quelle: Simon, M. (2016). Das Gesundheitssystem in Deutschland. Eine Einführung in Struktur und Funktionsweise. 5. unveränderte Auflage, Hogrefe Verlag, Göttingen.</a:t>
            </a:r>
          </a:p>
        </p:txBody>
      </p:sp>
      <p:pic>
        <p:nvPicPr>
          <p:cNvPr id="2" name="Grafik 1">
            <a:extLst>
              <a:ext uri="{FF2B5EF4-FFF2-40B4-BE49-F238E27FC236}">
                <a16:creationId xmlns:a16="http://schemas.microsoft.com/office/drawing/2014/main" id="{D3A3EA0A-CC29-6D74-C270-EBD63ED1A5D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403252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3480889" cy="523220"/>
          </a:xfrm>
          <a:prstGeom prst="rect">
            <a:avLst/>
          </a:prstGeom>
        </p:spPr>
        <p:txBody>
          <a:bodyPr wrap="none">
            <a:spAutoFit/>
          </a:bodyPr>
          <a:lstStyle/>
          <a:p>
            <a:r>
              <a:rPr lang="de-DE" sz="2800" b="1" dirty="0">
                <a:latin typeface="+mj-lt"/>
              </a:rPr>
              <a:t>4. Sachleistungsprinzip </a:t>
            </a:r>
          </a:p>
        </p:txBody>
      </p:sp>
      <p:sp>
        <p:nvSpPr>
          <p:cNvPr id="6" name="Inhaltsplatzhalter 5"/>
          <p:cNvSpPr txBox="1">
            <a:spLocks/>
          </p:cNvSpPr>
          <p:nvPr/>
        </p:nvSpPr>
        <p:spPr>
          <a:xfrm>
            <a:off x="684000" y="1630003"/>
            <a:ext cx="11030922" cy="501332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Versicherten werden Leistungen im Krankheitsfall überwiegend als Sachleistungen gewährt</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Krankenkassen haben Verträge mit Leistungserbringern</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gegen Vorlage einer Versichertenkarte können z.B. von </a:t>
            </a:r>
            <a:r>
              <a:rPr kumimoji="0" lang="de-DE" sz="1800" b="0" i="0" u="none" strike="noStrike" kern="1200" cap="none" spc="0" normalizeH="0" baseline="0" noProof="0" dirty="0" err="1">
                <a:ln>
                  <a:noFill/>
                </a:ln>
                <a:solidFill>
                  <a:srgbClr val="000000"/>
                </a:solidFill>
                <a:effectLst/>
                <a:uLnTx/>
                <a:uFillTx/>
                <a:latin typeface="Calibri" panose="020F0502020204030204"/>
                <a:ea typeface="+mn-ea"/>
                <a:cs typeface="+mn-cs"/>
              </a:rPr>
              <a:t>Vertragsärzt</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*innen, Krankenhäusern und Apotheken Leistungen </a:t>
            </a: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kostenlos</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 in Anspruch genommen werden</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erbrachte Leistungen werden den Krankenkassen durch die Leistungserbringer in Rechnung gestellt</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Gegenstück ist das </a:t>
            </a: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Kostenerstattungsprinzip</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 Empfänger*in der medizinischen Leistung erhält und bezahlt direkt die Rechnung vom Leistungserbringer und reicht diese bei seiner Versicherung ein, v.a. private Krankenversicherung (PKV)</a:t>
            </a:r>
          </a:p>
          <a:p>
            <a:pPr marL="225425" marR="0" lvl="1" indent="0" algn="l" defTabSz="914400" rtl="0" eaLnBrk="1" fontAlgn="auto" latinLnBrk="0" hangingPunct="1">
              <a:lnSpc>
                <a:spcPct val="110000"/>
              </a:lnSpc>
              <a:spcBef>
                <a:spcPts val="500"/>
              </a:spcBef>
              <a:spcAft>
                <a:spcPts val="0"/>
              </a:spcAft>
              <a:buClrTx/>
              <a:buSzTx/>
              <a:buFont typeface="Arial"/>
              <a:buNone/>
              <a:tabLst/>
              <a:defRPr/>
            </a:pPr>
            <a:endParaRPr kumimoji="0" lang="de-DE" sz="2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 name="Rechteck 6">
            <a:extLst>
              <a:ext uri="{FF2B5EF4-FFF2-40B4-BE49-F238E27FC236}">
                <a16:creationId xmlns:a16="http://schemas.microsoft.com/office/drawing/2014/main" id="{07341B7A-1AB5-47DB-BEDD-76E18AA64BFC}"/>
              </a:ext>
            </a:extLst>
          </p:cNvPr>
          <p:cNvSpPr/>
          <p:nvPr/>
        </p:nvSpPr>
        <p:spPr>
          <a:xfrm>
            <a:off x="683999" y="5812375"/>
            <a:ext cx="10551447"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u="none" strike="noStrike" kern="0" cap="none" spc="0" normalizeH="0" baseline="0" noProof="0" dirty="0">
                <a:ln>
                  <a:noFill/>
                </a:ln>
                <a:solidFill>
                  <a:srgbClr val="000000"/>
                </a:solidFill>
                <a:effectLst/>
                <a:uLnTx/>
                <a:uFillTx/>
              </a:rPr>
              <a:t>Quelle: Simon, M. (2016). Das Gesundheitssystem in Deutschland. Eine Einführung in Struktur und Funktionsweise. 5. unveränderte Auflage, Hogrefe Verlag, Göttingen.</a:t>
            </a:r>
          </a:p>
        </p:txBody>
      </p:sp>
      <p:pic>
        <p:nvPicPr>
          <p:cNvPr id="2" name="Grafik 1">
            <a:extLst>
              <a:ext uri="{FF2B5EF4-FFF2-40B4-BE49-F238E27FC236}">
                <a16:creationId xmlns:a16="http://schemas.microsoft.com/office/drawing/2014/main" id="{F328D232-476C-9B26-F60F-53181AB2260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54379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3971408" cy="523220"/>
          </a:xfrm>
          <a:prstGeom prst="rect">
            <a:avLst/>
          </a:prstGeom>
        </p:spPr>
        <p:txBody>
          <a:bodyPr wrap="none">
            <a:spAutoFit/>
          </a:bodyPr>
          <a:lstStyle/>
          <a:p>
            <a:r>
              <a:rPr lang="de-DE" sz="2800" b="1" dirty="0">
                <a:latin typeface="+mj-lt"/>
              </a:rPr>
              <a:t>Weiteres wichtiges Prinzip</a:t>
            </a:r>
          </a:p>
        </p:txBody>
      </p:sp>
      <p:sp>
        <p:nvSpPr>
          <p:cNvPr id="6" name="Inhaltsplatzhalter 5"/>
          <p:cNvSpPr txBox="1">
            <a:spLocks/>
          </p:cNvSpPr>
          <p:nvPr/>
        </p:nvSpPr>
        <p:spPr>
          <a:xfrm>
            <a:off x="684000" y="1589691"/>
            <a:ext cx="10822884" cy="459344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a:buNone/>
              <a:tabLst/>
              <a:defRPr/>
            </a:pP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System der sozialen Sicherung in Deutschland</a:t>
            </a:r>
          </a:p>
          <a:p>
            <a:pPr marL="0" marR="0" lvl="0" indent="0" algn="l" defTabSz="914400" rtl="0" eaLnBrk="1" fontAlgn="auto" latinLnBrk="0" hangingPunct="1">
              <a:lnSpc>
                <a:spcPct val="110000"/>
              </a:lnSpc>
              <a:spcBef>
                <a:spcPts val="1000"/>
              </a:spcBef>
              <a:spcAft>
                <a:spcPts val="0"/>
              </a:spcAft>
              <a:buClrTx/>
              <a:buSzTx/>
              <a:buFont typeface="Arial"/>
              <a:buNone/>
              <a:tabLst/>
              <a:defRPr/>
            </a:pPr>
            <a:endParaRPr kumimoji="0" lang="de-DE" sz="2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10000"/>
              </a:lnSpc>
              <a:spcBef>
                <a:spcPts val="1000"/>
              </a:spcBef>
              <a:spcAft>
                <a:spcPts val="0"/>
              </a:spcAft>
              <a:buClrTx/>
              <a:buSzTx/>
              <a:buFont typeface="Arial"/>
              <a:buNone/>
              <a:tabLst/>
              <a:defRPr/>
            </a:pPr>
            <a:endPar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 name="Rechteck 6">
            <a:extLst>
              <a:ext uri="{FF2B5EF4-FFF2-40B4-BE49-F238E27FC236}">
                <a16:creationId xmlns:a16="http://schemas.microsoft.com/office/drawing/2014/main" id="{07341B7A-1AB5-47DB-BEDD-76E18AA64BFC}"/>
              </a:ext>
            </a:extLst>
          </p:cNvPr>
          <p:cNvSpPr/>
          <p:nvPr/>
        </p:nvSpPr>
        <p:spPr>
          <a:xfrm>
            <a:off x="684000" y="5812375"/>
            <a:ext cx="10638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u="none" strike="noStrike" kern="0" cap="none" spc="0" normalizeH="0" baseline="0" noProof="0" dirty="0">
                <a:ln>
                  <a:noFill/>
                </a:ln>
                <a:solidFill>
                  <a:srgbClr val="000000"/>
                </a:solidFill>
                <a:effectLst/>
                <a:uLnTx/>
                <a:uFillTx/>
              </a:rPr>
              <a:t>Quelle: Simon, M. (2016). Das Gesundheitssystem in Deutschland. Eine Einführung in Struktur und Funktionsweise. 5. unveränderte Auflage, Hogrefe Verlag, Göttingen.</a:t>
            </a:r>
          </a:p>
        </p:txBody>
      </p:sp>
      <p:sp>
        <p:nvSpPr>
          <p:cNvPr id="8" name="Rechteck: abgerundete Ecken 7">
            <a:extLst>
              <a:ext uri="{FF2B5EF4-FFF2-40B4-BE49-F238E27FC236}">
                <a16:creationId xmlns:a16="http://schemas.microsoft.com/office/drawing/2014/main" id="{5CF61D9F-CDBC-4E41-9420-BA28E21BE85B}"/>
              </a:ext>
            </a:extLst>
          </p:cNvPr>
          <p:cNvSpPr/>
          <p:nvPr/>
        </p:nvSpPr>
        <p:spPr>
          <a:xfrm>
            <a:off x="868122" y="2810874"/>
            <a:ext cx="10454640" cy="1780318"/>
          </a:xfrm>
          <a:prstGeom prst="roundRect">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0000"/>
              </a:lnSpc>
              <a:spcBef>
                <a:spcPts val="1000"/>
              </a:spcBef>
              <a:spcAft>
                <a:spcPts val="0"/>
              </a:spcAft>
              <a:buClrTx/>
              <a:buSzTx/>
              <a:buFont typeface="Arial"/>
              <a:buNone/>
              <a:tabLst/>
              <a:defRPr/>
            </a:pPr>
            <a:r>
              <a:rPr kumimoji="0" lang="de-DE" sz="1800" b="1" i="0" u="none" strike="noStrike" kern="1200" cap="none" spc="0" normalizeH="0" baseline="0" noProof="0" dirty="0">
                <a:ln>
                  <a:noFill/>
                </a:ln>
                <a:solidFill>
                  <a:schemeClr val="bg1"/>
                </a:solidFill>
                <a:effectLst/>
                <a:uLnTx/>
                <a:uFillTx/>
                <a:latin typeface="Calibri" panose="020F0502020204030204"/>
                <a:ea typeface="+mn-ea"/>
                <a:cs typeface="+mn-cs"/>
              </a:rPr>
              <a:t>Sozialstaatsprinzip</a:t>
            </a:r>
          </a:p>
          <a:p>
            <a:pPr marL="0" marR="0" lvl="0" indent="0" algn="ctr" defTabSz="914400" rtl="0" eaLnBrk="1" fontAlgn="auto" latinLnBrk="0" hangingPunct="1">
              <a:lnSpc>
                <a:spcPct val="110000"/>
              </a:lnSpc>
              <a:spcBef>
                <a:spcPts val="1000"/>
              </a:spcBef>
              <a:spcAft>
                <a:spcPts val="0"/>
              </a:spcAft>
              <a:buClrTx/>
              <a:buSzTx/>
              <a:buFont typeface="Arial"/>
              <a:buNone/>
              <a:tabLst/>
              <a:defRPr/>
            </a:pPr>
            <a:r>
              <a:rPr kumimoji="0" lang="de-DE" sz="1800" b="0" i="0" u="none" strike="noStrike" kern="1200" cap="none" spc="0" normalizeH="0" baseline="0" noProof="0" dirty="0">
                <a:ln>
                  <a:noFill/>
                </a:ln>
                <a:solidFill>
                  <a:schemeClr val="bg1"/>
                </a:solidFill>
                <a:effectLst/>
                <a:uLnTx/>
                <a:uFillTx/>
                <a:latin typeface="Calibri" panose="020F0502020204030204"/>
                <a:ea typeface="+mn-ea"/>
                <a:cs typeface="+mn-cs"/>
              </a:rPr>
              <a:t>Pflicht, soziale Not abzuwenden (Schutz in Krisen und Not)</a:t>
            </a:r>
          </a:p>
          <a:p>
            <a:pPr marL="0" marR="0" lvl="0" indent="0" algn="ctr" defTabSz="914400" rtl="0" eaLnBrk="1" fontAlgn="auto" latinLnBrk="0" hangingPunct="1">
              <a:lnSpc>
                <a:spcPct val="110000"/>
              </a:lnSpc>
              <a:spcBef>
                <a:spcPts val="1000"/>
              </a:spcBef>
              <a:spcAft>
                <a:spcPts val="0"/>
              </a:spcAft>
              <a:buClrTx/>
              <a:buSzTx/>
              <a:buFont typeface="Arial"/>
              <a:buNone/>
              <a:tabLst/>
              <a:defRPr/>
            </a:pPr>
            <a:r>
              <a:rPr kumimoji="0" lang="de-DE" sz="1800" b="0" i="0" u="none" strike="noStrike" kern="1200" cap="none" spc="0" normalizeH="0" baseline="0" noProof="0" dirty="0">
                <a:ln>
                  <a:noFill/>
                </a:ln>
                <a:solidFill>
                  <a:schemeClr val="bg1"/>
                </a:solidFill>
                <a:effectLst/>
                <a:uLnTx/>
                <a:uFillTx/>
                <a:latin typeface="Calibri" panose="020F0502020204030204"/>
                <a:ea typeface="+mn-ea"/>
                <a:cs typeface="+mn-cs"/>
              </a:rPr>
              <a:t>Pflicht, soziale Gerechtigkeit herzustellen (Verringerung sozialer Ungleichheit zwischen Arm und Reich durch Unterstützung der sozial Schwachen)</a:t>
            </a:r>
          </a:p>
          <a:p>
            <a:pPr algn="ctr"/>
            <a:endParaRPr lang="de-DE" dirty="0"/>
          </a:p>
        </p:txBody>
      </p:sp>
      <p:pic>
        <p:nvPicPr>
          <p:cNvPr id="2" name="Grafik 1">
            <a:extLst>
              <a:ext uri="{FF2B5EF4-FFF2-40B4-BE49-F238E27FC236}">
                <a16:creationId xmlns:a16="http://schemas.microsoft.com/office/drawing/2014/main" id="{D06125EB-7497-4467-712E-EA9C0A6FD83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84259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5732210" cy="523220"/>
          </a:xfrm>
          <a:prstGeom prst="rect">
            <a:avLst/>
          </a:prstGeom>
        </p:spPr>
        <p:txBody>
          <a:bodyPr wrap="none">
            <a:spAutoFit/>
          </a:bodyPr>
          <a:lstStyle/>
          <a:p>
            <a:r>
              <a:rPr lang="de-DE" sz="2800" b="1" dirty="0">
                <a:latin typeface="+mj-lt"/>
              </a:rPr>
              <a:t>Grundprinzipien der sozialen Sicherung</a:t>
            </a:r>
          </a:p>
        </p:txBody>
      </p:sp>
      <p:sp>
        <p:nvSpPr>
          <p:cNvPr id="6" name="Inhaltsplatzhalter 5"/>
          <p:cNvSpPr txBox="1">
            <a:spLocks/>
          </p:cNvSpPr>
          <p:nvPr/>
        </p:nvSpPr>
        <p:spPr>
          <a:xfrm>
            <a:off x="684000" y="1567220"/>
            <a:ext cx="11534676" cy="501332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Versicherungsprinzip </a:t>
            </a:r>
          </a:p>
          <a:p>
            <a:pPr marL="568325" marR="0" lvl="1"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1883 „Gesetz betreffend der Krankenversicherung der Arbeiter“ (Bismarck)</a:t>
            </a:r>
          </a:p>
          <a:p>
            <a:pPr marL="568325" marR="0" lvl="1"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1884 Unfallversicherung</a:t>
            </a:r>
          </a:p>
          <a:p>
            <a:pPr marL="568325" marR="0" lvl="1"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1889 Invaliden- und Altersrentenversicherung</a:t>
            </a:r>
          </a:p>
          <a:p>
            <a:pPr marL="568325" marR="0" lvl="1"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1927 Arbeitslosenversicherung</a:t>
            </a:r>
          </a:p>
          <a:p>
            <a:pPr marL="568325" marR="0" lvl="1"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1995 Pflegeversicherung</a:t>
            </a:r>
          </a:p>
          <a:p>
            <a:pPr marL="568325" marR="0" lvl="1"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endPar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Versorgungsprinzip</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Fürsorgeprinzip</a:t>
            </a:r>
          </a:p>
        </p:txBody>
      </p:sp>
      <p:pic>
        <p:nvPicPr>
          <p:cNvPr id="2" name="Grafik 1">
            <a:extLst>
              <a:ext uri="{FF2B5EF4-FFF2-40B4-BE49-F238E27FC236}">
                <a16:creationId xmlns:a16="http://schemas.microsoft.com/office/drawing/2014/main" id="{FF81E1A8-D46F-1DE0-4C80-DC40CEE98A6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18200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4835234" cy="523220"/>
          </a:xfrm>
          <a:prstGeom prst="rect">
            <a:avLst/>
          </a:prstGeom>
        </p:spPr>
        <p:txBody>
          <a:bodyPr wrap="none">
            <a:spAutoFit/>
          </a:bodyPr>
          <a:lstStyle/>
          <a:p>
            <a:r>
              <a:rPr lang="de-DE" sz="2800" b="1" dirty="0">
                <a:latin typeface="+mj-lt"/>
              </a:rPr>
              <a:t>Gesetzliche Krankenversicherung</a:t>
            </a:r>
          </a:p>
        </p:txBody>
      </p:sp>
      <p:sp>
        <p:nvSpPr>
          <p:cNvPr id="6" name="Inhaltsplatzhalter 5"/>
          <p:cNvSpPr txBox="1">
            <a:spLocks/>
          </p:cNvSpPr>
          <p:nvPr/>
        </p:nvSpPr>
        <p:spPr>
          <a:xfrm>
            <a:off x="511550" y="1570683"/>
            <a:ext cx="11534676" cy="50133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68325" lvl="1" indent="-342900">
              <a:lnSpc>
                <a:spcPct val="110000"/>
              </a:lnSpc>
            </a:pPr>
            <a:r>
              <a:rPr lang="de-DE" sz="1800" dirty="0"/>
              <a:t>alle Leistungen sind in SGB V festgeschrieben</a:t>
            </a:r>
          </a:p>
          <a:p>
            <a:pPr marL="568325" lvl="1" indent="-342900">
              <a:lnSpc>
                <a:spcPct val="110000"/>
              </a:lnSpc>
            </a:pPr>
            <a:r>
              <a:rPr lang="de-DE" sz="1800" dirty="0"/>
              <a:t>es gilt das Sachleistungsprinzip</a:t>
            </a:r>
          </a:p>
          <a:p>
            <a:pPr marL="568325" lvl="1" indent="-342900">
              <a:lnSpc>
                <a:spcPct val="110000"/>
              </a:lnSpc>
            </a:pPr>
            <a:r>
              <a:rPr lang="de-DE" sz="1800" dirty="0"/>
              <a:t>Krankenkassen sind Körperschaften des öffentlichen Rechts</a:t>
            </a:r>
          </a:p>
          <a:p>
            <a:pPr marL="568325" lvl="1" indent="-342900">
              <a:lnSpc>
                <a:spcPct val="110000"/>
              </a:lnSpc>
            </a:pPr>
            <a:r>
              <a:rPr lang="de-DE" sz="1800" dirty="0"/>
              <a:t>Versicherungspflichtgrenze/Jahresarbeitsentgeltgrenze (2025: 73.800 Euro)</a:t>
            </a:r>
          </a:p>
          <a:p>
            <a:pPr marL="568325" lvl="1" indent="-342900">
              <a:lnSpc>
                <a:spcPct val="110000"/>
              </a:lnSpc>
            </a:pPr>
            <a:r>
              <a:rPr lang="de-DE" sz="1800" dirty="0"/>
              <a:t>Beitragsermessungsgrenze (2025: 5.512,50 Euro)</a:t>
            </a:r>
          </a:p>
          <a:p>
            <a:pPr lvl="1" indent="0">
              <a:lnSpc>
                <a:spcPct val="110000"/>
              </a:lnSpc>
              <a:buFont typeface="Arial" panose="020B0604020202020204" pitchFamily="34" charset="0"/>
              <a:buNone/>
            </a:pPr>
            <a:r>
              <a:rPr lang="de-DE" sz="1800" dirty="0">
                <a:sym typeface="Wingdings" panose="05000000000000000000" pitchFamily="2" charset="2"/>
              </a:rPr>
              <a:t></a:t>
            </a:r>
            <a:r>
              <a:rPr lang="de-DE" sz="1800" dirty="0"/>
              <a:t>Beitrag, bis zu dem maximal Beiträge zur gesetzlichen Krankenversicherung errechnet werden</a:t>
            </a:r>
          </a:p>
          <a:p>
            <a:pPr marL="747713" lvl="2" indent="-342900">
              <a:lnSpc>
                <a:spcPct val="110000"/>
              </a:lnSpc>
            </a:pPr>
            <a:endParaRPr lang="de-DE" dirty="0"/>
          </a:p>
          <a:p>
            <a:pPr marL="747713" lvl="2" indent="-342900">
              <a:lnSpc>
                <a:spcPct val="110000"/>
              </a:lnSpc>
            </a:pPr>
            <a:endParaRPr lang="de-DE" dirty="0"/>
          </a:p>
        </p:txBody>
      </p:sp>
      <p:pic>
        <p:nvPicPr>
          <p:cNvPr id="2" name="Grafik 1">
            <a:extLst>
              <a:ext uri="{FF2B5EF4-FFF2-40B4-BE49-F238E27FC236}">
                <a16:creationId xmlns:a16="http://schemas.microsoft.com/office/drawing/2014/main" id="{4BBF99F4-E479-3F57-9647-D266B9389B2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5500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8235652" cy="523220"/>
          </a:xfrm>
          <a:prstGeom prst="rect">
            <a:avLst/>
          </a:prstGeom>
        </p:spPr>
        <p:txBody>
          <a:bodyPr wrap="none">
            <a:spAutoFit/>
          </a:bodyPr>
          <a:lstStyle/>
          <a:p>
            <a:r>
              <a:rPr lang="de-DE" sz="2800" b="1" dirty="0">
                <a:latin typeface="+mj-lt"/>
              </a:rPr>
              <a:t>Strukturprinzipien der gesetzlichen Krankenversicherung </a:t>
            </a:r>
          </a:p>
        </p:txBody>
      </p:sp>
      <p:sp>
        <p:nvSpPr>
          <p:cNvPr id="6" name="Inhaltsplatzhalter 5"/>
          <p:cNvSpPr txBox="1">
            <a:spLocks/>
          </p:cNvSpPr>
          <p:nvPr/>
        </p:nvSpPr>
        <p:spPr>
          <a:xfrm>
            <a:off x="684000" y="1567220"/>
            <a:ext cx="11415235" cy="501332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Versicherungsprinzip</a:t>
            </a:r>
          </a:p>
          <a:p>
            <a:pPr marL="568325" marR="0" lvl="1"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Versicherungspflicht in der gesetzlichen Krankenkasse</a:t>
            </a:r>
          </a:p>
          <a:p>
            <a:pPr marL="568325" marR="0" lvl="1"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Versicherungspflicht wird durchbrochen von Erwerbstätigen, die über Jahresentgeltgrenze verdienen; Beamt*innen, Richter*innen, Soldaten*innen (Versorgungsprinzip)</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Solidarprinzip</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Sachleistungsgrundsatz</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Wirtschaftlichkeitsgebot</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Prinzip der Beitragsstabilität</a:t>
            </a:r>
          </a:p>
          <a:p>
            <a:pPr marL="747713" marR="0" lvl="2"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endPar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2" name="Grafik 1">
            <a:extLst>
              <a:ext uri="{FF2B5EF4-FFF2-40B4-BE49-F238E27FC236}">
                <a16:creationId xmlns:a16="http://schemas.microsoft.com/office/drawing/2014/main" id="{A65EEC60-BBEF-0F9C-C38E-7C3F6935402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529984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4184735" cy="523220"/>
          </a:xfrm>
          <a:prstGeom prst="rect">
            <a:avLst/>
          </a:prstGeom>
        </p:spPr>
        <p:txBody>
          <a:bodyPr wrap="none">
            <a:spAutoFit/>
          </a:bodyPr>
          <a:lstStyle/>
          <a:p>
            <a:r>
              <a:rPr lang="de-DE" sz="2800" b="1" dirty="0">
                <a:latin typeface="+mj-lt"/>
              </a:rPr>
              <a:t>Private Krankenversicherung</a:t>
            </a:r>
          </a:p>
        </p:txBody>
      </p:sp>
      <p:sp>
        <p:nvSpPr>
          <p:cNvPr id="6" name="Inhaltsplatzhalter 5"/>
          <p:cNvSpPr txBox="1">
            <a:spLocks/>
          </p:cNvSpPr>
          <p:nvPr/>
        </p:nvSpPr>
        <p:spPr>
          <a:xfrm>
            <a:off x="684000" y="1630003"/>
            <a:ext cx="11534676" cy="501332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privatwirtschaftliche Unternehmen, die Krankenversicherungen anbieten</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Versicherung kann anstelle oder ergänzend zur gesetzlichen Krankenversicherung erfolgen</a:t>
            </a:r>
          </a:p>
          <a:p>
            <a:pPr marL="568325" marR="0" lvl="1"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Vollversicherung oder Zusatzversicherung</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Grundlage ist das Versicherungsvertragsgesetz (VVG)</a:t>
            </a:r>
          </a:p>
          <a:p>
            <a:pPr marL="568325" marR="0" lvl="1"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Bedingungen und Kosten hängen vom individuellen Vertrag ab</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Kostenerstattungsprinzip</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Äquivalenzprinzip</a:t>
            </a:r>
          </a:p>
          <a:p>
            <a:pPr marL="747713" marR="0" lvl="2"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de-DE" b="0" i="0" u="none" strike="noStrike" kern="1200" cap="none" spc="0" normalizeH="0" baseline="0" noProof="0" dirty="0">
                <a:ln>
                  <a:noFill/>
                </a:ln>
                <a:solidFill>
                  <a:srgbClr val="000000"/>
                </a:solidFill>
                <a:effectLst/>
                <a:uLnTx/>
                <a:uFillTx/>
                <a:latin typeface="Calibri" panose="020F0502020204030204"/>
                <a:ea typeface="+mn-ea"/>
                <a:cs typeface="+mn-cs"/>
              </a:rPr>
              <a:t>Höhe der zu zahlenden Prämie richtet sich nach Versicherungsrisiko durch die versicherte Person</a:t>
            </a:r>
          </a:p>
          <a:p>
            <a:pPr marL="747713" marR="0" lvl="2"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de-DE" b="0" i="0" u="none" strike="noStrike" kern="1200" cap="none" spc="0" normalizeH="0" baseline="0" noProof="0" dirty="0">
                <a:ln>
                  <a:noFill/>
                </a:ln>
                <a:solidFill>
                  <a:srgbClr val="000000"/>
                </a:solidFill>
                <a:effectLst/>
                <a:uLnTx/>
                <a:uFillTx/>
                <a:latin typeface="Calibri" panose="020F0502020204030204"/>
                <a:ea typeface="+mn-ea"/>
                <a:cs typeface="+mn-cs"/>
              </a:rPr>
              <a:t>Hohes Risiko, wenn versicherte Person mit hoher Wahrscheinlichkeit hohe Kosten verursacht</a:t>
            </a:r>
          </a:p>
          <a:p>
            <a:pPr marL="747713" marR="0" lvl="2"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endPar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2" name="Grafik 1">
            <a:extLst>
              <a:ext uri="{FF2B5EF4-FFF2-40B4-BE49-F238E27FC236}">
                <a16:creationId xmlns:a16="http://schemas.microsoft.com/office/drawing/2014/main" id="{85E25DA5-2CFA-FD0D-D6FA-217F7003E01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28839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5447838" cy="523220"/>
          </a:xfrm>
          <a:prstGeom prst="rect">
            <a:avLst/>
          </a:prstGeom>
        </p:spPr>
        <p:txBody>
          <a:bodyPr wrap="none">
            <a:spAutoFit/>
          </a:bodyPr>
          <a:lstStyle/>
          <a:p>
            <a:r>
              <a:rPr lang="de-DE" sz="2800" b="1" dirty="0">
                <a:latin typeface="+mj-lt"/>
              </a:rPr>
              <a:t>Die deutsche Gesundheitsversorgung</a:t>
            </a:r>
          </a:p>
        </p:txBody>
      </p:sp>
      <p:sp>
        <p:nvSpPr>
          <p:cNvPr id="6" name="Inhaltsplatzhalter 5"/>
          <p:cNvSpPr txBox="1">
            <a:spLocks/>
          </p:cNvSpPr>
          <p:nvPr/>
        </p:nvSpPr>
        <p:spPr>
          <a:xfrm>
            <a:off x="684000" y="1705948"/>
            <a:ext cx="11030922" cy="501332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…ist ambulant und stationär organisiert</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beide Bereiche ergänzen sich und bieten unterschiedliche Formen der Versorgung abhängig vom Bedarf der Personen</a:t>
            </a:r>
          </a:p>
          <a:p>
            <a:pPr marL="747713" marR="0" lvl="2"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endPar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1" name="Pfeil: nach rechts 10">
            <a:extLst>
              <a:ext uri="{FF2B5EF4-FFF2-40B4-BE49-F238E27FC236}">
                <a16:creationId xmlns:a16="http://schemas.microsoft.com/office/drawing/2014/main" id="{D84E29C9-61CB-5DF2-884E-262E0F10E3B8}"/>
              </a:ext>
            </a:extLst>
          </p:cNvPr>
          <p:cNvSpPr/>
          <p:nvPr/>
        </p:nvSpPr>
        <p:spPr>
          <a:xfrm>
            <a:off x="6096000" y="3767490"/>
            <a:ext cx="2714692" cy="1117600"/>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Pfeil: nach rechts 11">
            <a:extLst>
              <a:ext uri="{FF2B5EF4-FFF2-40B4-BE49-F238E27FC236}">
                <a16:creationId xmlns:a16="http://schemas.microsoft.com/office/drawing/2014/main" id="{5561671F-6C55-C766-9946-B913BDDB1ABB}"/>
              </a:ext>
            </a:extLst>
          </p:cNvPr>
          <p:cNvSpPr/>
          <p:nvPr/>
        </p:nvSpPr>
        <p:spPr>
          <a:xfrm rot="10800000">
            <a:off x="2921000" y="3767490"/>
            <a:ext cx="2714692" cy="1117600"/>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57310A6E-8AD9-8046-1BD5-85D02349BD52}"/>
              </a:ext>
            </a:extLst>
          </p:cNvPr>
          <p:cNvSpPr txBox="1"/>
          <p:nvPr/>
        </p:nvSpPr>
        <p:spPr>
          <a:xfrm>
            <a:off x="6548120" y="4097690"/>
            <a:ext cx="1569720" cy="461665"/>
          </a:xfrm>
          <a:prstGeom prst="rect">
            <a:avLst/>
          </a:prstGeom>
          <a:noFill/>
        </p:spPr>
        <p:txBody>
          <a:bodyPr wrap="square" rtlCol="0">
            <a:spAutoFit/>
          </a:bodyPr>
          <a:lstStyle/>
          <a:p>
            <a:r>
              <a:rPr lang="de-DE" sz="2400" dirty="0"/>
              <a:t>stationär</a:t>
            </a:r>
          </a:p>
        </p:txBody>
      </p:sp>
      <p:sp>
        <p:nvSpPr>
          <p:cNvPr id="14" name="Textfeld 13">
            <a:extLst>
              <a:ext uri="{FF2B5EF4-FFF2-40B4-BE49-F238E27FC236}">
                <a16:creationId xmlns:a16="http://schemas.microsoft.com/office/drawing/2014/main" id="{89A436CF-E0C1-1581-E993-7CE0AF4F6677}"/>
              </a:ext>
            </a:extLst>
          </p:cNvPr>
          <p:cNvSpPr txBox="1"/>
          <p:nvPr/>
        </p:nvSpPr>
        <p:spPr>
          <a:xfrm>
            <a:off x="3859160" y="4090824"/>
            <a:ext cx="1884680" cy="461665"/>
          </a:xfrm>
          <a:prstGeom prst="rect">
            <a:avLst/>
          </a:prstGeom>
          <a:noFill/>
        </p:spPr>
        <p:txBody>
          <a:bodyPr wrap="square" rtlCol="0">
            <a:spAutoFit/>
          </a:bodyPr>
          <a:lstStyle/>
          <a:p>
            <a:r>
              <a:rPr lang="de-DE" sz="2400" dirty="0"/>
              <a:t>ambulant</a:t>
            </a:r>
          </a:p>
        </p:txBody>
      </p:sp>
      <p:pic>
        <p:nvPicPr>
          <p:cNvPr id="2" name="Grafik 1">
            <a:extLst>
              <a:ext uri="{FF2B5EF4-FFF2-40B4-BE49-F238E27FC236}">
                <a16:creationId xmlns:a16="http://schemas.microsoft.com/office/drawing/2014/main" id="{D778DDD6-EFFB-E814-BB0C-40E8252EC1D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85819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3417987" cy="523220"/>
          </a:xfrm>
          <a:prstGeom prst="rect">
            <a:avLst/>
          </a:prstGeom>
        </p:spPr>
        <p:txBody>
          <a:bodyPr wrap="none">
            <a:spAutoFit/>
          </a:bodyPr>
          <a:lstStyle/>
          <a:p>
            <a:r>
              <a:rPr lang="de-DE" sz="2800" b="1" dirty="0">
                <a:latin typeface="+mj-lt"/>
              </a:rPr>
              <a:t>Ambulante Versorgung</a:t>
            </a:r>
          </a:p>
        </p:txBody>
      </p:sp>
      <p:sp>
        <p:nvSpPr>
          <p:cNvPr id="6" name="Inhaltsplatzhalter 5"/>
          <p:cNvSpPr txBox="1">
            <a:spLocks/>
          </p:cNvSpPr>
          <p:nvPr/>
        </p:nvSpPr>
        <p:spPr>
          <a:xfrm>
            <a:off x="657324" y="1567220"/>
            <a:ext cx="11216624" cy="501332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deckt den Großteil der medizinischen Versorgung ab</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Behandlung in (fach-)ärztlichen und therapeutischen Praxen oder bei anderen ambulanten Gesundheitsdienstleistern (kassenärztlich organisiert)</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Hausärztin/Hausarzt</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 als erste Ansprechperson (Gatekeeper*in)</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err="1">
                <a:ln>
                  <a:noFill/>
                </a:ln>
                <a:solidFill>
                  <a:srgbClr val="000000"/>
                </a:solidFill>
                <a:effectLst/>
                <a:uLnTx/>
                <a:uFillTx/>
                <a:latin typeface="Calibri" panose="020F0502020204030204"/>
                <a:ea typeface="+mn-ea"/>
                <a:cs typeface="+mn-cs"/>
              </a:rPr>
              <a:t>Fachärzt</a:t>
            </a: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*innen</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 für spezialisierte Diagnosen/Behandlungen</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Therapeut*innen: </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Linderung von Beschwerden/Rehabilitation (z. B. Physio-, Ergo-, Psychotherapie)</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Apotheken: </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Versorgung mit Medikamenten und Beratung bei der Anwendung von Arzneimitteln</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Ambulante OP/Behandlung: </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z. B. kleinere chirurgische Eingriffe, Chemotherapie…</a:t>
            </a:r>
          </a:p>
          <a:p>
            <a:pPr marL="747713" marR="0" lvl="2"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endPar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2" name="Grafik 1">
            <a:extLst>
              <a:ext uri="{FF2B5EF4-FFF2-40B4-BE49-F238E27FC236}">
                <a16:creationId xmlns:a16="http://schemas.microsoft.com/office/drawing/2014/main" id="{59EC7A98-674C-5F01-CBAB-E9E75C853A2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68675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3314818" cy="523220"/>
          </a:xfrm>
          <a:prstGeom prst="rect">
            <a:avLst/>
          </a:prstGeom>
        </p:spPr>
        <p:txBody>
          <a:bodyPr wrap="none">
            <a:spAutoFit/>
          </a:bodyPr>
          <a:lstStyle/>
          <a:p>
            <a:r>
              <a:rPr lang="de-DE" sz="2800" b="1" dirty="0">
                <a:latin typeface="+mj-lt"/>
              </a:rPr>
              <a:t>Stationäre Versorgung</a:t>
            </a:r>
          </a:p>
        </p:txBody>
      </p:sp>
      <p:sp>
        <p:nvSpPr>
          <p:cNvPr id="6" name="Inhaltsplatzhalter 5"/>
          <p:cNvSpPr txBox="1">
            <a:spLocks/>
          </p:cNvSpPr>
          <p:nvPr/>
        </p:nvSpPr>
        <p:spPr>
          <a:xfrm>
            <a:off x="657324" y="1567220"/>
            <a:ext cx="11070850" cy="501332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Aufenthalt in Krankenhaus oder Rehabilitationsklinik</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intensivere medizinische Betreuung, die ambulant nicht gewährleistet werden kann (z. B. bei schwerer Erkrankung oder nach größerer OP)</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Krankenhäuser </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bieten eine umfassende Versorgung, einschließlich Notfallversorgung, Operationen, Intensivmedizin und spezialisierter Behandlung</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Fachkliniken</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 sind auf bestimmte Krankheitsbilder oder Therapien spezialisiert, wie z. B. Orthopädiezentren oder neurologische Kliniken</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rgbClr val="000000"/>
                </a:solidFill>
                <a:effectLst/>
                <a:uLnTx/>
                <a:uFillTx/>
                <a:latin typeface="Calibri" panose="020F0502020204030204"/>
                <a:ea typeface="+mn-ea"/>
                <a:cs typeface="+mn-cs"/>
              </a:rPr>
              <a:t>Rehabilitationseinrichtungen: </a:t>
            </a: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Stationäre Rehabilitationsmaßnahme nach einer schweren Krankheit oder Operation zur Unterstützung der Genesung und Wiederherstellung der Lebensqualität</a:t>
            </a:r>
          </a:p>
          <a:p>
            <a:pPr marL="568325" marR="0" lvl="1" indent="-3429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endParaRPr kumimoji="0" lang="de-DE" sz="2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5425" marR="0" lvl="1" indent="0" algn="l" defTabSz="914400" rtl="0" eaLnBrk="1" fontAlgn="auto" latinLnBrk="0" hangingPunct="1">
              <a:lnSpc>
                <a:spcPct val="110000"/>
              </a:lnSpc>
              <a:spcBef>
                <a:spcPts val="500"/>
              </a:spcBef>
              <a:spcAft>
                <a:spcPts val="0"/>
              </a:spcAft>
              <a:buClrTx/>
              <a:buSzTx/>
              <a:buFont typeface="Arial"/>
              <a:buNone/>
              <a:tabLst/>
              <a:defRPr/>
            </a:pPr>
            <a:endParaRPr kumimoji="0" lang="de-DE" sz="2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2" name="Grafik 1">
            <a:extLst>
              <a:ext uri="{FF2B5EF4-FFF2-40B4-BE49-F238E27FC236}">
                <a16:creationId xmlns:a16="http://schemas.microsoft.com/office/drawing/2014/main" id="{A44FF65A-ADC7-1D11-AF0E-69298415F84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98302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835485" cy="523220"/>
          </a:xfrm>
          <a:prstGeom prst="rect">
            <a:avLst/>
          </a:prstGeom>
        </p:spPr>
        <p:txBody>
          <a:bodyPr wrap="none">
            <a:spAutoFit/>
          </a:bodyPr>
          <a:lstStyle/>
          <a:p>
            <a:r>
              <a:rPr lang="de-DE" sz="2800" b="1" dirty="0">
                <a:latin typeface="+mj-lt"/>
              </a:rPr>
              <a:t>Fazit</a:t>
            </a:r>
          </a:p>
        </p:txBody>
      </p:sp>
      <p:sp>
        <p:nvSpPr>
          <p:cNvPr id="6" name="Inhaltsplatzhalter 5"/>
          <p:cNvSpPr txBox="1">
            <a:spLocks/>
          </p:cNvSpPr>
          <p:nvPr/>
        </p:nvSpPr>
        <p:spPr>
          <a:xfrm>
            <a:off x="657324" y="1567220"/>
            <a:ext cx="11137111" cy="501332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200" kern="1200">
                <a:solidFill>
                  <a:schemeClr val="tx1"/>
                </a:solidFill>
                <a:latin typeface="+mn-lt"/>
                <a:ea typeface="+mn-ea"/>
                <a:cs typeface="+mn-cs"/>
              </a:defRPr>
            </a:lvl1pPr>
            <a:lvl2pPr marL="225425" indent="-225425" algn="l" defTabSz="914400" rtl="0" eaLnBrk="1" latinLnBrk="0" hangingPunct="1">
              <a:lnSpc>
                <a:spcPct val="90000"/>
              </a:lnSpc>
              <a:spcBef>
                <a:spcPts val="500"/>
              </a:spcBef>
              <a:buFont typeface="Arial"/>
              <a:buChar char="•"/>
              <a:tabLst/>
              <a:defRPr sz="2200" kern="1200">
                <a:solidFill>
                  <a:schemeClr val="tx1"/>
                </a:solidFill>
                <a:latin typeface="+mn-lt"/>
                <a:ea typeface="+mn-ea"/>
                <a:cs typeface="+mn-cs"/>
              </a:defRPr>
            </a:lvl2pPr>
            <a:lvl3pPr marL="404813" indent="-179388"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3pPr>
            <a:lvl4pPr marL="6238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4pPr>
            <a:lvl5pPr marL="801688" indent="-177800" algn="l" defTabSz="914400" rtl="0" eaLnBrk="1" latinLnBrk="0" hangingPunct="1">
              <a:lnSpc>
                <a:spcPct val="90000"/>
              </a:lnSpc>
              <a:spcBef>
                <a:spcPts val="500"/>
              </a:spcBef>
              <a:buFont typeface="Arial"/>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ein Gesundheitssystem hat das Ziel, die Gesundheit der Bevölkerung zu erhalten und zu fördern sowie Krankheiten präventiv vorzubeugen, zu behandeln und Rehabilitationsmaßnahmen zu gewährleisten</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das deutsche Gesundheitssystem ist durch die Sozialversicherung finanziert</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gesetzliche und private Krankenversicherung</a:t>
            </a:r>
          </a:p>
          <a:p>
            <a:pPr marL="342900" marR="0" lvl="0" indent="-3429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alibri" panose="020F0502020204030204"/>
                <a:ea typeface="+mn-ea"/>
                <a:cs typeface="+mn-cs"/>
              </a:rPr>
              <a:t>Gesundheitsversorgung ist ambulant und stationär gestaltet</a:t>
            </a:r>
          </a:p>
          <a:p>
            <a:pPr marL="225425" marR="0" lvl="1" indent="0" algn="l" defTabSz="914400" rtl="0" eaLnBrk="1" fontAlgn="auto" latinLnBrk="0" hangingPunct="1">
              <a:lnSpc>
                <a:spcPct val="110000"/>
              </a:lnSpc>
              <a:spcBef>
                <a:spcPts val="500"/>
              </a:spcBef>
              <a:spcAft>
                <a:spcPts val="0"/>
              </a:spcAft>
              <a:buClrTx/>
              <a:buSzTx/>
              <a:buFont typeface="Arial"/>
              <a:buNone/>
              <a:tabLst/>
              <a:defRPr/>
            </a:pPr>
            <a:endParaRPr kumimoji="0" lang="de-DE" sz="2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2" name="Grafik 1">
            <a:extLst>
              <a:ext uri="{FF2B5EF4-FFF2-40B4-BE49-F238E27FC236}">
                <a16:creationId xmlns:a16="http://schemas.microsoft.com/office/drawing/2014/main" id="{C5EE93AC-0554-3428-C6A8-1E68B0158F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45378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sp>
        <p:nvSpPr>
          <p:cNvPr id="10" name="Textfeld 9">
            <a:extLst>
              <a:ext uri="{FF2B5EF4-FFF2-40B4-BE49-F238E27FC236}">
                <a16:creationId xmlns:a16="http://schemas.microsoft.com/office/drawing/2014/main" id="{DECEE94B-C383-407F-9EBA-1CF821B27E05}"/>
              </a:ext>
            </a:extLst>
          </p:cNvPr>
          <p:cNvSpPr txBox="1"/>
          <p:nvPr/>
        </p:nvSpPr>
        <p:spPr>
          <a:xfrm>
            <a:off x="10221876" y="5176872"/>
            <a:ext cx="2989299" cy="461665"/>
          </a:xfrm>
          <a:prstGeom prst="rect">
            <a:avLst/>
          </a:prstGeom>
          <a:noFill/>
        </p:spPr>
        <p:txBody>
          <a:bodyPr wrap="square" rtlCol="0">
            <a:spAutoFit/>
          </a:bodyPr>
          <a:lstStyle/>
          <a:p>
            <a:r>
              <a:rPr lang="de-DE" sz="2400" dirty="0">
                <a:solidFill>
                  <a:srgbClr val="FF0000"/>
                </a:solidFill>
                <a:latin typeface="+mj-lt"/>
              </a:rPr>
              <a:t>QR Code</a:t>
            </a:r>
          </a:p>
        </p:txBody>
      </p:sp>
      <p:pic>
        <p:nvPicPr>
          <p:cNvPr id="2" name="Grafik 1">
            <a:extLst>
              <a:ext uri="{FF2B5EF4-FFF2-40B4-BE49-F238E27FC236}">
                <a16:creationId xmlns:a16="http://schemas.microsoft.com/office/drawing/2014/main" id="{B9F7C4A5-E266-1DC7-E83B-5DAFEA3483B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00862" y="3553458"/>
            <a:ext cx="1937574" cy="538394"/>
          </a:xfrm>
          <a:prstGeom prst="rect">
            <a:avLst/>
          </a:prstGeom>
        </p:spPr>
      </p:pic>
    </p:spTree>
    <p:extLst>
      <p:ext uri="{BB962C8B-B14F-4D97-AF65-F5344CB8AC3E}">
        <p14:creationId xmlns:p14="http://schemas.microsoft.com/office/powerpoint/2010/main" val="2388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2469E-B745-D5EB-1769-EA45B9285A25}"/>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C67ED65-D57B-9CB7-3476-9DF05C2AEC6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0B9FD79F-E7BE-7A38-242A-80884975AFF1}"/>
              </a:ext>
            </a:extLst>
          </p:cNvPr>
          <p:cNvSpPr txBox="1"/>
          <p:nvPr/>
        </p:nvSpPr>
        <p:spPr>
          <a:xfrm>
            <a:off x="511677" y="858127"/>
            <a:ext cx="11175826" cy="5292090"/>
          </a:xfrm>
          <a:prstGeom prst="rect">
            <a:avLst/>
          </a:prstGeom>
          <a:noFill/>
        </p:spPr>
        <p:txBody>
          <a:bodyPr wrap="square">
            <a:spAutoFit/>
          </a:bodyPr>
          <a:lstStyle/>
          <a:p>
            <a:pPr marL="0" lvl="0" indent="0" algn="l" rtl="0">
              <a:lnSpc>
                <a:spcPct val="115000"/>
              </a:lnSpc>
              <a:spcAft>
                <a:spcPts val="0"/>
              </a:spcAft>
              <a:buNone/>
            </a:pPr>
            <a:r>
              <a:rPr lang="de-DE" b="1" dirty="0">
                <a:solidFill>
                  <a:srgbClr val="020203"/>
                </a:solidFill>
              </a:rPr>
              <a:t>Impressum</a:t>
            </a:r>
          </a:p>
          <a:p>
            <a:pPr marL="0" lvl="0" indent="0" algn="l" rtl="0">
              <a:lnSpc>
                <a:spcPct val="115000"/>
              </a:lnSpc>
              <a:spcAft>
                <a:spcPts val="0"/>
              </a:spcAft>
              <a:buNone/>
            </a:pPr>
            <a:r>
              <a:rPr lang="de-DE" sz="900" b="1" dirty="0">
                <a:solidFill>
                  <a:srgbClr val="020203"/>
                </a:solidFill>
              </a:rPr>
              <a:t>Herausgeber*innen:</a:t>
            </a:r>
          </a:p>
          <a:p>
            <a:pPr marL="0" lvl="0" indent="0" algn="l" rtl="0">
              <a:spcAft>
                <a:spcPts val="0"/>
              </a:spcAft>
              <a:buNone/>
            </a:pPr>
            <a:r>
              <a:rPr lang="de-DE" sz="900" dirty="0">
                <a:solidFill>
                  <a:srgbClr val="020203"/>
                </a:solidFill>
              </a:rPr>
              <a:t>Empowerment für Diversität – Allianz für Chancengleichheit in der Gesundheitsversorgung</a:t>
            </a:r>
          </a:p>
          <a:p>
            <a:pPr marL="0" lvl="0" indent="0" algn="l" rtl="0">
              <a:spcAft>
                <a:spcPts val="0"/>
              </a:spcAft>
              <a:buNone/>
            </a:pPr>
            <a:r>
              <a:rPr lang="de-DE" sz="900" dirty="0">
                <a:solidFill>
                  <a:schemeClr val="dk1"/>
                </a:solidFill>
              </a:rPr>
              <a:t>Augustenburger Platz 1</a:t>
            </a:r>
          </a:p>
          <a:p>
            <a:pPr marL="0" lvl="0" indent="0" algn="l" rtl="0">
              <a:spcAft>
                <a:spcPts val="0"/>
              </a:spcAft>
              <a:buNone/>
            </a:pPr>
            <a:r>
              <a:rPr lang="de-DE" sz="900" dirty="0">
                <a:solidFill>
                  <a:schemeClr val="dk1"/>
                </a:solidFill>
              </a:rPr>
              <a:t>13353 Berlin</a:t>
            </a:r>
          </a:p>
          <a:p>
            <a:pPr marL="0" lvl="0" indent="0" algn="l" rtl="0">
              <a:spcAft>
                <a:spcPts val="0"/>
              </a:spcAft>
              <a:buNone/>
            </a:pPr>
            <a:r>
              <a:rPr lang="de-DE" sz="900" dirty="0">
                <a:solidFill>
                  <a:schemeClr val="dk1"/>
                </a:solidFill>
              </a:rPr>
              <a:t>www.empowerment.charite.de</a:t>
            </a:r>
          </a:p>
          <a:p>
            <a:pPr marL="0" lvl="0" indent="0" algn="l" rtl="0">
              <a:spcAft>
                <a:spcPts val="0"/>
              </a:spcAft>
              <a:buNone/>
            </a:pPr>
            <a:r>
              <a:rPr lang="de-DE" sz="900" dirty="0">
                <a:solidFill>
                  <a:schemeClr val="dk1"/>
                </a:solidFill>
              </a:rPr>
              <a:t>&amp;</a:t>
            </a:r>
            <a:endParaRPr lang="de-DE" sz="900" b="1" dirty="0">
              <a:solidFill>
                <a:schemeClr val="dk1"/>
              </a:solidFill>
            </a:endParaRPr>
          </a:p>
          <a:p>
            <a:r>
              <a:rPr lang="de-DE" sz="900" dirty="0"/>
              <a:t>Medizinische Hochschule Brandenburg – Theodor Fontane</a:t>
            </a:r>
            <a:br>
              <a:rPr lang="de-DE" sz="900" dirty="0"/>
            </a:br>
            <a:r>
              <a:rPr lang="de-DE" sz="900" dirty="0"/>
              <a:t>Institut für Sozialmedizin und Epidemiologie</a:t>
            </a:r>
            <a:br>
              <a:rPr lang="de-DE" sz="900" dirty="0"/>
            </a:br>
            <a:r>
              <a:rPr lang="de-DE" sz="900" dirty="0"/>
              <a:t>Prof. Dr. Christine Holmberg</a:t>
            </a:r>
            <a:br>
              <a:rPr lang="de-DE" sz="900" dirty="0"/>
            </a:br>
            <a:r>
              <a:rPr lang="de-DE" sz="900" dirty="0"/>
              <a:t>Steinstraße 66/67, Haus 4 in 14776 Brandenburg an der Havel</a:t>
            </a:r>
            <a:br>
              <a:rPr lang="de-DE" sz="900" dirty="0"/>
            </a:br>
            <a:r>
              <a:rPr lang="de-DE" sz="900" dirty="0"/>
              <a:t>https://www.mhb-fontane.de/de/institut-fuer-sozialmedizin-und-epidemiologie</a:t>
            </a:r>
            <a:endParaRPr lang="de-DE" sz="900" b="1" dirty="0">
              <a:solidFill>
                <a:schemeClr val="dk1"/>
              </a:solidFill>
            </a:endParaRPr>
          </a:p>
          <a:p>
            <a:pPr lvl="0">
              <a:lnSpc>
                <a:spcPct val="115000"/>
              </a:lnSpc>
              <a:spcBef>
                <a:spcPts val="1200"/>
              </a:spcBef>
              <a:buClr>
                <a:schemeClr val="dk1"/>
              </a:buClr>
              <a:buSzPts val="1100"/>
            </a:pPr>
            <a:r>
              <a:rPr lang="de-DE" sz="900" b="1" dirty="0">
                <a:solidFill>
                  <a:schemeClr val="dk1"/>
                </a:solidFill>
              </a:rPr>
              <a:t>Autor*innen: </a:t>
            </a:r>
            <a:r>
              <a:rPr lang="de-DE" sz="900" dirty="0"/>
              <a:t>Christine Holmberg und Fiona Eichhorn in tatkräftiger Zusammenarbeit mit Lisa Korte und Michael Teut</a:t>
            </a:r>
          </a:p>
          <a:p>
            <a:pPr>
              <a:lnSpc>
                <a:spcPct val="115000"/>
              </a:lnSpc>
            </a:pPr>
            <a:endParaRPr lang="de-DE" sz="900" dirty="0"/>
          </a:p>
          <a:p>
            <a:pPr>
              <a:lnSpc>
                <a:spcPct val="115000"/>
              </a:lnSpc>
            </a:pPr>
            <a:r>
              <a:rPr lang="de-DE" sz="900" dirty="0"/>
              <a:t>CC BY-ND 4.0  </a:t>
            </a:r>
          </a:p>
          <a:p>
            <a:br>
              <a:rPr lang="de-DE" sz="900" dirty="0"/>
            </a:br>
            <a:r>
              <a:rPr lang="de-DE" sz="900" dirty="0">
                <a:solidFill>
                  <a:schemeClr val="dk1"/>
                </a:solidFill>
              </a:rPr>
              <a:t>https://creativecommons.org/licenses/by-nd/4.0/deed.de</a:t>
            </a:r>
          </a:p>
          <a:p>
            <a:endParaRPr lang="de-DE" sz="500" dirty="0"/>
          </a:p>
          <a:p>
            <a:r>
              <a:rPr lang="de-DE" sz="9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p>
          <a:p>
            <a:endParaRPr lang="de-DE" sz="500" dirty="0"/>
          </a:p>
          <a:p>
            <a:r>
              <a:rPr lang="de-DE" sz="9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p>
          <a:p>
            <a:endParaRPr lang="de-DE" sz="500" dirty="0"/>
          </a:p>
          <a:p>
            <a:r>
              <a:rPr lang="de-DE" sz="900" dirty="0"/>
              <a:t>Von der CC-Lizenz ausgenommen sind die in der Veröffentlichung zitierten Fremdabbildungen. Diese werden nach der Zitatregelung in § 51 des Urhebergesetztes (UrhG) verwendet.</a:t>
            </a:r>
            <a:endParaRPr lang="de-DE" sz="900" dirty="0">
              <a:solidFill>
                <a:schemeClr val="tx1"/>
              </a:solidFill>
            </a:endParaRPr>
          </a:p>
          <a:p>
            <a:pPr>
              <a:lnSpc>
                <a:spcPct val="115000"/>
              </a:lnSpc>
              <a:spcBef>
                <a:spcPts val="1200"/>
              </a:spcBef>
            </a:pPr>
            <a:r>
              <a:rPr lang="de-DE" sz="9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endParaRPr lang="de-DE" sz="900" b="1" dirty="0">
              <a:solidFill>
                <a:schemeClr val="dk1"/>
              </a:solidFill>
            </a:endParaRPr>
          </a:p>
          <a:p>
            <a:pPr>
              <a:lnSpc>
                <a:spcPct val="115000"/>
              </a:lnSpc>
              <a:spcBef>
                <a:spcPts val="1200"/>
              </a:spcBef>
            </a:pPr>
            <a:r>
              <a:rPr lang="de-DE" sz="900" b="1" dirty="0">
                <a:solidFill>
                  <a:schemeClr val="dk1"/>
                </a:solidFill>
              </a:rPr>
              <a:t>Design &amp; Layout: </a:t>
            </a:r>
            <a:r>
              <a:rPr lang="de-DE" sz="900" dirty="0">
                <a:solidFill>
                  <a:schemeClr val="dk1"/>
                </a:solidFill>
              </a:rPr>
              <a:t>Thomas </a:t>
            </a:r>
            <a:r>
              <a:rPr lang="de-DE" sz="900" dirty="0" err="1">
                <a:solidFill>
                  <a:schemeClr val="dk1"/>
                </a:solidFill>
              </a:rPr>
              <a:t>Kunicke</a:t>
            </a:r>
            <a:endParaRPr lang="de-DE" sz="900" b="1" dirty="0">
              <a:solidFill>
                <a:schemeClr val="dk1"/>
              </a:solidFill>
            </a:endParaRPr>
          </a:p>
          <a:p>
            <a:pPr marL="0" lvl="0" indent="0" algn="l" rtl="0">
              <a:lnSpc>
                <a:spcPct val="115000"/>
              </a:lnSpc>
              <a:spcBef>
                <a:spcPts val="1200"/>
              </a:spcBef>
              <a:spcAft>
                <a:spcPts val="0"/>
              </a:spcAft>
              <a:buNone/>
            </a:pPr>
            <a:r>
              <a:rPr lang="de-DE" sz="900" b="1" dirty="0">
                <a:solidFill>
                  <a:schemeClr val="dk1"/>
                </a:solidFill>
              </a:rPr>
              <a:t>Erscheinungsjahr: </a:t>
            </a:r>
            <a:r>
              <a:rPr lang="de-DE" sz="900" dirty="0">
                <a:solidFill>
                  <a:schemeClr val="dk1"/>
                </a:solidFill>
              </a:rPr>
              <a:t>2025</a:t>
            </a:r>
            <a:endParaRPr lang="de-DE" sz="900" dirty="0">
              <a:solidFill>
                <a:srgbClr val="FF0000"/>
              </a:solidFill>
              <a:latin typeface="Comfortaa Light"/>
              <a:ea typeface="Comfortaa Light"/>
              <a:cs typeface="Comfortaa Light"/>
              <a:sym typeface="Comfortaa Light"/>
            </a:endParaRPr>
          </a:p>
        </p:txBody>
      </p:sp>
      <p:pic>
        <p:nvPicPr>
          <p:cNvPr id="4" name="Grafik 3">
            <a:extLst>
              <a:ext uri="{FF2B5EF4-FFF2-40B4-BE49-F238E27FC236}">
                <a16:creationId xmlns:a16="http://schemas.microsoft.com/office/drawing/2014/main" id="{D7553D2B-5E42-959D-425B-944AFE4E805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pic>
        <p:nvPicPr>
          <p:cNvPr id="3" name="Grafik 2">
            <a:extLst>
              <a:ext uri="{FF2B5EF4-FFF2-40B4-BE49-F238E27FC236}">
                <a16:creationId xmlns:a16="http://schemas.microsoft.com/office/drawing/2014/main" id="{8A4521D4-6F06-5763-E082-106F04725E06}"/>
              </a:ext>
            </a:extLst>
          </p:cNvPr>
          <p:cNvPicPr>
            <a:picLocks noChangeAspect="1"/>
          </p:cNvPicPr>
          <p:nvPr/>
        </p:nvPicPr>
        <p:blipFill>
          <a:blip r:embed="rId4"/>
          <a:stretch>
            <a:fillRect/>
          </a:stretch>
        </p:blipFill>
        <p:spPr>
          <a:xfrm>
            <a:off x="1448775" y="3123092"/>
            <a:ext cx="874332" cy="305908"/>
          </a:xfrm>
          <a:prstGeom prst="rect">
            <a:avLst/>
          </a:prstGeom>
        </p:spPr>
      </p:pic>
    </p:spTree>
    <p:extLst>
      <p:ext uri="{BB962C8B-B14F-4D97-AF65-F5344CB8AC3E}">
        <p14:creationId xmlns:p14="http://schemas.microsoft.com/office/powerpoint/2010/main" val="2733335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10" ma:contentTypeDescription="Ein neues Dokument erstellen." ma:contentTypeScope="" ma:versionID="b43fdc7d0a34c7da72f8dcb0f34034f9">
  <xsd:schema xmlns:xsd="http://www.w3.org/2001/XMLSchema" xmlns:xs="http://www.w3.org/2001/XMLSchema" xmlns:p="http://schemas.microsoft.com/office/2006/metadata/properties" xmlns:ns2="130c3be4-b0e0-4195-b57a-ee438243e9ba" xmlns:ns3="d0ea38f4-7dba-41b4-8c71-ba12a3c14387" targetNamespace="http://schemas.microsoft.com/office/2006/metadata/properties" ma:root="true" ma:fieldsID="f14c384168a1a40af420c0ea9bfb79ab" ns2:_="" ns3:_="">
    <xsd:import namespace="130c3be4-b0e0-4195-b57a-ee438243e9ba"/>
    <xsd:import namespace="d0ea38f4-7dba-41b4-8c71-ba12a3c1438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markierungen" ma:readOnly="false" ma:fieldId="{5cf76f15-5ced-4ddc-b409-7134ff3c332f}" ma:taxonomyMulti="true" ma:sspId="2375ea7b-1eef-4e91-915e-32e4cb5a9c3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0ea38f4-7dba-41b4-8c71-ba12a3c1438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01b413a-e19c-48d2-a438-a5f874c35cad}" ma:internalName="TaxCatchAll" ma:showField="CatchAllData" ma:web="d0ea38f4-7dba-41b4-8c71-ba12a3c143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30c3be4-b0e0-4195-b57a-ee438243e9ba">
      <Terms xmlns="http://schemas.microsoft.com/office/infopath/2007/PartnerControls"/>
    </lcf76f155ced4ddcb4097134ff3c332f>
    <TaxCatchAll xmlns="d0ea38f4-7dba-41b4-8c71-ba12a3c1438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70BCFF-2861-46C8-A5D5-A2352EDB7016}"/>
</file>

<file path=customXml/itemProps2.xml><?xml version="1.0" encoding="utf-8"?>
<ds:datastoreItem xmlns:ds="http://schemas.openxmlformats.org/officeDocument/2006/customXml" ds:itemID="{F0365CC3-76A3-4D2F-B154-0F1F6AC7E921}">
  <ds:schemaRefs>
    <ds:schemaRef ds:uri="http://schemas.microsoft.com/office/2006/metadata/properties"/>
    <ds:schemaRef ds:uri="http://schemas.microsoft.com/office/infopath/2007/PartnerControls"/>
    <ds:schemaRef ds:uri="afc48393-65bc-4e94-b00e-e47a0ed9b9e2"/>
    <ds:schemaRef ds:uri="634b0212-ad01-4bee-8436-058b8e215b26"/>
  </ds:schemaRefs>
</ds:datastoreItem>
</file>

<file path=customXml/itemProps3.xml><?xml version="1.0" encoding="utf-8"?>
<ds:datastoreItem xmlns:ds="http://schemas.openxmlformats.org/officeDocument/2006/customXml" ds:itemID="{BEF2702F-1E5C-4311-AF77-7D005CAE20D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2697</Words>
  <Application>Microsoft Office PowerPoint</Application>
  <PresentationFormat>Breitbild</PresentationFormat>
  <Paragraphs>262</Paragraphs>
  <Slides>28</Slides>
  <Notes>13</Notes>
  <HiddenSlides>1</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28</vt:i4>
      </vt:variant>
    </vt:vector>
  </HeadingPairs>
  <TitlesOfParts>
    <vt:vector size="34" baseType="lpstr">
      <vt:lpstr>Arial</vt:lpstr>
      <vt:lpstr>Calibri</vt:lpstr>
      <vt:lpstr>Calibri Light</vt:lpstr>
      <vt:lpstr>Comfortaa Light</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40</cp:revision>
  <dcterms:created xsi:type="dcterms:W3CDTF">2025-02-07T16:45:06Z</dcterms:created>
  <dcterms:modified xsi:type="dcterms:W3CDTF">2025-12-05T15:55:13Z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ies>
</file>