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sldIdLst>
    <p:sldId id="256" r:id="rId5"/>
    <p:sldId id="257" r:id="rId6"/>
    <p:sldId id="304" r:id="rId7"/>
    <p:sldId id="301" r:id="rId8"/>
    <p:sldId id="306" r:id="rId9"/>
    <p:sldId id="303" r:id="rId10"/>
    <p:sldId id="305"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4" r:id="rId31"/>
    <p:sldId id="283" r:id="rId32"/>
    <p:sldId id="285" r:id="rId33"/>
    <p:sldId id="286" r:id="rId34"/>
    <p:sldId id="287" r:id="rId35"/>
    <p:sldId id="288" r:id="rId36"/>
    <p:sldId id="289" r:id="rId37"/>
    <p:sldId id="290" r:id="rId38"/>
    <p:sldId id="291" r:id="rId39"/>
    <p:sldId id="292" r:id="rId40"/>
    <p:sldId id="293" r:id="rId41"/>
    <p:sldId id="308" r:id="rId42"/>
    <p:sldId id="295" r:id="rId43"/>
    <p:sldId id="299" r:id="rId44"/>
    <p:sldId id="296" r:id="rId45"/>
    <p:sldId id="300" r:id="rId46"/>
    <p:sldId id="297" r:id="rId47"/>
    <p:sldId id="258" r:id="rId48"/>
    <p:sldId id="307" r:id="rId4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FA0687-B88C-0BFF-5152-D4648CFE6A5E}" name="Selene Raible" initials="SR" userId="12211bdefc3feca5"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975026-DB62-4063-BD17-E0DDC78DD463}" v="26" dt="2025-12-04T18:15:17.537"/>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50" autoAdjust="0"/>
    <p:restoredTop sz="77698" autoAdjust="0"/>
  </p:normalViewPr>
  <p:slideViewPr>
    <p:cSldViewPr snapToGrid="0">
      <p:cViewPr varScale="1">
        <p:scale>
          <a:sx n="87" d="100"/>
          <a:sy n="87" d="100"/>
        </p:scale>
        <p:origin x="165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0000603.MHB\AppData\Local\Microsoft\Windows\INetCache\Content.Outlook\2EY2U7K3\Krei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56095784057078"/>
          <c:y val="0.10142329089980462"/>
          <c:w val="0.55687820606628469"/>
          <c:h val="0.8246287539484527"/>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37C-4908-8FE9-8EB1A167665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37C-4908-8FE9-8EB1A167665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37C-4908-8FE9-8EB1A167665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37C-4908-8FE9-8EB1A167665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D37C-4908-8FE9-8EB1A167665C}"/>
              </c:ext>
            </c:extLst>
          </c:dPt>
          <c:dLbls>
            <c:dLbl>
              <c:idx val="0"/>
              <c:layout>
                <c:manualLayout>
                  <c:x val="9.9728391709656986E-2"/>
                  <c:y val="1.5641351282702564E-2"/>
                </c:manualLayout>
              </c:layout>
              <c:tx>
                <c:rich>
                  <a:bodyPr/>
                  <a:lstStyle/>
                  <a:p>
                    <a:fld id="{6C32DFF3-8749-4BCC-B3E8-F2E4598223EE}" type="CATEGORYNAME">
                      <a:rPr lang="en-US" sz="1200"/>
                      <a:pPr/>
                      <a:t>[RUBRIKENNAME]</a:t>
                    </a:fld>
                    <a:r>
                      <a:rPr lang="en-US" sz="1200" baseline="0" dirty="0"/>
                      <a:t>
</a:t>
                    </a:r>
                    <a:fld id="{07FDB91D-C358-4FD3-9981-4171AA935E14}" type="PERCENTAGE">
                      <a:rPr lang="en-US" sz="1200" baseline="0"/>
                      <a:pPr/>
                      <a:t>[PROZENTSATZ]</a:t>
                    </a:fld>
                    <a:endParaRPr lang="en-US" sz="12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37C-4908-8FE9-8EB1A167665C}"/>
                </c:ext>
              </c:extLst>
            </c:dLbl>
            <c:dLbl>
              <c:idx val="1"/>
              <c:layout>
                <c:manualLayout>
                  <c:x val="3.5682686215947147E-2"/>
                  <c:y val="2.8166398555019331E-2"/>
                </c:manualLayout>
              </c:layout>
              <c:tx>
                <c:rich>
                  <a:bodyPr/>
                  <a:lstStyle/>
                  <a:p>
                    <a:fld id="{BE4CE87C-920D-4196-BA06-E772F21F5404}" type="CATEGORYNAME">
                      <a:rPr lang="en-US" sz="1200"/>
                      <a:pPr/>
                      <a:t>[RUBRIKENNAME]</a:t>
                    </a:fld>
                    <a:r>
                      <a:rPr lang="en-US" sz="1200" baseline="0" dirty="0"/>
                      <a:t>
</a:t>
                    </a:r>
                    <a:fld id="{3564D747-2395-470A-9882-D4179576D79A}" type="PERCENTAGE">
                      <a:rPr lang="en-US" sz="1200" baseline="0"/>
                      <a:pPr/>
                      <a:t>[PROZENTSATZ]</a:t>
                    </a:fld>
                    <a:endParaRPr lang="en-US" sz="12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37C-4908-8FE9-8EB1A167665C}"/>
                </c:ext>
              </c:extLst>
            </c:dLbl>
            <c:dLbl>
              <c:idx val="2"/>
              <c:layout>
                <c:manualLayout>
                  <c:x val="1.0305250016862019E-2"/>
                  <c:y val="6.3092545251319465E-2"/>
                </c:manualLayout>
              </c:layout>
              <c:tx>
                <c:rich>
                  <a:bodyPr/>
                  <a:lstStyle/>
                  <a:p>
                    <a:fld id="{38BAEEB1-D21D-4A3E-9D7E-5C900772A7CE}" type="CATEGORYNAME">
                      <a:rPr lang="en-US" sz="1200"/>
                      <a:pPr/>
                      <a:t>[RUBRIKENNAME]</a:t>
                    </a:fld>
                    <a:r>
                      <a:rPr lang="en-US" sz="1200" baseline="0" dirty="0"/>
                      <a:t>
</a:t>
                    </a:r>
                    <a:fld id="{AE788F02-FC0F-4390-9CDE-41855ACD048D}" type="PERCENTAGE">
                      <a:rPr lang="en-US" sz="1200" baseline="0"/>
                      <a:pPr/>
                      <a:t>[PROZENTSATZ]</a:t>
                    </a:fld>
                    <a:endParaRPr lang="en-US" sz="1200" baseline="0" dirty="0"/>
                  </a:p>
                </c:rich>
              </c:tx>
              <c:showLegendKey val="0"/>
              <c:showVal val="0"/>
              <c:showCatName val="1"/>
              <c:showSerName val="0"/>
              <c:showPercent val="1"/>
              <c:showBubbleSize val="0"/>
              <c:extLst>
                <c:ext xmlns:c15="http://schemas.microsoft.com/office/drawing/2012/chart" uri="{CE6537A1-D6FC-4f65-9D91-7224C49458BB}">
                  <c15:layout>
                    <c:manualLayout>
                      <c:w val="0.14935876848095489"/>
                      <c:h val="0.11932833515121162"/>
                    </c:manualLayout>
                  </c15:layout>
                  <c15:dlblFieldTable/>
                  <c15:showDataLabelsRange val="0"/>
                </c:ext>
                <c:ext xmlns:c16="http://schemas.microsoft.com/office/drawing/2014/chart" uri="{C3380CC4-5D6E-409C-BE32-E72D297353CC}">
                  <c16:uniqueId val="{00000005-D37C-4908-8FE9-8EB1A167665C}"/>
                </c:ext>
              </c:extLst>
            </c:dLbl>
            <c:dLbl>
              <c:idx val="3"/>
              <c:layout>
                <c:manualLayout>
                  <c:x val="0.16222881065182831"/>
                  <c:y val="-0.10420895461575724"/>
                </c:manualLayout>
              </c:layout>
              <c:tx>
                <c:rich>
                  <a:bodyPr/>
                  <a:lstStyle/>
                  <a:p>
                    <a:fld id="{33590719-A0EA-42E9-86A9-781BE4CBA5E0}" type="CATEGORYNAME">
                      <a:rPr lang="en-US" sz="1200"/>
                      <a:pPr/>
                      <a:t>[RUBRIKENNAME]</a:t>
                    </a:fld>
                    <a:r>
                      <a:rPr lang="en-US" sz="1200" baseline="0" dirty="0"/>
                      <a:t>
</a:t>
                    </a:r>
                    <a:fld id="{433F6F9D-5665-405A-B43A-9573D15642BB}" type="PERCENTAGE">
                      <a:rPr lang="en-US" sz="1200" baseline="0"/>
                      <a:pPr/>
                      <a:t>[PROZENTSATZ]</a:t>
                    </a:fld>
                    <a:endParaRPr lang="en-US" sz="1200" baseline="0" dirty="0"/>
                  </a:p>
                </c:rich>
              </c:tx>
              <c:showLegendKey val="0"/>
              <c:showVal val="0"/>
              <c:showCatName val="1"/>
              <c:showSerName val="0"/>
              <c:showPercent val="1"/>
              <c:showBubbleSize val="0"/>
              <c:extLst>
                <c:ext xmlns:c15="http://schemas.microsoft.com/office/drawing/2012/chart" uri="{CE6537A1-D6FC-4f65-9D91-7224C49458BB}">
                  <c15:layout>
                    <c:manualLayout>
                      <c:w val="0.21556575255679247"/>
                      <c:h val="0.14349278920780062"/>
                    </c:manualLayout>
                  </c15:layout>
                  <c15:dlblFieldTable/>
                  <c15:showDataLabelsRange val="0"/>
                </c:ext>
                <c:ext xmlns:c16="http://schemas.microsoft.com/office/drawing/2014/chart" uri="{C3380CC4-5D6E-409C-BE32-E72D297353CC}">
                  <c16:uniqueId val="{00000007-D37C-4908-8FE9-8EB1A167665C}"/>
                </c:ext>
              </c:extLst>
            </c:dLbl>
            <c:dLbl>
              <c:idx val="4"/>
              <c:layout>
                <c:manualLayout>
                  <c:x val="-3.4646981627296597E-2"/>
                  <c:y val="-1.3952682997958588E-2"/>
                </c:manualLayout>
              </c:layout>
              <c:tx>
                <c:rich>
                  <a:bodyPr/>
                  <a:lstStyle/>
                  <a:p>
                    <a:fld id="{3E8B90D0-F52B-434E-8765-4AE8ABB8D296}" type="CATEGORYNAME">
                      <a:rPr lang="de-DE" sz="1200"/>
                      <a:pPr/>
                      <a:t>[RUBRIKENNAME]</a:t>
                    </a:fld>
                    <a:r>
                      <a:rPr lang="de-DE" sz="1200" baseline="0" dirty="0"/>
                      <a:t>
</a:t>
                    </a:r>
                    <a:fld id="{D59AB46C-2C2A-4A4E-8DB5-490F67AFCDFC}" type="PERCENTAGE">
                      <a:rPr lang="de-DE" sz="1200" baseline="0"/>
                      <a:pPr/>
                      <a:t>[PROZENTSATZ]</a:t>
                    </a:fld>
                    <a:endParaRPr lang="de-DE" sz="12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D37C-4908-8FE9-8EB1A167665C}"/>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de-DE"/>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oundRectCallout">
                    <a:avLst/>
                  </a:prstGeom>
                  <a:noFill/>
                  <a:ln>
                    <a:noFill/>
                  </a:ln>
                </c15:spPr>
              </c:ext>
            </c:extLst>
          </c:dLbls>
          <c:cat>
            <c:strRef>
              <c:f>Tabelle1!$B$4:$B$8</c:f>
              <c:strCache>
                <c:ptCount val="5"/>
                <c:pt idx="0">
                  <c:v>Gene und Biologie</c:v>
                </c:pt>
                <c:pt idx="1">
                  <c:v>Physische Umwelt</c:v>
                </c:pt>
                <c:pt idx="2">
                  <c:v>Klinische Versorgung</c:v>
                </c:pt>
                <c:pt idx="3">
                  <c:v>Gesundheitsverhalten</c:v>
                </c:pt>
                <c:pt idx="4">
                  <c:v>Soziale und wirtschaftliche Faktoren</c:v>
                </c:pt>
              </c:strCache>
            </c:strRef>
          </c:cat>
          <c:val>
            <c:numRef>
              <c:f>Tabelle1!$C$4:$C$8</c:f>
              <c:numCache>
                <c:formatCode>General</c:formatCode>
                <c:ptCount val="5"/>
                <c:pt idx="0">
                  <c:v>10</c:v>
                </c:pt>
                <c:pt idx="1">
                  <c:v>10</c:v>
                </c:pt>
                <c:pt idx="2">
                  <c:v>10</c:v>
                </c:pt>
                <c:pt idx="3">
                  <c:v>30</c:v>
                </c:pt>
                <c:pt idx="4">
                  <c:v>40</c:v>
                </c:pt>
              </c:numCache>
            </c:numRef>
          </c:val>
          <c:extLst>
            <c:ext xmlns:c16="http://schemas.microsoft.com/office/drawing/2014/chart" uri="{C3380CC4-5D6E-409C-BE32-E72D297353CC}">
              <c16:uniqueId val="{0000000A-D37C-4908-8FE9-8EB1A167665C}"/>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55C049-86C0-499F-99A7-DA79427364D2}" type="datetimeFigureOut">
              <a:rPr lang="de-DE" smtClean="0"/>
              <a:t>05.12.2025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E8A99A-7825-4CE1-9617-BC363271AB80}" type="slidenum">
              <a:rPr lang="de-DE" smtClean="0"/>
              <a:t>‹Nr.›</a:t>
            </a:fld>
            <a:endParaRPr lang="de-DE"/>
          </a:p>
        </p:txBody>
      </p:sp>
    </p:spTree>
    <p:extLst>
      <p:ext uri="{BB962C8B-B14F-4D97-AF65-F5344CB8AC3E}">
        <p14:creationId xmlns:p14="http://schemas.microsoft.com/office/powerpoint/2010/main" val="1415592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books.publisso.de/en/publisso_gold/publishing/books/overview/46/overview%20chapter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gut-leben-in-deutschland.de/indikatoren/einkommen/altenquotient/" TargetMode="External"/><Relationship Id="rId2" Type="http://schemas.openxmlformats.org/officeDocument/2006/relationships/slide" Target="../slides/slide29.xml"/><Relationship Id="rId1" Type="http://schemas.openxmlformats.org/officeDocument/2006/relationships/notesMaster" Target="../notesMasters/notesMaster1.xml"/><Relationship Id="rId5" Type="http://schemas.openxmlformats.org/officeDocument/2006/relationships/hyperlink" Target="https://www.destatis.de/DE/Themen/Querschnitt/Demografischer-Wandel/Aspekte/demografie-altenquotient.html#Entwicklung%20Seit%201950" TargetMode="External"/><Relationship Id="rId4" Type="http://schemas.openxmlformats.org/officeDocument/2006/relationships/hyperlink" Target="https://www.bib.bund.de/DE/Fakten/Fakt/B16-Jugendquotient-Altenquotient-Gesamtquotient-1871-Vorausberechnung.html"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Basisliteratur:</a:t>
            </a:r>
            <a:r>
              <a:rPr lang="de-DE" baseline="0" dirty="0"/>
              <a:t> </a:t>
            </a:r>
          </a:p>
          <a:p>
            <a:r>
              <a:rPr lang="de-DE" sz="1200" kern="1200" dirty="0">
                <a:solidFill>
                  <a:schemeClr val="tx1"/>
                </a:solidFill>
                <a:effectLst/>
                <a:latin typeface="+mn-lt"/>
                <a:ea typeface="+mn-ea"/>
                <a:cs typeface="+mn-cs"/>
              </a:rPr>
              <a:t>Klemperer, M. (Hrsg.). (2020). Sozialmedizin – Public Health – Gesundheitswissenschaften: Lehrbuch für Gesundheits- und Sozialberufe (4. Aufl.). Hogrefe Verlag, Göttingen: </a:t>
            </a:r>
            <a:r>
              <a:rPr lang="de-DE" dirty="0"/>
              <a:t>Kapitel 1.4 Der epidemiologische Übergang; Kapitel 1.5 Soziale Determinanten der Gesundheit; Kapitel 1.9 Ursprünge von Sozialmedizin und Public Health in Deutschland; Kapitel 2.3.2 Salutogenese; Kapitel 5.5 Demografische Entwicklung und Morbidität</a:t>
            </a:r>
          </a:p>
          <a:p>
            <a:r>
              <a:rPr lang="de-DE" dirty="0"/>
              <a:t>PH Kompakt</a:t>
            </a:r>
            <a:r>
              <a:rPr lang="de-DE" baseline="0" dirty="0"/>
              <a:t> ergänzend: </a:t>
            </a:r>
            <a:r>
              <a:rPr lang="de-DE" sz="1200" b="0" i="0" kern="1200" dirty="0">
                <a:solidFill>
                  <a:schemeClr val="tx1"/>
                </a:solidFill>
                <a:effectLst/>
                <a:latin typeface="+mn-lt"/>
                <a:ea typeface="+mn-ea"/>
                <a:cs typeface="+mn-cs"/>
              </a:rPr>
              <a:t> Bzgl. der sozialen Determinanten: Kapitel </a:t>
            </a:r>
            <a:r>
              <a:rPr lang="de-DE" sz="1200" b="1" i="0" kern="1200" dirty="0">
                <a:solidFill>
                  <a:schemeClr val="tx1"/>
                </a:solidFill>
                <a:effectLst/>
                <a:latin typeface="+mn-lt"/>
                <a:ea typeface="+mn-ea"/>
                <a:cs typeface="+mn-cs"/>
              </a:rPr>
              <a:t>10.2</a:t>
            </a:r>
            <a:r>
              <a:rPr lang="de-DE" sz="1200" b="0" i="0" kern="1200" dirty="0">
                <a:solidFill>
                  <a:schemeClr val="tx1"/>
                </a:solidFill>
                <a:effectLst/>
                <a:latin typeface="+mn-lt"/>
                <a:ea typeface="+mn-ea"/>
                <a:cs typeface="+mn-cs"/>
              </a:rPr>
              <a:t> Globale Gesundheit und Determinanten; Bzgl. der Ursprünge/Geschichte: Kapitel </a:t>
            </a:r>
            <a:r>
              <a:rPr lang="de-DE" sz="1200" b="1" i="0" kern="1200" dirty="0">
                <a:solidFill>
                  <a:schemeClr val="tx1"/>
                </a:solidFill>
                <a:effectLst/>
                <a:latin typeface="+mn-lt"/>
                <a:ea typeface="+mn-ea"/>
                <a:cs typeface="+mn-cs"/>
              </a:rPr>
              <a:t>1.2 </a:t>
            </a:r>
            <a:r>
              <a:rPr lang="de-DE" sz="1200" b="0" i="0" kern="1200" dirty="0">
                <a:solidFill>
                  <a:schemeClr val="tx1"/>
                </a:solidFill>
                <a:effectLst/>
                <a:latin typeface="+mn-lt"/>
                <a:ea typeface="+mn-ea"/>
                <a:cs typeface="+mn-cs"/>
              </a:rPr>
              <a:t>Geschichtliche Notizen; Bzgl. der demografischen Entwicklungen: Kapitel </a:t>
            </a:r>
            <a:r>
              <a:rPr lang="de-DE" sz="1200" b="1" i="0" kern="1200" dirty="0">
                <a:solidFill>
                  <a:schemeClr val="tx1"/>
                </a:solidFill>
                <a:effectLst/>
                <a:latin typeface="+mn-lt"/>
                <a:ea typeface="+mn-ea"/>
                <a:cs typeface="+mn-cs"/>
              </a:rPr>
              <a:t>2.2</a:t>
            </a:r>
            <a:r>
              <a:rPr lang="de-DE" sz="1200" b="0" i="0" kern="1200" dirty="0">
                <a:solidFill>
                  <a:schemeClr val="tx1"/>
                </a:solidFill>
                <a:effectLst/>
                <a:latin typeface="+mn-lt"/>
                <a:ea typeface="+mn-ea"/>
                <a:cs typeface="+mn-cs"/>
              </a:rPr>
              <a:t> Demografie</a:t>
            </a:r>
          </a:p>
          <a:p>
            <a:r>
              <a:rPr lang="de-DE" sz="1200" b="0" i="0" kern="1200" dirty="0">
                <a:solidFill>
                  <a:schemeClr val="tx1"/>
                </a:solidFill>
                <a:effectLst/>
                <a:latin typeface="+mn-lt"/>
                <a:ea typeface="+mn-ea"/>
                <a:cs typeface="+mn-cs"/>
              </a:rPr>
              <a:t>Thema Gesundheit und Krankheit und deren Definition:</a:t>
            </a:r>
            <a:r>
              <a:rPr lang="de-DE" sz="1200" b="0" i="0" kern="1200" baseline="0" dirty="0">
                <a:solidFill>
                  <a:schemeClr val="tx1"/>
                </a:solidFill>
                <a:effectLst/>
                <a:latin typeface="+mn-lt"/>
                <a:ea typeface="+mn-ea"/>
                <a:cs typeface="+mn-cs"/>
              </a:rPr>
              <a:t> </a:t>
            </a:r>
            <a:r>
              <a:rPr lang="de-DE" sz="1200" b="0" i="0" kern="1200" dirty="0">
                <a:solidFill>
                  <a:schemeClr val="tx1"/>
                </a:solidFill>
                <a:effectLst/>
                <a:latin typeface="+mn-lt"/>
                <a:ea typeface="+mn-ea"/>
                <a:cs typeface="+mn-cs"/>
              </a:rPr>
              <a:t>Kapitel </a:t>
            </a:r>
            <a:r>
              <a:rPr lang="de-DE" sz="1200" b="1" i="0" kern="1200" dirty="0">
                <a:solidFill>
                  <a:schemeClr val="tx1"/>
                </a:solidFill>
                <a:effectLst/>
                <a:latin typeface="+mn-lt"/>
                <a:ea typeface="+mn-ea"/>
                <a:cs typeface="+mn-cs"/>
              </a:rPr>
              <a:t>2.6.3</a:t>
            </a:r>
            <a:r>
              <a:rPr lang="de-DE" sz="1200" b="0" i="0" kern="1200" dirty="0">
                <a:solidFill>
                  <a:schemeClr val="tx1"/>
                </a:solidFill>
                <a:effectLst/>
                <a:latin typeface="+mn-lt"/>
                <a:ea typeface="+mn-ea"/>
                <a:cs typeface="+mn-cs"/>
              </a:rPr>
              <a:t> aus </a:t>
            </a:r>
            <a:r>
              <a:rPr lang="de-DE" dirty="0" err="1"/>
              <a:t>Deinzer</a:t>
            </a:r>
            <a:r>
              <a:rPr lang="de-DE" dirty="0"/>
              <a:t>, R., &amp; von dem Knesebeck, O. (Hrsg.). (2019). </a:t>
            </a:r>
            <a:r>
              <a:rPr lang="de-DE" i="1" dirty="0"/>
              <a:t>Online Lehrbuch der Medizinischen Psychologie und Medizinischen Soziologie</a:t>
            </a:r>
            <a:r>
              <a:rPr lang="de-DE" dirty="0"/>
              <a:t>. German Medical Science (GMS) Publishing House / PUBLISSO. </a:t>
            </a:r>
            <a:r>
              <a:rPr lang="de-DE" dirty="0">
                <a:hlinkClick r:id="rId3"/>
              </a:rPr>
              <a:t>https://books.publisso.de/en/publisso_gold/publishing/books/overview/46/overview%20chapters</a:t>
            </a:r>
            <a:r>
              <a:rPr lang="de-DE" dirty="0"/>
              <a:t> </a:t>
            </a:r>
            <a:endParaRPr lang="de-DE" sz="1200" b="0" i="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45E8A99A-7825-4CE1-9617-BC363271AB80}" type="slidenum">
              <a:rPr lang="de-DE" smtClean="0"/>
              <a:t>1</a:t>
            </a:fld>
            <a:endParaRPr lang="de-DE"/>
          </a:p>
        </p:txBody>
      </p:sp>
    </p:spTree>
    <p:extLst>
      <p:ext uri="{BB962C8B-B14F-4D97-AF65-F5344CB8AC3E}">
        <p14:creationId xmlns:p14="http://schemas.microsoft.com/office/powerpoint/2010/main" val="4139806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2</a:t>
            </a:fld>
            <a:endParaRPr lang="de-DE"/>
          </a:p>
        </p:txBody>
      </p:sp>
    </p:spTree>
    <p:extLst>
      <p:ext uri="{BB962C8B-B14F-4D97-AF65-F5344CB8AC3E}">
        <p14:creationId xmlns:p14="http://schemas.microsoft.com/office/powerpoint/2010/main" val="2947910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3</a:t>
            </a:fld>
            <a:endParaRPr lang="de-DE"/>
          </a:p>
        </p:txBody>
      </p:sp>
    </p:spTree>
    <p:extLst>
      <p:ext uri="{BB962C8B-B14F-4D97-AF65-F5344CB8AC3E}">
        <p14:creationId xmlns:p14="http://schemas.microsoft.com/office/powerpoint/2010/main" val="3434676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4</a:t>
            </a:fld>
            <a:endParaRPr lang="de-DE"/>
          </a:p>
        </p:txBody>
      </p:sp>
    </p:spTree>
    <p:extLst>
      <p:ext uri="{BB962C8B-B14F-4D97-AF65-F5344CB8AC3E}">
        <p14:creationId xmlns:p14="http://schemas.microsoft.com/office/powerpoint/2010/main" val="1833276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5</a:t>
            </a:fld>
            <a:endParaRPr lang="de-DE"/>
          </a:p>
        </p:txBody>
      </p:sp>
    </p:spTree>
    <p:extLst>
      <p:ext uri="{BB962C8B-B14F-4D97-AF65-F5344CB8AC3E}">
        <p14:creationId xmlns:p14="http://schemas.microsoft.com/office/powerpoint/2010/main" val="4215533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6</a:t>
            </a:fld>
            <a:endParaRPr lang="de-DE"/>
          </a:p>
        </p:txBody>
      </p:sp>
    </p:spTree>
    <p:extLst>
      <p:ext uri="{BB962C8B-B14F-4D97-AF65-F5344CB8AC3E}">
        <p14:creationId xmlns:p14="http://schemas.microsoft.com/office/powerpoint/2010/main" val="2069228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7</a:t>
            </a:fld>
            <a:endParaRPr lang="de-DE"/>
          </a:p>
        </p:txBody>
      </p:sp>
    </p:spTree>
    <p:extLst>
      <p:ext uri="{BB962C8B-B14F-4D97-AF65-F5344CB8AC3E}">
        <p14:creationId xmlns:p14="http://schemas.microsoft.com/office/powerpoint/2010/main" val="1663980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Fokus strukturelle Kompetenz und deren Bedeutsamkeit für die Studierenden</a:t>
            </a:r>
            <a:r>
              <a:rPr lang="de-DE" baseline="0" dirty="0"/>
              <a:t> und ihr zukünftiges Ärztin/Arzt-Sein</a:t>
            </a:r>
            <a:endParaRPr lang="de-DE" dirty="0"/>
          </a:p>
          <a:p>
            <a:r>
              <a:rPr lang="de-DE" baseline="0" dirty="0"/>
              <a:t>Gesundheitswissenschaften nicht nur als Disziplin denken, sondern als Inhalt </a:t>
            </a:r>
          </a:p>
          <a:p>
            <a:r>
              <a:rPr lang="de-DE" b="1" baseline="0" dirty="0"/>
              <a:t>Ziele des Seminars:</a:t>
            </a:r>
          </a:p>
          <a:p>
            <a:pPr marL="342900" indent="-342900">
              <a:buFont typeface="Arial" panose="020B0604020202020204" pitchFamily="34" charset="0"/>
              <a:buChar char="•"/>
            </a:pPr>
            <a:r>
              <a:rPr lang="de-DE" dirty="0"/>
              <a:t>Eigene Position und Sozialisierung in Bezug auf Patient*innen reflektieren können</a:t>
            </a:r>
          </a:p>
          <a:p>
            <a:pPr marL="342900" indent="-342900">
              <a:buFont typeface="Arial" panose="020B0604020202020204" pitchFamily="34" charset="0"/>
              <a:buChar char="•"/>
            </a:pPr>
            <a:r>
              <a:rPr lang="de-DE" dirty="0"/>
              <a:t>Verständnis der strukturellen Kompetenz: Fähigkeit, zu erkennen, dass es nicht nur medizinisch biologische Gründe gibt, sondern soziale Ursachen von Gesundheit und Krankheit</a:t>
            </a:r>
          </a:p>
          <a:p>
            <a:pPr marL="342900" indent="-342900">
              <a:buFont typeface="Arial" panose="020B0604020202020204" pitchFamily="34" charset="0"/>
              <a:buChar char="•"/>
            </a:pPr>
            <a:r>
              <a:rPr lang="de-DE" dirty="0"/>
              <a:t>Einfluss gesellschaftlicher Strukturen einordnen: ökonomische, soziale, geografische Faktoren</a:t>
            </a:r>
          </a:p>
        </p:txBody>
      </p:sp>
      <p:sp>
        <p:nvSpPr>
          <p:cNvPr id="4" name="Foliennummernplatzhalter 3"/>
          <p:cNvSpPr>
            <a:spLocks noGrp="1"/>
          </p:cNvSpPr>
          <p:nvPr>
            <p:ph type="sldNum" sz="quarter" idx="10"/>
          </p:nvPr>
        </p:nvSpPr>
        <p:spPr/>
        <p:txBody>
          <a:bodyPr/>
          <a:lstStyle/>
          <a:p>
            <a:fld id="{45E8A99A-7825-4CE1-9617-BC363271AB80}" type="slidenum">
              <a:rPr lang="de-DE" smtClean="0"/>
              <a:t>8</a:t>
            </a:fld>
            <a:endParaRPr lang="de-DE"/>
          </a:p>
        </p:txBody>
      </p:sp>
    </p:spTree>
    <p:extLst>
      <p:ext uri="{BB962C8B-B14F-4D97-AF65-F5344CB8AC3E}">
        <p14:creationId xmlns:p14="http://schemas.microsoft.com/office/powerpoint/2010/main" val="8908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Hier könnte beispielsweise </a:t>
            </a:r>
            <a:r>
              <a:rPr lang="de-DE" dirty="0" err="1"/>
              <a:t>Mentimeter</a:t>
            </a:r>
            <a:r>
              <a:rPr lang="de-DE" dirty="0"/>
              <a:t> genutzt werden.</a:t>
            </a:r>
            <a:endParaRPr lang="de-DE" baseline="0" dirty="0"/>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9</a:t>
            </a:fld>
            <a:endParaRPr lang="de-DE"/>
          </a:p>
        </p:txBody>
      </p:sp>
    </p:spTree>
    <p:extLst>
      <p:ext uri="{BB962C8B-B14F-4D97-AF65-F5344CB8AC3E}">
        <p14:creationId xmlns:p14="http://schemas.microsoft.com/office/powerpoint/2010/main" val="841884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Medizin</a:t>
            </a:r>
            <a:r>
              <a:rPr lang="de-DE" baseline="0" dirty="0"/>
              <a:t> schaut sich einzelne Patient*innen an, doch Gesundheit auch auf größerer, gesellschaftlicher Ebene wichtig</a:t>
            </a:r>
          </a:p>
          <a:p>
            <a:r>
              <a:rPr lang="de-DE" baseline="0" dirty="0"/>
              <a:t>Gesundheit verbessern meint körperliches psychisches und soziales Wohlbefinden (WHO)</a:t>
            </a:r>
          </a:p>
          <a:p>
            <a:r>
              <a:rPr lang="de-DE" baseline="0" dirty="0"/>
              <a:t>Interdisziplinäres Forschungsfeld: Überschneidung mit vielen anderen Fächern wie Medizin und Psychologie</a:t>
            </a:r>
          </a:p>
          <a:p>
            <a:r>
              <a:rPr lang="de-DE" baseline="0" dirty="0"/>
              <a:t>GW eigentlich breiterer Ansatz: wissenschaftlich und methodisch; PH: öffentliche Gesundheit: konzentriert sich stärker auf Prävention und Kontrolle von Krankheiten innerhalb bestimmter Bevölkerungsgruppen</a:t>
            </a:r>
            <a:endParaRPr lang="de-DE" dirty="0"/>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10</a:t>
            </a:fld>
            <a:endParaRPr lang="de-DE"/>
          </a:p>
        </p:txBody>
      </p:sp>
    </p:spTree>
    <p:extLst>
      <p:ext uri="{BB962C8B-B14F-4D97-AF65-F5344CB8AC3E}">
        <p14:creationId xmlns:p14="http://schemas.microsoft.com/office/powerpoint/2010/main" val="21104143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Gesundheitsdienst:</a:t>
            </a:r>
            <a:r>
              <a:rPr lang="de-DE" baseline="0" dirty="0"/>
              <a:t> Regulatorisch Bundesbehörden und Ministerien und operativ Gesundheitsämter; International WHO</a:t>
            </a:r>
          </a:p>
          <a:p>
            <a:r>
              <a:rPr lang="de-DE" baseline="0" dirty="0"/>
              <a:t>PH mehr als bloße Übersetzung, im weiten Sinne damit GW gemeint wie in Word Cloud zu Beginn auch thematisiert</a:t>
            </a:r>
          </a:p>
          <a:p>
            <a:r>
              <a:rPr lang="de-DE" baseline="0" dirty="0"/>
              <a:t>Gesundheitssystem schauen wir uns auch noch beim 2. Termin an</a:t>
            </a:r>
            <a:endParaRPr lang="de-DE" dirty="0"/>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11</a:t>
            </a:fld>
            <a:endParaRPr lang="de-DE"/>
          </a:p>
        </p:txBody>
      </p:sp>
    </p:spTree>
    <p:extLst>
      <p:ext uri="{BB962C8B-B14F-4D97-AF65-F5344CB8AC3E}">
        <p14:creationId xmlns:p14="http://schemas.microsoft.com/office/powerpoint/2010/main" val="37266430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Frank:</a:t>
            </a:r>
            <a:r>
              <a:rPr lang="de-DE" baseline="0" dirty="0"/>
              <a:t> </a:t>
            </a:r>
            <a:r>
              <a:rPr lang="de-DE" dirty="0"/>
              <a:t>Schutz vor Infektionen, körperlichen Gefahren, Versorgung Risikogruppen: Beginn der</a:t>
            </a:r>
            <a:r>
              <a:rPr lang="de-DE" baseline="0" dirty="0"/>
              <a:t> modernen Hygiene</a:t>
            </a:r>
            <a:endParaRPr lang="de-DE" dirty="0"/>
          </a:p>
          <a:p>
            <a:r>
              <a:rPr lang="de-DE" dirty="0"/>
              <a:t>Medizinische</a:t>
            </a:r>
            <a:r>
              <a:rPr lang="de-DE" baseline="0" dirty="0"/>
              <a:t> Topographie: Ortsbeschreibung, Analyse der örtlichen Gegebenheiten in Bezug zur Gesundheit der Bevölkerung (Wegbereiter Gesundheitsberichterstattung)</a:t>
            </a:r>
          </a:p>
          <a:p>
            <a:r>
              <a:rPr lang="de-DE" baseline="0" dirty="0"/>
              <a:t>Beispiele von Stellschrauben sind Hygiene und Arbeitszeiten</a:t>
            </a:r>
          </a:p>
          <a:p>
            <a:r>
              <a:rPr lang="de-DE" i="1" dirty="0"/>
              <a:t>„Akademische Rede vom Volkselend als Mutter aller Krankheiten“</a:t>
            </a:r>
          </a:p>
          <a:p>
            <a:pPr marL="568325" lvl="1" indent="-342900" defTabSz="886966">
              <a:lnSpc>
                <a:spcPct val="81000"/>
              </a:lnSpc>
              <a:spcBef>
                <a:spcPts val="900"/>
              </a:spcBef>
              <a:buSzPct val="100000"/>
              <a:buFont typeface="Wingdings" panose="05000000000000000000" pitchFamily="2" charset="2"/>
              <a:buChar char="Ø"/>
              <a:defRPr sz="2100"/>
            </a:pPr>
            <a:r>
              <a:rPr lang="de-DE" i="0" dirty="0"/>
              <a:t>Krankheiten vorwiegend bei den Ärmsten</a:t>
            </a:r>
          </a:p>
          <a:p>
            <a:pPr marL="568325" lvl="1" indent="-342900" defTabSz="886966">
              <a:lnSpc>
                <a:spcPct val="81000"/>
              </a:lnSpc>
              <a:spcBef>
                <a:spcPts val="900"/>
              </a:spcBef>
              <a:buSzPct val="100000"/>
              <a:buFont typeface="Wingdings" panose="05000000000000000000" pitchFamily="2" charset="2"/>
              <a:buChar char="Ø"/>
              <a:defRPr sz="2100"/>
            </a:pPr>
            <a:r>
              <a:rPr lang="de-DE" dirty="0"/>
              <a:t>Fehlendes Eingreifen und Schützen durch Staat und Gesetze</a:t>
            </a:r>
            <a:endParaRPr lang="de-DE" i="0" dirty="0"/>
          </a:p>
          <a:p>
            <a:pPr marL="332613" indent="-332613" defTabSz="886966">
              <a:lnSpc>
                <a:spcPct val="81000"/>
              </a:lnSpc>
              <a:spcBef>
                <a:spcPts val="900"/>
              </a:spcBef>
              <a:buSzPct val="100000"/>
              <a:buFont typeface="Arial"/>
              <a:buChar char="•"/>
              <a:defRPr sz="2100"/>
            </a:pPr>
            <a:r>
              <a:rPr lang="de-DE" i="1" dirty="0"/>
              <a:t>„Recht der Menschen auf Gesundheit“</a:t>
            </a:r>
          </a:p>
          <a:p>
            <a:pPr marL="568325" lvl="1" indent="-342900" defTabSz="886966">
              <a:lnSpc>
                <a:spcPct val="81000"/>
              </a:lnSpc>
              <a:spcBef>
                <a:spcPts val="900"/>
              </a:spcBef>
              <a:buSzPct val="100000"/>
              <a:buFont typeface="Wingdings" panose="05000000000000000000" pitchFamily="2" charset="2"/>
              <a:buChar char="Ø"/>
              <a:defRPr sz="2100"/>
            </a:pPr>
            <a:r>
              <a:rPr lang="de-DE" dirty="0"/>
              <a:t>Pflicht des Staates: </a:t>
            </a:r>
            <a:r>
              <a:rPr lang="de-DE" b="1" dirty="0"/>
              <a:t>Analyse der Verhältnisse</a:t>
            </a:r>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13</a:t>
            </a:fld>
            <a:endParaRPr lang="de-DE"/>
          </a:p>
        </p:txBody>
      </p:sp>
    </p:spTree>
    <p:extLst>
      <p:ext uri="{BB962C8B-B14F-4D97-AF65-F5344CB8AC3E}">
        <p14:creationId xmlns:p14="http://schemas.microsoft.com/office/powerpoint/2010/main" val="547944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a:t>Virchow und Neumann haben in Berlin Kanalisation und Wasserversorgung transformiert</a:t>
            </a:r>
          </a:p>
          <a:p>
            <a:pPr marL="342900" indent="-342900">
              <a:buSzPct val="100000"/>
              <a:buFont typeface="Arial"/>
              <a:buChar char="•"/>
            </a:pPr>
            <a:r>
              <a:rPr lang="de-DE" dirty="0"/>
              <a:t>Große Analyse der gesamten Lage: Umwelt, Medizin, Lebensbedingungen, Politik; Neumann Volkszählung mit Berücksichtigung sozialer Faktoren</a:t>
            </a:r>
          </a:p>
          <a:p>
            <a:pPr marL="342900" indent="-342900">
              <a:buSzPct val="100000"/>
              <a:buFont typeface="Arial"/>
              <a:buChar char="•"/>
            </a:pPr>
            <a:r>
              <a:rPr lang="de-DE" dirty="0"/>
              <a:t>Empfehlung: Bildung, Wohlstand und Freiheit maßgeblich für die Gesundheit eines Volkes</a:t>
            </a:r>
          </a:p>
          <a:p>
            <a:pPr marL="568325" lvl="1" indent="-342900">
              <a:buSzPct val="100000"/>
              <a:buFont typeface="Wingdings" panose="05000000000000000000" pitchFamily="2" charset="2"/>
              <a:buChar char="Ø"/>
            </a:pPr>
            <a:r>
              <a:rPr lang="de-DE" dirty="0"/>
              <a:t>einer der Begründer der Sozialmedizin</a:t>
            </a:r>
          </a:p>
          <a:p>
            <a:pPr marL="568325" lvl="1" indent="-342900">
              <a:buSzPct val="100000"/>
              <a:buFont typeface="Wingdings" panose="05000000000000000000" pitchFamily="2" charset="2"/>
              <a:buChar char="Ø"/>
            </a:pPr>
            <a:r>
              <a:rPr lang="de-DE" dirty="0"/>
              <a:t>„Ärzte sind die natürlichen Anwälte der Armen“</a:t>
            </a:r>
          </a:p>
          <a:p>
            <a:pPr marL="568325" lvl="1" indent="-342900">
              <a:buSzPct val="100000"/>
              <a:buFont typeface="Wingdings" panose="05000000000000000000" pitchFamily="2" charset="2"/>
              <a:buChar char="Ø"/>
            </a:pPr>
            <a:r>
              <a:rPr lang="de-DE" dirty="0"/>
              <a:t>Freiheit und Gleichheit, auch im Sinne von Chancengleichheit für gesundheitliche Umstände und Lebensbedingungen</a:t>
            </a:r>
          </a:p>
          <a:p>
            <a:pPr marL="225425" marR="0" lvl="1" indent="0" algn="l" defTabSz="914400"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lang="de-DE" dirty="0"/>
              <a:t>Koch:</a:t>
            </a:r>
            <a:r>
              <a:rPr lang="de-DE" baseline="0" dirty="0"/>
              <a:t> </a:t>
            </a:r>
            <a:r>
              <a:rPr lang="de-DE" sz="1200" baseline="0" dirty="0"/>
              <a:t>auch </a:t>
            </a:r>
            <a:r>
              <a:rPr lang="de-DE" sz="1200" dirty="0"/>
              <a:t>Gründung eines kaiserlichen Gesundheitsamts (1877) als Folge seiner Forschung</a:t>
            </a:r>
          </a:p>
          <a:p>
            <a:pPr marL="225425" marR="0" lvl="1" indent="0" algn="l" defTabSz="914400" rtl="0" eaLnBrk="1" fontAlgn="auto" latinLnBrk="0" hangingPunct="1">
              <a:lnSpc>
                <a:spcPct val="100000"/>
              </a:lnSpc>
              <a:spcBef>
                <a:spcPts val="0"/>
              </a:spcBef>
              <a:spcAft>
                <a:spcPts val="0"/>
              </a:spcAft>
              <a:buClrTx/>
              <a:buSzPct val="100000"/>
              <a:buFont typeface="Wingdings" panose="05000000000000000000" pitchFamily="2" charset="2"/>
              <a:buNone/>
              <a:tabLst/>
              <a:defRPr/>
            </a:pPr>
            <a:endParaRPr lang="de-DE" sz="1200" baseline="0" dirty="0"/>
          </a:p>
          <a:p>
            <a:pPr marL="225425" marR="0" lvl="1" indent="0" algn="l" defTabSz="914400"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lang="de-DE" sz="1200" u="sng" baseline="0" dirty="0"/>
              <a:t>Ggf. auch noch Disclaimer zu </a:t>
            </a:r>
            <a:r>
              <a:rPr lang="de-DE" baseline="0" dirty="0"/>
              <a:t>Virchow und Koch, beide müssen auch kritisch eingeordnet werden im Kontext von Kolonialismus/Rassismus, siehe z.B. </a:t>
            </a:r>
          </a:p>
          <a:p>
            <a:pPr marL="225425" marR="0" lvl="1" indent="0" algn="l" defTabSz="914400"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lang="de-DE" sz="1200" dirty="0"/>
              <a:t>https://blogs.fu-berlin.de/abv-gender-diversity/2023/04/18/kolonialmedizinische-verbrechen-am-beispiel-von-robert-koch/</a:t>
            </a:r>
          </a:p>
          <a:p>
            <a:pPr marL="225425" marR="0" lvl="1" indent="0" algn="l" defTabSz="914400" rtl="0" eaLnBrk="1" fontAlgn="auto" latinLnBrk="0" hangingPunct="1">
              <a:lnSpc>
                <a:spcPct val="100000"/>
              </a:lnSpc>
              <a:spcBef>
                <a:spcPts val="0"/>
              </a:spcBef>
              <a:spcAft>
                <a:spcPts val="0"/>
              </a:spcAft>
              <a:buClrTx/>
              <a:buSzPct val="100000"/>
              <a:buFont typeface="Wingdings" panose="05000000000000000000" pitchFamily="2" charset="2"/>
              <a:buNone/>
              <a:tabLst/>
              <a:defRPr/>
            </a:pPr>
            <a:r>
              <a:rPr lang="de-DE" sz="1200" dirty="0"/>
              <a:t>https://taz.de/Pathologe-mit-fragwuerdigen-Vorstellungen/!5763270/</a:t>
            </a:r>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14</a:t>
            </a:fld>
            <a:endParaRPr lang="de-DE"/>
          </a:p>
        </p:txBody>
      </p:sp>
    </p:spTree>
    <p:extLst>
      <p:ext uri="{BB962C8B-B14F-4D97-AF65-F5344CB8AC3E}">
        <p14:creationId xmlns:p14="http://schemas.microsoft.com/office/powerpoint/2010/main" val="35511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Diskutieren? Gemeinsam mit Frage: </a:t>
            </a:r>
            <a:r>
              <a:rPr lang="de-DE" baseline="0" dirty="0"/>
              <a:t>Wo gibt es im täglichen Leben von </a:t>
            </a:r>
            <a:r>
              <a:rPr lang="de-DE" baseline="0" dirty="0" err="1"/>
              <a:t>Ärzt</a:t>
            </a:r>
            <a:r>
              <a:rPr lang="de-DE" baseline="0" dirty="0"/>
              <a:t>*innen Berührungspunkte mit der gesundheitswissenschaftlichen/sozialmedizinischen Perspektive? </a:t>
            </a:r>
          </a:p>
          <a:p>
            <a:r>
              <a:rPr lang="de-DE" dirty="0"/>
              <a:t>Schlüsselerlebnis Virchow;</a:t>
            </a:r>
            <a:r>
              <a:rPr lang="de-DE" baseline="0" dirty="0"/>
              <a:t> naturwissenschaftliche Erkenntnisse mit gesellschaftlichen Beobachtungen verbinden: Hunger, Armut und mangelnde Hygiene als Ursache für Krankheit; früher Verantwortung bei Staat und Kirche, politische und soziale Reformen</a:t>
            </a:r>
          </a:p>
          <a:p>
            <a:r>
              <a:rPr lang="de-DE" dirty="0"/>
              <a:t>https://www.demokratiegeschichten.de/rudolf-virchow-politik-als-medizin-im-grossen/</a:t>
            </a:r>
          </a:p>
          <a:p>
            <a:r>
              <a:rPr lang="de-DE" dirty="0"/>
              <a:t>Keine Medizin</a:t>
            </a:r>
            <a:r>
              <a:rPr lang="de-DE" baseline="0" dirty="0"/>
              <a:t> ohne Sozialmedizin</a:t>
            </a:r>
            <a:endParaRPr lang="de-DE" dirty="0"/>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15</a:t>
            </a:fld>
            <a:endParaRPr lang="de-DE"/>
          </a:p>
        </p:txBody>
      </p:sp>
    </p:spTree>
    <p:extLst>
      <p:ext uri="{BB962C8B-B14F-4D97-AF65-F5344CB8AC3E}">
        <p14:creationId xmlns:p14="http://schemas.microsoft.com/office/powerpoint/2010/main" val="1865692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Teleky: Untersuchungen Quecksilber, Entwicklung Gewerbehygiene und spätere Arbeitsmedizin (jüdische Herkunft, Flucht in die USA 1938, ebenso Flucht von Alfred </a:t>
            </a:r>
            <a:r>
              <a:rPr lang="de-DE" dirty="0" err="1"/>
              <a:t>Grotjahn</a:t>
            </a:r>
            <a:r>
              <a:rPr lang="de-DE" dirty="0"/>
              <a:t>, der einen Lehrstuhl für Sozialhygiene hatte und die beiden Elemente der hygienischen Bedingungen und hygienischen Maßnahmen fokussierte, Eugeniker (Lehre guter Erbanlagen)</a:t>
            </a:r>
          </a:p>
          <a:p>
            <a:r>
              <a:rPr lang="de-DE" dirty="0"/>
              <a:t>Fragen:</a:t>
            </a:r>
            <a:r>
              <a:rPr lang="de-DE" baseline="0" dirty="0"/>
              <a:t> was sind aktuelle Beispiele Krankheiten auf s</a:t>
            </a:r>
            <a:r>
              <a:rPr lang="de-DE" dirty="0"/>
              <a:t>ozialmedizinischer</a:t>
            </a:r>
            <a:r>
              <a:rPr lang="de-DE" baseline="0" dirty="0"/>
              <a:t> Ebene</a:t>
            </a:r>
            <a:r>
              <a:rPr lang="de-DE" dirty="0"/>
              <a:t>? Heute: Dürren, heftige Regenfälle und Wirbelstürme begünstigen Ausbreitung in Afrika, v. a. Mosambik und Malawi, Erdbeben Haiti,</a:t>
            </a:r>
            <a:r>
              <a:rPr lang="de-DE" baseline="0" dirty="0"/>
              <a:t> COVID</a:t>
            </a:r>
          </a:p>
          <a:p>
            <a:r>
              <a:rPr lang="de-DE" baseline="0" dirty="0"/>
              <a:t>Soziale Fürsorge: diejenigen, die nicht das Wissen, den Zugang, die Mittel haben</a:t>
            </a:r>
            <a:endParaRPr lang="de-DE" dirty="0"/>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16</a:t>
            </a:fld>
            <a:endParaRPr lang="de-DE"/>
          </a:p>
        </p:txBody>
      </p:sp>
    </p:spTree>
    <p:extLst>
      <p:ext uri="{BB962C8B-B14F-4D97-AF65-F5344CB8AC3E}">
        <p14:creationId xmlns:p14="http://schemas.microsoft.com/office/powerpoint/2010/main" val="38747187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Vorher Deutschland, jetzt kurze Exkurs</a:t>
            </a:r>
            <a:r>
              <a:rPr lang="de-DE" baseline="0" dirty="0"/>
              <a:t> international und als weibliches Beispiel</a:t>
            </a:r>
            <a:endParaRPr lang="de-DE" dirty="0"/>
          </a:p>
          <a:p>
            <a:r>
              <a:rPr lang="de-DE" dirty="0"/>
              <a:t>Weibliches</a:t>
            </a:r>
            <a:r>
              <a:rPr lang="de-DE" baseline="0" dirty="0"/>
              <a:t> Beispiel der Epidemiologie</a:t>
            </a:r>
          </a:p>
          <a:p>
            <a:r>
              <a:rPr lang="de-DE" baseline="0" dirty="0"/>
              <a:t>Statistische Analysen im Bereich der Hygienebedingungen</a:t>
            </a:r>
          </a:p>
          <a:p>
            <a:r>
              <a:rPr lang="de-DE" baseline="0" dirty="0"/>
              <a:t>Neben ärztlichem Wissen braucht es ein eigenes pflegerisches Wissen</a:t>
            </a:r>
          </a:p>
          <a:p>
            <a:r>
              <a:rPr lang="de-DE" baseline="0" dirty="0"/>
              <a:t>Schriften zur Krankenpflege, Pflegetheorie</a:t>
            </a:r>
          </a:p>
          <a:p>
            <a:r>
              <a:rPr lang="de-DE" baseline="0" dirty="0"/>
              <a:t>Pionierin visueller Veranschaulichung von Zusammenhängen in der Statistik</a:t>
            </a:r>
          </a:p>
          <a:p>
            <a:r>
              <a:rPr lang="de-DE" baseline="0" dirty="0"/>
              <a:t>Fragebögen in Krankenhäusern zur Entdeckung von Missständen</a:t>
            </a:r>
            <a:endParaRPr lang="de-DE" dirty="0"/>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17</a:t>
            </a:fld>
            <a:endParaRPr lang="de-DE"/>
          </a:p>
        </p:txBody>
      </p:sp>
    </p:spTree>
    <p:extLst>
      <p:ext uri="{BB962C8B-B14F-4D97-AF65-F5344CB8AC3E}">
        <p14:creationId xmlns:p14="http://schemas.microsoft.com/office/powerpoint/2010/main" val="32033578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US-Amerikaner wollten nach 2. Weltkrieg Public</a:t>
            </a:r>
            <a:r>
              <a:rPr lang="de-DE" baseline="0" dirty="0"/>
              <a:t> </a:t>
            </a:r>
            <a:r>
              <a:rPr lang="de-DE" baseline="0" dirty="0" err="1"/>
              <a:t>Health</a:t>
            </a:r>
            <a:r>
              <a:rPr lang="de-DE" baseline="0" dirty="0"/>
              <a:t> School gründen und Disziplin verankern, aber Gedanke der Bevölkerungsgesundheit noch stark mit Erb- und Rassenhygiene der Nationalsozialist*innen verbunden: Schwierigkeiten nach dem Krieg</a:t>
            </a:r>
          </a:p>
          <a:p>
            <a:r>
              <a:rPr lang="de-DE" baseline="0" dirty="0"/>
              <a:t>Schwierigkeiten: Personal sehr von Geschichte belastet, daher eher klare medizinische Versorgung-Sozialmedizin, gesellschaftliche Faktoren wurden erstmal im Hintergrund gehalten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t>BRD: medizinisch technisch, dezentral, libertär, </a:t>
            </a:r>
            <a:r>
              <a:rPr lang="de-DE" dirty="0"/>
              <a:t>Kollektive Sicht bis ins 21. Jhd. in Praxis und an Universitäten vernachlässigt;</a:t>
            </a:r>
            <a:r>
              <a:rPr lang="de-DE" baseline="0" dirty="0"/>
              <a:t> Versicherungssysteme DDR: zentralistisch, Prävention in Betrieben</a:t>
            </a:r>
            <a:endParaRPr lang="de-DE" dirty="0"/>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18</a:t>
            </a:fld>
            <a:endParaRPr lang="de-DE"/>
          </a:p>
        </p:txBody>
      </p:sp>
    </p:spTree>
    <p:extLst>
      <p:ext uri="{BB962C8B-B14F-4D97-AF65-F5344CB8AC3E}">
        <p14:creationId xmlns:p14="http://schemas.microsoft.com/office/powerpoint/2010/main" val="8148619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Als Einstieg/Gliederung</a:t>
            </a:r>
            <a:r>
              <a:rPr lang="de-DE" baseline="0" dirty="0"/>
              <a:t> für </a:t>
            </a:r>
            <a:r>
              <a:rPr lang="de-DE" dirty="0"/>
              <a:t>die nächsten Folien</a:t>
            </a:r>
          </a:p>
          <a:p>
            <a:r>
              <a:rPr lang="de-DE" baseline="0" dirty="0"/>
              <a:t>Sozialmedizin hat enge Bezüge zur Arbeitsmedizin, PH ist noch sehr viel mehr </a:t>
            </a:r>
          </a:p>
          <a:p>
            <a:r>
              <a:rPr lang="de-DE" baseline="0" dirty="0"/>
              <a:t>Wir schauen uns heute </a:t>
            </a:r>
            <a:r>
              <a:rPr lang="de-DE" baseline="0" dirty="0" err="1"/>
              <a:t>Epi</a:t>
            </a:r>
            <a:r>
              <a:rPr lang="de-DE" baseline="0" dirty="0"/>
              <a:t>, Demografie und soziale Determinanten an, Salutogene usw. in späteren Semestern</a:t>
            </a:r>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20</a:t>
            </a:fld>
            <a:endParaRPr lang="de-DE"/>
          </a:p>
        </p:txBody>
      </p:sp>
    </p:spTree>
    <p:extLst>
      <p:ext uri="{BB962C8B-B14F-4D97-AF65-F5344CB8AC3E}">
        <p14:creationId xmlns:p14="http://schemas.microsoft.com/office/powerpoint/2010/main" val="299207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a:t>Gesundheit und Krankheit entstehen nicht zufällig, es gibt diverse kausale Faktoren</a:t>
            </a:r>
          </a:p>
          <a:p>
            <a:r>
              <a:rPr lang="de-DE" baseline="0" dirty="0"/>
              <a:t>Früher Infektionen, heute vor allem nichtübertragebare Krankheiten, Medikamentenentwicklung, Studien, Psychische Gesundheit, Ungleichheiten</a:t>
            </a:r>
          </a:p>
          <a:p>
            <a:r>
              <a:rPr lang="de-DE" baseline="0" dirty="0"/>
              <a:t>Würde Methode der Gesundheitswissenschaften abdecken (Lernziele)</a:t>
            </a:r>
            <a:endParaRPr lang="de-DE" dirty="0"/>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22</a:t>
            </a:fld>
            <a:endParaRPr lang="de-DE"/>
          </a:p>
        </p:txBody>
      </p:sp>
    </p:spTree>
    <p:extLst>
      <p:ext uri="{BB962C8B-B14F-4D97-AF65-F5344CB8AC3E}">
        <p14:creationId xmlns:p14="http://schemas.microsoft.com/office/powerpoint/2010/main" val="407585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r>
              <a:rPr lang="de-DE" baseline="0" dirty="0"/>
              <a:t>Gründe: Impfungen (20. Jhd.), med. Innovationen (ab 1850); ab 1950 Lebensstandard und Ernährung besser</a:t>
            </a:r>
          </a:p>
          <a:p>
            <a:r>
              <a:rPr lang="de-DE" dirty="0"/>
              <a:t>https://www.uni-muenster.de/Geschichte/SWG-Online/dem_uebergang/glossar_epidemiolog.htm#:~:text=(tl)%20Als%20epidemiologischen%20%C3%9Cbergang%20bezeichnet,erstreckte%20sich%20%C3%BCber%20drei%20Jahrhunderte.</a:t>
            </a:r>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23</a:t>
            </a:fld>
            <a:endParaRPr lang="de-DE"/>
          </a:p>
        </p:txBody>
      </p:sp>
    </p:spTree>
    <p:extLst>
      <p:ext uri="{BB962C8B-B14F-4D97-AF65-F5344CB8AC3E}">
        <p14:creationId xmlns:p14="http://schemas.microsoft.com/office/powerpoint/2010/main" val="26906075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Ende Pestepidemien im 17. Jhd. Und Rückgang weiterer Infektionskrankheiten</a:t>
            </a:r>
            <a:r>
              <a:rPr lang="de-DE" baseline="0" dirty="0"/>
              <a:t> wie Pocken, Typhus (schon bei Geschichte der Sozialmedizin gesehen)</a:t>
            </a:r>
          </a:p>
          <a:p>
            <a:r>
              <a:rPr lang="de-DE" baseline="0" dirty="0"/>
              <a:t>Einteilung überall etwas anders, aber grundsätzlich geht es um den Wandel der Krankheitsformen</a:t>
            </a:r>
          </a:p>
          <a:p>
            <a:r>
              <a:rPr lang="de-DE" baseline="0" dirty="0"/>
              <a:t>Beginn Industrialisierung gegen Ende des 18. Jhd.</a:t>
            </a:r>
          </a:p>
          <a:p>
            <a:r>
              <a:rPr lang="de-DE" baseline="0" dirty="0"/>
              <a:t>Soziale Krankheiten in der Runde abfragen (meint Süchte, Gewalt, Unfälle, Zusammenhang mit individuellem Lebensstil und Verhalten)</a:t>
            </a:r>
          </a:p>
          <a:p>
            <a:r>
              <a:rPr lang="de-DE" baseline="0" dirty="0"/>
              <a:t>Degenerativ: Abnutzung, Verschleiß, Alterung </a:t>
            </a:r>
            <a:r>
              <a:rPr lang="de-DE" baseline="0" dirty="0">
                <a:sym typeface="Wingdings" panose="05000000000000000000" pitchFamily="2" charset="2"/>
              </a:rPr>
              <a:t> Veränderung der Altersstruktur bedeutet auch Wandel Krankheitsbilder</a:t>
            </a:r>
          </a:p>
          <a:p>
            <a:r>
              <a:rPr lang="de-DE" baseline="0" dirty="0">
                <a:sym typeface="Wingdings" panose="05000000000000000000" pitchFamily="2" charset="2"/>
              </a:rPr>
              <a:t>Was denkt ihr aktuell?</a:t>
            </a:r>
            <a:endParaRPr lang="de-DE" dirty="0"/>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24</a:t>
            </a:fld>
            <a:endParaRPr lang="de-DE"/>
          </a:p>
        </p:txBody>
      </p:sp>
    </p:spTree>
    <p:extLst>
      <p:ext uri="{BB962C8B-B14F-4D97-AF65-F5344CB8AC3E}">
        <p14:creationId xmlns:p14="http://schemas.microsoft.com/office/powerpoint/2010/main" val="21367641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a:solidFill>
                  <a:schemeClr val="tx1"/>
                </a:solidFill>
                <a:effectLst/>
                <a:latin typeface="+mn-lt"/>
                <a:ea typeface="+mn-ea"/>
                <a:cs typeface="+mn-cs"/>
              </a:rPr>
              <a:t>Die Lebens­erwartung bei Geburt ist im Zusammen­hang mit dem demo­grafischen Wandel der zentrale Indikator, um den langfristigen Trend hin zu einem immer längeren Leben auszu­drücken. Dieser lang­fristige Trend war bereits seit Beginn der statistischen Auf­zeichnungen zum Ende des 19. Jahrhunderts zu beobachten. Seitdem hat sich die Lebens­erwartung bei Geburt mehr als ver­doppelt. </a:t>
            </a:r>
            <a:r>
              <a:rPr lang="de-DE" sz="1200" b="0" i="0" kern="1200" baseline="0" dirty="0">
                <a:solidFill>
                  <a:schemeClr val="tx1"/>
                </a:solidFill>
                <a:effectLst/>
                <a:latin typeface="+mn-lt"/>
                <a:ea typeface="+mn-ea"/>
                <a:cs typeface="+mn-cs"/>
                <a:sym typeface="Wingdings" panose="05000000000000000000" pitchFamily="2" charset="2"/>
              </a:rPr>
              <a:t></a:t>
            </a:r>
            <a:r>
              <a:rPr lang="de-DE" baseline="0" dirty="0"/>
              <a:t>bis 1960/vor 18. Jhd. allerdings wenig mit moderner Medizin zu tun, alles rein strukturell, Ernährung und Hygiene als wichtiger Einflussfaktor, Wohnsituation und Arbeitsbedingungen, danach erst medizinischer Fortschritt; </a:t>
            </a:r>
          </a:p>
          <a:p>
            <a:r>
              <a:rPr lang="de-DE" baseline="0" dirty="0"/>
              <a:t>Abbildung auch passend zu Demografie, in folgenden Folien</a:t>
            </a:r>
          </a:p>
          <a:p>
            <a:r>
              <a:rPr lang="de-DE" baseline="0" dirty="0"/>
              <a:t>Murmelgruppen oder Plenum: Wie geht’s weiter?</a:t>
            </a:r>
          </a:p>
          <a:p>
            <a:r>
              <a:rPr lang="de-DE" baseline="0" dirty="0"/>
              <a:t>Lebenserwartung und Altern kann nicht linear gerechnet und verglichen werden über verschiedene Zeitalter</a:t>
            </a:r>
            <a:endParaRPr lang="de-DE" dirty="0"/>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25</a:t>
            </a:fld>
            <a:endParaRPr lang="de-DE"/>
          </a:p>
        </p:txBody>
      </p:sp>
    </p:spTree>
    <p:extLst>
      <p:ext uri="{BB962C8B-B14F-4D97-AF65-F5344CB8AC3E}">
        <p14:creationId xmlns:p14="http://schemas.microsoft.com/office/powerpoint/2010/main" val="33951715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Hier</a:t>
            </a:r>
            <a:r>
              <a:rPr lang="de-DE" baseline="0" dirty="0"/>
              <a:t> nochmal nicht-medizinische Einflüsse auf Sterberate</a:t>
            </a:r>
            <a:endParaRPr lang="de-DE" dirty="0"/>
          </a:p>
          <a:p>
            <a:r>
              <a:rPr lang="de-DE" dirty="0"/>
              <a:t>Fragen:</a:t>
            </a:r>
            <a:r>
              <a:rPr lang="de-DE" baseline="0" dirty="0"/>
              <a:t> was sieht man hier konkret?</a:t>
            </a:r>
          </a:p>
          <a:p>
            <a:r>
              <a:rPr lang="de-DE" baseline="0" dirty="0"/>
              <a:t>Deutlicher Zusammenhang zwischen Bildung und Sterberisiko für gesamte Bevölkerung und getrennt für Männer und Frauen</a:t>
            </a:r>
          </a:p>
          <a:p>
            <a:r>
              <a:rPr lang="de-DE" baseline="0" dirty="0"/>
              <a:t>Nochmal aufgreifen bei quantitativen Methoden</a:t>
            </a:r>
          </a:p>
          <a:p>
            <a:r>
              <a:rPr lang="de-DE" baseline="0" dirty="0"/>
              <a:t>Schönes Beispiel für </a:t>
            </a:r>
            <a:r>
              <a:rPr lang="de-DE" baseline="0" dirty="0" err="1"/>
              <a:t>Intersektionalität</a:t>
            </a:r>
            <a:endParaRPr lang="de-DE" baseline="0" dirty="0"/>
          </a:p>
          <a:p>
            <a:r>
              <a:rPr lang="de-DE" b="1" baseline="0" dirty="0"/>
              <a:t>Genauso bei Einkommen: </a:t>
            </a:r>
            <a:r>
              <a:rPr lang="de-DE" sz="1200" b="0" i="0" kern="1200" baseline="0" dirty="0">
                <a:solidFill>
                  <a:schemeClr val="tx1"/>
                </a:solidFill>
                <a:effectLst/>
                <a:latin typeface="+mn-lt"/>
                <a:ea typeface="+mn-ea"/>
                <a:cs typeface="+mn-cs"/>
              </a:rPr>
              <a:t>Höheres individuelles Einkommen geht bei Männern mit einem geringeren Sterberisiko einher, bei Frauen wiederum nicht</a:t>
            </a:r>
          </a:p>
          <a:p>
            <a:r>
              <a:rPr lang="de-DE" sz="1200" b="0" i="0" kern="1200" dirty="0">
                <a:solidFill>
                  <a:schemeClr val="tx1"/>
                </a:solidFill>
                <a:effectLst/>
                <a:latin typeface="+mn-lt"/>
                <a:ea typeface="+mn-ea"/>
                <a:cs typeface="+mn-cs"/>
              </a:rPr>
              <a:t>Frauen mit Kindern unterbrechen unabhängig vom Bildungsstatuts häufiger und länger ihre Karriere:</a:t>
            </a:r>
            <a:r>
              <a:rPr lang="de-DE" sz="1200" b="0" i="0" kern="1200" baseline="0" dirty="0">
                <a:solidFill>
                  <a:schemeClr val="tx1"/>
                </a:solidFill>
                <a:effectLst/>
                <a:latin typeface="+mn-lt"/>
                <a:ea typeface="+mn-ea"/>
                <a:cs typeface="+mn-cs"/>
              </a:rPr>
              <a:t> Individuelles Einkommen weniger ausschlaggebend, Haushaltseinkommen hier entscheidend: mit höherem Haushaltseinkommen sinkt das Sterberisiko für Frauen und Männer; psychische und physische Gesundheit steigen mit höherem individuellen Einkommen und höherem Haushaltseinkommen: warum? Zugang zu besserer Versorgung, weniger belastende Berufe, gesunden Lebensstil leisten (gesamten Bericht bei </a:t>
            </a:r>
            <a:r>
              <a:rPr lang="de-DE" sz="1200" b="0" i="0" kern="1200" baseline="0" dirty="0" err="1">
                <a:solidFill>
                  <a:schemeClr val="tx1"/>
                </a:solidFill>
                <a:effectLst/>
                <a:latin typeface="+mn-lt"/>
                <a:ea typeface="+mn-ea"/>
                <a:cs typeface="+mn-cs"/>
              </a:rPr>
              <a:t>Moodle</a:t>
            </a:r>
            <a:r>
              <a:rPr lang="de-DE" sz="1200" b="0" i="0" kern="1200" baseline="0" dirty="0">
                <a:solidFill>
                  <a:schemeClr val="tx1"/>
                </a:solidFill>
                <a:effectLst/>
                <a:latin typeface="+mn-lt"/>
                <a:ea typeface="+mn-ea"/>
                <a:cs typeface="+mn-cs"/>
              </a:rPr>
              <a:t> zur Verfügung stellen)</a:t>
            </a:r>
            <a:endParaRPr lang="de-DE" dirty="0"/>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26</a:t>
            </a:fld>
            <a:endParaRPr lang="de-DE"/>
          </a:p>
        </p:txBody>
      </p:sp>
    </p:spTree>
    <p:extLst>
      <p:ext uri="{BB962C8B-B14F-4D97-AF65-F5344CB8AC3E}">
        <p14:creationId xmlns:p14="http://schemas.microsoft.com/office/powerpoint/2010/main" val="24753997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27</a:t>
            </a:fld>
            <a:endParaRPr lang="de-DE"/>
          </a:p>
        </p:txBody>
      </p:sp>
    </p:spTree>
    <p:extLst>
      <p:ext uri="{BB962C8B-B14F-4D97-AF65-F5344CB8AC3E}">
        <p14:creationId xmlns:p14="http://schemas.microsoft.com/office/powerpoint/2010/main" val="12176969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Frage in</a:t>
            </a:r>
            <a:r>
              <a:rPr lang="de-DE" baseline="0" dirty="0"/>
              <a:t> die Runde</a:t>
            </a:r>
            <a:r>
              <a:rPr lang="de-DE" dirty="0"/>
              <a:t>: woher stammen Daten der Bevölkerung</a:t>
            </a:r>
            <a:r>
              <a:rPr lang="de-DE" baseline="0" dirty="0"/>
              <a:t> (Geburten- und Sterberegister, Volkszählungen…)</a:t>
            </a:r>
            <a:endParaRPr lang="de-DE" dirty="0"/>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28</a:t>
            </a:fld>
            <a:endParaRPr lang="de-DE"/>
          </a:p>
        </p:txBody>
      </p:sp>
    </p:spTree>
    <p:extLst>
      <p:ext uri="{BB962C8B-B14F-4D97-AF65-F5344CB8AC3E}">
        <p14:creationId xmlns:p14="http://schemas.microsoft.com/office/powerpoint/2010/main" val="33402677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Gesamtquotient betrachtet</a:t>
            </a:r>
            <a:r>
              <a:rPr lang="de-DE" baseline="0" dirty="0"/>
              <a:t> Erwerbstätige/Verhältnisse (Rente usw.)</a:t>
            </a:r>
          </a:p>
          <a:p>
            <a:pPr lvl="0"/>
            <a:r>
              <a:rPr lang="de-DE" sz="1200" kern="1200" dirty="0">
                <a:solidFill>
                  <a:schemeClr val="tx1"/>
                </a:solidFill>
                <a:effectLst/>
                <a:latin typeface="+mn-lt"/>
                <a:ea typeface="+mn-ea"/>
                <a:cs typeface="+mn-cs"/>
              </a:rPr>
              <a:t>Altenquotient beschreibt das Verhältnis von Menschen im Rentenalter (67 Jahre oder älter) zu Menschen im erwerbsfähigen Alter (20-66 Jahre)</a:t>
            </a:r>
          </a:p>
          <a:p>
            <a:pPr lvl="0"/>
            <a:r>
              <a:rPr lang="de-DE" sz="1200" kern="1200" dirty="0">
                <a:solidFill>
                  <a:schemeClr val="tx1"/>
                </a:solidFill>
                <a:effectLst/>
                <a:latin typeface="+mn-lt"/>
                <a:ea typeface="+mn-ea"/>
                <a:cs typeface="+mn-cs"/>
              </a:rPr>
              <a:t>Wie viele Menschen im Rentenalter stehen 100 Menschen im erwerbstätigen Alter gegenüber? </a:t>
            </a:r>
          </a:p>
          <a:p>
            <a:pPr lvl="0"/>
            <a:r>
              <a:rPr lang="de-DE" sz="1200" u="sng" kern="1200" dirty="0">
                <a:solidFill>
                  <a:schemeClr val="tx1"/>
                </a:solidFill>
                <a:effectLst/>
                <a:latin typeface="+mn-lt"/>
                <a:ea typeface="+mn-ea"/>
                <a:cs typeface="+mn-cs"/>
                <a:hlinkClick r:id="rId3"/>
              </a:rPr>
              <a:t>https://www.gut-leben-in-deutschland.de/indikatoren/einkommen/altenquotient/</a:t>
            </a:r>
            <a:r>
              <a:rPr lang="de-DE" sz="1200" kern="1200" dirty="0">
                <a:solidFill>
                  <a:schemeClr val="tx1"/>
                </a:solidFill>
                <a:effectLst/>
                <a:latin typeface="+mn-lt"/>
                <a:ea typeface="+mn-ea"/>
                <a:cs typeface="+mn-cs"/>
              </a:rPr>
              <a:t> </a:t>
            </a:r>
          </a:p>
          <a:p>
            <a:pPr lvl="0"/>
            <a:r>
              <a:rPr lang="de-DE" sz="1200" u="sng" kern="1200" dirty="0">
                <a:solidFill>
                  <a:schemeClr val="tx1"/>
                </a:solidFill>
                <a:effectLst/>
                <a:latin typeface="+mn-lt"/>
                <a:ea typeface="+mn-ea"/>
                <a:cs typeface="+mn-cs"/>
                <a:hlinkClick r:id="rId4"/>
              </a:rPr>
              <a:t>https://www.bib.bund.de/DE/Fakten/Fakt/B16-Jugendquotient-Altenquotient-Gesamtquotient-1871-Vorausberechnung.html</a:t>
            </a:r>
            <a:endParaRPr lang="de-DE" sz="1200" u="sng" kern="1200" dirty="0">
              <a:solidFill>
                <a:schemeClr val="tx1"/>
              </a:solidFill>
              <a:effectLst/>
              <a:latin typeface="+mn-lt"/>
              <a:ea typeface="+mn-ea"/>
              <a:cs typeface="+mn-cs"/>
            </a:endParaRPr>
          </a:p>
          <a:p>
            <a:pPr lvl="0"/>
            <a:r>
              <a:rPr lang="de-DE" sz="1200" u="sng" kern="1200" dirty="0">
                <a:solidFill>
                  <a:schemeClr val="tx1"/>
                </a:solidFill>
                <a:effectLst/>
                <a:latin typeface="+mn-lt"/>
                <a:ea typeface="+mn-ea"/>
                <a:cs typeface="+mn-cs"/>
              </a:rPr>
              <a:t>Zahlen</a:t>
            </a:r>
            <a:r>
              <a:rPr lang="de-DE" sz="1200" u="sng" kern="1200" baseline="0" dirty="0">
                <a:solidFill>
                  <a:schemeClr val="tx1"/>
                </a:solidFill>
                <a:effectLst/>
                <a:latin typeface="+mn-lt"/>
                <a:ea typeface="+mn-ea"/>
                <a:cs typeface="+mn-cs"/>
              </a:rPr>
              <a:t> Folie: </a:t>
            </a:r>
            <a:r>
              <a:rPr lang="de-DE" dirty="0">
                <a:hlinkClick r:id="rId5"/>
              </a:rPr>
              <a:t>Bevölkerung im Erwerbsalter sowie Seniorinnen und Senioren - Statistisches Bundesamt (destatis.de)</a:t>
            </a:r>
            <a:endParaRPr lang="de-DE" sz="1200" kern="1200" dirty="0">
              <a:solidFill>
                <a:schemeClr val="tx1"/>
              </a:solidFill>
              <a:effectLst/>
              <a:latin typeface="+mn-lt"/>
              <a:ea typeface="+mn-ea"/>
              <a:cs typeface="+mn-cs"/>
            </a:endParaRPr>
          </a:p>
          <a:p>
            <a:r>
              <a:rPr lang="de-DE" dirty="0"/>
              <a:t>Vorher war Rentenalter 65,</a:t>
            </a:r>
            <a:r>
              <a:rPr lang="de-DE" baseline="0" dirty="0"/>
              <a:t> daher mag Altenquotient/Jahresvergleich etwas mit Vorsicht interpretiert werden (nichts zur Anpassung gefunden; Statistisches Bundesamt unterschiedliches Alter Renteneintritt, aber es geht grundsätzlich um Rentenalter, daher wahrscheinlich das als Kriterium statt Alter selbst))</a:t>
            </a:r>
            <a:endParaRPr lang="de-DE" dirty="0"/>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29</a:t>
            </a:fld>
            <a:endParaRPr lang="de-DE"/>
          </a:p>
        </p:txBody>
      </p:sp>
    </p:spTree>
    <p:extLst>
      <p:ext uri="{BB962C8B-B14F-4D97-AF65-F5344CB8AC3E}">
        <p14:creationId xmlns:p14="http://schemas.microsoft.com/office/powerpoint/2010/main" val="1983074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Zusammensetzung</a:t>
            </a:r>
            <a:r>
              <a:rPr lang="de-DE" baseline="0" dirty="0"/>
              <a:t> der Bevölkerung ändert sich: Lebenserwartung steigt, weniger Geburten und Sterbefälle (1. demografischer Übergang), mehr Alte, weniger Junge, Fachkräftemangel, Lebensformen ändern sich, Ehen im Wandel, Pflege und Pflegebedürftigkeit, Demenz…</a:t>
            </a:r>
          </a:p>
          <a:p>
            <a:r>
              <a:rPr lang="de-DE" baseline="0" dirty="0"/>
              <a:t>Jede 2. Person in Deutschland ist heute älter als 45, jede 5. älter als 66; in letzten Jahrzehnten (seit 2010) allerdings durch Zuwanderung und Geburten wieder etwas verjüngt, trotzdem weiter Geburtendefizit</a:t>
            </a:r>
          </a:p>
          <a:p>
            <a:r>
              <a:rPr lang="de-DE" baseline="0" dirty="0"/>
              <a:t>07.06.2024: Gründe diskutieren, wie entsteht der demografische Wandel, was beeinflusst unsere Gesundheit in Zukunft? Partnerarbeit o. Ä.? Beispiel Charité Serie (Ausschnitt zeigen?), Klimawandel als großer Einfluss, was noch? Durch Diskussion sollte klar werden, wie wenig Gesundheit eigentlich mit Individualmedizin an sich hat und wie wichtig die soziale Ebene/Public </a:t>
            </a:r>
            <a:r>
              <a:rPr lang="de-DE" baseline="0" dirty="0" err="1"/>
              <a:t>Health</a:t>
            </a:r>
            <a:r>
              <a:rPr lang="de-DE" baseline="0" dirty="0"/>
              <a:t> ist</a:t>
            </a:r>
            <a:endParaRPr lang="de-DE" dirty="0"/>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30</a:t>
            </a:fld>
            <a:endParaRPr lang="de-DE"/>
          </a:p>
        </p:txBody>
      </p:sp>
    </p:spTree>
    <p:extLst>
      <p:ext uri="{BB962C8B-B14F-4D97-AF65-F5344CB8AC3E}">
        <p14:creationId xmlns:p14="http://schemas.microsoft.com/office/powerpoint/2010/main" val="13275277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18.-Mitte 20. Jhd.</a:t>
            </a:r>
          </a:p>
          <a:p>
            <a:r>
              <a:rPr lang="de-DE" dirty="0"/>
              <a:t>Gründe wie bei epidemiologischem Übergang; hier aber grober eingeteilt und Ausgangspunkt Geburten-</a:t>
            </a:r>
            <a:r>
              <a:rPr lang="de-DE" baseline="0" dirty="0"/>
              <a:t> und Sterbeziffern, bei Epidemiologie sind Krankheitsformen im Vordergrund</a:t>
            </a:r>
          </a:p>
          <a:p>
            <a:r>
              <a:rPr lang="de-DE" baseline="0" dirty="0"/>
              <a:t>Kann auch in mehrere Phasen aufgeteilt werden</a:t>
            </a:r>
          </a:p>
          <a:p>
            <a:r>
              <a:rPr lang="de-DE" baseline="0" dirty="0"/>
              <a:t>Wegen höherer Überlebenswahrscheinlichkeit bei Kindern werden nicht mehr so viele Kinder bekommen, wirtschaftlicher und gesellschaftlicher Wandel bedeuten zudem, dass weniger Arbeitskraft durch Kinder abgedeckt werden muss</a:t>
            </a:r>
          </a:p>
          <a:p>
            <a:r>
              <a:rPr lang="de-DE" baseline="0" dirty="0"/>
              <a:t>Höchste Wachstumsraten zeitlich mit Industrialisierung, Rückgang Wachstum bis Beginn der 2. Hälfte des 20. Jhd.</a:t>
            </a:r>
            <a:endParaRPr lang="de-DE" dirty="0"/>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31</a:t>
            </a:fld>
            <a:endParaRPr lang="de-DE"/>
          </a:p>
        </p:txBody>
      </p:sp>
    </p:spTree>
    <p:extLst>
      <p:ext uri="{BB962C8B-B14F-4D97-AF65-F5344CB8AC3E}">
        <p14:creationId xmlns:p14="http://schemas.microsoft.com/office/powerpoint/2010/main" val="29394264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Entwicklungen</a:t>
            </a:r>
            <a:r>
              <a:rPr lang="de-DE" baseline="0" dirty="0"/>
              <a:t> in Europa danach dann ähnlich in Entwicklungsländern</a:t>
            </a:r>
          </a:p>
          <a:p>
            <a:r>
              <a:rPr lang="de-DE" baseline="0" dirty="0"/>
              <a:t>Je Frau bräuchte es 2,1 Kinder, um den Bestand der Bevölkerung zu erhalten</a:t>
            </a:r>
          </a:p>
          <a:p>
            <a:r>
              <a:rPr lang="de-DE" baseline="0" dirty="0"/>
              <a:t>Frauen haben mehr bildungsbezogene und berufliche Möglichkeiten, sodass Geburtenrate gesunken ist</a:t>
            </a:r>
          </a:p>
          <a:p>
            <a:r>
              <a:rPr lang="de-DE" baseline="0" dirty="0"/>
              <a:t>Geburtenrate in Ostdeutschland ging nach der Wende deutlich nach unten; woran lag das? Ostdeutsche Frauen haben sich freiwillig sterilisieren lassen, in der Hoffnung, dass sie ihre Jobs behalten, aber das ging nicht auf</a:t>
            </a:r>
            <a:endParaRPr lang="de-DE" dirty="0"/>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32</a:t>
            </a:fld>
            <a:endParaRPr lang="de-DE"/>
          </a:p>
        </p:txBody>
      </p:sp>
    </p:spTree>
    <p:extLst>
      <p:ext uri="{BB962C8B-B14F-4D97-AF65-F5344CB8AC3E}">
        <p14:creationId xmlns:p14="http://schemas.microsoft.com/office/powerpoint/2010/main" val="32835461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Lebenserwartung</a:t>
            </a:r>
            <a:r>
              <a:rPr lang="de-DE" baseline="0" dirty="0"/>
              <a:t> steigt: Frage des Gesundheitszustandes und Versorgungsbedarf</a:t>
            </a:r>
          </a:p>
          <a:p>
            <a:r>
              <a:rPr lang="de-DE" baseline="0" dirty="0"/>
              <a:t>Höheres Alter erst Auftreten: z. B. wegen Prävention</a:t>
            </a:r>
            <a:endParaRPr lang="de-DE" dirty="0"/>
          </a:p>
          <a:p>
            <a:r>
              <a:rPr lang="de-DE" dirty="0"/>
              <a:t>Kostensteigerung bei unveränderten Versorgungsstrukturen</a:t>
            </a:r>
            <a:r>
              <a:rPr lang="de-DE" baseline="0" dirty="0"/>
              <a:t> und -abläufen</a:t>
            </a:r>
          </a:p>
          <a:p>
            <a:r>
              <a:rPr lang="de-DE" baseline="0" dirty="0"/>
              <a:t>Auch </a:t>
            </a:r>
            <a:r>
              <a:rPr lang="de-DE" baseline="0" dirty="0" err="1"/>
              <a:t>Medikalisierungs</a:t>
            </a:r>
            <a:r>
              <a:rPr lang="de-DE" baseline="0" dirty="0"/>
              <a:t>- und Kompressionsthese (mehr Medikamente und Morbidität bei Expansion)</a:t>
            </a:r>
          </a:p>
          <a:p>
            <a:r>
              <a:rPr lang="de-DE" baseline="0" dirty="0"/>
              <a:t>Ziel wäre in bestem Fall gesundes Altern, sprich Kompressionsthese</a:t>
            </a:r>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33</a:t>
            </a:fld>
            <a:endParaRPr lang="de-DE"/>
          </a:p>
        </p:txBody>
      </p:sp>
    </p:spTree>
    <p:extLst>
      <p:ext uri="{BB962C8B-B14F-4D97-AF65-F5344CB8AC3E}">
        <p14:creationId xmlns:p14="http://schemas.microsoft.com/office/powerpoint/2010/main" val="25036031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a:t>Anfänge der Sozialmedizin haben wir thematisiert, aber Relevanz im heutigen Gesundheitswesen erst Ende des 20. Jhd. gekommen, auch entwickelnde Ansätze der Versorgungsforschung bedeutsam</a:t>
            </a:r>
          </a:p>
          <a:p>
            <a:r>
              <a:rPr lang="de-DE" baseline="0" dirty="0"/>
              <a:t>von der alltäglichen Seite aufziehen, auf Interaktionen der verschiedenen Versorgungsstrukturen eingehen</a:t>
            </a:r>
          </a:p>
          <a:p>
            <a:r>
              <a:rPr lang="de-DE" baseline="0" dirty="0"/>
              <a:t>Vermittelnde Position besteht insbesondere in Sozialversicherung und Bewertung von Leistungsfällen</a:t>
            </a:r>
          </a:p>
          <a:p>
            <a:r>
              <a:rPr lang="de-DE" baseline="0" dirty="0"/>
              <a:t>Gesundheitsförderung und Prävention spielen große Rolle: soziale Umwelt der Menschen im Vordergrund (Verbindung ökosoziale Theorie Krieger)</a:t>
            </a:r>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35</a:t>
            </a:fld>
            <a:endParaRPr lang="de-DE"/>
          </a:p>
        </p:txBody>
      </p:sp>
    </p:spTree>
    <p:extLst>
      <p:ext uri="{BB962C8B-B14F-4D97-AF65-F5344CB8AC3E}">
        <p14:creationId xmlns:p14="http://schemas.microsoft.com/office/powerpoint/2010/main" val="1865331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de-DE" sz="1200" dirty="0"/>
              <a:t>riesiges Problem: gesundheitliche Ungleichheit ist überall verbreitet und erfordert dringend die Aufmerksamkeit</a:t>
            </a:r>
          </a:p>
          <a:p>
            <a:pPr marL="0" marR="0" lvl="0" indent="0" algn="l" defTabSz="914400" rtl="0" eaLnBrk="0" fontAlgn="base" latinLnBrk="0" hangingPunct="0">
              <a:lnSpc>
                <a:spcPct val="100000"/>
              </a:lnSpc>
              <a:spcBef>
                <a:spcPct val="30000"/>
              </a:spcBef>
              <a:spcAft>
                <a:spcPct val="0"/>
              </a:spcAft>
              <a:buClrTx/>
              <a:buSzTx/>
              <a:buFontTx/>
              <a:buNone/>
              <a:tabLst/>
              <a:defRPr/>
            </a:pPr>
            <a:r>
              <a:rPr lang="de-DE" sz="1200" baseline="0" dirty="0"/>
              <a:t>Gesundheit ist in Deutschland und auch sonst auf der Welt ungleich verteilt, und tritt sowohl geografisch </a:t>
            </a:r>
            <a:r>
              <a:rPr lang="de-DE" sz="1200" baseline="0" dirty="0" err="1"/>
              <a:t>geclustert</a:t>
            </a:r>
            <a:r>
              <a:rPr lang="de-DE" sz="1200" baseline="0" dirty="0"/>
              <a:t> als auch nach Sozialstatus stratifiziert auf.</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err="1"/>
              <a:t>Verstehensgrenze</a:t>
            </a:r>
            <a:r>
              <a:rPr lang="de-DE" dirty="0"/>
              <a:t> der Biomedizin: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Grafik:</a:t>
            </a:r>
            <a:r>
              <a:rPr lang="de-DE" baseline="0" dirty="0"/>
              <a:t> Je dunkler, desto höher die Mortalität ischämischer Herzkrankheiten</a:t>
            </a: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Ischämische Herzkrankheiten:</a:t>
            </a:r>
            <a:r>
              <a:rPr lang="de-DE" baseline="0" dirty="0"/>
              <a:t> </a:t>
            </a:r>
            <a:r>
              <a:rPr lang="de-DE" dirty="0"/>
              <a:t>v.a. chronisch ischämische Herzkrankheit und akuter Myokardinfarkt häufigste Todesursache in Deutschland</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Dabei zeigen</a:t>
            </a:r>
            <a:r>
              <a:rPr lang="de-DE" baseline="0" dirty="0"/>
              <a:t> sowohl </a:t>
            </a:r>
            <a:r>
              <a:rPr lang="de-DE" baseline="0" dirty="0" err="1"/>
              <a:t>Morb</a:t>
            </a:r>
            <a:r>
              <a:rPr lang="de-DE" baseline="0" dirty="0"/>
              <a:t>. als auch </a:t>
            </a:r>
            <a:r>
              <a:rPr lang="de-DE" baseline="0" dirty="0" err="1"/>
              <a:t>Mortal</a:t>
            </a:r>
            <a:r>
              <a:rPr lang="de-DE" baseline="0" dirty="0"/>
              <a:t>. eine hohe regionale Variabilität</a:t>
            </a:r>
            <a:endParaRPr lang="de-DE" dirty="0"/>
          </a:p>
          <a:p>
            <a:r>
              <a:rPr lang="de-DE" dirty="0"/>
              <a:t>Die Grafiken zeigen die </a:t>
            </a:r>
            <a:r>
              <a:rPr lang="de-DE" baseline="0" dirty="0"/>
              <a:t>Morbidität und Mortalität des Herzinfarktes, wobei Morbidität gemessen an </a:t>
            </a:r>
            <a:r>
              <a:rPr lang="de-DE" baseline="0" dirty="0" err="1"/>
              <a:t>Hospitalisationen</a:t>
            </a:r>
            <a:endParaRPr lang="de-DE" baseline="0" dirty="0"/>
          </a:p>
          <a:p>
            <a:pPr marL="342900" indent="-342900">
              <a:buFont typeface="Arial" panose="020B0604020202020204" pitchFamily="34" charset="0"/>
              <a:buChar char="•"/>
            </a:pPr>
            <a:r>
              <a:rPr lang="de-DE" dirty="0"/>
              <a:t>Morbidität: Alters- und geschlechtsstandardisierte vollstationäre</a:t>
            </a:r>
            <a:r>
              <a:rPr lang="de-DE" baseline="0" dirty="0"/>
              <a:t> </a:t>
            </a:r>
            <a:r>
              <a:rPr lang="de-DE" dirty="0" err="1"/>
              <a:t>Hospitalisationsrate</a:t>
            </a:r>
            <a:endParaRPr lang="de-DE" dirty="0"/>
          </a:p>
          <a:p>
            <a:pPr marL="568325" lvl="1" indent="-342900">
              <a:buFont typeface="Arial" panose="020B0604020202020204" pitchFamily="34" charset="0"/>
              <a:buChar char="•"/>
            </a:pPr>
            <a:r>
              <a:rPr lang="de-DE" dirty="0"/>
              <a:t>Zwischen </a:t>
            </a:r>
            <a:r>
              <a:rPr lang="en-GB" dirty="0"/>
              <a:t>188 und 270 </a:t>
            </a:r>
            <a:r>
              <a:rPr lang="en-GB" dirty="0" err="1"/>
              <a:t>Hospitalisationen</a:t>
            </a:r>
            <a:r>
              <a:rPr lang="en-GB" dirty="0"/>
              <a:t> pro 100.000 </a:t>
            </a:r>
          </a:p>
          <a:p>
            <a:pPr marL="342900" indent="-342900">
              <a:buFont typeface="Arial" panose="020B0604020202020204" pitchFamily="34" charset="0"/>
              <a:buChar char="•"/>
            </a:pPr>
            <a:r>
              <a:rPr lang="de-DE" dirty="0"/>
              <a:t>Mortalität: Alters- und geschlechtsstandardisierte Sterberate</a:t>
            </a:r>
          </a:p>
          <a:p>
            <a:pPr marL="568325" lvl="1" indent="-342900">
              <a:buFont typeface="Arial" panose="020B0604020202020204" pitchFamily="34" charset="0"/>
              <a:buChar char="•"/>
            </a:pPr>
            <a:r>
              <a:rPr lang="de-DE" dirty="0"/>
              <a:t>Zwischen </a:t>
            </a:r>
            <a:r>
              <a:rPr lang="en-GB" dirty="0"/>
              <a:t>25 und 72 </a:t>
            </a:r>
            <a:r>
              <a:rPr lang="en-GB" dirty="0" err="1"/>
              <a:t>Sterbefälle</a:t>
            </a:r>
            <a:r>
              <a:rPr lang="en-GB" dirty="0"/>
              <a:t> pro 100.000</a:t>
            </a:r>
          </a:p>
          <a:p>
            <a:pPr marL="225425" lvl="1" indent="0">
              <a:buFont typeface="Arial" panose="020B0604020202020204" pitchFamily="34" charset="0"/>
              <a:buNone/>
            </a:pPr>
            <a:r>
              <a:rPr lang="en-GB" dirty="0" err="1"/>
              <a:t>Ebenso</a:t>
            </a:r>
            <a:r>
              <a:rPr lang="en-GB" dirty="0"/>
              <a:t> </a:t>
            </a:r>
            <a:r>
              <a:rPr lang="en-GB" dirty="0" err="1"/>
              <a:t>bei</a:t>
            </a:r>
            <a:r>
              <a:rPr lang="en-GB" dirty="0"/>
              <a:t> </a:t>
            </a:r>
            <a:r>
              <a:rPr lang="en-GB" dirty="0" err="1"/>
              <a:t>anderen</a:t>
            </a:r>
            <a:r>
              <a:rPr lang="en-GB" baseline="0" dirty="0"/>
              <a:t> </a:t>
            </a:r>
            <a:r>
              <a:rPr lang="en-GB" baseline="0" dirty="0" err="1"/>
              <a:t>Erkrankungen</a:t>
            </a:r>
            <a:r>
              <a:rPr lang="en-GB" baseline="0" dirty="0"/>
              <a:t>, </a:t>
            </a:r>
            <a:r>
              <a:rPr lang="en-GB" baseline="0" dirty="0" err="1"/>
              <a:t>Beispiel</a:t>
            </a:r>
            <a:r>
              <a:rPr lang="en-GB" baseline="0" dirty="0"/>
              <a:t> Diabetes: </a:t>
            </a:r>
            <a:r>
              <a:rPr lang="de-DE" dirty="0"/>
              <a:t>Deutlicher Anstieg der Prävalenz</a:t>
            </a:r>
            <a:r>
              <a:rPr lang="de-DE" baseline="0" dirty="0"/>
              <a:t> seit den 1960er Jahren in Deutschland, gesundheitliche Ungleichheit nach Bildungsgruppen, Erhebliche regionale Prävalenzunterschiede</a:t>
            </a:r>
            <a:endParaRPr lang="de-DE" dirty="0"/>
          </a:p>
          <a:p>
            <a:pPr marL="568325" lvl="1" indent="-342900">
              <a:buFont typeface="Arial" panose="020B0604020202020204" pitchFamily="34" charset="0"/>
              <a:buChar char="•"/>
            </a:pPr>
            <a:endParaRPr lang="en-GB" dirty="0"/>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36</a:t>
            </a:fld>
            <a:endParaRPr lang="de-DE"/>
          </a:p>
        </p:txBody>
      </p:sp>
    </p:spTree>
    <p:extLst>
      <p:ext uri="{BB962C8B-B14F-4D97-AF65-F5344CB8AC3E}">
        <p14:creationId xmlns:p14="http://schemas.microsoft.com/office/powerpoint/2010/main" val="23540962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Dahlgren-Whitehead-Modell</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Aspekte im</a:t>
            </a:r>
            <a:r>
              <a:rPr lang="de-DE" baseline="0" dirty="0"/>
              <a:t> Körper und außerhalb als zahlreiche komplexe Einflüsse; Determinanten beeinflussen sich gegenseitig</a:t>
            </a:r>
          </a:p>
          <a:p>
            <a:r>
              <a:rPr lang="de-DE" dirty="0"/>
              <a:t>Mensch als Individuum</a:t>
            </a:r>
            <a:r>
              <a:rPr lang="de-DE" baseline="0" dirty="0"/>
              <a:t> im Zentrum. Umgeben von zahlreichen, einwirkenden Einflüssen</a:t>
            </a:r>
          </a:p>
          <a:p>
            <a:r>
              <a:rPr lang="de-DE" baseline="0" dirty="0"/>
              <a:t>Mensch als Teil der Gesellschaft ist ein soziales Wesen</a:t>
            </a:r>
          </a:p>
          <a:p>
            <a:r>
              <a:rPr lang="de-DE" baseline="0" dirty="0" err="1"/>
              <a:t>Social</a:t>
            </a:r>
            <a:r>
              <a:rPr lang="de-DE" baseline="0" dirty="0"/>
              <a:t> </a:t>
            </a:r>
            <a:r>
              <a:rPr lang="de-DE" baseline="0" dirty="0" err="1"/>
              <a:t>Determinants</a:t>
            </a:r>
            <a:r>
              <a:rPr lang="de-DE" baseline="0" dirty="0"/>
              <a:t> </a:t>
            </a:r>
            <a:r>
              <a:rPr lang="de-DE" baseline="0" dirty="0" err="1"/>
              <a:t>of</a:t>
            </a:r>
            <a:r>
              <a:rPr lang="de-DE" baseline="0" dirty="0"/>
              <a:t> Health in allgemeiner Form benannt, unterschiedlicher Abstand zum Menschen</a:t>
            </a:r>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37</a:t>
            </a:fld>
            <a:endParaRPr lang="de-DE"/>
          </a:p>
        </p:txBody>
      </p:sp>
    </p:spTree>
    <p:extLst>
      <p:ext uri="{BB962C8B-B14F-4D97-AF65-F5344CB8AC3E}">
        <p14:creationId xmlns:p14="http://schemas.microsoft.com/office/powerpoint/2010/main" val="8608991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Gesundheit und Krankheit sind vielfach beeinflusst und ungleich verteilt; Faktoren, die die Gesundheit mitbestimmen</a:t>
            </a:r>
          </a:p>
          <a:p>
            <a:r>
              <a:rPr lang="de-DE" baseline="0" dirty="0"/>
              <a:t>Medizinische Versorgung (Zugang und Qualität), Genetik/Biologie und physikalische Umwelt (Luft und Wasser Qualität. Infrastruktur) machen zu dritt gerade mal ¼ aus</a:t>
            </a:r>
          </a:p>
          <a:p>
            <a:r>
              <a:rPr lang="de-DE" baseline="0" dirty="0"/>
              <a:t>Großer Anteil durch soziale Merkmale und Gesundheitsverhalten bestimmt</a:t>
            </a:r>
          </a:p>
          <a:p>
            <a:r>
              <a:rPr lang="de-DE" baseline="0" dirty="0">
                <a:sym typeface="Wingdings" panose="05000000000000000000" pitchFamily="2" charset="2"/>
              </a:rPr>
              <a:t></a:t>
            </a:r>
            <a:r>
              <a:rPr lang="de-DE" baseline="0" dirty="0"/>
              <a:t>soziale und wirtschaftliche Faktoren: Bildung, Arbeit, Einkommen, soziales Umfeld und Unterstützung, Community und Sicherheit; Politik, Lebens- und Arbeitsbedingungen</a:t>
            </a:r>
          </a:p>
          <a:p>
            <a:r>
              <a:rPr lang="de-DE" baseline="0" dirty="0">
                <a:sym typeface="Wingdings" panose="05000000000000000000" pitchFamily="2" charset="2"/>
              </a:rPr>
              <a:t></a:t>
            </a:r>
            <a:r>
              <a:rPr lang="de-DE" baseline="0" dirty="0"/>
              <a:t>Gesundheitsverhalten: Rauchen, Bewegung und Ernährung, Alkohol- und Drogenkonsum, Sexualverhalten</a:t>
            </a:r>
          </a:p>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E8A99A-7825-4CE1-9617-BC363271AB80}"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72389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a:t>Determinanten bestimmen maßgeblich das Ausmaß von Gesundheit/Auftreten von Krankheit und Tod</a:t>
            </a:r>
          </a:p>
          <a:p>
            <a:r>
              <a:rPr lang="de-DE" baseline="0" dirty="0"/>
              <a:t>Ungleichheiten innerhalb und zwischen Ländern</a:t>
            </a:r>
          </a:p>
          <a:p>
            <a:r>
              <a:rPr lang="de-DE" baseline="0" dirty="0"/>
              <a:t>Großes Gewicht sozialer Determinanten (Lebensstil und Lebensbedingungen) im Vgl. zu Gesundheitssystem und Versorgung</a:t>
            </a:r>
          </a:p>
          <a:p>
            <a:endParaRPr lang="de-DE" baseline="0" dirty="0"/>
          </a:p>
          <a:p>
            <a:r>
              <a:rPr lang="de-DE" baseline="0" dirty="0"/>
              <a:t>https://leitbegriffe.bioeg.de/alphabetisches-verzeichnis/determinanten-der-gesundheit/</a:t>
            </a:r>
            <a:r>
              <a:rPr lang="de-DE" b="0" dirty="0"/>
              <a:t>https://iris.who.int/bitstream/handle/10665/328106/9789289033701-ger.pdf?sequence=1&amp;isAllowed=y </a:t>
            </a:r>
            <a:r>
              <a:rPr lang="de-DE" b="1" dirty="0"/>
              <a:t>für </a:t>
            </a:r>
            <a:r>
              <a:rPr lang="de-DE" b="1" dirty="0" err="1"/>
              <a:t>Moodle</a:t>
            </a:r>
            <a:endParaRPr lang="de-DE" b="1" dirty="0"/>
          </a:p>
          <a:p>
            <a:r>
              <a:rPr lang="de-DE" b="0" dirty="0"/>
              <a:t>https://www.rki.de/DE/Content/Institut/OrgEinheiten/Abt2/FG28/fg28_node.html</a:t>
            </a:r>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39</a:t>
            </a:fld>
            <a:endParaRPr lang="de-DE"/>
          </a:p>
        </p:txBody>
      </p:sp>
    </p:spTree>
    <p:extLst>
      <p:ext uri="{BB962C8B-B14F-4D97-AF65-F5344CB8AC3E}">
        <p14:creationId xmlns:p14="http://schemas.microsoft.com/office/powerpoint/2010/main" val="22003291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0" dirty="0"/>
              <a:t>Übergang zu Fällen,</a:t>
            </a:r>
            <a:r>
              <a:rPr lang="de-DE" b="0" baseline="0" dirty="0"/>
              <a:t> </a:t>
            </a:r>
            <a:r>
              <a:rPr lang="de-DE" b="1" dirty="0"/>
              <a:t>nach dieser Folie verteilen</a:t>
            </a:r>
          </a:p>
          <a:p>
            <a:r>
              <a:rPr lang="de-DE" b="0" dirty="0"/>
              <a:t>Als</a:t>
            </a:r>
            <a:r>
              <a:rPr lang="de-DE" b="0" baseline="0" dirty="0"/>
              <a:t> Beispiel von Aktivitäten im Bereich der sozialen Determinanten</a:t>
            </a:r>
          </a:p>
          <a:p>
            <a:r>
              <a:rPr lang="de-DE" b="0" baseline="0" dirty="0"/>
              <a:t>Hier ausgewähltes Beispiel, was fällt Studierenden sonst noch ein? Eigene Situation reflektieren lassen (Methode?)</a:t>
            </a:r>
          </a:p>
          <a:p>
            <a:r>
              <a:rPr lang="de-DE" b="0" baseline="0" dirty="0"/>
              <a:t>z. B. Faktor Migrationsgeschichte, Folgen prekärer Arbeit, Lebenswelten, Unterschiede Inanspruchnahme Prävention usw. </a:t>
            </a:r>
          </a:p>
          <a:p>
            <a:r>
              <a:rPr lang="de-DE" b="0" dirty="0"/>
              <a:t>Robert Koch-Institut, Fachgebiet 28: Soziale Determinanten der Gesundheit</a:t>
            </a:r>
          </a:p>
          <a:p>
            <a:endParaRPr lang="de-DE" b="0" baseline="0" dirty="0"/>
          </a:p>
          <a:p>
            <a:r>
              <a:rPr lang="de-DE" baseline="0" dirty="0"/>
              <a:t>Soziale Determinanten anhand des Falles herausarbeiten lassen: </a:t>
            </a:r>
          </a:p>
          <a:p>
            <a:pPr algn="l"/>
            <a:r>
              <a:rPr lang="de-DE" b="1" i="0" u="none" strike="noStrike" dirty="0">
                <a:solidFill>
                  <a:srgbClr val="000000"/>
                </a:solidFill>
                <a:effectLst/>
              </a:rPr>
              <a:t>Soziale Determinanten der Gesundheit</a:t>
            </a:r>
            <a:endParaRPr lang="de-DE" b="0" i="0" u="none" strike="noStrike" dirty="0">
              <a:solidFill>
                <a:srgbClr val="000000"/>
              </a:solidFill>
              <a:effectLst/>
            </a:endParaRPr>
          </a:p>
          <a:p>
            <a:pPr algn="l">
              <a:buFont typeface="+mj-lt"/>
              <a:buAutoNum type="arabicPeriod"/>
            </a:pPr>
            <a:r>
              <a:rPr lang="de-DE" b="1" i="0" u="none" strike="noStrike" dirty="0">
                <a:solidFill>
                  <a:srgbClr val="000000"/>
                </a:solidFill>
                <a:effectLst/>
              </a:rPr>
              <a:t>Bildung und Gesundheitskompetenz</a:t>
            </a:r>
            <a:r>
              <a:rPr lang="de-DE" b="0" i="0" u="none" strike="noStrike" dirty="0">
                <a:solidFill>
                  <a:srgbClr val="000000"/>
                </a:solidFill>
                <a:effectLst/>
              </a:rPr>
              <a:t>: Frau M. verfügt zwar über ein grundlegendes Verständnis für gesundheitliche Vorsorge, hat aber Schwierigkeiten, die empfohlenen Maßnahmen in ihren Alltag zu integrieren. Ihr Wissen über präventive Angebote wie Mammographie oder Ernährungsumstellungen wird durch zeitliche und emotionale Belastungen überlagert.</a:t>
            </a:r>
          </a:p>
          <a:p>
            <a:pPr algn="l">
              <a:buFont typeface="+mj-lt"/>
              <a:buAutoNum type="arabicPeriod"/>
            </a:pPr>
            <a:r>
              <a:rPr lang="de-DE" b="1" i="0" u="none" strike="noStrike" dirty="0">
                <a:solidFill>
                  <a:srgbClr val="000000"/>
                </a:solidFill>
                <a:effectLst/>
              </a:rPr>
              <a:t>Sozioökonomischer Status</a:t>
            </a:r>
            <a:r>
              <a:rPr lang="de-DE" b="0" i="0" u="none" strike="noStrike" dirty="0">
                <a:solidFill>
                  <a:srgbClr val="000000"/>
                </a:solidFill>
                <a:effectLst/>
              </a:rPr>
              <a:t>: Ihre finanzielle Situation zwingt sie dazu, einer Teilzeitbeschäftigung nachzugehen, obwohl sie gleichzeitig für die Sorgearbeit verantwortlich ist. Die ökonomische Notwendigkeit der Erwerbstätigkeit in Kombination mit unbezahlter Care-Arbeit erschwert ihre gesundheitliche Selbstfürsorge erheblich.</a:t>
            </a:r>
          </a:p>
          <a:p>
            <a:pPr algn="l">
              <a:buFont typeface="+mj-lt"/>
              <a:buAutoNum type="arabicPeriod"/>
            </a:pPr>
            <a:r>
              <a:rPr lang="de-DE" b="1" i="0" u="none" strike="noStrike" dirty="0">
                <a:solidFill>
                  <a:srgbClr val="000000"/>
                </a:solidFill>
                <a:effectLst/>
              </a:rPr>
              <a:t>Arbeits- und Lebensbedingungen</a:t>
            </a:r>
            <a:r>
              <a:rPr lang="de-DE" b="0" i="0" u="none" strike="noStrike" dirty="0">
                <a:solidFill>
                  <a:srgbClr val="000000"/>
                </a:solidFill>
                <a:effectLst/>
              </a:rPr>
              <a:t>: Die Doppelbelastung durch Beruf und Familie führt zu chronischem Stress. Ihr Arbeitsumfeld bietet keine ausreichende Flexibilität, um gesundheitlichen Anforderungen gerecht zu werden. Die fehlenden Betreuungsmöglichkeiten für Kinder und pflegebedürftige Angehörige schränken ihre Handlungsmöglichkeiten weiter ein.</a:t>
            </a:r>
          </a:p>
          <a:p>
            <a:pPr algn="l">
              <a:buFont typeface="+mj-lt"/>
              <a:buAutoNum type="arabicPeriod"/>
            </a:pPr>
            <a:r>
              <a:rPr lang="de-DE" b="1" i="0" u="none" strike="noStrike" dirty="0">
                <a:solidFill>
                  <a:srgbClr val="000000"/>
                </a:solidFill>
                <a:effectLst/>
              </a:rPr>
              <a:t>Soziale Unterstützung und Netzwerke</a:t>
            </a:r>
            <a:r>
              <a:rPr lang="de-DE" b="0" i="0" u="none" strike="noStrike" dirty="0">
                <a:solidFill>
                  <a:srgbClr val="000000"/>
                </a:solidFill>
                <a:effectLst/>
              </a:rPr>
              <a:t>: Frau M. steht in einem Spannungsfeld zwischen der Unterstützung ihrer Familie und den Anforderungen des Arbeitsmarktes. Ihr soziales Netz ist begrenzt, was bedeutet, dass sie kaum auf externe Hilfe zurückgreifen kann. Diese Isolation verstärkt den Druck und erhöht das Risiko gesundheitlicher Probleme.</a:t>
            </a:r>
          </a:p>
          <a:p>
            <a:pPr algn="l">
              <a:buFont typeface="+mj-lt"/>
              <a:buAutoNum type="arabicPeriod"/>
            </a:pPr>
            <a:r>
              <a:rPr lang="de-DE" b="1" i="0" u="none" strike="noStrike" dirty="0">
                <a:solidFill>
                  <a:srgbClr val="000000"/>
                </a:solidFill>
                <a:effectLst/>
              </a:rPr>
              <a:t>Zugang zum Gesundheitssystem</a:t>
            </a:r>
            <a:r>
              <a:rPr lang="de-DE" b="0" i="0" u="none" strike="noStrike" dirty="0">
                <a:solidFill>
                  <a:srgbClr val="000000"/>
                </a:solidFill>
                <a:effectLst/>
              </a:rPr>
              <a:t>: Obwohl präventive und therapeutische Angebote vorhanden sind, sind sie für Frau M. schwer zugänglich. Zeitliche Restriktionen, emotionale Barrieren und strukturelle Hürden verhindern eine optimale gesundheitliche Versorgung.</a:t>
            </a:r>
          </a:p>
          <a:p>
            <a:endParaRPr lang="de-DE" b="0" dirty="0"/>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40</a:t>
            </a:fld>
            <a:endParaRPr lang="de-DE"/>
          </a:p>
        </p:txBody>
      </p:sp>
    </p:spTree>
    <p:extLst>
      <p:ext uri="{BB962C8B-B14F-4D97-AF65-F5344CB8AC3E}">
        <p14:creationId xmlns:p14="http://schemas.microsoft.com/office/powerpoint/2010/main" val="16575521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Wie wenig hat Gesundheit</a:t>
            </a:r>
            <a:r>
              <a:rPr lang="de-DE" baseline="0" dirty="0"/>
              <a:t> doch tatsächlich mit Medizin zu tun bzw. wie viel hat Gesundheit mit anderen umgebenden Faktoren zu tun?</a:t>
            </a:r>
          </a:p>
          <a:p>
            <a:r>
              <a:rPr lang="de-DE" baseline="0" dirty="0"/>
              <a:t>Warum ist es für Mediziner*innen wichtig, die Grundlagen der Sozialmedizin und der Gesundheitssysteme zu kennen?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Grenzen der Medizin sollten klar sein (Medizin ist nicht nur Behandlung und Intervention, sondern auch ganz viel, was nicht zu 100% beeinflusst werden kann)</a:t>
            </a:r>
          </a:p>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41</a:t>
            </a:fld>
            <a:endParaRPr lang="de-DE"/>
          </a:p>
        </p:txBody>
      </p:sp>
    </p:spTree>
    <p:extLst>
      <p:ext uri="{BB962C8B-B14F-4D97-AF65-F5344CB8AC3E}">
        <p14:creationId xmlns:p14="http://schemas.microsoft.com/office/powerpoint/2010/main" val="11440240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42</a:t>
            </a:fld>
            <a:endParaRPr lang="de-DE"/>
          </a:p>
        </p:txBody>
      </p:sp>
    </p:spTree>
    <p:extLst>
      <p:ext uri="{BB962C8B-B14F-4D97-AF65-F5344CB8AC3E}">
        <p14:creationId xmlns:p14="http://schemas.microsoft.com/office/powerpoint/2010/main" val="33080188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5E8A99A-7825-4CE1-9617-BC363271AB80}" type="slidenum">
              <a:rPr lang="de-DE" smtClean="0"/>
              <a:t>43</a:t>
            </a:fld>
            <a:endParaRPr lang="de-DE"/>
          </a:p>
        </p:txBody>
      </p:sp>
    </p:spTree>
    <p:extLst>
      <p:ext uri="{BB962C8B-B14F-4D97-AF65-F5344CB8AC3E}">
        <p14:creationId xmlns:p14="http://schemas.microsoft.com/office/powerpoint/2010/main" val="9720003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DD8D4-7B96-0DCB-F519-B58C5CE4F80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1876856-ED03-A6E8-44E6-6CE774635D6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D701A61-B5AA-D6D1-5204-C8353EBC7C4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7D1893EB-45A1-39AD-5CDE-C75ADEEC9E7D}"/>
              </a:ext>
            </a:extLst>
          </p:cNvPr>
          <p:cNvSpPr>
            <a:spLocks noGrp="1"/>
          </p:cNvSpPr>
          <p:nvPr>
            <p:ph type="sldNum" sz="quarter" idx="10"/>
          </p:nvPr>
        </p:nvSpPr>
        <p:spPr/>
        <p:txBody>
          <a:bodyPr/>
          <a:lstStyle/>
          <a:p>
            <a:fld id="{45E8A99A-7825-4CE1-9617-BC363271AB80}" type="slidenum">
              <a:rPr lang="de-DE" smtClean="0"/>
              <a:t>45</a:t>
            </a:fld>
            <a:endParaRPr lang="de-DE"/>
          </a:p>
        </p:txBody>
      </p:sp>
    </p:spTree>
    <p:extLst>
      <p:ext uri="{BB962C8B-B14F-4D97-AF65-F5344CB8AC3E}">
        <p14:creationId xmlns:p14="http://schemas.microsoft.com/office/powerpoint/2010/main" val="256817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BFBAAD-A566-4C68-996C-753C2F45FDF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EB17BC1-5374-4B77-B45D-491607A719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02262FE-12B8-4ECB-9090-EB7718D1A4C7}"/>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5" name="Fußzeilenplatzhalter 4">
            <a:extLst>
              <a:ext uri="{FF2B5EF4-FFF2-40B4-BE49-F238E27FC236}">
                <a16:creationId xmlns:a16="http://schemas.microsoft.com/office/drawing/2014/main" id="{7A26C44C-9A30-4323-AD43-EB2633561C1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BC77458-31E0-4419-80AD-43398864662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27412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0C84A4-84C0-443D-AE4D-0AAABAB5DF0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CFA2F15-83E6-4562-9E39-0F25C6BE3C5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B636EE1-31CC-4D9A-82CF-9BB64512382A}"/>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5" name="Fußzeilenplatzhalter 4">
            <a:extLst>
              <a:ext uri="{FF2B5EF4-FFF2-40B4-BE49-F238E27FC236}">
                <a16:creationId xmlns:a16="http://schemas.microsoft.com/office/drawing/2014/main" id="{7BEEC7D9-7202-4758-94D2-3DF05EC59B4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A4CE620-4380-462B-87CB-67A76FDBE362}"/>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56562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233394-403C-482F-B868-37D037AF971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C5162DB-F503-418D-983C-E4EEA9721D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6639C97-258E-4ED5-A22C-C623A5795EFD}"/>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5" name="Fußzeilenplatzhalter 4">
            <a:extLst>
              <a:ext uri="{FF2B5EF4-FFF2-40B4-BE49-F238E27FC236}">
                <a16:creationId xmlns:a16="http://schemas.microsoft.com/office/drawing/2014/main" id="{90E6EEE4-12EE-4267-9141-AFCD24ABABD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5C888D2-D35D-475B-A188-237BE7A7142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2975021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2AD88-F2AB-49BC-9B22-EE4DB8434F9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2DAB256-48E6-4218-B39E-73BE90EF65B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261BD49-478A-47B3-92BF-F74503E67BF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BCF34F-6226-4210-8FD1-4B44F8030E34}"/>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6" name="Fußzeilenplatzhalter 5">
            <a:extLst>
              <a:ext uri="{FF2B5EF4-FFF2-40B4-BE49-F238E27FC236}">
                <a16:creationId xmlns:a16="http://schemas.microsoft.com/office/drawing/2014/main" id="{F6F3C84D-E8C7-49DA-9299-B5202809F97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ADBED8F-3E24-46CF-9DC8-12F60EAB5E5E}"/>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01895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E7C76-1121-4FC4-8327-F95E5D2CEF6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BA966FF-AFF7-4693-8DEB-D7479379D9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A0AF9AE-623D-4A93-AAE5-053A6EE4BD6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7C3781D-8956-4165-81EB-1EC1CA897D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18212DF-E494-404E-AC6D-B2D03F0A41A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943B341-148A-4641-8333-B45BC108BE29}"/>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8" name="Fußzeilenplatzhalter 7">
            <a:extLst>
              <a:ext uri="{FF2B5EF4-FFF2-40B4-BE49-F238E27FC236}">
                <a16:creationId xmlns:a16="http://schemas.microsoft.com/office/drawing/2014/main" id="{10ACC09F-4B7F-4ACE-8DB6-B58E3426F56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5AFB84E-FED1-48EC-82E6-21C924C017A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13357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291DF-0497-48E6-B20B-61B3F8447A4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38F4704-B31B-4F88-89B3-D26BB8BCDB5A}"/>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4" name="Fußzeilenplatzhalter 3">
            <a:extLst>
              <a:ext uri="{FF2B5EF4-FFF2-40B4-BE49-F238E27FC236}">
                <a16:creationId xmlns:a16="http://schemas.microsoft.com/office/drawing/2014/main" id="{ED9DCE76-280E-44C8-9BCE-0E163D5EB77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E184DE2-9C82-44AF-A439-6A05BFA20FD3}"/>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5051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7548DDC-6D80-4DF6-BDF6-330334C957CE}"/>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3" name="Fußzeilenplatzhalter 2">
            <a:extLst>
              <a:ext uri="{FF2B5EF4-FFF2-40B4-BE49-F238E27FC236}">
                <a16:creationId xmlns:a16="http://schemas.microsoft.com/office/drawing/2014/main" id="{6482F238-7C2B-43EF-A28B-15F0A6F7F781}"/>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F4A562C2-D6EB-4AD1-95AF-C97C72194DD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33651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6B081-D316-4EB7-8B12-38C208A2E1F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8448460-8D19-4CE0-9BA3-829F9440C6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362C254-B794-4A5F-A0E1-F0184F643A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F8DAD61-8367-46B9-9F74-0E4E2C6D02E4}"/>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6" name="Fußzeilenplatzhalter 5">
            <a:extLst>
              <a:ext uri="{FF2B5EF4-FFF2-40B4-BE49-F238E27FC236}">
                <a16:creationId xmlns:a16="http://schemas.microsoft.com/office/drawing/2014/main" id="{015F175D-DED6-4F27-B448-4720DCF803F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A9A0F3A-563A-4A2A-8C57-CD09134C932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2336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DA31D-A619-41DF-990A-A928EC96ED3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AA288F1-13A8-47D3-BAD8-01BD1A38E3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DCE7D70-6E1F-4189-AB77-5119A2DA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4B1361D-5CD5-47A1-B551-7A35B957BCDE}"/>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6" name="Fußzeilenplatzhalter 5">
            <a:extLst>
              <a:ext uri="{FF2B5EF4-FFF2-40B4-BE49-F238E27FC236}">
                <a16:creationId xmlns:a16="http://schemas.microsoft.com/office/drawing/2014/main" id="{B9F2706E-3C5D-4DE4-BB56-7126FFA58B0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A01C9E6-FC2C-4636-936D-D4E21DD74614}"/>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96947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BB1C6-3BC3-438D-A1C8-4ABFC47C239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44C4003-7CFB-408B-8394-155703AEB1E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381ACE5-8992-4F33-9151-3B7740AEA50B}"/>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5" name="Fußzeilenplatzhalter 4">
            <a:extLst>
              <a:ext uri="{FF2B5EF4-FFF2-40B4-BE49-F238E27FC236}">
                <a16:creationId xmlns:a16="http://schemas.microsoft.com/office/drawing/2014/main" id="{152580F0-46AC-4768-9B86-2A7D204FD79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20D5C1F-F969-4341-BE85-9D11C2A2646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35051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BA66D50-3C18-4832-91AB-FC9830A75C01}"/>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66AFF21-CFE3-47C6-9000-1DB0E752C89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725E2C9-9D61-401D-A663-4A4422A4E3BA}"/>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5" name="Fußzeilenplatzhalter 4">
            <a:extLst>
              <a:ext uri="{FF2B5EF4-FFF2-40B4-BE49-F238E27FC236}">
                <a16:creationId xmlns:a16="http://schemas.microsoft.com/office/drawing/2014/main" id="{8AB82F9C-4D78-4C19-B223-4AEADFEA76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FB14166-DDE7-4CD5-867F-4521D0D9CA5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67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944E51E-43CD-415C-ACD9-B0E6AAD4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8826387-6384-4693-A165-1E37679AB8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5E638A4-8EC0-41C3-8E3C-071FDD236E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0332E-0224-4CD8-A77C-B878E9FB2C09}" type="datetimeFigureOut">
              <a:rPr lang="de-DE" smtClean="0"/>
              <a:t>05.12.2025</a:t>
            </a:fld>
            <a:endParaRPr lang="de-DE"/>
          </a:p>
        </p:txBody>
      </p:sp>
      <p:sp>
        <p:nvSpPr>
          <p:cNvPr id="5" name="Fußzeilenplatzhalter 4">
            <a:extLst>
              <a:ext uri="{FF2B5EF4-FFF2-40B4-BE49-F238E27FC236}">
                <a16:creationId xmlns:a16="http://schemas.microsoft.com/office/drawing/2014/main" id="{954719CB-0E72-4DDE-AFD2-C1ED669136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8A303EE-1ACE-41F8-882F-44BAA17DDE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45EE7-CFFB-47C7-ACA3-7180D14DA1D8}" type="slidenum">
              <a:rPr lang="de-DE" smtClean="0"/>
              <a:t>‹Nr.›</a:t>
            </a:fld>
            <a:endParaRPr lang="de-DE"/>
          </a:p>
        </p:txBody>
      </p:sp>
    </p:spTree>
    <p:extLst>
      <p:ext uri="{BB962C8B-B14F-4D97-AF65-F5344CB8AC3E}">
        <p14:creationId xmlns:p14="http://schemas.microsoft.com/office/powerpoint/2010/main" val="810779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18" Type="http://schemas.openxmlformats.org/officeDocument/2006/relationships/image" Target="../media/image18.svg"/><Relationship Id="rId26" Type="http://schemas.openxmlformats.org/officeDocument/2006/relationships/image" Target="../media/image26.svg"/><Relationship Id="rId3" Type="http://schemas.openxmlformats.org/officeDocument/2006/relationships/image" Target="../media/image5.png"/><Relationship Id="rId21" Type="http://schemas.openxmlformats.org/officeDocument/2006/relationships/image" Target="../media/image21.png"/><Relationship Id="rId34" Type="http://schemas.openxmlformats.org/officeDocument/2006/relationships/image" Target="../media/image34.svg"/><Relationship Id="rId7" Type="http://schemas.openxmlformats.org/officeDocument/2006/relationships/image" Target="../media/image7.png"/><Relationship Id="rId12" Type="http://schemas.openxmlformats.org/officeDocument/2006/relationships/image" Target="../media/image12.svg"/><Relationship Id="rId17" Type="http://schemas.openxmlformats.org/officeDocument/2006/relationships/image" Target="../media/image17.png"/><Relationship Id="rId25" Type="http://schemas.openxmlformats.org/officeDocument/2006/relationships/image" Target="../media/image25.png"/><Relationship Id="rId33" Type="http://schemas.openxmlformats.org/officeDocument/2006/relationships/image" Target="../media/image33.png"/><Relationship Id="rId38" Type="http://schemas.openxmlformats.org/officeDocument/2006/relationships/image" Target="../media/image38.svg"/><Relationship Id="rId2" Type="http://schemas.openxmlformats.org/officeDocument/2006/relationships/notesSlide" Target="../notesSlides/notesSlide9.xml"/><Relationship Id="rId16" Type="http://schemas.openxmlformats.org/officeDocument/2006/relationships/image" Target="../media/image16.svg"/><Relationship Id="rId20" Type="http://schemas.openxmlformats.org/officeDocument/2006/relationships/image" Target="../media/image20.svg"/><Relationship Id="rId29"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11.png"/><Relationship Id="rId24" Type="http://schemas.openxmlformats.org/officeDocument/2006/relationships/image" Target="../media/image24.svg"/><Relationship Id="rId32" Type="http://schemas.openxmlformats.org/officeDocument/2006/relationships/image" Target="../media/image32.svg"/><Relationship Id="rId37" Type="http://schemas.openxmlformats.org/officeDocument/2006/relationships/image" Target="../media/image37.png"/><Relationship Id="rId5" Type="http://schemas.openxmlformats.org/officeDocument/2006/relationships/image" Target="../media/image4.png"/><Relationship Id="rId15" Type="http://schemas.openxmlformats.org/officeDocument/2006/relationships/image" Target="../media/image15.png"/><Relationship Id="rId23" Type="http://schemas.openxmlformats.org/officeDocument/2006/relationships/image" Target="../media/image23.png"/><Relationship Id="rId28" Type="http://schemas.openxmlformats.org/officeDocument/2006/relationships/image" Target="../media/image28.svg"/><Relationship Id="rId36" Type="http://schemas.openxmlformats.org/officeDocument/2006/relationships/image" Target="../media/image36.svg"/><Relationship Id="rId10" Type="http://schemas.openxmlformats.org/officeDocument/2006/relationships/image" Target="../media/image10.svg"/><Relationship Id="rId19" Type="http://schemas.openxmlformats.org/officeDocument/2006/relationships/image" Target="../media/image19.png"/><Relationship Id="rId31" Type="http://schemas.openxmlformats.org/officeDocument/2006/relationships/image" Target="../media/image31.png"/><Relationship Id="rId4" Type="http://schemas.openxmlformats.org/officeDocument/2006/relationships/image" Target="../media/image6.svg"/><Relationship Id="rId9" Type="http://schemas.openxmlformats.org/officeDocument/2006/relationships/image" Target="../media/image9.png"/><Relationship Id="rId14" Type="http://schemas.openxmlformats.org/officeDocument/2006/relationships/image" Target="../media/image14.svg"/><Relationship Id="rId22" Type="http://schemas.openxmlformats.org/officeDocument/2006/relationships/image" Target="../media/image22.svg"/><Relationship Id="rId27" Type="http://schemas.openxmlformats.org/officeDocument/2006/relationships/image" Target="../media/image27.png"/><Relationship Id="rId30" Type="http://schemas.openxmlformats.org/officeDocument/2006/relationships/image" Target="../media/image30.svg"/><Relationship Id="rId35"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de.wikipedia.org/wiki/Johann_Peter_Frank" TargetMode="Externa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8" Type="http://schemas.openxmlformats.org/officeDocument/2006/relationships/hyperlink" Target="https://fr.wikipedia.org/wiki/Salomon_Neumann" TargetMode="External"/><Relationship Id="rId3" Type="http://schemas.openxmlformats.org/officeDocument/2006/relationships/image" Target="../media/image4.png"/><Relationship Id="rId7" Type="http://schemas.openxmlformats.org/officeDocument/2006/relationships/hyperlink" Target="https://de.wikipedia.org/wiki/Rudolf_Virchow"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2.png"/><Relationship Id="rId4" Type="http://schemas.openxmlformats.org/officeDocument/2006/relationships/image" Target="../media/image40.jpeg"/><Relationship Id="rId9" Type="http://schemas.openxmlformats.org/officeDocument/2006/relationships/hyperlink" Target="https://de.wikipedia.org/wiki/Robert_Koch"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en.wikipedia.org/wiki/Florence_Nightingale" TargetMode="Externa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pixabay.com/de/?utm_source=link-attribution&amp;utm_medium=referral&amp;utm_campaign=image&amp;utm_content=5018223" TargetMode="External"/><Relationship Id="rId5" Type="http://schemas.openxmlformats.org/officeDocument/2006/relationships/hyperlink" Target="https://pixabay.com/de/users/elg21-3764790/?utm_source=link-attribution&amp;utm_medium=referral&amp;utm_campaign=image&amp;utm_content=5018223" TargetMode="External"/><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png"/><Relationship Id="rId7"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6.sv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image" Target="../media/image54.svg"/><Relationship Id="rId13" Type="http://schemas.openxmlformats.org/officeDocument/2006/relationships/image" Target="../media/image59.png"/><Relationship Id="rId3" Type="http://schemas.openxmlformats.org/officeDocument/2006/relationships/image" Target="../media/image4.png"/><Relationship Id="rId7" Type="http://schemas.openxmlformats.org/officeDocument/2006/relationships/image" Target="../media/image53.png"/><Relationship Id="rId12" Type="http://schemas.openxmlformats.org/officeDocument/2006/relationships/image" Target="../media/image58.svg"/><Relationship Id="rId2" Type="http://schemas.openxmlformats.org/officeDocument/2006/relationships/notesSlide" Target="../notesSlides/notesSlide25.xml"/><Relationship Id="rId16" Type="http://schemas.openxmlformats.org/officeDocument/2006/relationships/image" Target="../media/image62.svg"/><Relationship Id="rId1" Type="http://schemas.openxmlformats.org/officeDocument/2006/relationships/slideLayout" Target="../slideLayouts/slideLayout2.xml"/><Relationship Id="rId6" Type="http://schemas.openxmlformats.org/officeDocument/2006/relationships/image" Target="../media/image52.svg"/><Relationship Id="rId11" Type="http://schemas.openxmlformats.org/officeDocument/2006/relationships/image" Target="../media/image57.png"/><Relationship Id="rId5" Type="http://schemas.openxmlformats.org/officeDocument/2006/relationships/image" Target="../media/image51.png"/><Relationship Id="rId15" Type="http://schemas.openxmlformats.org/officeDocument/2006/relationships/image" Target="../media/image61.png"/><Relationship Id="rId10" Type="http://schemas.openxmlformats.org/officeDocument/2006/relationships/image" Target="../media/image56.svg"/><Relationship Id="rId4" Type="http://schemas.openxmlformats.org/officeDocument/2006/relationships/image" Target="../media/image2.png"/><Relationship Id="rId9" Type="http://schemas.openxmlformats.org/officeDocument/2006/relationships/image" Target="../media/image55.png"/><Relationship Id="rId14" Type="http://schemas.openxmlformats.org/officeDocument/2006/relationships/image" Target="../media/image60.sv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4.png"/><Relationship Id="rId7"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65.svg"/><Relationship Id="rId4" Type="http://schemas.openxmlformats.org/officeDocument/2006/relationships/image" Target="../media/image64.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68.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69.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73.svg"/><Relationship Id="rId13" Type="http://schemas.openxmlformats.org/officeDocument/2006/relationships/image" Target="../media/image76.png"/><Relationship Id="rId18" Type="http://schemas.openxmlformats.org/officeDocument/2006/relationships/image" Target="../media/image79.svg"/><Relationship Id="rId3" Type="http://schemas.openxmlformats.org/officeDocument/2006/relationships/image" Target="../media/image70.png"/><Relationship Id="rId7" Type="http://schemas.openxmlformats.org/officeDocument/2006/relationships/image" Target="../media/image72.png"/><Relationship Id="rId12" Type="http://schemas.openxmlformats.org/officeDocument/2006/relationships/image" Target="../media/image36.svg"/><Relationship Id="rId17" Type="http://schemas.openxmlformats.org/officeDocument/2006/relationships/image" Target="../media/image78.png"/><Relationship Id="rId2" Type="http://schemas.openxmlformats.org/officeDocument/2006/relationships/notesSlide" Target="../notesSlides/notesSlide31.xml"/><Relationship Id="rId16" Type="http://schemas.openxmlformats.org/officeDocument/2006/relationships/image" Target="../media/image38.svg"/><Relationship Id="rId20" Type="http://schemas.openxmlformats.org/officeDocument/2006/relationships/image" Target="../media/image81.sv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35.png"/><Relationship Id="rId5" Type="http://schemas.openxmlformats.org/officeDocument/2006/relationships/image" Target="../media/image4.png"/><Relationship Id="rId15" Type="http://schemas.openxmlformats.org/officeDocument/2006/relationships/image" Target="../media/image37.png"/><Relationship Id="rId10" Type="http://schemas.openxmlformats.org/officeDocument/2006/relationships/image" Target="../media/image75.svg"/><Relationship Id="rId19" Type="http://schemas.openxmlformats.org/officeDocument/2006/relationships/image" Target="../media/image80.png"/><Relationship Id="rId4" Type="http://schemas.openxmlformats.org/officeDocument/2006/relationships/image" Target="../media/image71.svg"/><Relationship Id="rId9" Type="http://schemas.openxmlformats.org/officeDocument/2006/relationships/image" Target="../media/image74.png"/><Relationship Id="rId14" Type="http://schemas.openxmlformats.org/officeDocument/2006/relationships/image" Target="../media/image77.sv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82.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83.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8" Type="http://schemas.openxmlformats.org/officeDocument/2006/relationships/image" Target="../media/image87.svg"/><Relationship Id="rId13" Type="http://schemas.openxmlformats.org/officeDocument/2006/relationships/image" Target="../media/image92.png"/><Relationship Id="rId18" Type="http://schemas.openxmlformats.org/officeDocument/2006/relationships/image" Target="../media/image97.svg"/><Relationship Id="rId26" Type="http://schemas.openxmlformats.org/officeDocument/2006/relationships/image" Target="../media/image105.svg"/><Relationship Id="rId3" Type="http://schemas.openxmlformats.org/officeDocument/2006/relationships/image" Target="../media/image84.png"/><Relationship Id="rId21" Type="http://schemas.openxmlformats.org/officeDocument/2006/relationships/image" Target="../media/image100.png"/><Relationship Id="rId7" Type="http://schemas.openxmlformats.org/officeDocument/2006/relationships/image" Target="../media/image86.png"/><Relationship Id="rId12" Type="http://schemas.openxmlformats.org/officeDocument/2006/relationships/image" Target="../media/image91.svg"/><Relationship Id="rId17" Type="http://schemas.openxmlformats.org/officeDocument/2006/relationships/image" Target="../media/image96.png"/><Relationship Id="rId25" Type="http://schemas.openxmlformats.org/officeDocument/2006/relationships/image" Target="../media/image104.png"/><Relationship Id="rId2" Type="http://schemas.openxmlformats.org/officeDocument/2006/relationships/notesSlide" Target="../notesSlides/notesSlide36.xml"/><Relationship Id="rId16" Type="http://schemas.openxmlformats.org/officeDocument/2006/relationships/image" Target="../media/image95.svg"/><Relationship Id="rId20" Type="http://schemas.openxmlformats.org/officeDocument/2006/relationships/image" Target="../media/image99.svg"/><Relationship Id="rId29"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90.png"/><Relationship Id="rId24" Type="http://schemas.openxmlformats.org/officeDocument/2006/relationships/image" Target="../media/image103.svg"/><Relationship Id="rId5" Type="http://schemas.openxmlformats.org/officeDocument/2006/relationships/image" Target="../media/image4.png"/><Relationship Id="rId15" Type="http://schemas.openxmlformats.org/officeDocument/2006/relationships/image" Target="../media/image94.png"/><Relationship Id="rId23" Type="http://schemas.openxmlformats.org/officeDocument/2006/relationships/image" Target="../media/image102.png"/><Relationship Id="rId28" Type="http://schemas.openxmlformats.org/officeDocument/2006/relationships/image" Target="../media/image107.svg"/><Relationship Id="rId10" Type="http://schemas.openxmlformats.org/officeDocument/2006/relationships/image" Target="../media/image89.svg"/><Relationship Id="rId19" Type="http://schemas.openxmlformats.org/officeDocument/2006/relationships/image" Target="../media/image98.png"/><Relationship Id="rId4" Type="http://schemas.openxmlformats.org/officeDocument/2006/relationships/image" Target="../media/image85.svg"/><Relationship Id="rId9" Type="http://schemas.openxmlformats.org/officeDocument/2006/relationships/image" Target="../media/image88.png"/><Relationship Id="rId14" Type="http://schemas.openxmlformats.org/officeDocument/2006/relationships/image" Target="../media/image93.svg"/><Relationship Id="rId22" Type="http://schemas.openxmlformats.org/officeDocument/2006/relationships/image" Target="../media/image101.svg"/><Relationship Id="rId27" Type="http://schemas.openxmlformats.org/officeDocument/2006/relationships/image" Target="../media/image106.png"/><Relationship Id="rId30" Type="http://schemas.openxmlformats.org/officeDocument/2006/relationships/image" Target="../media/image65.sv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109.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942FFD3-655A-43C8-8520-932E858B03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0" name="Gerader Verbinder 9">
            <a:extLst>
              <a:ext uri="{FF2B5EF4-FFF2-40B4-BE49-F238E27FC236}">
                <a16:creationId xmlns:a16="http://schemas.microsoft.com/office/drawing/2014/main" id="{1886FB6F-776C-4655-9033-8FED8C915901}"/>
              </a:ext>
            </a:extLst>
          </p:cNvPr>
          <p:cNvCxnSpPr/>
          <p:nvPr/>
        </p:nvCxnSpPr>
        <p:spPr>
          <a:xfrm>
            <a:off x="53018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16E2ADCB-5859-4B69-9B4B-5E135BA4B0BB}"/>
              </a:ext>
            </a:extLst>
          </p:cNvPr>
          <p:cNvSpPr txBox="1"/>
          <p:nvPr/>
        </p:nvSpPr>
        <p:spPr>
          <a:xfrm>
            <a:off x="5922628" y="1879350"/>
            <a:ext cx="4496454" cy="2185214"/>
          </a:xfrm>
          <a:prstGeom prst="rect">
            <a:avLst/>
          </a:prstGeom>
          <a:noFill/>
        </p:spPr>
        <p:txBody>
          <a:bodyPr wrap="square" rtlCol="0">
            <a:spAutoFit/>
          </a:bodyPr>
          <a:lstStyle/>
          <a:p>
            <a:r>
              <a:rPr lang="de-DE" sz="2400" b="1" dirty="0"/>
              <a:t>Diversitätssensible Medizin – ein sozialmedizinisches Curriculum</a:t>
            </a:r>
          </a:p>
          <a:p>
            <a:endParaRPr lang="de-DE" sz="2400" b="1" dirty="0"/>
          </a:p>
          <a:p>
            <a:r>
              <a:rPr lang="de-DE" sz="2400" b="1" dirty="0"/>
              <a:t>Abschnitt (1) Grundlagen –Einführung</a:t>
            </a:r>
            <a:br>
              <a:rPr lang="de-DE" sz="2400" b="1" dirty="0"/>
            </a:br>
            <a:r>
              <a:rPr lang="de-DE" sz="1600" b="1" dirty="0"/>
              <a:t>(Termin 1/3 – Einführung)</a:t>
            </a:r>
          </a:p>
        </p:txBody>
      </p:sp>
      <p:pic>
        <p:nvPicPr>
          <p:cNvPr id="3" name="Grafik 2">
            <a:extLst>
              <a:ext uri="{FF2B5EF4-FFF2-40B4-BE49-F238E27FC236}">
                <a16:creationId xmlns:a16="http://schemas.microsoft.com/office/drawing/2014/main" id="{F5CAB119-8901-4811-80B5-E7886755640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590410" y="221026"/>
            <a:ext cx="1937574" cy="538394"/>
          </a:xfrm>
          <a:prstGeom prst="rect">
            <a:avLst/>
          </a:prstGeom>
        </p:spPr>
      </p:pic>
    </p:spTree>
    <p:extLst>
      <p:ext uri="{BB962C8B-B14F-4D97-AF65-F5344CB8AC3E}">
        <p14:creationId xmlns:p14="http://schemas.microsoft.com/office/powerpoint/2010/main" val="318459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3" name="Textfeld 2"/>
          <p:cNvSpPr txBox="1"/>
          <p:nvPr/>
        </p:nvSpPr>
        <p:spPr>
          <a:xfrm>
            <a:off x="684000" y="1043731"/>
            <a:ext cx="10555500" cy="523220"/>
          </a:xfrm>
          <a:prstGeom prst="rect">
            <a:avLst/>
          </a:prstGeom>
          <a:noFill/>
        </p:spPr>
        <p:txBody>
          <a:bodyPr wrap="square" rtlCol="0">
            <a:spAutoFit/>
          </a:bodyPr>
          <a:lstStyle/>
          <a:p>
            <a:r>
              <a:rPr lang="de-DE" sz="2800" b="1" dirty="0">
                <a:latin typeface="+mj-lt"/>
              </a:rPr>
              <a:t>Diversitätssensible Medizin – ein sozialmedizinisches Curriculum</a:t>
            </a:r>
          </a:p>
        </p:txBody>
      </p:sp>
      <p:pic>
        <p:nvPicPr>
          <p:cNvPr id="7" name="Grafik 6">
            <a:extLst>
              <a:ext uri="{FF2B5EF4-FFF2-40B4-BE49-F238E27FC236}">
                <a16:creationId xmlns:a16="http://schemas.microsoft.com/office/drawing/2014/main" id="{A66B6188-B772-46B6-8D8A-0581F889489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8" name="Rechteck 7"/>
          <p:cNvSpPr/>
          <p:nvPr/>
        </p:nvSpPr>
        <p:spPr>
          <a:xfrm>
            <a:off x="1833343" y="2824583"/>
            <a:ext cx="8256814" cy="1446550"/>
          </a:xfrm>
          <a:prstGeom prst="rect">
            <a:avLst/>
          </a:prstGeom>
          <a:ln w="38100">
            <a:solidFill>
              <a:schemeClr val="accent2"/>
            </a:solidFill>
          </a:ln>
        </p:spPr>
        <p:txBody>
          <a:bodyPr wrap="square">
            <a:spAutoFit/>
          </a:bodyPr>
          <a:lstStyle/>
          <a:p>
            <a:r>
              <a:rPr lang="de-DE" sz="2200" dirty="0"/>
              <a:t>Das übergeordnete Ziel des </a:t>
            </a:r>
            <a:r>
              <a:rPr lang="de-DE" sz="2200" b="1" dirty="0"/>
              <a:t>sozialmedizinischen</a:t>
            </a:r>
            <a:r>
              <a:rPr lang="de-DE" sz="2200" dirty="0"/>
              <a:t> Curriculums </a:t>
            </a:r>
            <a:r>
              <a:rPr lang="de-DE" sz="2200" i="1" dirty="0"/>
              <a:t>Diversitätssensible Medizin (</a:t>
            </a:r>
            <a:r>
              <a:rPr lang="de-DE" sz="2200" i="1" dirty="0" err="1"/>
              <a:t>DiverMed</a:t>
            </a:r>
            <a:r>
              <a:rPr lang="de-DE" sz="2200" i="1" dirty="0"/>
              <a:t>) </a:t>
            </a:r>
            <a:r>
              <a:rPr lang="de-DE" sz="2200" dirty="0"/>
              <a:t>ist es, Medizinstudierende dafür sensibilisieren, dass Gesundheit und Krankheit Effekte sozialer, politischer und ökonomischer Strukturen sind.</a:t>
            </a:r>
          </a:p>
        </p:txBody>
      </p:sp>
    </p:spTree>
    <p:extLst>
      <p:ext uri="{BB962C8B-B14F-4D97-AF65-F5344CB8AC3E}">
        <p14:creationId xmlns:p14="http://schemas.microsoft.com/office/powerpoint/2010/main" val="9055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p:cNvSpPr/>
          <p:nvPr/>
        </p:nvSpPr>
        <p:spPr>
          <a:xfrm>
            <a:off x="720000" y="1620000"/>
            <a:ext cx="10656000" cy="4801314"/>
          </a:xfrm>
          <a:prstGeom prst="rect">
            <a:avLst/>
          </a:prstGeom>
        </p:spPr>
        <p:txBody>
          <a:bodyPr wrap="square">
            <a:spAutoFit/>
          </a:bodyPr>
          <a:lstStyle/>
          <a:p>
            <a:pPr marL="285750" indent="-285750">
              <a:buFont typeface="Arial" panose="020B0604020202020204" pitchFamily="34" charset="0"/>
              <a:buChar char="•"/>
            </a:pPr>
            <a:r>
              <a:rPr lang="de-DE" dirty="0"/>
              <a:t>Das Gesamtcurriculum besteht aus vier Abschnitten: </a:t>
            </a:r>
          </a:p>
          <a:p>
            <a:pPr marL="800100" lvl="1" indent="-342900">
              <a:buAutoNum type="arabicParenBoth"/>
            </a:pPr>
            <a:r>
              <a:rPr lang="de-DE" dirty="0"/>
              <a:t>Grundlagen</a:t>
            </a:r>
          </a:p>
          <a:p>
            <a:pPr marL="800100" lvl="1" indent="-342900">
              <a:buAutoNum type="arabicParenBoth"/>
            </a:pPr>
            <a:r>
              <a:rPr lang="de-DE" dirty="0"/>
              <a:t>Projektarbeit</a:t>
            </a:r>
          </a:p>
          <a:p>
            <a:pPr marL="800100" lvl="1" indent="-342900">
              <a:buAutoNum type="arabicParenBoth"/>
            </a:pPr>
            <a:r>
              <a:rPr lang="de-DE" dirty="0"/>
              <a:t>Bedeutung des Curriculums für die medizinische Praxis </a:t>
            </a:r>
          </a:p>
          <a:p>
            <a:pPr marL="800100" lvl="1" indent="-342900">
              <a:buAutoNum type="arabicParenBoth"/>
            </a:pPr>
            <a:r>
              <a:rPr lang="de-DE" dirty="0"/>
              <a:t>Fallanalysen</a:t>
            </a:r>
          </a:p>
          <a:p>
            <a:pPr lvl="1"/>
            <a:endParaRPr lang="de-DE" dirty="0"/>
          </a:p>
          <a:p>
            <a:pPr marL="285750" lvl="0" indent="-285750">
              <a:buFont typeface="Arial" panose="020B0604020202020204" pitchFamily="34" charset="0"/>
              <a:buChar char="•"/>
            </a:pPr>
            <a:r>
              <a:rPr lang="de-DE" dirty="0"/>
              <a:t>Grundlagen besteht aus 6 UE plus 2 UE Vertiefung mit folgenden Inhalten: </a:t>
            </a:r>
          </a:p>
          <a:p>
            <a:pPr marL="742950" lvl="1" indent="-285750">
              <a:buFont typeface="Arial" panose="020B0604020202020204" pitchFamily="34" charset="0"/>
              <a:buChar char="•"/>
            </a:pPr>
            <a:r>
              <a:rPr lang="de-DE" dirty="0"/>
              <a:t>Epidemiologische Kennzahlen struktureller Ungleichheiten (Sozialepidemiologie)</a:t>
            </a:r>
          </a:p>
          <a:p>
            <a:pPr marL="742950" lvl="1" indent="-285750">
              <a:buFont typeface="Arial" panose="020B0604020202020204" pitchFamily="34" charset="0"/>
              <a:buChar char="•"/>
            </a:pPr>
            <a:r>
              <a:rPr lang="de-DE" dirty="0"/>
              <a:t>Struktureller Einfluss auf Gesundheit und Krankheit (Naturalisierung und </a:t>
            </a:r>
            <a:r>
              <a:rPr lang="de-DE" dirty="0" err="1"/>
              <a:t>Kulturalisierung</a:t>
            </a:r>
            <a:r>
              <a:rPr lang="de-DE" dirty="0"/>
              <a:t>)</a:t>
            </a:r>
          </a:p>
          <a:p>
            <a:pPr marL="742950" lvl="1" indent="-285750">
              <a:buFont typeface="Arial" panose="020B0604020202020204" pitchFamily="34" charset="0"/>
              <a:buChar char="•"/>
            </a:pPr>
            <a:r>
              <a:rPr lang="de-DE" dirty="0"/>
              <a:t>Theoretische Modelle struktureller Ungleichheit: </a:t>
            </a:r>
          </a:p>
          <a:p>
            <a:pPr marL="1200150" lvl="2" indent="-285750">
              <a:buFont typeface="Arial" panose="020B0604020202020204" pitchFamily="34" charset="0"/>
              <a:buChar char="•"/>
            </a:pPr>
            <a:r>
              <a:rPr lang="de-DE" dirty="0"/>
              <a:t>Strukturelle Kompetenz</a:t>
            </a:r>
          </a:p>
          <a:p>
            <a:pPr marL="1200150" lvl="2" indent="-285750">
              <a:buFont typeface="Arial" panose="020B0604020202020204" pitchFamily="34" charset="0"/>
              <a:buChar char="•"/>
            </a:pPr>
            <a:r>
              <a:rPr lang="de-DE" dirty="0" err="1"/>
              <a:t>Intersektionalität</a:t>
            </a:r>
            <a:r>
              <a:rPr lang="de-DE" dirty="0"/>
              <a:t> </a:t>
            </a:r>
          </a:p>
          <a:p>
            <a:pPr marL="1200150" lvl="2" indent="-285750">
              <a:buFont typeface="Arial" panose="020B0604020202020204" pitchFamily="34" charset="0"/>
              <a:buChar char="•"/>
            </a:pPr>
            <a:r>
              <a:rPr lang="de-DE" dirty="0"/>
              <a:t>Soziale Gesundheit</a:t>
            </a:r>
          </a:p>
          <a:p>
            <a:pPr marL="342900" lvl="0" indent="-342900">
              <a:buFont typeface="Arial" panose="020B0604020202020204" pitchFamily="34" charset="0"/>
              <a:buChar char="•"/>
            </a:pPr>
            <a:r>
              <a:rPr lang="de-DE" dirty="0"/>
              <a:t>Projektarbeit besteht aus </a:t>
            </a:r>
            <a:r>
              <a:rPr lang="de-DE" dirty="0" err="1"/>
              <a:t>Blended</a:t>
            </a:r>
            <a:r>
              <a:rPr lang="de-DE" dirty="0"/>
              <a:t> Learning (5 UE), Präsenz (12 UE) plus Eigenarbeit mit folgendem Inhalt: </a:t>
            </a:r>
          </a:p>
          <a:p>
            <a:pPr marL="800100" lvl="1" indent="-342900">
              <a:buFont typeface="Arial" panose="020B0604020202020204" pitchFamily="34" charset="0"/>
              <a:buChar char="•"/>
            </a:pPr>
            <a:r>
              <a:rPr lang="de-DE" dirty="0"/>
              <a:t>Sozialmedizinische Intervention entwickeln</a:t>
            </a:r>
          </a:p>
          <a:p>
            <a:pPr marL="342900" lvl="0" indent="-342900">
              <a:buFont typeface="Arial" panose="020B0604020202020204" pitchFamily="34" charset="0"/>
              <a:buChar char="•"/>
            </a:pPr>
            <a:endParaRPr lang="de-DE" dirty="0">
              <a:solidFill>
                <a:schemeClr val="bg2">
                  <a:lumMod val="50000"/>
                </a:schemeClr>
              </a:solidFill>
            </a:endParaRPr>
          </a:p>
          <a:p>
            <a:endParaRPr lang="de-DE" dirty="0">
              <a:solidFill>
                <a:schemeClr val="bg2">
                  <a:lumMod val="50000"/>
                </a:schemeClr>
              </a:solidFill>
            </a:endParaRPr>
          </a:p>
        </p:txBody>
      </p:sp>
      <p:sp>
        <p:nvSpPr>
          <p:cNvPr id="3" name="Textfeld 2"/>
          <p:cNvSpPr txBox="1"/>
          <p:nvPr/>
        </p:nvSpPr>
        <p:spPr>
          <a:xfrm>
            <a:off x="684000" y="1043731"/>
            <a:ext cx="10784100" cy="523220"/>
          </a:xfrm>
          <a:prstGeom prst="rect">
            <a:avLst/>
          </a:prstGeom>
          <a:noFill/>
        </p:spPr>
        <p:txBody>
          <a:bodyPr wrap="square" rtlCol="0">
            <a:spAutoFit/>
          </a:bodyPr>
          <a:lstStyle/>
          <a:p>
            <a:r>
              <a:rPr lang="de-DE" sz="2800" b="1" dirty="0"/>
              <a:t>Diversitätssensible Medizin – ein sozialmedizinisches Curriculum</a:t>
            </a:r>
          </a:p>
        </p:txBody>
      </p:sp>
      <p:pic>
        <p:nvPicPr>
          <p:cNvPr id="7" name="Grafik 6">
            <a:extLst>
              <a:ext uri="{FF2B5EF4-FFF2-40B4-BE49-F238E27FC236}">
                <a16:creationId xmlns:a16="http://schemas.microsoft.com/office/drawing/2014/main" id="{A66B6188-B772-46B6-8D8A-0581F889489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2328480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p:cNvSpPr/>
          <p:nvPr/>
        </p:nvSpPr>
        <p:spPr>
          <a:xfrm>
            <a:off x="720000" y="1620000"/>
            <a:ext cx="10656000" cy="3693319"/>
          </a:xfrm>
          <a:prstGeom prst="rect">
            <a:avLst/>
          </a:prstGeom>
        </p:spPr>
        <p:txBody>
          <a:bodyPr wrap="square">
            <a:spAutoFit/>
          </a:bodyPr>
          <a:lstStyle/>
          <a:p>
            <a:pPr marL="285750" indent="-285750">
              <a:buFont typeface="Arial" panose="020B0604020202020204" pitchFamily="34" charset="0"/>
              <a:buChar char="•"/>
            </a:pPr>
            <a:r>
              <a:rPr lang="de-DE" dirty="0"/>
              <a:t>Das Gesamtcurriculum besteht aus vier Abschnitten: </a:t>
            </a:r>
          </a:p>
          <a:p>
            <a:pPr marL="800100" lvl="1" indent="-342900">
              <a:buAutoNum type="arabicParenBoth"/>
            </a:pPr>
            <a:r>
              <a:rPr lang="de-DE" dirty="0"/>
              <a:t>Grundlagen</a:t>
            </a:r>
          </a:p>
          <a:p>
            <a:pPr marL="800100" lvl="1" indent="-342900">
              <a:buAutoNum type="arabicParenBoth"/>
            </a:pPr>
            <a:r>
              <a:rPr lang="de-DE" dirty="0"/>
              <a:t>Projektarbeit</a:t>
            </a:r>
          </a:p>
          <a:p>
            <a:pPr marL="800100" lvl="1" indent="-342900">
              <a:buAutoNum type="arabicParenBoth"/>
            </a:pPr>
            <a:r>
              <a:rPr lang="de-DE" dirty="0"/>
              <a:t>Bedeutung des Curriculums für die medizinische Praxis </a:t>
            </a:r>
          </a:p>
          <a:p>
            <a:pPr marL="800100" lvl="1" indent="-342900">
              <a:buAutoNum type="arabicParenBoth"/>
            </a:pPr>
            <a:r>
              <a:rPr lang="de-DE" dirty="0"/>
              <a:t>Fallanalysen</a:t>
            </a:r>
          </a:p>
          <a:p>
            <a:pPr marL="342900" lvl="0" indent="-342900">
              <a:buFont typeface="Arial" panose="020B0604020202020204" pitchFamily="34" charset="0"/>
              <a:buChar char="•"/>
            </a:pPr>
            <a:endParaRPr lang="de-DE" dirty="0">
              <a:solidFill>
                <a:schemeClr val="bg2">
                  <a:lumMod val="50000"/>
                </a:schemeClr>
              </a:solidFill>
            </a:endParaRPr>
          </a:p>
          <a:p>
            <a:pPr marL="342900" lvl="0" indent="-342900">
              <a:buFont typeface="Arial" panose="020B0604020202020204" pitchFamily="34" charset="0"/>
              <a:buChar char="•"/>
            </a:pPr>
            <a:r>
              <a:rPr lang="de-DE" dirty="0"/>
              <a:t>Bedeutung des Curriculums für die medizinische Praxis besteht aus 4 UE mit folgendem Inhalt:</a:t>
            </a:r>
          </a:p>
          <a:p>
            <a:pPr marL="800100" lvl="1" indent="-342900">
              <a:buFont typeface="Arial" panose="020B0604020202020204" pitchFamily="34" charset="0"/>
              <a:buChar char="•"/>
            </a:pPr>
            <a:r>
              <a:rPr lang="de-DE" dirty="0" err="1"/>
              <a:t>Verstehensgrenzen</a:t>
            </a:r>
            <a:r>
              <a:rPr lang="de-DE" dirty="0"/>
              <a:t> der Medizin</a:t>
            </a:r>
          </a:p>
          <a:p>
            <a:pPr marL="800100" lvl="1" indent="-342900">
              <a:buFont typeface="Arial" panose="020B0604020202020204" pitchFamily="34" charset="0"/>
              <a:buChar char="•"/>
            </a:pPr>
            <a:r>
              <a:rPr lang="de-DE" dirty="0"/>
              <a:t>Reflexion ärztlicher Positionierung und Tätigkeiten </a:t>
            </a:r>
          </a:p>
          <a:p>
            <a:pPr lvl="1"/>
            <a:endParaRPr lang="de-DE" dirty="0">
              <a:solidFill>
                <a:schemeClr val="bg2">
                  <a:lumMod val="50000"/>
                </a:schemeClr>
              </a:solidFill>
            </a:endParaRPr>
          </a:p>
          <a:p>
            <a:pPr marL="285750" indent="-285750">
              <a:buFont typeface="Arial" panose="020B0604020202020204" pitchFamily="34" charset="0"/>
              <a:buChar char="•"/>
            </a:pPr>
            <a:r>
              <a:rPr lang="de-DE" dirty="0"/>
              <a:t>Fallanalysen</a:t>
            </a:r>
          </a:p>
          <a:p>
            <a:pPr marL="742950" lvl="1" indent="-285750">
              <a:buFont typeface="Arial" panose="020B0604020202020204" pitchFamily="34" charset="0"/>
              <a:buChar char="•"/>
            </a:pPr>
            <a:r>
              <a:rPr lang="de-DE" dirty="0"/>
              <a:t>Fälle vorhanden für Allgemeinmedizin, Gynäkologie, Pädiatrie, Geriatrie, Innere Medizin, Arbeitsmedizin, Psychiatrie, Neurologie</a:t>
            </a:r>
          </a:p>
        </p:txBody>
      </p:sp>
      <p:sp>
        <p:nvSpPr>
          <p:cNvPr id="3" name="Textfeld 2"/>
          <p:cNvSpPr txBox="1"/>
          <p:nvPr/>
        </p:nvSpPr>
        <p:spPr>
          <a:xfrm>
            <a:off x="684000" y="1043731"/>
            <a:ext cx="10784100" cy="523220"/>
          </a:xfrm>
          <a:prstGeom prst="rect">
            <a:avLst/>
          </a:prstGeom>
          <a:noFill/>
        </p:spPr>
        <p:txBody>
          <a:bodyPr wrap="square" rtlCol="0">
            <a:spAutoFit/>
          </a:bodyPr>
          <a:lstStyle/>
          <a:p>
            <a:r>
              <a:rPr lang="de-DE" sz="2800" b="1" dirty="0"/>
              <a:t>Diversitätssensible Medizin – ein sozialmedizinisches Curriculum</a:t>
            </a:r>
          </a:p>
        </p:txBody>
      </p:sp>
      <p:pic>
        <p:nvPicPr>
          <p:cNvPr id="7" name="Grafik 6">
            <a:extLst>
              <a:ext uri="{FF2B5EF4-FFF2-40B4-BE49-F238E27FC236}">
                <a16:creationId xmlns:a16="http://schemas.microsoft.com/office/drawing/2014/main" id="{A66B6188-B772-46B6-8D8A-0581F889489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545075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p:cNvSpPr/>
          <p:nvPr/>
        </p:nvSpPr>
        <p:spPr>
          <a:xfrm>
            <a:off x="720000" y="2077206"/>
            <a:ext cx="10656000" cy="3139321"/>
          </a:xfrm>
          <a:prstGeom prst="rect">
            <a:avLst/>
          </a:prstGeom>
          <a:ln w="28575">
            <a:solidFill>
              <a:schemeClr val="accent2">
                <a:lumMod val="60000"/>
                <a:lumOff val="40000"/>
              </a:schemeClr>
            </a:solidFill>
          </a:ln>
        </p:spPr>
        <p:txBody>
          <a:bodyPr wrap="square">
            <a:spAutoFit/>
          </a:bodyPr>
          <a:lstStyle/>
          <a:p>
            <a:r>
              <a:rPr lang="de-DE" dirty="0"/>
              <a:t>Lernziele: </a:t>
            </a:r>
          </a:p>
          <a:p>
            <a:pPr marL="285750" lvl="0" indent="-285750">
              <a:buFont typeface="Wingdings" panose="05000000000000000000" pitchFamily="2" charset="2"/>
              <a:buChar char="Ø"/>
            </a:pPr>
            <a:r>
              <a:rPr lang="de-DE" dirty="0"/>
              <a:t>Sensibilisierung Medizinstudierender, Gesundheit und Krankheit als Effekte sozialer, politischer und ökonomischer Strukturen zu verstehen:</a:t>
            </a:r>
          </a:p>
          <a:p>
            <a:pPr marL="742950" lvl="1" indent="-285750">
              <a:buFont typeface="Arial" panose="020B0604020202020204" pitchFamily="34" charset="0"/>
              <a:buChar char="•"/>
            </a:pPr>
            <a:r>
              <a:rPr lang="de-DE" dirty="0"/>
              <a:t>den Einfluss, den gesellschaftliche Strukturen auf die Gesundheit des individuellen Patienten haben, beschreiben können</a:t>
            </a:r>
          </a:p>
          <a:p>
            <a:pPr marL="742950" lvl="1" indent="-285750">
              <a:buFont typeface="Arial" panose="020B0604020202020204" pitchFamily="34" charset="0"/>
              <a:buChar char="•"/>
            </a:pPr>
            <a:r>
              <a:rPr lang="de-DE" dirty="0"/>
              <a:t>den Einfluss, den gesellschaftliche und Versorgungsstrukturen auf klinische Therapieentscheidungen und Patienteninteraktionen haben, benennen können</a:t>
            </a:r>
          </a:p>
          <a:p>
            <a:pPr marL="742950" lvl="1" indent="-285750">
              <a:buFont typeface="Arial" panose="020B0604020202020204" pitchFamily="34" charset="0"/>
              <a:buChar char="•"/>
            </a:pPr>
            <a:r>
              <a:rPr lang="de-DE" dirty="0"/>
              <a:t>in einer konkreten Situation den Einfluss der Strukturen analysieren können</a:t>
            </a:r>
          </a:p>
          <a:p>
            <a:pPr marL="742950" lvl="1" indent="-285750">
              <a:buFont typeface="Arial" panose="020B0604020202020204" pitchFamily="34" charset="0"/>
              <a:buChar char="•"/>
            </a:pPr>
            <a:r>
              <a:rPr lang="de-DE" dirty="0"/>
              <a:t>Strukturelle Interventionsansätze in einer konkreten klinischen Situation benennen und anwenden können</a:t>
            </a:r>
          </a:p>
          <a:p>
            <a:r>
              <a:rPr lang="de-DE" dirty="0"/>
              <a:t> </a:t>
            </a:r>
          </a:p>
        </p:txBody>
      </p:sp>
      <p:sp>
        <p:nvSpPr>
          <p:cNvPr id="3" name="Textfeld 2"/>
          <p:cNvSpPr txBox="1"/>
          <p:nvPr/>
        </p:nvSpPr>
        <p:spPr>
          <a:xfrm>
            <a:off x="684000" y="1043731"/>
            <a:ext cx="10784100" cy="523220"/>
          </a:xfrm>
          <a:prstGeom prst="rect">
            <a:avLst/>
          </a:prstGeom>
          <a:noFill/>
        </p:spPr>
        <p:txBody>
          <a:bodyPr wrap="square" rtlCol="0">
            <a:spAutoFit/>
          </a:bodyPr>
          <a:lstStyle/>
          <a:p>
            <a:r>
              <a:rPr lang="de-DE" sz="2800" b="1" dirty="0"/>
              <a:t>Diversitätssensible Medizin – ein sozialmedizinisches Curriculum</a:t>
            </a:r>
          </a:p>
        </p:txBody>
      </p:sp>
      <p:pic>
        <p:nvPicPr>
          <p:cNvPr id="7" name="Grafik 6">
            <a:extLst>
              <a:ext uri="{FF2B5EF4-FFF2-40B4-BE49-F238E27FC236}">
                <a16:creationId xmlns:a16="http://schemas.microsoft.com/office/drawing/2014/main" id="{A66B6188-B772-46B6-8D8A-0581F889489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383863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p:cNvSpPr/>
          <p:nvPr/>
        </p:nvSpPr>
        <p:spPr>
          <a:xfrm>
            <a:off x="720000" y="1620000"/>
            <a:ext cx="10656000" cy="3693319"/>
          </a:xfrm>
          <a:prstGeom prst="rect">
            <a:avLst/>
          </a:prstGeom>
        </p:spPr>
        <p:txBody>
          <a:bodyPr wrap="square">
            <a:spAutoFit/>
          </a:bodyPr>
          <a:lstStyle/>
          <a:p>
            <a:r>
              <a:rPr lang="de-DE" b="1" dirty="0"/>
              <a:t>Einführung </a:t>
            </a:r>
          </a:p>
          <a:p>
            <a:pPr marL="285750" indent="-285750">
              <a:buFont typeface="Arial" panose="020B0604020202020204" pitchFamily="34" charset="0"/>
              <a:buChar char="•"/>
            </a:pPr>
            <a:r>
              <a:rPr lang="de-DE" dirty="0"/>
              <a:t>Organisatorisches</a:t>
            </a:r>
          </a:p>
          <a:p>
            <a:pPr marL="342900" indent="-342900">
              <a:buFont typeface="Arial" panose="020B0604020202020204" pitchFamily="34" charset="0"/>
              <a:buChar char="•"/>
            </a:pPr>
            <a:r>
              <a:rPr lang="de-DE" dirty="0"/>
              <a:t>Einblick in die Gesundheitswissenschaften</a:t>
            </a:r>
          </a:p>
          <a:p>
            <a:pPr marL="342900" indent="-342900">
              <a:buFont typeface="Arial" panose="020B0604020202020204" pitchFamily="34" charset="0"/>
              <a:buChar char="•"/>
            </a:pPr>
            <a:r>
              <a:rPr lang="de-DE" dirty="0"/>
              <a:t>Beginn der Fall-/Gruppenarbeit</a:t>
            </a:r>
          </a:p>
          <a:p>
            <a:pPr marL="342900" lvl="0" indent="-342900">
              <a:buFont typeface="Arial" panose="020B0604020202020204" pitchFamily="34" charset="0"/>
              <a:buChar char="•"/>
            </a:pPr>
            <a:endParaRPr lang="de-DE" dirty="0">
              <a:solidFill>
                <a:schemeClr val="bg2">
                  <a:lumMod val="50000"/>
                </a:schemeClr>
              </a:solidFill>
            </a:endParaRPr>
          </a:p>
          <a:p>
            <a:r>
              <a:rPr lang="de-DE" b="1" dirty="0">
                <a:solidFill>
                  <a:schemeClr val="bg2">
                    <a:lumMod val="50000"/>
                  </a:schemeClr>
                </a:solidFill>
              </a:rPr>
              <a:t>Fallbesprechung</a:t>
            </a:r>
            <a:endParaRPr lang="de-DE" dirty="0">
              <a:solidFill>
                <a:schemeClr val="bg2">
                  <a:lumMod val="50000"/>
                </a:schemeClr>
              </a:solidFill>
            </a:endParaRPr>
          </a:p>
          <a:p>
            <a:pPr marL="342900" indent="-342900">
              <a:buFont typeface="Arial" panose="020B0604020202020204" pitchFamily="34" charset="0"/>
              <a:buChar char="•"/>
            </a:pPr>
            <a:r>
              <a:rPr lang="de-DE" dirty="0">
                <a:solidFill>
                  <a:schemeClr val="bg2">
                    <a:lumMod val="50000"/>
                  </a:schemeClr>
                </a:solidFill>
              </a:rPr>
              <a:t>Abgabe und Vorstellung der Fallarbeit</a:t>
            </a:r>
          </a:p>
          <a:p>
            <a:pPr marL="342900" indent="-342900">
              <a:buFont typeface="Arial" panose="020B0604020202020204" pitchFamily="34" charset="0"/>
              <a:buChar char="•"/>
            </a:pPr>
            <a:r>
              <a:rPr lang="de-DE" dirty="0">
                <a:solidFill>
                  <a:schemeClr val="bg2">
                    <a:lumMod val="50000"/>
                  </a:schemeClr>
                </a:solidFill>
              </a:rPr>
              <a:t>Was ist ein Gesundheitssystem?</a:t>
            </a:r>
          </a:p>
          <a:p>
            <a:pPr marL="342900" indent="-342900">
              <a:buFont typeface="Arial" panose="020B0604020202020204" pitchFamily="34" charset="0"/>
              <a:buChar char="•"/>
            </a:pPr>
            <a:r>
              <a:rPr lang="de-DE" dirty="0">
                <a:solidFill>
                  <a:schemeClr val="bg2">
                    <a:lumMod val="50000"/>
                  </a:schemeClr>
                </a:solidFill>
              </a:rPr>
              <a:t>Das deutsche Gesundheitssystem</a:t>
            </a:r>
          </a:p>
          <a:p>
            <a:pPr marL="342900" indent="-342900">
              <a:buFont typeface="Arial" panose="020B0604020202020204" pitchFamily="34" charset="0"/>
              <a:buChar char="•"/>
            </a:pPr>
            <a:endParaRPr lang="de-DE" dirty="0">
              <a:solidFill>
                <a:schemeClr val="bg2">
                  <a:lumMod val="50000"/>
                </a:schemeClr>
              </a:solidFill>
            </a:endParaRPr>
          </a:p>
          <a:p>
            <a:pPr lvl="0"/>
            <a:r>
              <a:rPr lang="de-DE" b="1" dirty="0">
                <a:solidFill>
                  <a:schemeClr val="bg2">
                    <a:lumMod val="50000"/>
                  </a:schemeClr>
                </a:solidFill>
              </a:rPr>
              <a:t>Strukturelle Kompetenz und Nachhaltigkeitsziele</a:t>
            </a:r>
          </a:p>
          <a:p>
            <a:pPr marL="342900" indent="-342900">
              <a:buFont typeface="Arial" panose="020B0604020202020204" pitchFamily="34" charset="0"/>
              <a:buChar char="•"/>
            </a:pPr>
            <a:r>
              <a:rPr lang="de-DE" dirty="0">
                <a:solidFill>
                  <a:schemeClr val="bg2">
                    <a:lumMod val="50000"/>
                  </a:schemeClr>
                </a:solidFill>
              </a:rPr>
              <a:t>Strukturelle Kompetenz</a:t>
            </a:r>
          </a:p>
          <a:p>
            <a:pPr marL="342900" indent="-342900">
              <a:buFont typeface="Arial" panose="020B0604020202020204" pitchFamily="34" charset="0"/>
              <a:buChar char="•"/>
            </a:pPr>
            <a:r>
              <a:rPr lang="de-DE" dirty="0" err="1">
                <a:solidFill>
                  <a:schemeClr val="bg2">
                    <a:lumMod val="50000"/>
                  </a:schemeClr>
                </a:solidFill>
              </a:rPr>
              <a:t>Sustainable</a:t>
            </a:r>
            <a:r>
              <a:rPr lang="de-DE" dirty="0">
                <a:solidFill>
                  <a:schemeClr val="bg2">
                    <a:lumMod val="50000"/>
                  </a:schemeClr>
                </a:solidFill>
              </a:rPr>
              <a:t> Development Goals (SDGs)</a:t>
            </a:r>
          </a:p>
        </p:txBody>
      </p:sp>
      <p:sp>
        <p:nvSpPr>
          <p:cNvPr id="3" name="Textfeld 2"/>
          <p:cNvSpPr txBox="1"/>
          <p:nvPr/>
        </p:nvSpPr>
        <p:spPr>
          <a:xfrm>
            <a:off x="684000" y="1043731"/>
            <a:ext cx="6480000" cy="523220"/>
          </a:xfrm>
          <a:prstGeom prst="rect">
            <a:avLst/>
          </a:prstGeom>
          <a:noFill/>
        </p:spPr>
        <p:txBody>
          <a:bodyPr wrap="square" rtlCol="0">
            <a:spAutoFit/>
          </a:bodyPr>
          <a:lstStyle/>
          <a:p>
            <a:r>
              <a:rPr lang="de-DE" sz="2800" b="1" dirty="0">
                <a:latin typeface="+mj-lt"/>
              </a:rPr>
              <a:t>Inhalte: Grundlagen – 6 UE</a:t>
            </a:r>
          </a:p>
        </p:txBody>
      </p:sp>
      <p:pic>
        <p:nvPicPr>
          <p:cNvPr id="7" name="Grafik 6">
            <a:extLst>
              <a:ext uri="{FF2B5EF4-FFF2-40B4-BE49-F238E27FC236}">
                <a16:creationId xmlns:a16="http://schemas.microsoft.com/office/drawing/2014/main" id="{A66B6188-B772-46B6-8D8A-0581F889489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888111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p:cNvSpPr/>
          <p:nvPr/>
        </p:nvSpPr>
        <p:spPr>
          <a:xfrm>
            <a:off x="720000" y="1620000"/>
            <a:ext cx="10656000" cy="3693319"/>
          </a:xfrm>
          <a:prstGeom prst="rect">
            <a:avLst/>
          </a:prstGeom>
        </p:spPr>
        <p:txBody>
          <a:bodyPr wrap="square">
            <a:spAutoFit/>
          </a:bodyPr>
          <a:lstStyle/>
          <a:p>
            <a:r>
              <a:rPr lang="de-DE" b="1" dirty="0">
                <a:solidFill>
                  <a:srgbClr val="C00000"/>
                </a:solidFill>
              </a:rPr>
              <a:t>Einführung </a:t>
            </a:r>
          </a:p>
          <a:p>
            <a:pPr marL="285750" indent="-285750">
              <a:buFont typeface="Arial" panose="020B0604020202020204" pitchFamily="34" charset="0"/>
              <a:buChar char="•"/>
            </a:pPr>
            <a:r>
              <a:rPr lang="de-DE" dirty="0"/>
              <a:t>Organisatorisches</a:t>
            </a:r>
          </a:p>
          <a:p>
            <a:pPr marL="342900" indent="-342900">
              <a:buFont typeface="Arial" panose="020B0604020202020204" pitchFamily="34" charset="0"/>
              <a:buChar char="•"/>
            </a:pPr>
            <a:r>
              <a:rPr lang="de-DE" dirty="0"/>
              <a:t>Einblick in die Gesundheitswissenschaften</a:t>
            </a:r>
          </a:p>
          <a:p>
            <a:pPr marL="342900" indent="-342900">
              <a:buFont typeface="Arial" panose="020B0604020202020204" pitchFamily="34" charset="0"/>
              <a:buChar char="•"/>
            </a:pPr>
            <a:r>
              <a:rPr lang="de-DE" dirty="0"/>
              <a:t>Beginn der Fall-/Gruppenarbeit</a:t>
            </a:r>
          </a:p>
          <a:p>
            <a:pPr marL="342900" lvl="0" indent="-342900">
              <a:buFont typeface="Arial" panose="020B0604020202020204" pitchFamily="34" charset="0"/>
              <a:buChar char="•"/>
            </a:pPr>
            <a:endParaRPr lang="de-DE" dirty="0">
              <a:solidFill>
                <a:schemeClr val="bg2">
                  <a:lumMod val="50000"/>
                </a:schemeClr>
              </a:solidFill>
            </a:endParaRPr>
          </a:p>
          <a:p>
            <a:r>
              <a:rPr lang="de-DE" b="1" dirty="0">
                <a:solidFill>
                  <a:schemeClr val="bg2">
                    <a:lumMod val="50000"/>
                  </a:schemeClr>
                </a:solidFill>
              </a:rPr>
              <a:t>Fallbesprechung</a:t>
            </a:r>
            <a:endParaRPr lang="de-DE" dirty="0">
              <a:solidFill>
                <a:schemeClr val="bg2">
                  <a:lumMod val="50000"/>
                </a:schemeClr>
              </a:solidFill>
            </a:endParaRPr>
          </a:p>
          <a:p>
            <a:pPr marL="342900" indent="-342900">
              <a:buFont typeface="Arial" panose="020B0604020202020204" pitchFamily="34" charset="0"/>
              <a:buChar char="•"/>
            </a:pPr>
            <a:r>
              <a:rPr lang="de-DE" dirty="0">
                <a:solidFill>
                  <a:schemeClr val="bg2">
                    <a:lumMod val="50000"/>
                  </a:schemeClr>
                </a:solidFill>
              </a:rPr>
              <a:t>Abgabe und Vorstellung der Fallarbeit</a:t>
            </a:r>
          </a:p>
          <a:p>
            <a:pPr marL="342900" indent="-342900">
              <a:buFont typeface="Arial" panose="020B0604020202020204" pitchFamily="34" charset="0"/>
              <a:buChar char="•"/>
            </a:pPr>
            <a:r>
              <a:rPr lang="de-DE" dirty="0">
                <a:solidFill>
                  <a:schemeClr val="bg2">
                    <a:lumMod val="50000"/>
                  </a:schemeClr>
                </a:solidFill>
              </a:rPr>
              <a:t>Was ist ein Gesundheitssystem?</a:t>
            </a:r>
          </a:p>
          <a:p>
            <a:pPr marL="342900" indent="-342900">
              <a:buFont typeface="Arial" panose="020B0604020202020204" pitchFamily="34" charset="0"/>
              <a:buChar char="•"/>
            </a:pPr>
            <a:r>
              <a:rPr lang="de-DE" dirty="0">
                <a:solidFill>
                  <a:schemeClr val="bg2">
                    <a:lumMod val="50000"/>
                  </a:schemeClr>
                </a:solidFill>
              </a:rPr>
              <a:t>Das deutsche Gesundheitssystem</a:t>
            </a:r>
          </a:p>
          <a:p>
            <a:pPr marL="342900" indent="-342900">
              <a:buFont typeface="Arial" panose="020B0604020202020204" pitchFamily="34" charset="0"/>
              <a:buChar char="•"/>
            </a:pPr>
            <a:endParaRPr lang="de-DE" dirty="0">
              <a:solidFill>
                <a:schemeClr val="bg2">
                  <a:lumMod val="50000"/>
                </a:schemeClr>
              </a:solidFill>
            </a:endParaRPr>
          </a:p>
          <a:p>
            <a:pPr lvl="0"/>
            <a:r>
              <a:rPr lang="de-DE" b="1" dirty="0">
                <a:solidFill>
                  <a:schemeClr val="bg2">
                    <a:lumMod val="50000"/>
                  </a:schemeClr>
                </a:solidFill>
              </a:rPr>
              <a:t>Strukturelle Kompetenz und Nachhaltigkeitsziele</a:t>
            </a:r>
          </a:p>
          <a:p>
            <a:pPr marL="342900" indent="-342900">
              <a:buFont typeface="Arial" panose="020B0604020202020204" pitchFamily="34" charset="0"/>
              <a:buChar char="•"/>
            </a:pPr>
            <a:r>
              <a:rPr lang="de-DE" dirty="0">
                <a:solidFill>
                  <a:schemeClr val="bg2">
                    <a:lumMod val="50000"/>
                  </a:schemeClr>
                </a:solidFill>
              </a:rPr>
              <a:t>Strukturelle Kompetenz</a:t>
            </a:r>
          </a:p>
          <a:p>
            <a:pPr marL="342900" indent="-342900">
              <a:buFont typeface="Arial" panose="020B0604020202020204" pitchFamily="34" charset="0"/>
              <a:buChar char="•"/>
            </a:pPr>
            <a:r>
              <a:rPr lang="de-DE" dirty="0" err="1">
                <a:solidFill>
                  <a:schemeClr val="bg2">
                    <a:lumMod val="50000"/>
                  </a:schemeClr>
                </a:solidFill>
              </a:rPr>
              <a:t>Sustainable</a:t>
            </a:r>
            <a:r>
              <a:rPr lang="de-DE" dirty="0">
                <a:solidFill>
                  <a:schemeClr val="bg2">
                    <a:lumMod val="50000"/>
                  </a:schemeClr>
                </a:solidFill>
              </a:rPr>
              <a:t> Development Goals (SDGs)</a:t>
            </a:r>
          </a:p>
        </p:txBody>
      </p:sp>
      <p:sp>
        <p:nvSpPr>
          <p:cNvPr id="3" name="Textfeld 2"/>
          <p:cNvSpPr txBox="1"/>
          <p:nvPr/>
        </p:nvSpPr>
        <p:spPr>
          <a:xfrm>
            <a:off x="684000" y="1043731"/>
            <a:ext cx="6480000" cy="523220"/>
          </a:xfrm>
          <a:prstGeom prst="rect">
            <a:avLst/>
          </a:prstGeom>
          <a:noFill/>
        </p:spPr>
        <p:txBody>
          <a:bodyPr wrap="square" rtlCol="0">
            <a:spAutoFit/>
          </a:bodyPr>
          <a:lstStyle/>
          <a:p>
            <a:r>
              <a:rPr lang="de-DE" sz="2800" b="1" dirty="0">
                <a:latin typeface="+mj-lt"/>
              </a:rPr>
              <a:t>Inhalte: Grundlagen – 6UE</a:t>
            </a:r>
          </a:p>
        </p:txBody>
      </p:sp>
      <p:pic>
        <p:nvPicPr>
          <p:cNvPr id="7" name="Grafik 6">
            <a:extLst>
              <a:ext uri="{FF2B5EF4-FFF2-40B4-BE49-F238E27FC236}">
                <a16:creationId xmlns:a16="http://schemas.microsoft.com/office/drawing/2014/main" id="{A66B6188-B772-46B6-8D8A-0581F889489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341666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8" name="Rechteck 7"/>
          <p:cNvSpPr/>
          <p:nvPr/>
        </p:nvSpPr>
        <p:spPr>
          <a:xfrm>
            <a:off x="3903475" y="3152001"/>
            <a:ext cx="4385047" cy="553998"/>
          </a:xfrm>
          <a:prstGeom prst="rect">
            <a:avLst/>
          </a:prstGeom>
        </p:spPr>
        <p:txBody>
          <a:bodyPr wrap="none">
            <a:spAutoFit/>
          </a:bodyPr>
          <a:lstStyle/>
          <a:p>
            <a:r>
              <a:rPr lang="de-DE" sz="3000" b="1" dirty="0">
                <a:latin typeface="+mj-lt"/>
              </a:rPr>
              <a:t>Gesundheitswissenschaften</a:t>
            </a:r>
          </a:p>
        </p:txBody>
      </p:sp>
      <p:pic>
        <p:nvPicPr>
          <p:cNvPr id="6" name="Grafik 5">
            <a:extLst>
              <a:ext uri="{FF2B5EF4-FFF2-40B4-BE49-F238E27FC236}">
                <a16:creationId xmlns:a16="http://schemas.microsoft.com/office/drawing/2014/main" id="{691B50FB-23F1-4568-A3B1-DD39F52540B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3754402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7" name="Inhaltsplatzhalter 6" descr="Radfahren Silhouette">
            <a:extLst>
              <a:ext uri="{FF2B5EF4-FFF2-40B4-BE49-F238E27FC236}">
                <a16:creationId xmlns:a16="http://schemas.microsoft.com/office/drawing/2014/main" id="{0841498A-5936-76E2-72CF-3F79BA721F1C}"/>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5031599" y="2714620"/>
            <a:ext cx="914400" cy="914400"/>
          </a:xfrm>
        </p:spPr>
      </p:pic>
      <p:pic>
        <p:nvPicPr>
          <p:cNvPr id="4" name="Grafik 3"/>
          <p:cNvPicPr>
            <a:picLocks noChangeAspect="1"/>
          </p:cNvPicPr>
          <p:nvPr/>
        </p:nvPicPr>
        <p:blipFill>
          <a:blip r:embed="rId5"/>
          <a:stretch>
            <a:fillRect/>
          </a:stretch>
        </p:blipFill>
        <p:spPr>
          <a:xfrm>
            <a:off x="0" y="0"/>
            <a:ext cx="12193057" cy="6858594"/>
          </a:xfrm>
          <a:prstGeom prst="rect">
            <a:avLst/>
          </a:prstGeom>
        </p:spPr>
      </p:pic>
      <p:sp>
        <p:nvSpPr>
          <p:cNvPr id="6" name="Rechteck 5"/>
          <p:cNvSpPr/>
          <p:nvPr/>
        </p:nvSpPr>
        <p:spPr>
          <a:xfrm>
            <a:off x="742563" y="2951946"/>
            <a:ext cx="5149192" cy="954107"/>
          </a:xfrm>
          <a:prstGeom prst="rect">
            <a:avLst/>
          </a:prstGeom>
        </p:spPr>
        <p:txBody>
          <a:bodyPr wrap="square">
            <a:spAutoFit/>
          </a:bodyPr>
          <a:lstStyle/>
          <a:p>
            <a:pPr>
              <a:lnSpc>
                <a:spcPct val="100000"/>
              </a:lnSpc>
            </a:pPr>
            <a:r>
              <a:rPr lang="de-DE" sz="2800" b="1" dirty="0">
                <a:latin typeface="+mj-lt"/>
              </a:rPr>
              <a:t>Was fällt Ihnen zum Begriff </a:t>
            </a:r>
            <a:r>
              <a:rPr lang="de-DE" sz="2800" b="1" i="1" dirty="0">
                <a:latin typeface="+mj-lt"/>
              </a:rPr>
              <a:t>Gesundheitswissenschaften</a:t>
            </a:r>
            <a:r>
              <a:rPr lang="de-DE" sz="2800" b="1" dirty="0">
                <a:latin typeface="+mj-lt"/>
              </a:rPr>
              <a:t> ein?</a:t>
            </a:r>
          </a:p>
        </p:txBody>
      </p:sp>
      <p:pic>
        <p:nvPicPr>
          <p:cNvPr id="10" name="Grafik 9">
            <a:extLst>
              <a:ext uri="{FF2B5EF4-FFF2-40B4-BE49-F238E27FC236}">
                <a16:creationId xmlns:a16="http://schemas.microsoft.com/office/drawing/2014/main" id="{E3821F10-5F81-4062-9B18-5AF1DF8AF9C4}"/>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pic>
        <p:nvPicPr>
          <p:cNvPr id="12" name="Grafik 11" descr="Mond und Sterne Silhouette">
            <a:extLst>
              <a:ext uri="{FF2B5EF4-FFF2-40B4-BE49-F238E27FC236}">
                <a16:creationId xmlns:a16="http://schemas.microsoft.com/office/drawing/2014/main" id="{A32B0C8C-CE30-C3E0-B3C0-39ED8177E9A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16591" y="1408082"/>
            <a:ext cx="914400" cy="914400"/>
          </a:xfrm>
          <a:prstGeom prst="rect">
            <a:avLst/>
          </a:prstGeom>
        </p:spPr>
      </p:pic>
      <p:pic>
        <p:nvPicPr>
          <p:cNvPr id="14" name="Grafik 13" descr="Ausführen Silhouette">
            <a:extLst>
              <a:ext uri="{FF2B5EF4-FFF2-40B4-BE49-F238E27FC236}">
                <a16:creationId xmlns:a16="http://schemas.microsoft.com/office/drawing/2014/main" id="{6CA9AAEE-82F9-8699-7AD3-319B447AC8C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331599" y="2442326"/>
            <a:ext cx="914400" cy="914400"/>
          </a:xfrm>
          <a:prstGeom prst="rect">
            <a:avLst/>
          </a:prstGeom>
        </p:spPr>
      </p:pic>
      <p:pic>
        <p:nvPicPr>
          <p:cNvPr id="16" name="Grafik 15" descr="Orange Silhouette">
            <a:extLst>
              <a:ext uri="{FF2B5EF4-FFF2-40B4-BE49-F238E27FC236}">
                <a16:creationId xmlns:a16="http://schemas.microsoft.com/office/drawing/2014/main" id="{EA8A837F-4BC2-A829-9E40-A3C5802AC71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720069" y="1773361"/>
            <a:ext cx="595753" cy="595753"/>
          </a:xfrm>
          <a:prstGeom prst="rect">
            <a:avLst/>
          </a:prstGeom>
        </p:spPr>
      </p:pic>
      <p:pic>
        <p:nvPicPr>
          <p:cNvPr id="18" name="Grafik 17" descr="Topfblumen Silhouette">
            <a:extLst>
              <a:ext uri="{FF2B5EF4-FFF2-40B4-BE49-F238E27FC236}">
                <a16:creationId xmlns:a16="http://schemas.microsoft.com/office/drawing/2014/main" id="{3092410B-A17A-43C1-5567-4D7A9E03233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992614" y="2324795"/>
            <a:ext cx="705400" cy="705400"/>
          </a:xfrm>
          <a:prstGeom prst="rect">
            <a:avLst/>
          </a:prstGeom>
        </p:spPr>
      </p:pic>
      <p:pic>
        <p:nvPicPr>
          <p:cNvPr id="20" name="Grafik 19" descr="Sonnenschirm Silhouette">
            <a:extLst>
              <a:ext uri="{FF2B5EF4-FFF2-40B4-BE49-F238E27FC236}">
                <a16:creationId xmlns:a16="http://schemas.microsoft.com/office/drawing/2014/main" id="{05E16FA9-6AAC-C54E-3424-55D36993C75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357077" y="2888867"/>
            <a:ext cx="914400" cy="914400"/>
          </a:xfrm>
          <a:prstGeom prst="rect">
            <a:avLst/>
          </a:prstGeom>
        </p:spPr>
      </p:pic>
      <p:pic>
        <p:nvPicPr>
          <p:cNvPr id="22" name="Grafik 21" descr="Sonne Silhouette">
            <a:extLst>
              <a:ext uri="{FF2B5EF4-FFF2-40B4-BE49-F238E27FC236}">
                <a16:creationId xmlns:a16="http://schemas.microsoft.com/office/drawing/2014/main" id="{E58927F6-6360-8305-01C1-19DB6489425E}"/>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167084" y="2856574"/>
            <a:ext cx="914400" cy="914400"/>
          </a:xfrm>
          <a:prstGeom prst="rect">
            <a:avLst/>
          </a:prstGeom>
        </p:spPr>
      </p:pic>
      <p:pic>
        <p:nvPicPr>
          <p:cNvPr id="24" name="Grafik 23" descr="Waldszenerie Silhouette">
            <a:extLst>
              <a:ext uri="{FF2B5EF4-FFF2-40B4-BE49-F238E27FC236}">
                <a16:creationId xmlns:a16="http://schemas.microsoft.com/office/drawing/2014/main" id="{79BBEC64-520E-6E5B-16E0-2F673DF09B37}"/>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632791" y="1443566"/>
            <a:ext cx="1425352" cy="1425352"/>
          </a:xfrm>
          <a:prstGeom prst="rect">
            <a:avLst/>
          </a:prstGeom>
        </p:spPr>
      </p:pic>
      <p:pic>
        <p:nvPicPr>
          <p:cNvPr id="28" name="Grafik 27" descr="Medizin mit einfarbiger Füllung">
            <a:extLst>
              <a:ext uri="{FF2B5EF4-FFF2-40B4-BE49-F238E27FC236}">
                <a16:creationId xmlns:a16="http://schemas.microsoft.com/office/drawing/2014/main" id="{FD3B1EBC-4198-CEA6-E5F2-3992C517ABC3}"/>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7673598" y="1737250"/>
            <a:ext cx="914400" cy="914400"/>
          </a:xfrm>
          <a:prstGeom prst="rect">
            <a:avLst/>
          </a:prstGeom>
        </p:spPr>
      </p:pic>
      <p:pic>
        <p:nvPicPr>
          <p:cNvPr id="30" name="Grafik 29" descr="Ärztin Silhouette">
            <a:extLst>
              <a:ext uri="{FF2B5EF4-FFF2-40B4-BE49-F238E27FC236}">
                <a16:creationId xmlns:a16="http://schemas.microsoft.com/office/drawing/2014/main" id="{9C1C759A-72BD-8DCA-6CAB-B6D2916F3A54}"/>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7245046" y="3076738"/>
            <a:ext cx="1333804" cy="1333804"/>
          </a:xfrm>
          <a:prstGeom prst="rect">
            <a:avLst/>
          </a:prstGeom>
        </p:spPr>
      </p:pic>
      <p:pic>
        <p:nvPicPr>
          <p:cNvPr id="34" name="Grafik 33" descr="Yoga mit einfarbiger Füllung">
            <a:extLst>
              <a:ext uri="{FF2B5EF4-FFF2-40B4-BE49-F238E27FC236}">
                <a16:creationId xmlns:a16="http://schemas.microsoft.com/office/drawing/2014/main" id="{34B13450-CCDE-D27C-34C1-A291F263D5D4}"/>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8319628" y="2802403"/>
            <a:ext cx="914400" cy="914400"/>
          </a:xfrm>
          <a:prstGeom prst="rect">
            <a:avLst/>
          </a:prstGeom>
        </p:spPr>
      </p:pic>
      <p:pic>
        <p:nvPicPr>
          <p:cNvPr id="36" name="Grafik 35" descr="Yoga mit einfarbiger Füllung">
            <a:extLst>
              <a:ext uri="{FF2B5EF4-FFF2-40B4-BE49-F238E27FC236}">
                <a16:creationId xmlns:a16="http://schemas.microsoft.com/office/drawing/2014/main" id="{3C386CB7-3810-FA43-263B-9AC69E649F39}"/>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8105549" y="4234139"/>
            <a:ext cx="914400" cy="914400"/>
          </a:xfrm>
          <a:prstGeom prst="rect">
            <a:avLst/>
          </a:prstGeom>
        </p:spPr>
      </p:pic>
      <p:pic>
        <p:nvPicPr>
          <p:cNvPr id="38" name="Grafik 37" descr="Brotdose Silhouette">
            <a:extLst>
              <a:ext uri="{FF2B5EF4-FFF2-40B4-BE49-F238E27FC236}">
                <a16:creationId xmlns:a16="http://schemas.microsoft.com/office/drawing/2014/main" id="{08D673B8-35C3-A7F0-DF65-23CA170C8D47}"/>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6100766" y="3992874"/>
            <a:ext cx="1016736" cy="1016736"/>
          </a:xfrm>
          <a:prstGeom prst="rect">
            <a:avLst/>
          </a:prstGeom>
        </p:spPr>
      </p:pic>
      <p:pic>
        <p:nvPicPr>
          <p:cNvPr id="40" name="Grafik 39" descr="Meditation mit einfarbiger Füllung">
            <a:extLst>
              <a:ext uri="{FF2B5EF4-FFF2-40B4-BE49-F238E27FC236}">
                <a16:creationId xmlns:a16="http://schemas.microsoft.com/office/drawing/2014/main" id="{C60B4A88-0C89-03FB-5436-A3E6F3F16075}"/>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5019159" y="4000500"/>
            <a:ext cx="914400" cy="914400"/>
          </a:xfrm>
          <a:prstGeom prst="rect">
            <a:avLst/>
          </a:prstGeom>
        </p:spPr>
      </p:pic>
      <p:pic>
        <p:nvPicPr>
          <p:cNvPr id="42" name="Grafik 41" descr="Psychische Gesundheit Silhouette">
            <a:extLst>
              <a:ext uri="{FF2B5EF4-FFF2-40B4-BE49-F238E27FC236}">
                <a16:creationId xmlns:a16="http://schemas.microsoft.com/office/drawing/2014/main" id="{1C09B892-B87B-063B-365E-F863759220B3}"/>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8913265" y="3833240"/>
            <a:ext cx="1056010" cy="1056010"/>
          </a:xfrm>
          <a:prstGeom prst="rect">
            <a:avLst/>
          </a:prstGeom>
        </p:spPr>
      </p:pic>
      <p:pic>
        <p:nvPicPr>
          <p:cNvPr id="44" name="Grafik 43" descr="Zahn Silhouette">
            <a:extLst>
              <a:ext uri="{FF2B5EF4-FFF2-40B4-BE49-F238E27FC236}">
                <a16:creationId xmlns:a16="http://schemas.microsoft.com/office/drawing/2014/main" id="{90561D23-82E8-AA10-DAE6-1209E6F09587}"/>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7173603" y="4692326"/>
            <a:ext cx="914400" cy="914400"/>
          </a:xfrm>
          <a:prstGeom prst="rect">
            <a:avLst/>
          </a:prstGeom>
        </p:spPr>
      </p:pic>
      <p:pic>
        <p:nvPicPr>
          <p:cNvPr id="46" name="Grafik 45" descr="Herz, pulsierend Silhouette">
            <a:extLst>
              <a:ext uri="{FF2B5EF4-FFF2-40B4-BE49-F238E27FC236}">
                <a16:creationId xmlns:a16="http://schemas.microsoft.com/office/drawing/2014/main" id="{01BFDD3D-14AF-7F1B-9A83-D3EFA2373486}"/>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9845701" y="4000500"/>
            <a:ext cx="1089476" cy="1089476"/>
          </a:xfrm>
          <a:prstGeom prst="rect">
            <a:avLst/>
          </a:prstGeom>
        </p:spPr>
      </p:pic>
    </p:spTree>
    <p:extLst>
      <p:ext uri="{BB962C8B-B14F-4D97-AF65-F5344CB8AC3E}">
        <p14:creationId xmlns:p14="http://schemas.microsoft.com/office/powerpoint/2010/main" val="3302855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6" name="Rechteck 5"/>
          <p:cNvSpPr/>
          <p:nvPr/>
        </p:nvSpPr>
        <p:spPr>
          <a:xfrm>
            <a:off x="720000" y="1620000"/>
            <a:ext cx="5576894" cy="3416320"/>
          </a:xfrm>
          <a:prstGeom prst="rect">
            <a:avLst/>
          </a:prstGeom>
        </p:spPr>
        <p:txBody>
          <a:bodyPr wrap="square">
            <a:spAutoFit/>
          </a:bodyPr>
          <a:lstStyle/>
          <a:p>
            <a:r>
              <a:rPr lang="de-DE" i="1" dirty="0"/>
              <a:t>Interdisziplinäres Forschungsfeld</a:t>
            </a:r>
            <a:br>
              <a:rPr lang="de-DE" i="1" dirty="0"/>
            </a:br>
            <a:endParaRPr lang="de-DE" i="1" dirty="0"/>
          </a:p>
          <a:p>
            <a:pPr marL="342900" indent="-342900">
              <a:buFont typeface="Arial" panose="020B0604020202020204" pitchFamily="34" charset="0"/>
              <a:buChar char="•"/>
            </a:pPr>
            <a:r>
              <a:rPr lang="de-DE" b="1" dirty="0"/>
              <a:t>Ziel: </a:t>
            </a:r>
            <a:r>
              <a:rPr lang="de-DE" dirty="0"/>
              <a:t>Gesunderhaltung der Bevölkerung</a:t>
            </a:r>
          </a:p>
          <a:p>
            <a:pPr marL="342900" indent="-342900">
              <a:buFont typeface="Arial" panose="020B0604020202020204" pitchFamily="34" charset="0"/>
              <a:buChar char="•"/>
            </a:pPr>
            <a:r>
              <a:rPr lang="de-DE" dirty="0"/>
              <a:t>Wie entwickeln sich Gesundheit und Krankheit?</a:t>
            </a:r>
          </a:p>
          <a:p>
            <a:pPr marL="342900" indent="-342900">
              <a:buFont typeface="Arial" panose="020B0604020202020204" pitchFamily="34" charset="0"/>
              <a:buChar char="•"/>
            </a:pPr>
            <a:r>
              <a:rPr lang="de-DE" dirty="0"/>
              <a:t>Welche Faktoren beeinflussen unsere Gesundheit? </a:t>
            </a:r>
          </a:p>
          <a:p>
            <a:pPr marL="342900" indent="-342900">
              <a:buFont typeface="Arial" panose="020B0604020202020204" pitchFamily="34" charset="0"/>
              <a:buChar char="•"/>
            </a:pPr>
            <a:r>
              <a:rPr lang="de-DE" dirty="0"/>
              <a:t>Maßnahmen zur Gesundheitsförderung und Krankheitsprävention</a:t>
            </a:r>
          </a:p>
          <a:p>
            <a:pPr marL="342900" indent="-342900">
              <a:buFont typeface="Arial" panose="020B0604020202020204" pitchFamily="34" charset="0"/>
              <a:buChar char="•"/>
            </a:pPr>
            <a:r>
              <a:rPr lang="de-DE" dirty="0"/>
              <a:t>Optimierung des Gesundheitssystems und der Gesundheitsversorgung</a:t>
            </a:r>
            <a:br>
              <a:rPr lang="de-DE" dirty="0"/>
            </a:br>
            <a:endParaRPr lang="de-DE" dirty="0"/>
          </a:p>
          <a:p>
            <a:pPr marL="225425" lvl="1"/>
            <a:r>
              <a:rPr lang="de-DE" dirty="0">
                <a:sym typeface="Wingdings" panose="05000000000000000000" pitchFamily="2" charset="2"/>
              </a:rPr>
              <a:t> </a:t>
            </a:r>
            <a:r>
              <a:rPr lang="de-DE" dirty="0"/>
              <a:t>Effiziente Nutzung und gerechte Verteilung von Ressourcen</a:t>
            </a:r>
          </a:p>
        </p:txBody>
      </p:sp>
      <p:sp>
        <p:nvSpPr>
          <p:cNvPr id="7" name="Rechteck 6"/>
          <p:cNvSpPr/>
          <p:nvPr/>
        </p:nvSpPr>
        <p:spPr>
          <a:xfrm>
            <a:off x="684000" y="1044000"/>
            <a:ext cx="4114653" cy="523220"/>
          </a:xfrm>
          <a:prstGeom prst="rect">
            <a:avLst/>
          </a:prstGeom>
        </p:spPr>
        <p:txBody>
          <a:bodyPr wrap="none">
            <a:spAutoFit/>
          </a:bodyPr>
          <a:lstStyle/>
          <a:p>
            <a:r>
              <a:rPr lang="de-DE" sz="2800" b="1" dirty="0">
                <a:latin typeface="+mj-lt"/>
              </a:rPr>
              <a:t>Gesundheitswissenschaften</a:t>
            </a:r>
          </a:p>
        </p:txBody>
      </p:sp>
      <p:sp>
        <p:nvSpPr>
          <p:cNvPr id="10" name="Rechteck 9"/>
          <p:cNvSpPr/>
          <p:nvPr/>
        </p:nvSpPr>
        <p:spPr>
          <a:xfrm>
            <a:off x="468000" y="6120000"/>
            <a:ext cx="6096000" cy="461665"/>
          </a:xfrm>
          <a:prstGeom prst="rect">
            <a:avLst/>
          </a:prstGeom>
        </p:spPr>
        <p:txBody>
          <a:bodyPr>
            <a:spAutoFit/>
          </a:bodyPr>
          <a:lstStyle/>
          <a:p>
            <a:r>
              <a:rPr lang="de-DE" sz="800" dirty="0"/>
              <a:t>Nowak, A. C., </a:t>
            </a:r>
            <a:r>
              <a:rPr lang="de-DE" sz="800" dirty="0" err="1"/>
              <a:t>Kolip</a:t>
            </a:r>
            <a:r>
              <a:rPr lang="de-DE" sz="800" dirty="0"/>
              <a:t>, P. &amp; </a:t>
            </a:r>
            <a:r>
              <a:rPr lang="de-DE" sz="800" dirty="0" err="1"/>
              <a:t>Razum</a:t>
            </a:r>
            <a:r>
              <a:rPr lang="de-DE" sz="800" dirty="0"/>
              <a:t>, O. (2022). Gesundheitswissenschaften / Public </a:t>
            </a:r>
            <a:r>
              <a:rPr lang="de-DE" sz="800" dirty="0" err="1"/>
              <a:t>Health</a:t>
            </a:r>
            <a:r>
              <a:rPr lang="de-DE" sz="800" dirty="0"/>
              <a:t>. In: Bundeszentrale für gesundheitliche Aufklärung (</a:t>
            </a:r>
            <a:r>
              <a:rPr lang="de-DE" sz="800" dirty="0" err="1"/>
              <a:t>BZgA</a:t>
            </a:r>
            <a:r>
              <a:rPr lang="de-DE" sz="800" dirty="0"/>
              <a:t>) (Hrsg.). Leitbegriffe der Gesundheitsförderung und Prävention. Glossar zu Konzepten, Strategien und Methoden. https://doi.org/10.17623/BZGA:Q4-i061-2.0/</a:t>
            </a:r>
          </a:p>
        </p:txBody>
      </p:sp>
      <p:pic>
        <p:nvPicPr>
          <p:cNvPr id="11" name="Grafik 10">
            <a:extLst>
              <a:ext uri="{FF2B5EF4-FFF2-40B4-BE49-F238E27FC236}">
                <a16:creationId xmlns:a16="http://schemas.microsoft.com/office/drawing/2014/main" id="{05968C20-7CC0-4C5F-AA8B-42433CF31C3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3073992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6" name="Rechteck 5"/>
          <p:cNvSpPr/>
          <p:nvPr/>
        </p:nvSpPr>
        <p:spPr>
          <a:xfrm>
            <a:off x="720000" y="1620000"/>
            <a:ext cx="10515599" cy="2031325"/>
          </a:xfrm>
          <a:prstGeom prst="rect">
            <a:avLst/>
          </a:prstGeom>
        </p:spPr>
        <p:txBody>
          <a:bodyPr wrap="square">
            <a:spAutoFit/>
          </a:bodyPr>
          <a:lstStyle/>
          <a:p>
            <a:pPr marL="342900" indent="-342900">
              <a:buFont typeface="Arial" panose="020B0604020202020204" pitchFamily="34" charset="0"/>
              <a:buChar char="•"/>
            </a:pPr>
            <a:r>
              <a:rPr lang="de-DE" dirty="0"/>
              <a:t>lange Geschichte staatlich institutionalisierter Versorgung</a:t>
            </a:r>
          </a:p>
          <a:p>
            <a:pPr marL="342900" indent="-342900">
              <a:buFont typeface="Arial" panose="020B0604020202020204" pitchFamily="34" charset="0"/>
              <a:buChar char="•"/>
            </a:pPr>
            <a:r>
              <a:rPr lang="de-DE" dirty="0"/>
              <a:t>Öffentliches Gesundheitswesen mit allen Instanzen öffentlicher Hand</a:t>
            </a:r>
          </a:p>
          <a:p>
            <a:pPr marL="342900" indent="-342900">
              <a:buFont typeface="Arial" panose="020B0604020202020204" pitchFamily="34" charset="0"/>
              <a:buChar char="•"/>
            </a:pPr>
            <a:r>
              <a:rPr lang="de-DE" dirty="0"/>
              <a:t>Öffentlicher Gesundheitsdienst: Bevölkerungsmedizinische Versorgungsstrukturen zur Vermeidung von Gesundheitsgefahren und Förderung der Gesundheit</a:t>
            </a:r>
          </a:p>
          <a:p>
            <a:pPr marL="342900" indent="-342900">
              <a:buFont typeface="Arial" panose="020B0604020202020204" pitchFamily="34" charset="0"/>
              <a:buChar char="•"/>
            </a:pPr>
            <a:r>
              <a:rPr lang="de-DE" b="1" dirty="0"/>
              <a:t>Public </a:t>
            </a:r>
            <a:r>
              <a:rPr lang="de-DE" b="1" dirty="0" err="1"/>
              <a:t>Health</a:t>
            </a:r>
            <a:r>
              <a:rPr lang="de-DE" b="1" dirty="0"/>
              <a:t>: </a:t>
            </a:r>
            <a:r>
              <a:rPr lang="de-DE" dirty="0"/>
              <a:t>Öffentliche Gesundheit</a:t>
            </a:r>
          </a:p>
          <a:p>
            <a:pPr marL="225425" lvl="1"/>
            <a:r>
              <a:rPr lang="de-DE" dirty="0">
                <a:sym typeface="Wingdings" panose="05000000000000000000" pitchFamily="2" charset="2"/>
              </a:rPr>
              <a:t> </a:t>
            </a:r>
            <a:r>
              <a:rPr lang="de-DE" dirty="0"/>
              <a:t>umfassender Komplex aus Fachdisziplinen wie Sozialmedizin, Hygiene, Umweltmedizin, Versorgungsforschung, Prävention, Gesundheitssystemforschung</a:t>
            </a:r>
          </a:p>
        </p:txBody>
      </p:sp>
      <p:sp>
        <p:nvSpPr>
          <p:cNvPr id="7" name="Rechteck 6"/>
          <p:cNvSpPr/>
          <p:nvPr/>
        </p:nvSpPr>
        <p:spPr>
          <a:xfrm>
            <a:off x="684000" y="1044000"/>
            <a:ext cx="4640501" cy="523220"/>
          </a:xfrm>
          <a:prstGeom prst="rect">
            <a:avLst/>
          </a:prstGeom>
        </p:spPr>
        <p:txBody>
          <a:bodyPr wrap="none">
            <a:spAutoFit/>
          </a:bodyPr>
          <a:lstStyle/>
          <a:p>
            <a:r>
              <a:rPr lang="de-DE" sz="2800" b="1" dirty="0">
                <a:latin typeface="+mj-lt"/>
              </a:rPr>
              <a:t>Öffentliches Gesundheitswesen</a:t>
            </a:r>
          </a:p>
        </p:txBody>
      </p:sp>
      <p:sp>
        <p:nvSpPr>
          <p:cNvPr id="10" name="Rechteck 9"/>
          <p:cNvSpPr/>
          <p:nvPr/>
        </p:nvSpPr>
        <p:spPr>
          <a:xfrm>
            <a:off x="468000" y="6120000"/>
            <a:ext cx="5459006" cy="338554"/>
          </a:xfrm>
          <a:prstGeom prst="rect">
            <a:avLst/>
          </a:prstGeom>
        </p:spPr>
        <p:txBody>
          <a:bodyPr wrap="square">
            <a:spAutoFit/>
          </a:bodyPr>
          <a:lstStyle/>
          <a:p>
            <a:r>
              <a:rPr lang="de-DE" sz="800" dirty="0" err="1"/>
              <a:t>Wiemschulte</a:t>
            </a:r>
            <a:r>
              <a:rPr lang="de-DE" sz="800" dirty="0"/>
              <a:t>, J. (2024). Gesundheitsökonomie, Gesundheitssystem, Gesundheitswesen. Berlin, Heidelberg: Springer. https://doi.org/10.1007/978-3-662-68457-3. </a:t>
            </a:r>
          </a:p>
        </p:txBody>
      </p:sp>
      <p:pic>
        <p:nvPicPr>
          <p:cNvPr id="8" name="Grafik 7">
            <a:extLst>
              <a:ext uri="{FF2B5EF4-FFF2-40B4-BE49-F238E27FC236}">
                <a16:creationId xmlns:a16="http://schemas.microsoft.com/office/drawing/2014/main" id="{91D1E202-67DA-47AA-85F0-4934E0F04EA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651977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2"/>
          <a:stretch>
            <a:fillRect/>
          </a:stretch>
        </p:blipFill>
        <p:spPr>
          <a:xfrm>
            <a:off x="-529" y="-297"/>
            <a:ext cx="12193057" cy="6858594"/>
          </a:xfrm>
          <a:prstGeom prst="rect">
            <a:avLst/>
          </a:prstGeom>
        </p:spPr>
      </p:pic>
      <p:sp>
        <p:nvSpPr>
          <p:cNvPr id="5" name="Rechteck 4"/>
          <p:cNvSpPr/>
          <p:nvPr/>
        </p:nvSpPr>
        <p:spPr>
          <a:xfrm>
            <a:off x="2066924" y="2921168"/>
            <a:ext cx="8058149" cy="1015663"/>
          </a:xfrm>
          <a:prstGeom prst="rect">
            <a:avLst/>
          </a:prstGeom>
        </p:spPr>
        <p:txBody>
          <a:bodyPr wrap="square">
            <a:spAutoFit/>
          </a:bodyPr>
          <a:lstStyle/>
          <a:p>
            <a:pPr algn="ctr"/>
            <a:r>
              <a:rPr lang="de-DE" sz="3000" b="1" dirty="0">
                <a:latin typeface="+mj-lt"/>
              </a:rPr>
              <a:t>Historische Entwicklungen des Gesundheitswesens in Deutschland</a:t>
            </a:r>
          </a:p>
        </p:txBody>
      </p:sp>
      <p:pic>
        <p:nvPicPr>
          <p:cNvPr id="6" name="Grafik 5">
            <a:extLst>
              <a:ext uri="{FF2B5EF4-FFF2-40B4-BE49-F238E27FC236}">
                <a16:creationId xmlns:a16="http://schemas.microsoft.com/office/drawing/2014/main" id="{BD8C1524-AF88-4622-89FC-54C213035BC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030397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6" name="Rechteck 5"/>
          <p:cNvSpPr/>
          <p:nvPr/>
        </p:nvSpPr>
        <p:spPr>
          <a:xfrm>
            <a:off x="720000" y="1620000"/>
            <a:ext cx="7662886" cy="3139321"/>
          </a:xfrm>
          <a:prstGeom prst="rect">
            <a:avLst/>
          </a:prstGeom>
        </p:spPr>
        <p:txBody>
          <a:bodyPr wrap="square">
            <a:spAutoFit/>
          </a:bodyPr>
          <a:lstStyle/>
          <a:p>
            <a:pPr marL="342900" indent="-342900">
              <a:buFont typeface="Arial" panose="020B0604020202020204" pitchFamily="34" charset="0"/>
              <a:buChar char="•"/>
            </a:pPr>
            <a:r>
              <a:rPr lang="de-DE" dirty="0"/>
              <a:t>Entwicklung öffentliches Gesundheitswesen reicht bis ins 14. Jhd. (Pest)</a:t>
            </a:r>
          </a:p>
          <a:p>
            <a:pPr marL="342900" indent="-342900">
              <a:buFont typeface="Arial" panose="020B0604020202020204" pitchFamily="34" charset="0"/>
              <a:buChar char="•"/>
            </a:pPr>
            <a:r>
              <a:rPr lang="de-DE" dirty="0" err="1"/>
              <a:t>Ärzt</a:t>
            </a:r>
            <a:r>
              <a:rPr lang="de-DE" dirty="0"/>
              <a:t>*innen waren individualmedizinisch tätig sowie überwachten Hygiene in der Stadt</a:t>
            </a:r>
          </a:p>
          <a:p>
            <a:pPr marL="342900" indent="-342900">
              <a:buFont typeface="Arial" panose="020B0604020202020204" pitchFamily="34" charset="0"/>
              <a:buChar char="•"/>
            </a:pPr>
            <a:r>
              <a:rPr lang="de-DE" dirty="0"/>
              <a:t>17. Jhd. Erweiterung Profil: Lebensmittelversorgung, Armenversorgung, staatliche Aufsicht </a:t>
            </a:r>
            <a:r>
              <a:rPr lang="de-DE" dirty="0" err="1"/>
              <a:t>Ärzt</a:t>
            </a:r>
            <a:r>
              <a:rPr lang="de-DE" dirty="0"/>
              <a:t>*innen und Pharmazeut*innen</a:t>
            </a:r>
          </a:p>
          <a:p>
            <a:pPr marL="342900" indent="-342900">
              <a:buFont typeface="Arial" panose="020B0604020202020204" pitchFamily="34" charset="0"/>
              <a:buChar char="•"/>
            </a:pPr>
            <a:r>
              <a:rPr lang="de-DE" b="1" dirty="0"/>
              <a:t>Johann Peter Frank (1745-1821)</a:t>
            </a:r>
          </a:p>
          <a:p>
            <a:pPr marL="568325" lvl="1" indent="-342900">
              <a:buFont typeface="Arial" panose="020B0604020202020204" pitchFamily="34" charset="0"/>
              <a:buChar char="•"/>
            </a:pPr>
            <a:r>
              <a:rPr lang="de-DE" dirty="0"/>
              <a:t>Zusammenhang Lebensbedingungen-hygienische Verhältnisse</a:t>
            </a:r>
          </a:p>
          <a:p>
            <a:pPr marL="568325" lvl="1" indent="-342900">
              <a:buFont typeface="Arial" panose="020B0604020202020204" pitchFamily="34" charset="0"/>
              <a:buChar char="•"/>
            </a:pPr>
            <a:r>
              <a:rPr lang="de-DE" dirty="0"/>
              <a:t>Behebung durch Bildung und medizinische Aufsicht</a:t>
            </a:r>
          </a:p>
          <a:p>
            <a:pPr lvl="1" indent="0">
              <a:buNone/>
            </a:pPr>
            <a:endParaRPr lang="de-DE" b="1" dirty="0">
              <a:sym typeface="Wingdings" panose="05000000000000000000" pitchFamily="2" charset="2"/>
            </a:endParaRPr>
          </a:p>
          <a:p>
            <a:pPr lvl="1" indent="0">
              <a:buNone/>
            </a:pPr>
            <a:r>
              <a:rPr lang="de-DE" b="1" dirty="0">
                <a:sym typeface="Wingdings" panose="05000000000000000000" pitchFamily="2" charset="2"/>
              </a:rPr>
              <a:t> Gesundheitspolitik und Gesundheitsförderung als heutige Grundgedanken von Public </a:t>
            </a:r>
            <a:r>
              <a:rPr lang="de-DE" b="1" dirty="0" err="1">
                <a:sym typeface="Wingdings" panose="05000000000000000000" pitchFamily="2" charset="2"/>
              </a:rPr>
              <a:t>Health</a:t>
            </a:r>
            <a:endParaRPr lang="de-DE" b="1" dirty="0"/>
          </a:p>
        </p:txBody>
      </p:sp>
      <p:sp>
        <p:nvSpPr>
          <p:cNvPr id="7" name="Rechteck 6"/>
          <p:cNvSpPr/>
          <p:nvPr/>
        </p:nvSpPr>
        <p:spPr>
          <a:xfrm>
            <a:off x="684000" y="1044000"/>
            <a:ext cx="4815870" cy="523220"/>
          </a:xfrm>
          <a:prstGeom prst="rect">
            <a:avLst/>
          </a:prstGeom>
        </p:spPr>
        <p:txBody>
          <a:bodyPr wrap="none">
            <a:spAutoFit/>
          </a:bodyPr>
          <a:lstStyle/>
          <a:p>
            <a:r>
              <a:rPr lang="de-DE" sz="2800" b="1" dirty="0">
                <a:latin typeface="+mj-lt"/>
              </a:rPr>
              <a:t>Anfänge des Gesundheitswesens</a:t>
            </a:r>
          </a:p>
        </p:txBody>
      </p:sp>
      <p:sp>
        <p:nvSpPr>
          <p:cNvPr id="8" name="Rechteck 7"/>
          <p:cNvSpPr/>
          <p:nvPr/>
        </p:nvSpPr>
        <p:spPr>
          <a:xfrm>
            <a:off x="468000" y="6120000"/>
            <a:ext cx="5459006" cy="338554"/>
          </a:xfrm>
          <a:prstGeom prst="rect">
            <a:avLst/>
          </a:prstGeom>
        </p:spPr>
        <p:txBody>
          <a:bodyPr wrap="square">
            <a:spAutoFit/>
          </a:bodyPr>
          <a:lstStyle/>
          <a:p>
            <a:r>
              <a:rPr lang="de-DE" sz="800" dirty="0" err="1"/>
              <a:t>Wiemschulte</a:t>
            </a:r>
            <a:r>
              <a:rPr lang="de-DE" sz="800" dirty="0"/>
              <a:t>, J. (2024). Gesundheitsökonomie, Gesundheitssystem, Gesundheitswesen. Berlin, Heidelberg: Springer. https://doi.org/10.1007/978-3-662-68457-3. </a:t>
            </a:r>
          </a:p>
        </p:txBody>
      </p:sp>
      <p:pic>
        <p:nvPicPr>
          <p:cNvPr id="5" name="Grafik 4"/>
          <p:cNvPicPr>
            <a:picLocks noChangeAspect="1"/>
          </p:cNvPicPr>
          <p:nvPr/>
        </p:nvPicPr>
        <p:blipFill>
          <a:blip r:embed="rId4"/>
          <a:stretch>
            <a:fillRect/>
          </a:stretch>
        </p:blipFill>
        <p:spPr>
          <a:xfrm>
            <a:off x="8854223" y="1482845"/>
            <a:ext cx="2499577" cy="3017782"/>
          </a:xfrm>
          <a:prstGeom prst="rect">
            <a:avLst/>
          </a:prstGeom>
        </p:spPr>
      </p:pic>
      <p:sp>
        <p:nvSpPr>
          <p:cNvPr id="9" name="Textfeld 8"/>
          <p:cNvSpPr txBox="1"/>
          <p:nvPr/>
        </p:nvSpPr>
        <p:spPr>
          <a:xfrm>
            <a:off x="9081153" y="4621633"/>
            <a:ext cx="2045715" cy="415498"/>
          </a:xfrm>
          <a:prstGeom prst="rect">
            <a:avLst/>
          </a:prstGeom>
          <a:noFill/>
        </p:spPr>
        <p:txBody>
          <a:bodyPr wrap="square" rtlCol="0">
            <a:spAutoFit/>
          </a:bodyPr>
          <a:lstStyle/>
          <a:p>
            <a:r>
              <a:rPr lang="de-DE" sz="700" dirty="0"/>
              <a:t>Abb.: Quelle </a:t>
            </a:r>
            <a:r>
              <a:rPr lang="de-DE" sz="700" dirty="0">
                <a:hlinkClick r:id="rId5"/>
              </a:rPr>
              <a:t>https://de.wikipedia.org/wiki/Johann_Peter_Frank</a:t>
            </a:r>
            <a:r>
              <a:rPr lang="de-DE" sz="700" dirty="0"/>
              <a:t>. gemeinfrei</a:t>
            </a:r>
          </a:p>
        </p:txBody>
      </p:sp>
      <p:pic>
        <p:nvPicPr>
          <p:cNvPr id="10" name="Grafik 9">
            <a:extLst>
              <a:ext uri="{FF2B5EF4-FFF2-40B4-BE49-F238E27FC236}">
                <a16:creationId xmlns:a16="http://schemas.microsoft.com/office/drawing/2014/main" id="{12686B38-374C-4C61-AFB6-21724D3A48F4}"/>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337609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6" name="Rechteck 5"/>
          <p:cNvSpPr/>
          <p:nvPr/>
        </p:nvSpPr>
        <p:spPr>
          <a:xfrm>
            <a:off x="720000" y="1620000"/>
            <a:ext cx="5671504" cy="4247317"/>
          </a:xfrm>
          <a:prstGeom prst="rect">
            <a:avLst/>
          </a:prstGeom>
        </p:spPr>
        <p:txBody>
          <a:bodyPr wrap="square">
            <a:spAutoFit/>
          </a:bodyPr>
          <a:lstStyle/>
          <a:p>
            <a:pPr marL="342900" indent="-342900">
              <a:buFont typeface="Arial" panose="020B0604020202020204" pitchFamily="34" charset="0"/>
              <a:buChar char="•"/>
            </a:pPr>
            <a:r>
              <a:rPr lang="de-DE" b="1" dirty="0"/>
              <a:t>19. Jhd. Industrialisierung in Deutschland</a:t>
            </a:r>
          </a:p>
          <a:p>
            <a:pPr marL="511175" lvl="1" indent="-285750">
              <a:buFont typeface="Wingdings" panose="05000000000000000000" pitchFamily="2" charset="2"/>
              <a:buChar char="à"/>
            </a:pPr>
            <a:r>
              <a:rPr lang="de-DE" dirty="0"/>
              <a:t>v. a. Ruhrgebiet Produktion von Kohle und Stahl</a:t>
            </a:r>
          </a:p>
          <a:p>
            <a:pPr marL="511175" lvl="1" indent="-285750">
              <a:buFont typeface="Wingdings" panose="05000000000000000000" pitchFamily="2" charset="2"/>
              <a:buChar char="à"/>
            </a:pPr>
            <a:r>
              <a:rPr lang="de-DE" dirty="0"/>
              <a:t>Prekäre Lebensbedingungen sorgten für schlechte Gesundheit</a:t>
            </a:r>
            <a:br>
              <a:rPr lang="de-DE" dirty="0"/>
            </a:br>
            <a:endParaRPr lang="de-DE" dirty="0"/>
          </a:p>
          <a:p>
            <a:pPr marL="342900" indent="-342900">
              <a:buFont typeface="Arial" panose="020B0604020202020204" pitchFamily="34" charset="0"/>
              <a:buChar char="•"/>
            </a:pPr>
            <a:r>
              <a:rPr lang="de-DE" b="1" dirty="0"/>
              <a:t>Verbesserungen durch Ärzte Rudolf Virchow (1821-1902) und Salomon Neumann (1819-1908)</a:t>
            </a:r>
          </a:p>
          <a:p>
            <a:pPr marL="511175" lvl="1" indent="-285750">
              <a:buFont typeface="Wingdings" panose="05000000000000000000" pitchFamily="2" charset="2"/>
              <a:buChar char="à"/>
            </a:pPr>
            <a:r>
              <a:rPr lang="de-DE" dirty="0"/>
              <a:t>Analyse von Krankheitsursachen und gesellschaftlichen Bedingungen</a:t>
            </a:r>
          </a:p>
          <a:p>
            <a:pPr marL="511175" lvl="1" indent="-285750">
              <a:buFont typeface="Wingdings" panose="05000000000000000000" pitchFamily="2" charset="2"/>
              <a:buChar char="à"/>
            </a:pPr>
            <a:r>
              <a:rPr lang="de-DE" dirty="0"/>
              <a:t>Nutzung wissenschaftlicher Methoden, z. B. sozialmedizinische Statistik</a:t>
            </a:r>
            <a:br>
              <a:rPr lang="de-DE" dirty="0"/>
            </a:br>
            <a:endParaRPr lang="de-DE" dirty="0"/>
          </a:p>
          <a:p>
            <a:pPr marL="342900" indent="-342900">
              <a:buFont typeface="Arial" panose="020B0604020202020204" pitchFamily="34" charset="0"/>
              <a:buChar char="•"/>
            </a:pPr>
            <a:r>
              <a:rPr lang="de-DE" b="1" dirty="0"/>
              <a:t>Forschung Tuberkulose durch Robert Koch (1843-1910)</a:t>
            </a:r>
          </a:p>
          <a:p>
            <a:pPr marL="225425" lvl="1"/>
            <a:r>
              <a:rPr lang="de-DE" dirty="0">
                <a:sym typeface="Wingdings" panose="05000000000000000000" pitchFamily="2" charset="2"/>
              </a:rPr>
              <a:t> </a:t>
            </a:r>
            <a:r>
              <a:rPr lang="de-DE" dirty="0"/>
              <a:t>Weiterentwicklung öffentlicher Gesundheitsdienst</a:t>
            </a:r>
          </a:p>
        </p:txBody>
      </p:sp>
      <p:sp>
        <p:nvSpPr>
          <p:cNvPr id="7" name="Rechteck 6"/>
          <p:cNvSpPr/>
          <p:nvPr/>
        </p:nvSpPr>
        <p:spPr>
          <a:xfrm>
            <a:off x="684000" y="1044000"/>
            <a:ext cx="4070473" cy="523220"/>
          </a:xfrm>
          <a:prstGeom prst="rect">
            <a:avLst/>
          </a:prstGeom>
        </p:spPr>
        <p:txBody>
          <a:bodyPr wrap="none">
            <a:spAutoFit/>
          </a:bodyPr>
          <a:lstStyle/>
          <a:p>
            <a:r>
              <a:rPr lang="de-DE" sz="2800" b="1" dirty="0">
                <a:latin typeface="+mj-lt"/>
              </a:rPr>
              <a:t>Anfänge der Sozialmedizin I</a:t>
            </a:r>
          </a:p>
        </p:txBody>
      </p:sp>
      <p:sp>
        <p:nvSpPr>
          <p:cNvPr id="10" name="Rechteck 9"/>
          <p:cNvSpPr/>
          <p:nvPr/>
        </p:nvSpPr>
        <p:spPr>
          <a:xfrm>
            <a:off x="468000" y="6120000"/>
            <a:ext cx="5459006" cy="338554"/>
          </a:xfrm>
          <a:prstGeom prst="rect">
            <a:avLst/>
          </a:prstGeom>
        </p:spPr>
        <p:txBody>
          <a:bodyPr wrap="square">
            <a:spAutoFit/>
          </a:bodyPr>
          <a:lstStyle/>
          <a:p>
            <a:r>
              <a:rPr lang="de-DE" sz="800" dirty="0" err="1"/>
              <a:t>Wiemschulte</a:t>
            </a:r>
            <a:r>
              <a:rPr lang="de-DE" sz="800" dirty="0"/>
              <a:t>, J. (2024). Gesundheitsökonomie, Gesundheitssystem, Gesundheitswesen. Berlin, Heidelberg: Springer. https://doi.org/10.1007/978-3-662-68457-3. </a:t>
            </a:r>
          </a:p>
        </p:txBody>
      </p:sp>
      <p:pic>
        <p:nvPicPr>
          <p:cNvPr id="11" name="Grafik 2" descr="Grafik 2"/>
          <p:cNvPicPr>
            <a:picLocks noChangeAspect="1"/>
          </p:cNvPicPr>
          <p:nvPr/>
        </p:nvPicPr>
        <p:blipFill>
          <a:blip r:embed="rId4"/>
          <a:stretch>
            <a:fillRect/>
          </a:stretch>
        </p:blipFill>
        <p:spPr>
          <a:xfrm>
            <a:off x="6656104" y="1044691"/>
            <a:ext cx="1763996" cy="2164905"/>
          </a:xfrm>
          <a:prstGeom prst="rect">
            <a:avLst/>
          </a:prstGeom>
          <a:ln w="12700">
            <a:miter lim="400000"/>
          </a:ln>
        </p:spPr>
      </p:pic>
      <p:pic>
        <p:nvPicPr>
          <p:cNvPr id="12" name="Grafik 11"/>
          <p:cNvPicPr>
            <a:picLocks noChangeAspect="1"/>
          </p:cNvPicPr>
          <p:nvPr/>
        </p:nvPicPr>
        <p:blipFill>
          <a:blip r:embed="rId5"/>
          <a:stretch>
            <a:fillRect/>
          </a:stretch>
        </p:blipFill>
        <p:spPr>
          <a:xfrm>
            <a:off x="9401176" y="1690688"/>
            <a:ext cx="1630718" cy="2250392"/>
          </a:xfrm>
          <a:prstGeom prst="rect">
            <a:avLst/>
          </a:prstGeom>
        </p:spPr>
      </p:pic>
      <p:pic>
        <p:nvPicPr>
          <p:cNvPr id="13" name="Grafik 12"/>
          <p:cNvPicPr>
            <a:picLocks noChangeAspect="1"/>
          </p:cNvPicPr>
          <p:nvPr/>
        </p:nvPicPr>
        <p:blipFill>
          <a:blip r:embed="rId6"/>
          <a:stretch>
            <a:fillRect/>
          </a:stretch>
        </p:blipFill>
        <p:spPr>
          <a:xfrm>
            <a:off x="7229475" y="3567181"/>
            <a:ext cx="1712427" cy="2123410"/>
          </a:xfrm>
          <a:prstGeom prst="rect">
            <a:avLst/>
          </a:prstGeom>
        </p:spPr>
      </p:pic>
      <p:sp>
        <p:nvSpPr>
          <p:cNvPr id="14" name="Textfeld 13"/>
          <p:cNvSpPr txBox="1"/>
          <p:nvPr/>
        </p:nvSpPr>
        <p:spPr>
          <a:xfrm>
            <a:off x="6566992" y="3187703"/>
            <a:ext cx="1861844" cy="415498"/>
          </a:xfrm>
          <a:prstGeom prst="rect">
            <a:avLst/>
          </a:prstGeom>
          <a:noFill/>
        </p:spPr>
        <p:txBody>
          <a:bodyPr wrap="square" rtlCol="0">
            <a:spAutoFit/>
          </a:bodyPr>
          <a:lstStyle/>
          <a:p>
            <a:r>
              <a:rPr lang="de-DE" sz="700" dirty="0"/>
              <a:t>Abb.: Quelle </a:t>
            </a:r>
            <a:r>
              <a:rPr lang="de-DE" sz="700" dirty="0">
                <a:hlinkClick r:id="rId7"/>
              </a:rPr>
              <a:t>https://de.wikipedia.org/wiki/Rudolf_Virchow</a:t>
            </a:r>
            <a:endParaRPr lang="de-DE" sz="700" dirty="0"/>
          </a:p>
          <a:p>
            <a:r>
              <a:rPr lang="de-DE" sz="700" dirty="0"/>
              <a:t>gemeinfrei</a:t>
            </a:r>
          </a:p>
        </p:txBody>
      </p:sp>
      <p:sp>
        <p:nvSpPr>
          <p:cNvPr id="15" name="Textfeld 14"/>
          <p:cNvSpPr txBox="1"/>
          <p:nvPr/>
        </p:nvSpPr>
        <p:spPr>
          <a:xfrm>
            <a:off x="9334501" y="3901266"/>
            <a:ext cx="1712427" cy="415498"/>
          </a:xfrm>
          <a:prstGeom prst="rect">
            <a:avLst/>
          </a:prstGeom>
          <a:noFill/>
        </p:spPr>
        <p:txBody>
          <a:bodyPr wrap="square" rtlCol="0">
            <a:spAutoFit/>
          </a:bodyPr>
          <a:lstStyle/>
          <a:p>
            <a:r>
              <a:rPr lang="de-DE" sz="700" dirty="0"/>
              <a:t>Abb.: Quelle: </a:t>
            </a:r>
            <a:r>
              <a:rPr lang="de-DE" sz="700" dirty="0">
                <a:hlinkClick r:id="rId8"/>
              </a:rPr>
              <a:t>https://fr.wikipedia.org/wiki/Salomon_Neumann</a:t>
            </a:r>
            <a:r>
              <a:rPr lang="de-DE" sz="700" dirty="0"/>
              <a:t> Public Domain</a:t>
            </a:r>
          </a:p>
        </p:txBody>
      </p:sp>
      <p:sp>
        <p:nvSpPr>
          <p:cNvPr id="16" name="Textfeld 15"/>
          <p:cNvSpPr txBox="1"/>
          <p:nvPr/>
        </p:nvSpPr>
        <p:spPr>
          <a:xfrm>
            <a:off x="7166810" y="5669959"/>
            <a:ext cx="1775092" cy="415498"/>
          </a:xfrm>
          <a:prstGeom prst="rect">
            <a:avLst/>
          </a:prstGeom>
          <a:noFill/>
        </p:spPr>
        <p:txBody>
          <a:bodyPr wrap="square" rtlCol="0">
            <a:spAutoFit/>
          </a:bodyPr>
          <a:lstStyle/>
          <a:p>
            <a:r>
              <a:rPr lang="de-DE" sz="700" dirty="0" err="1"/>
              <a:t>Abb</a:t>
            </a:r>
            <a:r>
              <a:rPr lang="de-DE" sz="700" dirty="0"/>
              <a:t>: Quelle </a:t>
            </a:r>
            <a:r>
              <a:rPr lang="de-DE" sz="700" dirty="0">
                <a:hlinkClick r:id="rId9"/>
              </a:rPr>
              <a:t>https://de.wikipedia.org/wiki/Robert_Koch</a:t>
            </a:r>
            <a:r>
              <a:rPr lang="de-DE" sz="700" dirty="0"/>
              <a:t>, gemeinfrei</a:t>
            </a:r>
          </a:p>
        </p:txBody>
      </p:sp>
      <p:pic>
        <p:nvPicPr>
          <p:cNvPr id="17" name="Grafik 16">
            <a:extLst>
              <a:ext uri="{FF2B5EF4-FFF2-40B4-BE49-F238E27FC236}">
                <a16:creationId xmlns:a16="http://schemas.microsoft.com/office/drawing/2014/main" id="{5D6C86DF-CBD1-4BBD-989F-34AA7BC59F74}"/>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2307562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15" name="Textfeld 14"/>
          <p:cNvSpPr txBox="1"/>
          <p:nvPr/>
        </p:nvSpPr>
        <p:spPr>
          <a:xfrm>
            <a:off x="468000" y="6120000"/>
            <a:ext cx="3910960" cy="215444"/>
          </a:xfrm>
          <a:prstGeom prst="rect">
            <a:avLst/>
          </a:prstGeom>
          <a:noFill/>
        </p:spPr>
        <p:txBody>
          <a:bodyPr wrap="square" rtlCol="0">
            <a:spAutoFit/>
          </a:bodyPr>
          <a:lstStyle/>
          <a:p>
            <a:r>
              <a:rPr lang="de-DE" sz="800" dirty="0"/>
              <a:t>https://www.demokratiegeschichten.de/rudolf-virchow-politik-als-medizin-im-grossen/</a:t>
            </a:r>
          </a:p>
        </p:txBody>
      </p:sp>
      <p:sp>
        <p:nvSpPr>
          <p:cNvPr id="5" name="Rechteck 4"/>
          <p:cNvSpPr/>
          <p:nvPr/>
        </p:nvSpPr>
        <p:spPr>
          <a:xfrm>
            <a:off x="1900988" y="2551837"/>
            <a:ext cx="8390022" cy="1754326"/>
          </a:xfrm>
          <a:prstGeom prst="rect">
            <a:avLst/>
          </a:prstGeom>
        </p:spPr>
        <p:txBody>
          <a:bodyPr wrap="square">
            <a:spAutoFit/>
          </a:bodyPr>
          <a:lstStyle/>
          <a:p>
            <a:pPr lvl="0" algn="ctr"/>
            <a:r>
              <a:rPr lang="de-DE" sz="3000" b="1" dirty="0">
                <a:latin typeface="+mj-lt"/>
              </a:rPr>
              <a:t>„Die Medizin ist eine soziale Wissenschaft,</a:t>
            </a:r>
          </a:p>
          <a:p>
            <a:pPr lvl="0" algn="ctr"/>
            <a:r>
              <a:rPr lang="de-DE" sz="3000" b="1" dirty="0">
                <a:latin typeface="+mj-lt"/>
              </a:rPr>
              <a:t>und die Politik ist weiter nichts als Medizin im Großen.“</a:t>
            </a:r>
          </a:p>
          <a:p>
            <a:pPr lvl="0" algn="ctr"/>
            <a:r>
              <a:rPr lang="de-DE" dirty="0">
                <a:latin typeface="+mj-lt"/>
              </a:rPr>
              <a:t>Rudolf Virchow</a:t>
            </a:r>
          </a:p>
        </p:txBody>
      </p:sp>
      <p:pic>
        <p:nvPicPr>
          <p:cNvPr id="6" name="Grafik 5">
            <a:extLst>
              <a:ext uri="{FF2B5EF4-FFF2-40B4-BE49-F238E27FC236}">
                <a16:creationId xmlns:a16="http://schemas.microsoft.com/office/drawing/2014/main" id="{24041638-18A3-40EA-948A-0CDB2BBF892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2323168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6" name="Rechteck 5"/>
          <p:cNvSpPr/>
          <p:nvPr/>
        </p:nvSpPr>
        <p:spPr>
          <a:xfrm>
            <a:off x="720000" y="1620000"/>
            <a:ext cx="6687325" cy="4247317"/>
          </a:xfrm>
          <a:prstGeom prst="rect">
            <a:avLst/>
          </a:prstGeom>
        </p:spPr>
        <p:txBody>
          <a:bodyPr wrap="square">
            <a:spAutoFit/>
          </a:bodyPr>
          <a:lstStyle/>
          <a:p>
            <a:pPr marL="342900" indent="-342900">
              <a:buFont typeface="Arial" panose="020B0604020202020204" pitchFamily="34" charset="0"/>
              <a:buChar char="•"/>
            </a:pPr>
            <a:r>
              <a:rPr lang="de-DE" dirty="0"/>
              <a:t>wachsende Bedeutsamkeit der </a:t>
            </a:r>
            <a:r>
              <a:rPr lang="de-DE" b="1" dirty="0"/>
              <a:t>Sozialhygiene</a:t>
            </a:r>
            <a:r>
              <a:rPr lang="de-DE" dirty="0"/>
              <a:t> z. B durch Ludwig </a:t>
            </a:r>
            <a:r>
              <a:rPr lang="de-DE" dirty="0" err="1"/>
              <a:t>Teleky</a:t>
            </a:r>
            <a:r>
              <a:rPr lang="de-DE" dirty="0"/>
              <a:t> (1872-1957)</a:t>
            </a:r>
            <a:br>
              <a:rPr lang="de-DE" dirty="0"/>
            </a:br>
            <a:endParaRPr lang="de-DE" dirty="0"/>
          </a:p>
          <a:p>
            <a:pPr marL="342900" indent="-342900">
              <a:buFont typeface="Arial" panose="020B0604020202020204" pitchFamily="34" charset="0"/>
              <a:buChar char="•"/>
            </a:pPr>
            <a:r>
              <a:rPr lang="de-DE" b="1" dirty="0"/>
              <a:t>Soziale Medizin:</a:t>
            </a:r>
            <a:r>
              <a:rPr lang="de-DE" dirty="0"/>
              <a:t> Grenzgebiet zwischen Medizin und Sozialwissenschaften</a:t>
            </a:r>
          </a:p>
          <a:p>
            <a:pPr marL="511175" lvl="1" indent="-285750">
              <a:buSzPct val="100000"/>
              <a:buFont typeface="Wingdings" panose="05000000000000000000" pitchFamily="2" charset="2"/>
              <a:buChar char="à"/>
            </a:pPr>
            <a:r>
              <a:rPr lang="de-DE" dirty="0"/>
              <a:t>Einwirkung sozialer und beruflicher Verhältnisse auf die Gesundheit</a:t>
            </a:r>
          </a:p>
          <a:p>
            <a:pPr marL="511175" lvl="1" indent="-285750">
              <a:buSzPct val="100000"/>
              <a:buFont typeface="Wingdings" panose="05000000000000000000" pitchFamily="2" charset="2"/>
              <a:buChar char="à"/>
            </a:pPr>
            <a:r>
              <a:rPr lang="de-DE" dirty="0"/>
              <a:t>Gesundheitsschäden verhindern/mildern</a:t>
            </a:r>
          </a:p>
          <a:p>
            <a:pPr marL="511175" lvl="1" indent="-285750">
              <a:buSzPct val="100000"/>
              <a:buFont typeface="Wingdings" panose="05000000000000000000" pitchFamily="2" charset="2"/>
              <a:buChar char="à"/>
            </a:pPr>
            <a:r>
              <a:rPr lang="de-DE" dirty="0"/>
              <a:t>Gewerbehygiene </a:t>
            </a:r>
            <a:r>
              <a:rPr lang="de-DE" dirty="0">
                <a:sym typeface="Wingdings" panose="05000000000000000000" pitchFamily="2" charset="2"/>
              </a:rPr>
              <a:t>Arbeitsmedizin</a:t>
            </a:r>
          </a:p>
          <a:p>
            <a:pPr marL="511175" lvl="1" indent="-285750">
              <a:buSzPct val="100000"/>
              <a:buFont typeface="Wingdings" panose="05000000000000000000" pitchFamily="2" charset="2"/>
              <a:buChar char="à"/>
            </a:pPr>
            <a:r>
              <a:rPr lang="de-DE" dirty="0"/>
              <a:t>soziale Fürsorge als ärztliche Pflicht</a:t>
            </a:r>
            <a:br>
              <a:rPr lang="de-DE" dirty="0"/>
            </a:br>
            <a:endParaRPr lang="de-DE" dirty="0"/>
          </a:p>
          <a:p>
            <a:pPr marL="342900" indent="-342900">
              <a:buFont typeface="Arial" panose="020B0604020202020204" pitchFamily="34" charset="0"/>
              <a:buChar char="•"/>
            </a:pPr>
            <a:r>
              <a:rPr lang="de-DE" dirty="0"/>
              <a:t>Nationalsozialismus missbrauchte öffentliches Gesundheitswesen und Sozialhygiene zur ideologischen Realisierung: „Rassenhygiene“</a:t>
            </a:r>
          </a:p>
          <a:p>
            <a:pPr marL="342900" indent="-342900">
              <a:buFont typeface="Arial" panose="020B0604020202020204" pitchFamily="34" charset="0"/>
              <a:buChar char="•"/>
            </a:pPr>
            <a:r>
              <a:rPr lang="de-DE" dirty="0"/>
              <a:t>Alliierte drängten öffentliches Gesundheitswesen zurück</a:t>
            </a:r>
          </a:p>
        </p:txBody>
      </p:sp>
      <p:sp>
        <p:nvSpPr>
          <p:cNvPr id="7" name="Rechteck 6"/>
          <p:cNvSpPr/>
          <p:nvPr/>
        </p:nvSpPr>
        <p:spPr>
          <a:xfrm>
            <a:off x="684000" y="1044000"/>
            <a:ext cx="4157035" cy="523220"/>
          </a:xfrm>
          <a:prstGeom prst="rect">
            <a:avLst/>
          </a:prstGeom>
        </p:spPr>
        <p:txBody>
          <a:bodyPr wrap="none">
            <a:spAutoFit/>
          </a:bodyPr>
          <a:lstStyle/>
          <a:p>
            <a:r>
              <a:rPr lang="de-DE" sz="2800" b="1" dirty="0">
                <a:latin typeface="+mj-lt"/>
              </a:rPr>
              <a:t>Anfänge der Sozialmedizin II</a:t>
            </a:r>
          </a:p>
        </p:txBody>
      </p:sp>
      <p:sp>
        <p:nvSpPr>
          <p:cNvPr id="18" name="Rechteck 17"/>
          <p:cNvSpPr/>
          <p:nvPr/>
        </p:nvSpPr>
        <p:spPr>
          <a:xfrm>
            <a:off x="468000" y="6120000"/>
            <a:ext cx="5459006" cy="338554"/>
          </a:xfrm>
          <a:prstGeom prst="rect">
            <a:avLst/>
          </a:prstGeom>
        </p:spPr>
        <p:txBody>
          <a:bodyPr wrap="square">
            <a:spAutoFit/>
          </a:bodyPr>
          <a:lstStyle/>
          <a:p>
            <a:r>
              <a:rPr lang="de-DE" sz="800" dirty="0" err="1"/>
              <a:t>Wiemschulte</a:t>
            </a:r>
            <a:r>
              <a:rPr lang="de-DE" sz="800" dirty="0"/>
              <a:t>, J. (2024). Gesundheitsökonomie, Gesundheitssystem, Gesundheitswesen. Berlin, Heidelberg: Springer. https://doi.org/10.1007/978-3-662-68457-3. </a:t>
            </a:r>
          </a:p>
        </p:txBody>
      </p:sp>
      <p:pic>
        <p:nvPicPr>
          <p:cNvPr id="10" name="Grafik 9">
            <a:extLst>
              <a:ext uri="{FF2B5EF4-FFF2-40B4-BE49-F238E27FC236}">
                <a16:creationId xmlns:a16="http://schemas.microsoft.com/office/drawing/2014/main" id="{758797DE-C067-4801-8B9B-B1A17C92966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2336453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9402" y="0"/>
            <a:ext cx="12193057" cy="6858594"/>
          </a:xfrm>
          <a:prstGeom prst="rect">
            <a:avLst/>
          </a:prstGeom>
        </p:spPr>
      </p:pic>
      <p:sp>
        <p:nvSpPr>
          <p:cNvPr id="6" name="Rechteck 5"/>
          <p:cNvSpPr/>
          <p:nvPr/>
        </p:nvSpPr>
        <p:spPr>
          <a:xfrm>
            <a:off x="720000" y="1620000"/>
            <a:ext cx="5963425" cy="3416320"/>
          </a:xfrm>
          <a:prstGeom prst="rect">
            <a:avLst/>
          </a:prstGeom>
        </p:spPr>
        <p:txBody>
          <a:bodyPr wrap="square">
            <a:spAutoFit/>
          </a:bodyPr>
          <a:lstStyle/>
          <a:p>
            <a:r>
              <a:rPr lang="de-DE" b="1" dirty="0"/>
              <a:t>Florence Nightingale (1820-1910)</a:t>
            </a:r>
            <a:br>
              <a:rPr lang="de-DE" b="1" dirty="0"/>
            </a:br>
            <a:endParaRPr lang="de-DE" b="1" dirty="0"/>
          </a:p>
          <a:p>
            <a:r>
              <a:rPr lang="de-DE" i="1" dirty="0"/>
              <a:t>Erste </a:t>
            </a:r>
            <a:r>
              <a:rPr lang="de-DE" i="1" dirty="0" err="1"/>
              <a:t>Epidemiologin</a:t>
            </a:r>
            <a:r>
              <a:rPr lang="de-DE" i="1" dirty="0"/>
              <a:t> </a:t>
            </a:r>
            <a:br>
              <a:rPr lang="de-DE" b="1" i="1" dirty="0">
                <a:solidFill>
                  <a:srgbClr val="C00000"/>
                </a:solidFill>
              </a:rPr>
            </a:br>
            <a:endParaRPr lang="de-DE" b="1" i="1" dirty="0">
              <a:solidFill>
                <a:srgbClr val="C00000"/>
              </a:solidFill>
            </a:endParaRPr>
          </a:p>
          <a:p>
            <a:pPr marL="342900" indent="-342900">
              <a:buFont typeface="Arial" panose="020B0604020202020204" pitchFamily="34" charset="0"/>
              <a:buChar char="•"/>
            </a:pPr>
            <a:r>
              <a:rPr lang="de-DE" dirty="0"/>
              <a:t>Unterstützung eines Lazaretts während des Krimkriegs (1854)</a:t>
            </a:r>
          </a:p>
          <a:p>
            <a:pPr marL="342900" indent="-342900">
              <a:buFont typeface="Arial" panose="020B0604020202020204" pitchFamily="34" charset="0"/>
              <a:buChar char="•"/>
            </a:pPr>
            <a:r>
              <a:rPr lang="de-DE" dirty="0"/>
              <a:t>Organisation der Pflege und der Hygienemaßnahmen</a:t>
            </a:r>
          </a:p>
          <a:p>
            <a:pPr marL="342900" indent="-342900">
              <a:buFont typeface="Arial" panose="020B0604020202020204" pitchFamily="34" charset="0"/>
              <a:buChar char="•"/>
            </a:pPr>
            <a:r>
              <a:rPr lang="de-DE" dirty="0"/>
              <a:t>Reform des Sanitätswesens in Großbritannien</a:t>
            </a:r>
          </a:p>
          <a:p>
            <a:pPr marL="342900" indent="-342900">
              <a:buFont typeface="Arial" panose="020B0604020202020204" pitchFamily="34" charset="0"/>
              <a:buChar char="•"/>
            </a:pPr>
            <a:r>
              <a:rPr lang="de-DE" dirty="0"/>
              <a:t>Begründerin der modernen westlichen Krankenpflege</a:t>
            </a:r>
          </a:p>
          <a:p>
            <a:pPr marL="342900" indent="-342900">
              <a:buFont typeface="Arial" panose="020B0604020202020204" pitchFamily="34" charset="0"/>
              <a:buChar char="•"/>
            </a:pPr>
            <a:r>
              <a:rPr lang="de-DE" dirty="0"/>
              <a:t>Professionalisierung der Pflege</a:t>
            </a:r>
          </a:p>
          <a:p>
            <a:pPr marL="342900" indent="-342900">
              <a:buFont typeface="Arial" panose="020B0604020202020204" pitchFamily="34" charset="0"/>
              <a:buChar char="•"/>
            </a:pPr>
            <a:r>
              <a:rPr lang="de-DE" b="1" dirty="0"/>
              <a:t>Pionierin der Gesundheitsstatistik: </a:t>
            </a:r>
            <a:r>
              <a:rPr lang="de-DE" dirty="0"/>
              <a:t>Visualisierung von Morbiditäts- und Mortalitätsdaten</a:t>
            </a:r>
          </a:p>
        </p:txBody>
      </p:sp>
      <p:sp>
        <p:nvSpPr>
          <p:cNvPr id="7" name="Rechteck 6"/>
          <p:cNvSpPr/>
          <p:nvPr/>
        </p:nvSpPr>
        <p:spPr>
          <a:xfrm>
            <a:off x="684000" y="1044000"/>
            <a:ext cx="9682844" cy="523220"/>
          </a:xfrm>
          <a:prstGeom prst="rect">
            <a:avLst/>
          </a:prstGeom>
        </p:spPr>
        <p:txBody>
          <a:bodyPr wrap="none">
            <a:spAutoFit/>
          </a:bodyPr>
          <a:lstStyle/>
          <a:p>
            <a:r>
              <a:rPr lang="de-DE" sz="2800" b="1" dirty="0">
                <a:latin typeface="+mj-lt"/>
              </a:rPr>
              <a:t>Exkurs: Moderne Krankenpflege und Statistik im Gesundheitswesen</a:t>
            </a:r>
          </a:p>
        </p:txBody>
      </p:sp>
      <p:sp>
        <p:nvSpPr>
          <p:cNvPr id="17" name="Rechteck 16"/>
          <p:cNvSpPr/>
          <p:nvPr/>
        </p:nvSpPr>
        <p:spPr>
          <a:xfrm>
            <a:off x="468000" y="6120000"/>
            <a:ext cx="5459006" cy="215444"/>
          </a:xfrm>
          <a:prstGeom prst="rect">
            <a:avLst/>
          </a:prstGeom>
        </p:spPr>
        <p:txBody>
          <a:bodyPr wrap="square">
            <a:spAutoFit/>
          </a:bodyPr>
          <a:lstStyle/>
          <a:p>
            <a:r>
              <a:rPr lang="de-DE" sz="800" dirty="0"/>
              <a:t>https://slub.qucosa.de/api/qucosa%3A80225/attachment/ATT-0/</a:t>
            </a:r>
          </a:p>
        </p:txBody>
      </p:sp>
      <p:pic>
        <p:nvPicPr>
          <p:cNvPr id="18" name="Grafik 17"/>
          <p:cNvPicPr>
            <a:picLocks noChangeAspect="1"/>
          </p:cNvPicPr>
          <p:nvPr/>
        </p:nvPicPr>
        <p:blipFill>
          <a:blip r:embed="rId4"/>
          <a:stretch>
            <a:fillRect/>
          </a:stretch>
        </p:blipFill>
        <p:spPr>
          <a:xfrm>
            <a:off x="7449079" y="1690688"/>
            <a:ext cx="2695404" cy="3746735"/>
          </a:xfrm>
          <a:prstGeom prst="rect">
            <a:avLst/>
          </a:prstGeom>
        </p:spPr>
      </p:pic>
      <p:sp>
        <p:nvSpPr>
          <p:cNvPr id="20" name="Textfeld 19"/>
          <p:cNvSpPr txBox="1"/>
          <p:nvPr/>
        </p:nvSpPr>
        <p:spPr>
          <a:xfrm>
            <a:off x="7449079" y="4398954"/>
            <a:ext cx="2695404" cy="307777"/>
          </a:xfrm>
          <a:prstGeom prst="rect">
            <a:avLst/>
          </a:prstGeom>
          <a:noFill/>
        </p:spPr>
        <p:txBody>
          <a:bodyPr wrap="square" rtlCol="0">
            <a:spAutoFit/>
          </a:bodyPr>
          <a:lstStyle/>
          <a:p>
            <a:r>
              <a:rPr lang="de-DE" sz="700" dirty="0"/>
              <a:t>Abb.: Quelle, </a:t>
            </a:r>
            <a:r>
              <a:rPr lang="de-DE" sz="700" dirty="0">
                <a:hlinkClick r:id="rId5"/>
              </a:rPr>
              <a:t>https://en.wikipedia.org/wiki/Florence_Nightingale</a:t>
            </a:r>
            <a:r>
              <a:rPr lang="de-DE" sz="700" dirty="0"/>
              <a:t>, Public Domain</a:t>
            </a:r>
          </a:p>
        </p:txBody>
      </p:sp>
      <p:pic>
        <p:nvPicPr>
          <p:cNvPr id="10" name="Grafik 9">
            <a:extLst>
              <a:ext uri="{FF2B5EF4-FFF2-40B4-BE49-F238E27FC236}">
                <a16:creationId xmlns:a16="http://schemas.microsoft.com/office/drawing/2014/main" id="{C59E22D7-4DB3-497A-AC47-C04BA7AB8660}"/>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4241622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6" name="Rechteck 5"/>
          <p:cNvSpPr/>
          <p:nvPr/>
        </p:nvSpPr>
        <p:spPr>
          <a:xfrm>
            <a:off x="720000" y="1620000"/>
            <a:ext cx="6538878" cy="3416320"/>
          </a:xfrm>
          <a:prstGeom prst="rect">
            <a:avLst/>
          </a:prstGeom>
        </p:spPr>
        <p:txBody>
          <a:bodyPr wrap="square">
            <a:spAutoFit/>
          </a:bodyPr>
          <a:lstStyle/>
          <a:p>
            <a:pPr marL="342900" indent="-342900">
              <a:buFont typeface="Arial" panose="020B0604020202020204" pitchFamily="34" charset="0"/>
              <a:buChar char="•"/>
            </a:pPr>
            <a:r>
              <a:rPr lang="de-DE" dirty="0"/>
              <a:t>Krieg und Teilung von Deutschland beeinflussen Gesundheitsversorgung in Deutschland</a:t>
            </a:r>
          </a:p>
          <a:p>
            <a:pPr marL="342900" indent="-342900">
              <a:buFont typeface="Arial" panose="020B0604020202020204" pitchFamily="34" charset="0"/>
              <a:buChar char="•"/>
            </a:pPr>
            <a:r>
              <a:rPr lang="de-DE" dirty="0"/>
              <a:t>Gedanke der Bevölkerungsgesundheit noch stark mit Erb- und Rassenhygiene im Nationalsozialismus verbunden</a:t>
            </a:r>
          </a:p>
          <a:p>
            <a:pPr marL="342900" indent="-342900">
              <a:buFont typeface="Arial" panose="020B0604020202020204" pitchFamily="34" charset="0"/>
              <a:buChar char="•"/>
            </a:pPr>
            <a:r>
              <a:rPr lang="de-DE" b="1" dirty="0"/>
              <a:t>BRD:  </a:t>
            </a:r>
            <a:r>
              <a:rPr lang="de-DE" dirty="0"/>
              <a:t>Individuum im Fokus, föderalistisch</a:t>
            </a:r>
          </a:p>
          <a:p>
            <a:pPr marL="342900" indent="-342900">
              <a:buFont typeface="Arial" panose="020B0604020202020204" pitchFamily="34" charset="0"/>
              <a:buChar char="•"/>
            </a:pPr>
            <a:r>
              <a:rPr lang="de-DE" b="1" dirty="0"/>
              <a:t>DDR: </a:t>
            </a:r>
            <a:r>
              <a:rPr lang="de-DE" dirty="0"/>
              <a:t>Ideologisch geprägter gesundheitlicher Ansatz und staatliche Gesundheitsversorgung für alle Bürger*innen</a:t>
            </a:r>
          </a:p>
          <a:p>
            <a:endParaRPr lang="de-DE" b="1" dirty="0"/>
          </a:p>
          <a:p>
            <a:r>
              <a:rPr lang="de-DE" b="1" dirty="0"/>
              <a:t>Denkwende durch Ausbreitung HIV/Aids 80er Jahre</a:t>
            </a:r>
          </a:p>
          <a:p>
            <a:pPr marL="342900" indent="-342900">
              <a:buFont typeface="Arial" panose="020B0604020202020204" pitchFamily="34" charset="0"/>
              <a:buChar char="•"/>
            </a:pPr>
            <a:r>
              <a:rPr lang="de-DE" dirty="0"/>
              <a:t>Gesundheitsaufklärung</a:t>
            </a:r>
          </a:p>
          <a:p>
            <a:pPr marL="342900" indent="-342900">
              <a:buFont typeface="Arial" panose="020B0604020202020204" pitchFamily="34" charset="0"/>
              <a:buChar char="•"/>
            </a:pPr>
            <a:r>
              <a:rPr lang="de-DE" dirty="0"/>
              <a:t>Gesundheitserziehung</a:t>
            </a:r>
          </a:p>
          <a:p>
            <a:pPr marL="342900" indent="-342900">
              <a:buFont typeface="Arial" panose="020B0604020202020204" pitchFamily="34" charset="0"/>
              <a:buChar char="•"/>
            </a:pPr>
            <a:r>
              <a:rPr lang="de-DE" dirty="0"/>
              <a:t>Prävention und Gesundheitsförderung</a:t>
            </a:r>
          </a:p>
        </p:txBody>
      </p:sp>
      <p:sp>
        <p:nvSpPr>
          <p:cNvPr id="7" name="Rechteck 6"/>
          <p:cNvSpPr/>
          <p:nvPr/>
        </p:nvSpPr>
        <p:spPr>
          <a:xfrm>
            <a:off x="684000" y="1044000"/>
            <a:ext cx="5281831" cy="523220"/>
          </a:xfrm>
          <a:prstGeom prst="rect">
            <a:avLst/>
          </a:prstGeom>
        </p:spPr>
        <p:txBody>
          <a:bodyPr wrap="none">
            <a:spAutoFit/>
          </a:bodyPr>
          <a:lstStyle/>
          <a:p>
            <a:r>
              <a:rPr lang="de-DE" sz="2800" b="1" dirty="0">
                <a:latin typeface="+mj-lt"/>
              </a:rPr>
              <a:t>2. Weltkrieg – „Public </a:t>
            </a:r>
            <a:r>
              <a:rPr lang="de-DE" sz="2800" b="1" dirty="0" err="1">
                <a:latin typeface="+mj-lt"/>
              </a:rPr>
              <a:t>Health</a:t>
            </a:r>
            <a:r>
              <a:rPr lang="de-DE" sz="2800" b="1" dirty="0">
                <a:latin typeface="+mj-lt"/>
              </a:rPr>
              <a:t>-Lücke“</a:t>
            </a:r>
          </a:p>
        </p:txBody>
      </p:sp>
      <p:sp>
        <p:nvSpPr>
          <p:cNvPr id="12" name="Rechteck 11"/>
          <p:cNvSpPr/>
          <p:nvPr/>
        </p:nvSpPr>
        <p:spPr>
          <a:xfrm>
            <a:off x="468000" y="6120000"/>
            <a:ext cx="5459006" cy="338554"/>
          </a:xfrm>
          <a:prstGeom prst="rect">
            <a:avLst/>
          </a:prstGeom>
        </p:spPr>
        <p:txBody>
          <a:bodyPr wrap="square">
            <a:spAutoFit/>
          </a:bodyPr>
          <a:lstStyle/>
          <a:p>
            <a:r>
              <a:rPr lang="de-DE" sz="800" dirty="0" err="1"/>
              <a:t>Wiemschulte</a:t>
            </a:r>
            <a:r>
              <a:rPr lang="de-DE" sz="800" dirty="0"/>
              <a:t>, J. (2024). Gesundheitsökonomie, Gesundheitssystem, Gesundheitswesen. Berlin, Heidelberg: Springer. https://doi.org/10.1007/978-3-662-68457-3. </a:t>
            </a:r>
          </a:p>
        </p:txBody>
      </p:sp>
      <p:pic>
        <p:nvPicPr>
          <p:cNvPr id="13" name="Grafik 12">
            <a:extLst>
              <a:ext uri="{FF2B5EF4-FFF2-40B4-BE49-F238E27FC236}">
                <a16:creationId xmlns:a16="http://schemas.microsoft.com/office/drawing/2014/main" id="{25B0DE14-D1F4-4402-8552-AD4C543B4A3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3367007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stretch>
            <a:fillRect/>
          </a:stretch>
        </p:blipFill>
        <p:spPr>
          <a:xfrm>
            <a:off x="-529" y="-297"/>
            <a:ext cx="12193057" cy="6858594"/>
          </a:xfrm>
          <a:prstGeom prst="rect">
            <a:avLst/>
          </a:prstGeom>
        </p:spPr>
      </p:pic>
      <p:sp>
        <p:nvSpPr>
          <p:cNvPr id="5" name="Rechteck 4"/>
          <p:cNvSpPr/>
          <p:nvPr/>
        </p:nvSpPr>
        <p:spPr>
          <a:xfrm>
            <a:off x="2735784" y="3152001"/>
            <a:ext cx="6720429" cy="553998"/>
          </a:xfrm>
          <a:prstGeom prst="rect">
            <a:avLst/>
          </a:prstGeom>
        </p:spPr>
        <p:txBody>
          <a:bodyPr wrap="none">
            <a:spAutoFit/>
          </a:bodyPr>
          <a:lstStyle/>
          <a:p>
            <a:r>
              <a:rPr lang="de-DE" sz="3000" b="1" dirty="0">
                <a:latin typeface="+mj-lt"/>
              </a:rPr>
              <a:t>Disziplinen und Elemente von Public </a:t>
            </a:r>
            <a:r>
              <a:rPr lang="de-DE" sz="3000" b="1" dirty="0" err="1">
                <a:latin typeface="+mj-lt"/>
              </a:rPr>
              <a:t>Health</a:t>
            </a:r>
            <a:endParaRPr lang="de-DE" sz="3000" b="1" dirty="0">
              <a:latin typeface="+mj-lt"/>
            </a:endParaRPr>
          </a:p>
        </p:txBody>
      </p:sp>
      <p:pic>
        <p:nvPicPr>
          <p:cNvPr id="6" name="Grafik 5">
            <a:extLst>
              <a:ext uri="{FF2B5EF4-FFF2-40B4-BE49-F238E27FC236}">
                <a16:creationId xmlns:a16="http://schemas.microsoft.com/office/drawing/2014/main" id="{47164332-2335-4B21-8364-383A2694002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943718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0" y="-297"/>
            <a:ext cx="12193057" cy="6858594"/>
          </a:xfrm>
          <a:prstGeom prst="rect">
            <a:avLst/>
          </a:prstGeom>
        </p:spPr>
      </p:pic>
      <p:sp>
        <p:nvSpPr>
          <p:cNvPr id="7" name="Rechteck 6"/>
          <p:cNvSpPr/>
          <p:nvPr/>
        </p:nvSpPr>
        <p:spPr>
          <a:xfrm>
            <a:off x="684000" y="1044000"/>
            <a:ext cx="4673908" cy="523220"/>
          </a:xfrm>
          <a:prstGeom prst="rect">
            <a:avLst/>
          </a:prstGeom>
        </p:spPr>
        <p:txBody>
          <a:bodyPr wrap="none">
            <a:spAutoFit/>
          </a:bodyPr>
          <a:lstStyle/>
          <a:p>
            <a:r>
              <a:rPr lang="de-DE" sz="2800" b="1" dirty="0">
                <a:latin typeface="+mj-lt"/>
              </a:rPr>
              <a:t>Sozialmedizin und Public Health</a:t>
            </a:r>
          </a:p>
        </p:txBody>
      </p:sp>
      <p:pic>
        <p:nvPicPr>
          <p:cNvPr id="8" name="Grafik 7">
            <a:extLst>
              <a:ext uri="{FF2B5EF4-FFF2-40B4-BE49-F238E27FC236}">
                <a16:creationId xmlns:a16="http://schemas.microsoft.com/office/drawing/2014/main" id="{F69B07C9-A5AB-40BC-B483-A42510135F9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6" name="Textfeld 5">
            <a:extLst>
              <a:ext uri="{FF2B5EF4-FFF2-40B4-BE49-F238E27FC236}">
                <a16:creationId xmlns:a16="http://schemas.microsoft.com/office/drawing/2014/main" id="{0DB8A84C-BCB6-D641-C547-EF76F33B498D}"/>
              </a:ext>
            </a:extLst>
          </p:cNvPr>
          <p:cNvSpPr txBox="1"/>
          <p:nvPr/>
        </p:nvSpPr>
        <p:spPr>
          <a:xfrm>
            <a:off x="1264100" y="2175822"/>
            <a:ext cx="6764357" cy="2308324"/>
          </a:xfrm>
          <a:prstGeom prst="rect">
            <a:avLst/>
          </a:prstGeom>
          <a:noFill/>
        </p:spPr>
        <p:txBody>
          <a:bodyPr wrap="square" rtlCol="0">
            <a:spAutoFit/>
          </a:bodyPr>
          <a:lstStyle/>
          <a:p>
            <a:r>
              <a:rPr lang="de-DE" dirty="0"/>
              <a:t>Sozialmedizin hat enge Bezüge zur Arbeitsmedizin.</a:t>
            </a:r>
          </a:p>
          <a:p>
            <a:r>
              <a:rPr lang="de-DE" dirty="0"/>
              <a:t>Public Health ist jedoch noch sehr viel mehr.</a:t>
            </a:r>
          </a:p>
          <a:p>
            <a:endParaRPr lang="de-DE" dirty="0"/>
          </a:p>
          <a:p>
            <a:r>
              <a:rPr lang="de-DE" dirty="0"/>
              <a:t>Wir schauen uns heute Epidemiologie, Demografie und soziale Determinanten an.</a:t>
            </a:r>
          </a:p>
          <a:p>
            <a:endParaRPr lang="de-DE" dirty="0"/>
          </a:p>
          <a:p>
            <a:r>
              <a:rPr lang="de-DE" dirty="0"/>
              <a:t>Salutogenese und andere Themen behandeln wir in späteren Semestern</a:t>
            </a:r>
          </a:p>
        </p:txBody>
      </p:sp>
    </p:spTree>
    <p:extLst>
      <p:ext uri="{BB962C8B-B14F-4D97-AF65-F5344CB8AC3E}">
        <p14:creationId xmlns:p14="http://schemas.microsoft.com/office/powerpoint/2010/main" val="1397987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2"/>
          <a:stretch>
            <a:fillRect/>
          </a:stretch>
        </p:blipFill>
        <p:spPr>
          <a:xfrm>
            <a:off x="-529" y="-297"/>
            <a:ext cx="12193057" cy="6858594"/>
          </a:xfrm>
          <a:prstGeom prst="rect">
            <a:avLst/>
          </a:prstGeom>
        </p:spPr>
      </p:pic>
      <p:sp>
        <p:nvSpPr>
          <p:cNvPr id="5" name="Rechteck 4"/>
          <p:cNvSpPr/>
          <p:nvPr/>
        </p:nvSpPr>
        <p:spPr>
          <a:xfrm>
            <a:off x="2384245" y="3152001"/>
            <a:ext cx="7423507" cy="553998"/>
          </a:xfrm>
          <a:prstGeom prst="rect">
            <a:avLst/>
          </a:prstGeom>
        </p:spPr>
        <p:txBody>
          <a:bodyPr wrap="none">
            <a:spAutoFit/>
          </a:bodyPr>
          <a:lstStyle/>
          <a:p>
            <a:r>
              <a:rPr lang="de-DE" sz="3000" b="1" dirty="0">
                <a:latin typeface="+mj-lt"/>
              </a:rPr>
              <a:t>Epidemiologie und epidemiologischer Übergang</a:t>
            </a:r>
          </a:p>
        </p:txBody>
      </p:sp>
      <p:pic>
        <p:nvPicPr>
          <p:cNvPr id="6" name="Grafik 5">
            <a:extLst>
              <a:ext uri="{FF2B5EF4-FFF2-40B4-BE49-F238E27FC236}">
                <a16:creationId xmlns:a16="http://schemas.microsoft.com/office/drawing/2014/main" id="{575D0172-82C6-47CC-AF3F-A60B830D37A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369177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1057" y="-297"/>
            <a:ext cx="12193057" cy="6858594"/>
          </a:xfrm>
          <a:prstGeom prst="rect">
            <a:avLst/>
          </a:prstGeom>
        </p:spPr>
      </p:pic>
      <p:sp>
        <p:nvSpPr>
          <p:cNvPr id="6" name="Rechteck 5"/>
          <p:cNvSpPr/>
          <p:nvPr/>
        </p:nvSpPr>
        <p:spPr>
          <a:xfrm>
            <a:off x="720000" y="1620000"/>
            <a:ext cx="6638778" cy="3677930"/>
          </a:xfrm>
          <a:prstGeom prst="rect">
            <a:avLst/>
          </a:prstGeom>
        </p:spPr>
        <p:txBody>
          <a:bodyPr wrap="square">
            <a:spAutoFit/>
          </a:bodyPr>
          <a:lstStyle/>
          <a:p>
            <a:pPr marL="339470" indent="-339470" defTabSz="905255">
              <a:spcBef>
                <a:spcPts val="900"/>
              </a:spcBef>
              <a:buSzPct val="100000"/>
              <a:buFont typeface="Arial"/>
              <a:buChar char="•"/>
              <a:defRPr sz="2100"/>
            </a:pPr>
            <a:r>
              <a:rPr lang="de-DE" sz="2000" dirty="0"/>
              <a:t>Verteilung von Gesundheit und Krankheit in einer Bevölkerung</a:t>
            </a:r>
          </a:p>
          <a:p>
            <a:pPr marL="568325" lvl="1" indent="-342900" defTabSz="905255">
              <a:spcBef>
                <a:spcPts val="900"/>
              </a:spcBef>
              <a:buSzPct val="100000"/>
              <a:buFont typeface="Wingdings" panose="05000000000000000000" pitchFamily="2" charset="2"/>
              <a:buChar char="à"/>
              <a:defRPr sz="2100"/>
            </a:pPr>
            <a:r>
              <a:rPr lang="de-DE" sz="2000" dirty="0"/>
              <a:t>Beschreibung und Analyse von Risiko- und Schutzfaktoren</a:t>
            </a:r>
          </a:p>
          <a:p>
            <a:pPr marL="568325" lvl="1" indent="-342900" defTabSz="905255">
              <a:spcBef>
                <a:spcPts val="900"/>
              </a:spcBef>
              <a:buSzPct val="100000"/>
              <a:buFont typeface="Wingdings" panose="05000000000000000000" pitchFamily="2" charset="2"/>
              <a:buChar char="à"/>
              <a:defRPr sz="2100"/>
            </a:pPr>
            <a:r>
              <a:rPr lang="de-DE" sz="2000" dirty="0"/>
              <a:t>innerhalb und zwischen Populationen</a:t>
            </a:r>
          </a:p>
          <a:p>
            <a:pPr marL="339470" indent="-339470" defTabSz="905255">
              <a:spcBef>
                <a:spcPts val="900"/>
              </a:spcBef>
              <a:buSzPct val="100000"/>
              <a:buFont typeface="Arial"/>
              <a:buChar char="•"/>
              <a:defRPr sz="2100"/>
            </a:pPr>
            <a:r>
              <a:rPr lang="de-DE" altLang="de-DE" sz="2000" dirty="0">
                <a:cs typeface="Arial" panose="020B0604020202020204" pitchFamily="34" charset="0"/>
              </a:rPr>
              <a:t>Verlauf und Prognose erforschen</a:t>
            </a:r>
          </a:p>
          <a:p>
            <a:pPr marL="568325" lvl="1" indent="-342900" defTabSz="905255">
              <a:spcBef>
                <a:spcPts val="900"/>
              </a:spcBef>
              <a:buSzPct val="100000"/>
              <a:buFont typeface="Wingdings" panose="05000000000000000000" pitchFamily="2" charset="2"/>
              <a:buChar char="à"/>
              <a:defRPr sz="2100"/>
            </a:pPr>
            <a:r>
              <a:rPr lang="de-DE" altLang="de-DE" sz="2000" dirty="0">
                <a:cs typeface="Arial" panose="020B0604020202020204" pitchFamily="34" charset="0"/>
              </a:rPr>
              <a:t>Schlussfolgerungen ziehen</a:t>
            </a:r>
          </a:p>
          <a:p>
            <a:pPr marL="568325" lvl="1" indent="-342900" defTabSz="905255">
              <a:spcBef>
                <a:spcPts val="900"/>
              </a:spcBef>
              <a:buSzPct val="100000"/>
              <a:buFont typeface="Wingdings" panose="05000000000000000000" pitchFamily="2" charset="2"/>
              <a:buChar char="à"/>
              <a:defRPr sz="2100"/>
            </a:pPr>
            <a:r>
              <a:rPr lang="de-DE" altLang="de-DE" sz="2000" dirty="0">
                <a:cs typeface="Arial" panose="020B0604020202020204" pitchFamily="34" charset="0"/>
              </a:rPr>
              <a:t>Interventionen entwickeln und evaluieren</a:t>
            </a:r>
          </a:p>
          <a:p>
            <a:pPr defTabSz="905255">
              <a:spcBef>
                <a:spcPts val="900"/>
              </a:spcBef>
              <a:buSzPct val="100000"/>
              <a:defRPr sz="2100"/>
            </a:pPr>
            <a:endParaRPr lang="de-DE" altLang="de-DE" sz="2000" dirty="0">
              <a:cs typeface="Arial" panose="020B0604020202020204" pitchFamily="34" charset="0"/>
            </a:endParaRPr>
          </a:p>
        </p:txBody>
      </p:sp>
      <p:sp>
        <p:nvSpPr>
          <p:cNvPr id="7" name="Rechteck 6"/>
          <p:cNvSpPr/>
          <p:nvPr/>
        </p:nvSpPr>
        <p:spPr>
          <a:xfrm>
            <a:off x="684000" y="1044000"/>
            <a:ext cx="2198038" cy="523220"/>
          </a:xfrm>
          <a:prstGeom prst="rect">
            <a:avLst/>
          </a:prstGeom>
        </p:spPr>
        <p:txBody>
          <a:bodyPr wrap="none">
            <a:spAutoFit/>
          </a:bodyPr>
          <a:lstStyle/>
          <a:p>
            <a:r>
              <a:rPr lang="de-DE" sz="2800" b="1" dirty="0">
                <a:latin typeface="+mj-lt"/>
              </a:rPr>
              <a:t>Epidemiologie</a:t>
            </a:r>
          </a:p>
        </p:txBody>
      </p:sp>
      <p:pic>
        <p:nvPicPr>
          <p:cNvPr id="13" name="Grafik 12"/>
          <p:cNvPicPr>
            <a:picLocks noChangeAspect="1"/>
          </p:cNvPicPr>
          <p:nvPr/>
        </p:nvPicPr>
        <p:blipFill>
          <a:blip r:embed="rId4"/>
          <a:stretch>
            <a:fillRect/>
          </a:stretch>
        </p:blipFill>
        <p:spPr>
          <a:xfrm>
            <a:off x="7476977" y="1690688"/>
            <a:ext cx="3642360" cy="3383835"/>
          </a:xfrm>
          <a:prstGeom prst="rect">
            <a:avLst/>
          </a:prstGeom>
        </p:spPr>
      </p:pic>
      <p:sp>
        <p:nvSpPr>
          <p:cNvPr id="14" name="Rechteck 13"/>
          <p:cNvSpPr/>
          <p:nvPr/>
        </p:nvSpPr>
        <p:spPr>
          <a:xfrm>
            <a:off x="7429140" y="5074522"/>
            <a:ext cx="3312305" cy="307777"/>
          </a:xfrm>
          <a:prstGeom prst="rect">
            <a:avLst/>
          </a:prstGeom>
        </p:spPr>
        <p:txBody>
          <a:bodyPr wrap="square">
            <a:spAutoFit/>
          </a:bodyPr>
          <a:lstStyle/>
          <a:p>
            <a:r>
              <a:rPr lang="de-DE" sz="700" dirty="0"/>
              <a:t>Bild von </a:t>
            </a:r>
            <a:r>
              <a:rPr lang="de-DE" sz="700" u="sng" dirty="0">
                <a:hlinkClick r:id="rId5"/>
              </a:rPr>
              <a:t>Enrique</a:t>
            </a:r>
            <a:r>
              <a:rPr lang="de-DE" sz="700" dirty="0"/>
              <a:t> auf </a:t>
            </a:r>
            <a:r>
              <a:rPr lang="de-DE" sz="700" u="sng" dirty="0" err="1">
                <a:hlinkClick r:id="rId6"/>
              </a:rPr>
              <a:t>Pixabay</a:t>
            </a:r>
            <a:endParaRPr lang="de-DE" sz="700" dirty="0"/>
          </a:p>
          <a:p>
            <a:r>
              <a:rPr lang="de-DE" sz="700" dirty="0"/>
              <a:t>https://pixabay.com/de/photos/coronavirus-epidemie-barrier-5018223/</a:t>
            </a:r>
          </a:p>
        </p:txBody>
      </p:sp>
      <p:pic>
        <p:nvPicPr>
          <p:cNvPr id="9" name="Grafik 8">
            <a:extLst>
              <a:ext uri="{FF2B5EF4-FFF2-40B4-BE49-F238E27FC236}">
                <a16:creationId xmlns:a16="http://schemas.microsoft.com/office/drawing/2014/main" id="{D3AF461C-ED72-4BC1-BD8B-DF1E83E43E89}"/>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2443028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4" name="Grafik 3"/>
          <p:cNvPicPr>
            <a:picLocks noChangeAspect="1"/>
          </p:cNvPicPr>
          <p:nvPr/>
        </p:nvPicPr>
        <p:blipFill>
          <a:blip r:embed="rId3"/>
          <a:stretch>
            <a:fillRect/>
          </a:stretch>
        </p:blipFill>
        <p:spPr>
          <a:xfrm>
            <a:off x="-529" y="-297"/>
            <a:ext cx="12193057" cy="6858594"/>
          </a:xfrm>
          <a:prstGeom prst="rect">
            <a:avLst/>
          </a:prstGeom>
        </p:spPr>
      </p:pic>
      <p:pic>
        <p:nvPicPr>
          <p:cNvPr id="10" name="Inhaltsplatzhalter 9" descr="Balkendiagramm der Exponentialkurve einer Pandemie Silhouette">
            <a:extLst>
              <a:ext uri="{FF2B5EF4-FFF2-40B4-BE49-F238E27FC236}">
                <a16:creationId xmlns:a16="http://schemas.microsoft.com/office/drawing/2014/main" id="{FD7675F4-F1DB-BDF0-6488-A3A6F6EB5E37}"/>
              </a:ext>
            </a:extLst>
          </p:cNvPr>
          <p:cNvPicPr>
            <a:picLocks noGrp="1" noChangeAspect="1"/>
          </p:cNvPicPr>
          <p:nvPr>
            <p:ph idx="1"/>
          </p:nvPr>
        </p:nvPicPr>
        <p:blipFill>
          <a:blip r:embed="rId4">
            <a:extLst>
              <a:ext uri="{96DAC541-7B7A-43D3-8B79-37D633B846F1}">
                <asvg:svgBlip xmlns:asvg="http://schemas.microsoft.com/office/drawing/2016/SVG/main" r:embed="rId5"/>
              </a:ext>
            </a:extLst>
          </a:blip>
          <a:stretch>
            <a:fillRect/>
          </a:stretch>
        </p:blipFill>
        <p:spPr>
          <a:xfrm>
            <a:off x="9047480" y="2524953"/>
            <a:ext cx="1730868" cy="1730868"/>
          </a:xfrm>
        </p:spPr>
      </p:pic>
      <p:sp>
        <p:nvSpPr>
          <p:cNvPr id="6" name="Rechteck 5"/>
          <p:cNvSpPr/>
          <p:nvPr/>
        </p:nvSpPr>
        <p:spPr>
          <a:xfrm>
            <a:off x="720000" y="1620000"/>
            <a:ext cx="5673664" cy="3139321"/>
          </a:xfrm>
          <a:prstGeom prst="rect">
            <a:avLst/>
          </a:prstGeom>
        </p:spPr>
        <p:txBody>
          <a:bodyPr wrap="square">
            <a:spAutoFit/>
          </a:bodyPr>
          <a:lstStyle/>
          <a:p>
            <a:pPr marL="342900" indent="-342900">
              <a:buSzPct val="100000"/>
              <a:buFont typeface="Arial"/>
              <a:buChar char="•"/>
            </a:pPr>
            <a:r>
              <a:rPr lang="de-DE" dirty="0"/>
              <a:t>parallel zum demografischen Übergang</a:t>
            </a:r>
            <a:br>
              <a:rPr lang="de-DE" dirty="0"/>
            </a:br>
            <a:endParaRPr lang="de-DE" dirty="0"/>
          </a:p>
          <a:p>
            <a:pPr marL="342900" indent="-342900">
              <a:buSzPct val="100000"/>
              <a:buFont typeface="Arial"/>
              <a:buChar char="•"/>
            </a:pPr>
            <a:r>
              <a:rPr lang="de-DE" dirty="0"/>
              <a:t>Zusammenhang zwischen Krankheitsmustern und sozialen, wirtschaftlichen, ökologischen und demografischen Bedingungen</a:t>
            </a:r>
            <a:br>
              <a:rPr lang="de-DE" dirty="0"/>
            </a:br>
            <a:endParaRPr lang="de-DE" dirty="0"/>
          </a:p>
          <a:p>
            <a:pPr marL="342900" indent="-342900">
              <a:buSzPct val="100000"/>
              <a:buFont typeface="Arial"/>
              <a:buChar char="•"/>
            </a:pPr>
            <a:r>
              <a:rPr lang="de-DE" dirty="0"/>
              <a:t>Wandel der Krankheits- und Todesursachen im Zeitverlauf</a:t>
            </a:r>
          </a:p>
          <a:p>
            <a:pPr marL="511175" lvl="1" indent="-285750">
              <a:buSzPct val="100000"/>
              <a:buFont typeface="Wingdings" panose="05000000000000000000" pitchFamily="2" charset="2"/>
              <a:buChar char="à"/>
            </a:pPr>
            <a:r>
              <a:rPr lang="de-DE" dirty="0"/>
              <a:t>von Mangel- und Infektionskrankheiten zu chronisch-degenerativen Erkrankungen</a:t>
            </a:r>
          </a:p>
          <a:p>
            <a:pPr marL="511175" lvl="1" indent="-285750">
              <a:buSzPct val="100000"/>
              <a:buFont typeface="Wingdings" panose="05000000000000000000" pitchFamily="2" charset="2"/>
              <a:buChar char="à"/>
            </a:pPr>
            <a:r>
              <a:rPr lang="de-DE" dirty="0"/>
              <a:t>Prozess über mehrere Jahrhunderte</a:t>
            </a:r>
          </a:p>
        </p:txBody>
      </p:sp>
      <p:sp>
        <p:nvSpPr>
          <p:cNvPr id="7" name="Rechteck 6"/>
          <p:cNvSpPr/>
          <p:nvPr/>
        </p:nvSpPr>
        <p:spPr>
          <a:xfrm>
            <a:off x="684000" y="1044000"/>
            <a:ext cx="4790670" cy="523220"/>
          </a:xfrm>
          <a:prstGeom prst="rect">
            <a:avLst/>
          </a:prstGeom>
        </p:spPr>
        <p:txBody>
          <a:bodyPr wrap="none">
            <a:spAutoFit/>
          </a:bodyPr>
          <a:lstStyle/>
          <a:p>
            <a:r>
              <a:rPr lang="de-DE" sz="2800" b="1" dirty="0">
                <a:latin typeface="+mj-lt"/>
              </a:rPr>
              <a:t>Der epidemiologische Übergang </a:t>
            </a:r>
          </a:p>
        </p:txBody>
      </p:sp>
      <p:pic>
        <p:nvPicPr>
          <p:cNvPr id="9" name="Grafik 8">
            <a:extLst>
              <a:ext uri="{FF2B5EF4-FFF2-40B4-BE49-F238E27FC236}">
                <a16:creationId xmlns:a16="http://schemas.microsoft.com/office/drawing/2014/main" id="{B4C0464F-EC4F-4678-9047-9473717550C6}"/>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pic>
        <p:nvPicPr>
          <p:cNvPr id="13" name="Grafik 12" descr="Immunität Silhouette">
            <a:extLst>
              <a:ext uri="{FF2B5EF4-FFF2-40B4-BE49-F238E27FC236}">
                <a16:creationId xmlns:a16="http://schemas.microsoft.com/office/drawing/2014/main" id="{1A0B0856-17AE-4D3B-7363-EEA3670A179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42172" y="2552700"/>
            <a:ext cx="1483500" cy="1483500"/>
          </a:xfrm>
          <a:prstGeom prst="rect">
            <a:avLst/>
          </a:prstGeom>
        </p:spPr>
      </p:pic>
    </p:spTree>
    <p:extLst>
      <p:ext uri="{BB962C8B-B14F-4D97-AF65-F5344CB8AC3E}">
        <p14:creationId xmlns:p14="http://schemas.microsoft.com/office/powerpoint/2010/main" val="1244108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6" name="Rechteck 5"/>
          <p:cNvSpPr/>
          <p:nvPr/>
        </p:nvSpPr>
        <p:spPr>
          <a:xfrm>
            <a:off x="720000" y="1620000"/>
            <a:ext cx="9106676" cy="3693319"/>
          </a:xfrm>
          <a:prstGeom prst="rect">
            <a:avLst/>
          </a:prstGeom>
        </p:spPr>
        <p:txBody>
          <a:bodyPr wrap="square">
            <a:spAutoFit/>
          </a:bodyPr>
          <a:lstStyle/>
          <a:p>
            <a:pPr marL="342900" indent="-342900">
              <a:buSzPct val="100000"/>
              <a:buFont typeface="+mj-lt"/>
              <a:buAutoNum type="arabicPeriod"/>
            </a:pPr>
            <a:r>
              <a:rPr lang="de-DE" dirty="0"/>
              <a:t>Seuchen und Hungersnöte, Armut (18.-Mitte 19. Jhd.)</a:t>
            </a:r>
            <a:br>
              <a:rPr lang="de-DE" dirty="0"/>
            </a:br>
            <a:endParaRPr lang="de-DE" dirty="0"/>
          </a:p>
          <a:p>
            <a:pPr marL="342900" indent="-342900">
              <a:buSzPct val="100000"/>
              <a:buFont typeface="+mj-lt"/>
              <a:buAutoNum type="arabicPeriod"/>
            </a:pPr>
            <a:r>
              <a:rPr lang="de-DE" dirty="0"/>
              <a:t>Rückgang der Seuchen und Infektionskrankheiten (Mitte 19.-Mitte 20. Jhd.)</a:t>
            </a:r>
          </a:p>
          <a:p>
            <a:pPr marL="225425" lvl="1">
              <a:buSzPct val="100000"/>
            </a:pPr>
            <a:r>
              <a:rPr lang="de-DE" dirty="0">
                <a:sym typeface="Wingdings" panose="05000000000000000000" pitchFamily="2" charset="2"/>
              </a:rPr>
              <a:t> </a:t>
            </a:r>
            <a:r>
              <a:rPr lang="de-DE" dirty="0"/>
              <a:t>Industrialisierung, soziale und ökonomische Veränderungen</a:t>
            </a:r>
            <a:br>
              <a:rPr lang="de-DE" dirty="0"/>
            </a:br>
            <a:endParaRPr lang="de-DE" dirty="0"/>
          </a:p>
          <a:p>
            <a:pPr marL="342900" indent="-342900">
              <a:buSzPct val="100000"/>
              <a:buFont typeface="+mj-lt"/>
              <a:buAutoNum type="arabicPeriod"/>
            </a:pPr>
            <a:r>
              <a:rPr lang="de-DE" dirty="0"/>
              <a:t>degenerative, durch Menschen verursachte Erkrankungen (2. Hälfte 20. Jhd.)</a:t>
            </a:r>
            <a:br>
              <a:rPr lang="de-DE" dirty="0"/>
            </a:br>
            <a:endParaRPr lang="de-DE" dirty="0"/>
          </a:p>
          <a:p>
            <a:pPr marL="342900" indent="-342900">
              <a:buSzPct val="100000"/>
              <a:buFont typeface="+mj-lt"/>
              <a:buAutoNum type="arabicPeriod"/>
            </a:pPr>
            <a:r>
              <a:rPr lang="de-DE" dirty="0"/>
              <a:t>Wiederanstieg der Sterblichkeit in einzelnen Ländern (ab Ende 20. Jhd.)</a:t>
            </a:r>
          </a:p>
          <a:p>
            <a:pPr marL="511175" lvl="1" indent="-285750">
              <a:buSzPct val="100000"/>
              <a:buFont typeface="Wingdings" panose="05000000000000000000" pitchFamily="2" charset="2"/>
              <a:buChar char="à"/>
            </a:pPr>
            <a:r>
              <a:rPr lang="de-DE" dirty="0"/>
              <a:t>neue Epidemien (Aids), Armut, Bürgerkriege, Hungersnöte</a:t>
            </a:r>
          </a:p>
          <a:p>
            <a:pPr marL="511175" lvl="1" indent="-285750">
              <a:buSzPct val="100000"/>
              <a:buFont typeface="Wingdings" panose="05000000000000000000" pitchFamily="2" charset="2"/>
              <a:buChar char="à"/>
            </a:pPr>
            <a:r>
              <a:rPr lang="de-DE" dirty="0"/>
              <a:t>Alterserkrankungen</a:t>
            </a:r>
          </a:p>
          <a:p>
            <a:pPr marL="511175" lvl="1" indent="-285750">
              <a:buSzPct val="100000"/>
              <a:buFont typeface="Wingdings" panose="05000000000000000000" pitchFamily="2" charset="2"/>
              <a:buChar char="à"/>
            </a:pPr>
            <a:r>
              <a:rPr lang="de-DE" dirty="0"/>
              <a:t>soziale Krankheiten</a:t>
            </a:r>
            <a:br>
              <a:rPr lang="de-DE" dirty="0"/>
            </a:br>
            <a:endParaRPr lang="de-DE" dirty="0"/>
          </a:p>
          <a:p>
            <a:pPr marL="342900" indent="-342900">
              <a:buSzPct val="100000"/>
              <a:buFont typeface="+mj-lt"/>
              <a:buAutoNum type="arabicPeriod"/>
            </a:pPr>
            <a:r>
              <a:rPr lang="de-DE" dirty="0"/>
              <a:t>Wiederkehr alter und Auftreten neuer Infektionskrankheiten</a:t>
            </a:r>
          </a:p>
        </p:txBody>
      </p:sp>
      <p:sp>
        <p:nvSpPr>
          <p:cNvPr id="7" name="Rechteck 6"/>
          <p:cNvSpPr/>
          <p:nvPr/>
        </p:nvSpPr>
        <p:spPr>
          <a:xfrm>
            <a:off x="684000" y="1044000"/>
            <a:ext cx="6114751" cy="523220"/>
          </a:xfrm>
          <a:prstGeom prst="rect">
            <a:avLst/>
          </a:prstGeom>
        </p:spPr>
        <p:txBody>
          <a:bodyPr wrap="none">
            <a:spAutoFit/>
          </a:bodyPr>
          <a:lstStyle/>
          <a:p>
            <a:r>
              <a:rPr lang="de-DE" sz="2800" b="1" dirty="0">
                <a:latin typeface="+mj-lt"/>
              </a:rPr>
              <a:t>Phasen des epidemiologischen Übergangs</a:t>
            </a:r>
          </a:p>
        </p:txBody>
      </p:sp>
      <p:pic>
        <p:nvPicPr>
          <p:cNvPr id="8" name="Grafik 7">
            <a:extLst>
              <a:ext uri="{FF2B5EF4-FFF2-40B4-BE49-F238E27FC236}">
                <a16:creationId xmlns:a16="http://schemas.microsoft.com/office/drawing/2014/main" id="{1F0B97AC-8FC9-49B3-92AE-899D5433D14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35345416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6" name="Rechteck 5"/>
          <p:cNvSpPr/>
          <p:nvPr/>
        </p:nvSpPr>
        <p:spPr>
          <a:xfrm>
            <a:off x="720000" y="1620000"/>
            <a:ext cx="3951631" cy="2477601"/>
          </a:xfrm>
          <a:prstGeom prst="rect">
            <a:avLst/>
          </a:prstGeom>
        </p:spPr>
        <p:txBody>
          <a:bodyPr wrap="square">
            <a:spAutoFit/>
          </a:bodyPr>
          <a:lstStyle/>
          <a:p>
            <a:pPr marL="339470" indent="-339470" defTabSz="905255">
              <a:spcBef>
                <a:spcPts val="900"/>
              </a:spcBef>
              <a:buSzPct val="100000"/>
              <a:buFont typeface="Arial"/>
              <a:buChar char="•"/>
              <a:defRPr sz="2100"/>
            </a:pPr>
            <a:r>
              <a:rPr lang="de-DE" sz="2000" dirty="0"/>
              <a:t>stetiger Anstieg der Lebenserwartung</a:t>
            </a:r>
            <a:br>
              <a:rPr lang="de-DE" sz="2000" dirty="0"/>
            </a:br>
            <a:endParaRPr lang="de-DE" sz="2000" dirty="0"/>
          </a:p>
          <a:p>
            <a:pPr marL="339470" indent="-339470" defTabSz="905255">
              <a:spcBef>
                <a:spcPts val="900"/>
              </a:spcBef>
              <a:buSzPct val="100000"/>
              <a:buFont typeface="Arial"/>
              <a:buChar char="•"/>
              <a:defRPr sz="2100"/>
            </a:pPr>
            <a:r>
              <a:rPr lang="de-DE" sz="2000" dirty="0"/>
              <a:t>Ende 18. bis Ende 19. Jhd. nahezu Verdopplung</a:t>
            </a:r>
            <a:br>
              <a:rPr lang="de-DE" sz="2000" dirty="0"/>
            </a:br>
            <a:endParaRPr lang="de-DE" sz="2000" dirty="0"/>
          </a:p>
          <a:p>
            <a:pPr defTabSz="905255">
              <a:spcBef>
                <a:spcPts val="900"/>
              </a:spcBef>
              <a:buSzPct val="100000"/>
              <a:defRPr sz="2100"/>
            </a:pPr>
            <a:r>
              <a:rPr lang="de-DE" sz="2000" b="1" dirty="0">
                <a:sym typeface="Wingdings" panose="05000000000000000000" pitchFamily="2" charset="2"/>
              </a:rPr>
              <a:t> </a:t>
            </a:r>
            <a:r>
              <a:rPr lang="de-DE" sz="2000" b="1" dirty="0"/>
              <a:t>Gründe?</a:t>
            </a:r>
          </a:p>
        </p:txBody>
      </p:sp>
      <p:sp>
        <p:nvSpPr>
          <p:cNvPr id="7" name="Rechteck 6"/>
          <p:cNvSpPr/>
          <p:nvPr/>
        </p:nvSpPr>
        <p:spPr>
          <a:xfrm>
            <a:off x="684000" y="1044000"/>
            <a:ext cx="5003549" cy="523220"/>
          </a:xfrm>
          <a:prstGeom prst="rect">
            <a:avLst/>
          </a:prstGeom>
        </p:spPr>
        <p:txBody>
          <a:bodyPr wrap="none">
            <a:spAutoFit/>
          </a:bodyPr>
          <a:lstStyle/>
          <a:p>
            <a:r>
              <a:rPr lang="de-DE" sz="2800" b="1" dirty="0">
                <a:latin typeface="+mj-lt"/>
              </a:rPr>
              <a:t>Entwicklung der Lebenserwartung</a:t>
            </a:r>
          </a:p>
        </p:txBody>
      </p:sp>
      <p:pic>
        <p:nvPicPr>
          <p:cNvPr id="5" name="Grafik 4"/>
          <p:cNvPicPr>
            <a:picLocks noChangeAspect="1"/>
          </p:cNvPicPr>
          <p:nvPr/>
        </p:nvPicPr>
        <p:blipFill>
          <a:blip r:embed="rId4"/>
          <a:stretch>
            <a:fillRect/>
          </a:stretch>
        </p:blipFill>
        <p:spPr>
          <a:xfrm>
            <a:off x="4598555" y="1925426"/>
            <a:ext cx="6968332" cy="4151736"/>
          </a:xfrm>
          <a:prstGeom prst="rect">
            <a:avLst/>
          </a:prstGeom>
        </p:spPr>
      </p:pic>
      <p:sp>
        <p:nvSpPr>
          <p:cNvPr id="8" name="Textfeld 7"/>
          <p:cNvSpPr txBox="1"/>
          <p:nvPr/>
        </p:nvSpPr>
        <p:spPr>
          <a:xfrm>
            <a:off x="1374131" y="5861718"/>
            <a:ext cx="5515083" cy="215444"/>
          </a:xfrm>
          <a:prstGeom prst="rect">
            <a:avLst/>
          </a:prstGeom>
          <a:noFill/>
        </p:spPr>
        <p:txBody>
          <a:bodyPr wrap="square" rtlCol="0">
            <a:spAutoFit/>
          </a:bodyPr>
          <a:lstStyle/>
          <a:p>
            <a:r>
              <a:rPr lang="de-DE" sz="800" dirty="0"/>
              <a:t>zitiert aus https://www.demografie-portal.de/DE/Fakten/lebenserwartung.html</a:t>
            </a:r>
          </a:p>
        </p:txBody>
      </p:sp>
      <p:pic>
        <p:nvPicPr>
          <p:cNvPr id="9" name="Grafik 8">
            <a:extLst>
              <a:ext uri="{FF2B5EF4-FFF2-40B4-BE49-F238E27FC236}">
                <a16:creationId xmlns:a16="http://schemas.microsoft.com/office/drawing/2014/main" id="{12CDC220-1CD9-4E7C-8AD4-05833A5968C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31503830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1057" y="24265"/>
            <a:ext cx="12193057" cy="6858594"/>
          </a:xfrm>
          <a:prstGeom prst="rect">
            <a:avLst/>
          </a:prstGeom>
        </p:spPr>
      </p:pic>
      <p:sp>
        <p:nvSpPr>
          <p:cNvPr id="7" name="Rechteck 6"/>
          <p:cNvSpPr/>
          <p:nvPr/>
        </p:nvSpPr>
        <p:spPr>
          <a:xfrm>
            <a:off x="684000" y="1044000"/>
            <a:ext cx="3624775" cy="523220"/>
          </a:xfrm>
          <a:prstGeom prst="rect">
            <a:avLst/>
          </a:prstGeom>
        </p:spPr>
        <p:txBody>
          <a:bodyPr wrap="none">
            <a:spAutoFit/>
          </a:bodyPr>
          <a:lstStyle/>
          <a:p>
            <a:r>
              <a:rPr lang="de-DE" sz="2800" b="1" dirty="0">
                <a:latin typeface="+mj-lt"/>
              </a:rPr>
              <a:t>Sterberaten und Bildung</a:t>
            </a:r>
          </a:p>
        </p:txBody>
      </p:sp>
      <p:pic>
        <p:nvPicPr>
          <p:cNvPr id="5" name="Grafik 4"/>
          <p:cNvPicPr>
            <a:picLocks noChangeAspect="1"/>
          </p:cNvPicPr>
          <p:nvPr/>
        </p:nvPicPr>
        <p:blipFill>
          <a:blip r:embed="rId4"/>
          <a:stretch>
            <a:fillRect/>
          </a:stretch>
        </p:blipFill>
        <p:spPr>
          <a:xfrm>
            <a:off x="3444661" y="1403494"/>
            <a:ext cx="5302675" cy="4562049"/>
          </a:xfrm>
          <a:prstGeom prst="rect">
            <a:avLst/>
          </a:prstGeom>
        </p:spPr>
      </p:pic>
      <p:pic>
        <p:nvPicPr>
          <p:cNvPr id="8" name="Grafik 7">
            <a:extLst>
              <a:ext uri="{FF2B5EF4-FFF2-40B4-BE49-F238E27FC236}">
                <a16:creationId xmlns:a16="http://schemas.microsoft.com/office/drawing/2014/main" id="{88F9DA74-B917-4662-BFAA-0E273B2E13FE}"/>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6" name="Textfeld 5">
            <a:extLst>
              <a:ext uri="{FF2B5EF4-FFF2-40B4-BE49-F238E27FC236}">
                <a16:creationId xmlns:a16="http://schemas.microsoft.com/office/drawing/2014/main" id="{050FB846-DF25-10B5-C287-C549842A93A0}"/>
              </a:ext>
            </a:extLst>
          </p:cNvPr>
          <p:cNvSpPr txBox="1"/>
          <p:nvPr/>
        </p:nvSpPr>
        <p:spPr>
          <a:xfrm>
            <a:off x="8747571" y="5503878"/>
            <a:ext cx="2308949" cy="461665"/>
          </a:xfrm>
          <a:prstGeom prst="rect">
            <a:avLst/>
          </a:prstGeom>
          <a:noFill/>
        </p:spPr>
        <p:txBody>
          <a:bodyPr wrap="square" rtlCol="0">
            <a:spAutoFit/>
          </a:bodyPr>
          <a:lstStyle/>
          <a:p>
            <a:r>
              <a:rPr lang="de-DE" sz="800" dirty="0"/>
              <a:t>Zitiert aus DIV Wochenbericht Nr. 25/2024, S. 397, </a:t>
            </a:r>
          </a:p>
          <a:p>
            <a:r>
              <a:rPr lang="de-DE" sz="800" dirty="0"/>
              <a:t>https://www.diw.de/documents/publikationen/73/diw_01.c.905130.de/24-25-1.pdf</a:t>
            </a:r>
          </a:p>
        </p:txBody>
      </p:sp>
    </p:spTree>
    <p:extLst>
      <p:ext uri="{BB962C8B-B14F-4D97-AF65-F5344CB8AC3E}">
        <p14:creationId xmlns:p14="http://schemas.microsoft.com/office/powerpoint/2010/main" val="10472358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5" name="Rechteck 4"/>
          <p:cNvSpPr/>
          <p:nvPr/>
        </p:nvSpPr>
        <p:spPr>
          <a:xfrm>
            <a:off x="2726390" y="3152001"/>
            <a:ext cx="6739217" cy="553998"/>
          </a:xfrm>
          <a:prstGeom prst="rect">
            <a:avLst/>
          </a:prstGeom>
        </p:spPr>
        <p:txBody>
          <a:bodyPr wrap="none">
            <a:spAutoFit/>
          </a:bodyPr>
          <a:lstStyle/>
          <a:p>
            <a:r>
              <a:rPr lang="de-DE" sz="3000" b="1" dirty="0">
                <a:latin typeface="+mj-lt"/>
              </a:rPr>
              <a:t>Demografische Entwicklung und Morbidität</a:t>
            </a:r>
          </a:p>
        </p:txBody>
      </p:sp>
      <p:pic>
        <p:nvPicPr>
          <p:cNvPr id="6" name="Grafik 5">
            <a:extLst>
              <a:ext uri="{FF2B5EF4-FFF2-40B4-BE49-F238E27FC236}">
                <a16:creationId xmlns:a16="http://schemas.microsoft.com/office/drawing/2014/main" id="{94F27667-1D4A-4E58-BC86-09C7CA75B5F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8885701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6" name="Rechteck 5"/>
          <p:cNvSpPr/>
          <p:nvPr/>
        </p:nvSpPr>
        <p:spPr>
          <a:xfrm>
            <a:off x="720000" y="1620000"/>
            <a:ext cx="6042634" cy="4170372"/>
          </a:xfrm>
          <a:prstGeom prst="rect">
            <a:avLst/>
          </a:prstGeom>
        </p:spPr>
        <p:txBody>
          <a:bodyPr wrap="square">
            <a:spAutoFit/>
          </a:bodyPr>
          <a:lstStyle/>
          <a:p>
            <a:pPr marL="315468" indent="-315468" defTabSz="841247">
              <a:spcBef>
                <a:spcPts val="900"/>
              </a:spcBef>
              <a:buSzPct val="100000"/>
              <a:buFont typeface="Arial"/>
              <a:buChar char="•"/>
              <a:defRPr sz="2000"/>
            </a:pPr>
            <a:r>
              <a:rPr lang="de-DE" dirty="0"/>
              <a:t>Bevölkerungswissenschaft</a:t>
            </a:r>
          </a:p>
          <a:p>
            <a:pPr marL="225425" lvl="1" defTabSz="841247">
              <a:spcBef>
                <a:spcPts val="900"/>
              </a:spcBef>
              <a:buSzPct val="100000"/>
              <a:defRPr sz="2000"/>
            </a:pPr>
            <a:r>
              <a:rPr lang="de-DE" dirty="0">
                <a:sym typeface="Wingdings" panose="05000000000000000000" pitchFamily="2" charset="2"/>
              </a:rPr>
              <a:t> </a:t>
            </a:r>
            <a:r>
              <a:rPr lang="de-DE" dirty="0"/>
              <a:t>Zustand und Entwicklung einer Bevölkerung</a:t>
            </a:r>
          </a:p>
          <a:p>
            <a:pPr marL="315468" indent="-315468" defTabSz="841247">
              <a:spcBef>
                <a:spcPts val="900"/>
              </a:spcBef>
              <a:buSzPct val="100000"/>
              <a:buFont typeface="Arial"/>
              <a:buChar char="•"/>
              <a:defRPr sz="2000"/>
            </a:pPr>
            <a:r>
              <a:rPr lang="de-DE" dirty="0"/>
              <a:t>Merkmale von Bevölkerungen: Gesamtgröße, Altersverteilung, geografische Verteilung</a:t>
            </a:r>
          </a:p>
          <a:p>
            <a:pPr marL="315468" indent="-315468" defTabSz="841247">
              <a:spcBef>
                <a:spcPts val="900"/>
              </a:spcBef>
              <a:buSzPct val="100000"/>
              <a:buFont typeface="Arial"/>
              <a:buChar char="•"/>
              <a:defRPr sz="2000"/>
            </a:pPr>
            <a:r>
              <a:rPr lang="de-DE" b="1" dirty="0"/>
              <a:t>Welche sozialen und umweltbedingten Faktoren sind für Veränderungen der Bevölkerung verantwortlich?</a:t>
            </a:r>
          </a:p>
          <a:p>
            <a:pPr marL="225425" lvl="1" defTabSz="841247">
              <a:spcBef>
                <a:spcPts val="900"/>
              </a:spcBef>
              <a:buSzPct val="100000"/>
              <a:defRPr sz="2000"/>
            </a:pPr>
            <a:r>
              <a:rPr lang="de-DE" dirty="0">
                <a:sym typeface="Wingdings" panose="05000000000000000000" pitchFamily="2" charset="2"/>
              </a:rPr>
              <a:t> </a:t>
            </a:r>
            <a:r>
              <a:rPr lang="de-DE" dirty="0"/>
              <a:t>Geburten</a:t>
            </a:r>
          </a:p>
          <a:p>
            <a:pPr marL="225425" lvl="1" defTabSz="841247">
              <a:spcBef>
                <a:spcPts val="900"/>
              </a:spcBef>
              <a:buSzPct val="100000"/>
              <a:defRPr sz="2000"/>
            </a:pPr>
            <a:r>
              <a:rPr lang="de-DE" dirty="0">
                <a:sym typeface="Wingdings" panose="05000000000000000000" pitchFamily="2" charset="2"/>
              </a:rPr>
              <a:t> </a:t>
            </a:r>
            <a:r>
              <a:rPr lang="de-DE" dirty="0"/>
              <a:t>Sterbefälle</a:t>
            </a:r>
          </a:p>
          <a:p>
            <a:pPr marL="225425" lvl="1" defTabSz="841247">
              <a:spcBef>
                <a:spcPts val="900"/>
              </a:spcBef>
              <a:buSzPct val="100000"/>
              <a:defRPr sz="2000"/>
            </a:pPr>
            <a:r>
              <a:rPr lang="de-DE" dirty="0">
                <a:sym typeface="Wingdings" panose="05000000000000000000" pitchFamily="2" charset="2"/>
              </a:rPr>
              <a:t> </a:t>
            </a:r>
            <a:r>
              <a:rPr lang="de-DE" dirty="0"/>
              <a:t>Migration: Wanderungsbewegungen durch	Immigration und Emigration</a:t>
            </a:r>
          </a:p>
        </p:txBody>
      </p:sp>
      <p:sp>
        <p:nvSpPr>
          <p:cNvPr id="9" name="Titel 2"/>
          <p:cNvSpPr txBox="1">
            <a:spLocks/>
          </p:cNvSpPr>
          <p:nvPr/>
        </p:nvSpPr>
        <p:spPr>
          <a:xfrm>
            <a:off x="684000" y="1044000"/>
            <a:ext cx="8428806" cy="53834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i="0" kern="1200">
                <a:solidFill>
                  <a:schemeClr val="tx1"/>
                </a:solidFill>
                <a:latin typeface="Calibri" charset="0"/>
                <a:ea typeface="Calibri" charset="0"/>
                <a:cs typeface="Calibri"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2800" b="1" i="0" u="none" strike="noStrike" kern="1200" cap="none" spc="0" normalizeH="0" baseline="0" noProof="0" dirty="0">
                <a:ln>
                  <a:noFill/>
                </a:ln>
                <a:solidFill>
                  <a:srgbClr val="000000"/>
                </a:solidFill>
                <a:effectLst/>
                <a:uLnTx/>
                <a:uFillTx/>
                <a:latin typeface="+mj-lt"/>
                <a:cs typeface="Calibri" charset="0"/>
              </a:rPr>
              <a:t>Demografie</a:t>
            </a:r>
          </a:p>
        </p:txBody>
      </p:sp>
      <p:pic>
        <p:nvPicPr>
          <p:cNvPr id="12" name="Grafik 11">
            <a:extLst>
              <a:ext uri="{FF2B5EF4-FFF2-40B4-BE49-F238E27FC236}">
                <a16:creationId xmlns:a16="http://schemas.microsoft.com/office/drawing/2014/main" id="{3C3C0C08-C768-4CD0-9182-6C181C19AF5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pic>
        <p:nvPicPr>
          <p:cNvPr id="13" name="Grafik 12" descr="Mädchen mit Rucksack">
            <a:extLst>
              <a:ext uri="{FF2B5EF4-FFF2-40B4-BE49-F238E27FC236}">
                <a16:creationId xmlns:a16="http://schemas.microsoft.com/office/drawing/2014/main" id="{6CBD7B2E-D9A0-EDDA-00C1-3F0F4D496E1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35752" y="2100054"/>
            <a:ext cx="979816" cy="2433318"/>
          </a:xfrm>
          <a:prstGeom prst="rect">
            <a:avLst/>
          </a:prstGeom>
        </p:spPr>
      </p:pic>
      <p:pic>
        <p:nvPicPr>
          <p:cNvPr id="15" name="Grafik 14" descr="Junge mit lockigem Haar">
            <a:extLst>
              <a:ext uri="{FF2B5EF4-FFF2-40B4-BE49-F238E27FC236}">
                <a16:creationId xmlns:a16="http://schemas.microsoft.com/office/drawing/2014/main" id="{E8C29D0A-3E74-65B2-7EEA-480584285EB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06678" y="1878329"/>
            <a:ext cx="907720" cy="2777760"/>
          </a:xfrm>
          <a:prstGeom prst="rect">
            <a:avLst/>
          </a:prstGeom>
        </p:spPr>
      </p:pic>
      <p:pic>
        <p:nvPicPr>
          <p:cNvPr id="19" name="Grafik 18" descr="Alte Frau mit weißem Haar">
            <a:extLst>
              <a:ext uri="{FF2B5EF4-FFF2-40B4-BE49-F238E27FC236}">
                <a16:creationId xmlns:a16="http://schemas.microsoft.com/office/drawing/2014/main" id="{06D5B28A-DA2E-7E8A-4240-2237CE40DFE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964033" y="1557211"/>
            <a:ext cx="916962" cy="3019425"/>
          </a:xfrm>
          <a:prstGeom prst="rect">
            <a:avLst/>
          </a:prstGeom>
        </p:spPr>
      </p:pic>
      <p:pic>
        <p:nvPicPr>
          <p:cNvPr id="17" name="Grafik 16" descr="Alter Mann mit Gehstock">
            <a:extLst>
              <a:ext uri="{FF2B5EF4-FFF2-40B4-BE49-F238E27FC236}">
                <a16:creationId xmlns:a16="http://schemas.microsoft.com/office/drawing/2014/main" id="{482BBD6B-8AD7-9667-C30C-F3473AF85CB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922034" y="1437121"/>
            <a:ext cx="1593671" cy="3376067"/>
          </a:xfrm>
          <a:prstGeom prst="rect">
            <a:avLst/>
          </a:prstGeom>
        </p:spPr>
      </p:pic>
      <p:pic>
        <p:nvPicPr>
          <p:cNvPr id="21" name="Grafik 20" descr="Mann mit Armprothese">
            <a:extLst>
              <a:ext uri="{FF2B5EF4-FFF2-40B4-BE49-F238E27FC236}">
                <a16:creationId xmlns:a16="http://schemas.microsoft.com/office/drawing/2014/main" id="{36908A8C-FC02-3AE7-F3B4-145A0C28166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817279" y="1421500"/>
            <a:ext cx="943570" cy="3156080"/>
          </a:xfrm>
          <a:prstGeom prst="rect">
            <a:avLst/>
          </a:prstGeom>
        </p:spPr>
      </p:pic>
      <p:pic>
        <p:nvPicPr>
          <p:cNvPr id="23" name="Grafik 22" descr="Frau in einem Blazer">
            <a:extLst>
              <a:ext uri="{FF2B5EF4-FFF2-40B4-BE49-F238E27FC236}">
                <a16:creationId xmlns:a16="http://schemas.microsoft.com/office/drawing/2014/main" id="{A3BABDFE-8D00-B951-5FAF-64CCA6DBAF4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0381320" y="1492318"/>
            <a:ext cx="1158314" cy="3019425"/>
          </a:xfrm>
          <a:prstGeom prst="rect">
            <a:avLst/>
          </a:prstGeom>
        </p:spPr>
      </p:pic>
    </p:spTree>
    <p:extLst>
      <p:ext uri="{BB962C8B-B14F-4D97-AF65-F5344CB8AC3E}">
        <p14:creationId xmlns:p14="http://schemas.microsoft.com/office/powerpoint/2010/main" val="1875637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6" name="Rechteck 5"/>
          <p:cNvSpPr/>
          <p:nvPr/>
        </p:nvSpPr>
        <p:spPr>
          <a:xfrm>
            <a:off x="720000" y="1620000"/>
            <a:ext cx="6461838" cy="4170372"/>
          </a:xfrm>
          <a:prstGeom prst="rect">
            <a:avLst/>
          </a:prstGeom>
        </p:spPr>
        <p:txBody>
          <a:bodyPr wrap="square">
            <a:spAutoFit/>
          </a:bodyPr>
          <a:lstStyle/>
          <a:p>
            <a:pPr marL="315468" indent="-315468" defTabSz="841247">
              <a:spcBef>
                <a:spcPts val="900"/>
              </a:spcBef>
              <a:buSzPct val="100000"/>
              <a:buFont typeface="Arial"/>
              <a:buChar char="•"/>
              <a:defRPr sz="2000"/>
            </a:pPr>
            <a:r>
              <a:rPr lang="de-DE" dirty="0"/>
              <a:t>Prognose: Anteil älterer Menschen an der Bevölkerung steigt</a:t>
            </a:r>
          </a:p>
          <a:p>
            <a:pPr marL="315468" indent="-315468" defTabSz="841247">
              <a:spcBef>
                <a:spcPts val="900"/>
              </a:spcBef>
              <a:buSzPct val="100000"/>
              <a:buFont typeface="Arial"/>
              <a:buChar char="•"/>
              <a:defRPr sz="2000"/>
            </a:pPr>
            <a:r>
              <a:rPr lang="de-DE" b="1" dirty="0"/>
              <a:t>Altenquotient: </a:t>
            </a:r>
            <a:r>
              <a:rPr lang="de-DE" dirty="0"/>
              <a:t>Bevölkerung ab 65/67 Jahren/Bevölkerung im Erwerbsalter</a:t>
            </a:r>
          </a:p>
          <a:p>
            <a:pPr marL="568325" lvl="1" indent="-342900" defTabSz="841247">
              <a:spcBef>
                <a:spcPts val="900"/>
              </a:spcBef>
              <a:buSzPct val="100000"/>
              <a:buFont typeface="Wingdings" panose="05000000000000000000" pitchFamily="2" charset="2"/>
              <a:buChar char="à"/>
              <a:defRPr sz="2000"/>
            </a:pPr>
            <a:r>
              <a:rPr lang="de-DE" dirty="0"/>
              <a:t>Altenquotient 1950: 16</a:t>
            </a:r>
          </a:p>
          <a:p>
            <a:pPr marL="568325" lvl="1" indent="-342900" defTabSz="841247">
              <a:spcBef>
                <a:spcPts val="900"/>
              </a:spcBef>
              <a:buSzPct val="100000"/>
              <a:buFont typeface="Wingdings" panose="05000000000000000000" pitchFamily="2" charset="2"/>
              <a:buChar char="à"/>
              <a:defRPr sz="2000"/>
            </a:pPr>
            <a:r>
              <a:rPr lang="de-DE" dirty="0"/>
              <a:t>Altenquotient 2022: 37</a:t>
            </a:r>
          </a:p>
          <a:p>
            <a:pPr marL="568325" lvl="1" indent="-342900" defTabSz="841247">
              <a:spcBef>
                <a:spcPts val="900"/>
              </a:spcBef>
              <a:buSzPct val="100000"/>
              <a:buFont typeface="Wingdings" panose="05000000000000000000" pitchFamily="2" charset="2"/>
              <a:buChar char="à"/>
              <a:defRPr sz="2000"/>
            </a:pPr>
            <a:r>
              <a:rPr lang="de-DE" dirty="0"/>
              <a:t>Prognose für 2035: 40-50</a:t>
            </a:r>
          </a:p>
          <a:p>
            <a:pPr marL="315468" indent="-315468" defTabSz="841247">
              <a:spcBef>
                <a:spcPts val="900"/>
              </a:spcBef>
              <a:buSzPct val="100000"/>
              <a:buFont typeface="Arial"/>
              <a:buChar char="•"/>
              <a:defRPr sz="2000"/>
            </a:pPr>
            <a:r>
              <a:rPr lang="de-DE" dirty="0"/>
              <a:t>Diskussion künftiger Finanzierbarkeit des Gesundheitssystems</a:t>
            </a:r>
          </a:p>
          <a:p>
            <a:pPr marL="315468" indent="-315468" defTabSz="841247">
              <a:spcBef>
                <a:spcPts val="900"/>
              </a:spcBef>
              <a:buSzPct val="100000"/>
              <a:buFont typeface="Arial"/>
              <a:buChar char="•"/>
              <a:defRPr sz="2000"/>
            </a:pPr>
            <a:r>
              <a:rPr lang="de-DE" b="1" dirty="0"/>
              <a:t>Gesamtquotient: </a:t>
            </a:r>
            <a:r>
              <a:rPr lang="de-DE" dirty="0"/>
              <a:t>Unter 20- und ab 65-/67-Jährige/100 Personen im Alter von 20 bis 64 Jahren</a:t>
            </a:r>
          </a:p>
        </p:txBody>
      </p:sp>
      <p:sp>
        <p:nvSpPr>
          <p:cNvPr id="8" name="Textfeld 7"/>
          <p:cNvSpPr txBox="1"/>
          <p:nvPr/>
        </p:nvSpPr>
        <p:spPr>
          <a:xfrm>
            <a:off x="684000" y="1044000"/>
            <a:ext cx="7811310" cy="523220"/>
          </a:xfrm>
          <a:prstGeom prst="rect">
            <a:avLst/>
          </a:prstGeom>
          <a:noFill/>
        </p:spPr>
        <p:txBody>
          <a:bodyPr wrap="square" rtlCol="0">
            <a:spAutoFit/>
          </a:bodyPr>
          <a:lstStyle/>
          <a:p>
            <a:r>
              <a:rPr lang="de-DE" sz="2800" b="1" dirty="0">
                <a:latin typeface="+mj-lt"/>
              </a:rPr>
              <a:t>Demografische Entwicklung und Morbidität</a:t>
            </a:r>
          </a:p>
        </p:txBody>
      </p:sp>
      <p:pic>
        <p:nvPicPr>
          <p:cNvPr id="9" name="Grafik 8">
            <a:extLst>
              <a:ext uri="{FF2B5EF4-FFF2-40B4-BE49-F238E27FC236}">
                <a16:creationId xmlns:a16="http://schemas.microsoft.com/office/drawing/2014/main" id="{27DA939E-D739-4036-B134-5D3750832F9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2192856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529" y="-297"/>
            <a:ext cx="12193057" cy="6858594"/>
          </a:xfrm>
          <a:prstGeom prst="rect">
            <a:avLst/>
          </a:prstGeom>
        </p:spPr>
      </p:pic>
      <p:pic>
        <p:nvPicPr>
          <p:cNvPr id="9" name="Grafik 8"/>
          <p:cNvPicPr>
            <a:picLocks noChangeAspect="1"/>
          </p:cNvPicPr>
          <p:nvPr/>
        </p:nvPicPr>
        <p:blipFill>
          <a:blip r:embed="rId4"/>
          <a:stretch>
            <a:fillRect/>
          </a:stretch>
        </p:blipFill>
        <p:spPr>
          <a:xfrm>
            <a:off x="3826271" y="1475874"/>
            <a:ext cx="5372861" cy="4623405"/>
          </a:xfrm>
          <a:prstGeom prst="rect">
            <a:avLst/>
          </a:prstGeom>
        </p:spPr>
      </p:pic>
      <p:sp>
        <p:nvSpPr>
          <p:cNvPr id="11" name="Textplatzhalter 2"/>
          <p:cNvSpPr txBox="1">
            <a:spLocks/>
          </p:cNvSpPr>
          <p:nvPr/>
        </p:nvSpPr>
        <p:spPr>
          <a:xfrm>
            <a:off x="468000" y="6120000"/>
            <a:ext cx="6329240" cy="16705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de-DE" sz="800" dirty="0"/>
          </a:p>
        </p:txBody>
      </p:sp>
      <p:sp>
        <p:nvSpPr>
          <p:cNvPr id="5" name="Textfeld 4"/>
          <p:cNvSpPr txBox="1"/>
          <p:nvPr/>
        </p:nvSpPr>
        <p:spPr>
          <a:xfrm>
            <a:off x="684000" y="1044000"/>
            <a:ext cx="3891063" cy="523220"/>
          </a:xfrm>
          <a:prstGeom prst="rect">
            <a:avLst/>
          </a:prstGeom>
          <a:noFill/>
        </p:spPr>
        <p:txBody>
          <a:bodyPr wrap="square" rtlCol="0">
            <a:spAutoFit/>
          </a:bodyPr>
          <a:lstStyle/>
          <a:p>
            <a:r>
              <a:rPr lang="de-DE" sz="2800" b="1" dirty="0">
                <a:latin typeface="+mj-lt"/>
              </a:rPr>
              <a:t>Demografischer Wandel</a:t>
            </a:r>
          </a:p>
        </p:txBody>
      </p:sp>
      <p:pic>
        <p:nvPicPr>
          <p:cNvPr id="8" name="Grafik 7">
            <a:extLst>
              <a:ext uri="{FF2B5EF4-FFF2-40B4-BE49-F238E27FC236}">
                <a16:creationId xmlns:a16="http://schemas.microsoft.com/office/drawing/2014/main" id="{3C18B32F-8939-4E3C-BD35-644A7DF4774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7" name="Textfeld 6">
            <a:extLst>
              <a:ext uri="{FF2B5EF4-FFF2-40B4-BE49-F238E27FC236}">
                <a16:creationId xmlns:a16="http://schemas.microsoft.com/office/drawing/2014/main" id="{5815BB6F-DD97-9B02-9850-0DBFD7385383}"/>
              </a:ext>
            </a:extLst>
          </p:cNvPr>
          <p:cNvSpPr txBox="1"/>
          <p:nvPr/>
        </p:nvSpPr>
        <p:spPr>
          <a:xfrm>
            <a:off x="8550870" y="5539511"/>
            <a:ext cx="2300743" cy="461665"/>
          </a:xfrm>
          <a:prstGeom prst="rect">
            <a:avLst/>
          </a:prstGeom>
          <a:noFill/>
        </p:spPr>
        <p:txBody>
          <a:bodyPr wrap="square">
            <a:spAutoFit/>
          </a:bodyPr>
          <a:lstStyle/>
          <a:p>
            <a:pPr marL="0" indent="0">
              <a:buNone/>
            </a:pPr>
            <a:r>
              <a:rPr lang="de-DE" sz="800" dirty="0"/>
              <a:t> zitiert aus https://www.destatis.de/DE/Themen/Querschnitt/Demografischer-Wandel/_inhalt.html</a:t>
            </a:r>
          </a:p>
        </p:txBody>
      </p:sp>
    </p:spTree>
    <p:extLst>
      <p:ext uri="{BB962C8B-B14F-4D97-AF65-F5344CB8AC3E}">
        <p14:creationId xmlns:p14="http://schemas.microsoft.com/office/powerpoint/2010/main" val="3407528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6" name="Rechteck 5"/>
          <p:cNvSpPr/>
          <p:nvPr/>
        </p:nvSpPr>
        <p:spPr>
          <a:xfrm>
            <a:off x="720000" y="1620000"/>
            <a:ext cx="6401146" cy="4165243"/>
          </a:xfrm>
          <a:prstGeom prst="rect">
            <a:avLst/>
          </a:prstGeom>
        </p:spPr>
        <p:txBody>
          <a:bodyPr wrap="square">
            <a:spAutoFit/>
          </a:bodyPr>
          <a:lstStyle/>
          <a:p>
            <a:pPr marL="285750" indent="-285750" defTabSz="777240">
              <a:spcBef>
                <a:spcPts val="800"/>
              </a:spcBef>
              <a:buSzPct val="100000"/>
              <a:buFont typeface="Arial" panose="020B0604020202020204" pitchFamily="34" charset="0"/>
              <a:buChar char="•"/>
              <a:defRPr sz="1800"/>
            </a:pPr>
            <a:r>
              <a:rPr lang="de-DE" dirty="0"/>
              <a:t>Übergang von hohen zu niedrigen Geburten- und Sterbeziffern</a:t>
            </a:r>
          </a:p>
          <a:p>
            <a:pPr marL="285750" indent="-285750" defTabSz="777240">
              <a:spcBef>
                <a:spcPts val="800"/>
              </a:spcBef>
              <a:buSzPct val="100000"/>
              <a:buFont typeface="Arial" panose="020B0604020202020204" pitchFamily="34" charset="0"/>
              <a:buChar char="•"/>
              <a:defRPr sz="1800"/>
            </a:pPr>
            <a:r>
              <a:rPr lang="de-DE" dirty="0"/>
              <a:t>Rückgang hoher Sterblichkeit</a:t>
            </a:r>
          </a:p>
          <a:p>
            <a:pPr marL="511175" lvl="1" indent="-285750" defTabSz="777240">
              <a:spcBef>
                <a:spcPts val="800"/>
              </a:spcBef>
              <a:buSzPct val="100000"/>
              <a:buFont typeface="Wingdings" panose="05000000000000000000" pitchFamily="2" charset="2"/>
              <a:buChar char="à"/>
              <a:defRPr sz="1800"/>
            </a:pPr>
            <a:r>
              <a:rPr lang="de-DE" dirty="0"/>
              <a:t>höhere Lebensstandards, Hygiene, medizinischer Fortschritt</a:t>
            </a:r>
          </a:p>
          <a:p>
            <a:pPr marL="511175" lvl="1" indent="-285750" defTabSz="777240">
              <a:spcBef>
                <a:spcPts val="800"/>
              </a:spcBef>
              <a:buSzPct val="100000"/>
              <a:buFont typeface="Wingdings" panose="05000000000000000000" pitchFamily="2" charset="2"/>
              <a:buChar char="à"/>
              <a:defRPr sz="1800"/>
            </a:pPr>
            <a:r>
              <a:rPr lang="de-DE" dirty="0"/>
              <a:t>Rückgang der Säuglings- und Kindersterblichkeit</a:t>
            </a:r>
          </a:p>
          <a:p>
            <a:pPr marL="285750" indent="-285750" defTabSz="777240">
              <a:spcBef>
                <a:spcPts val="800"/>
              </a:spcBef>
              <a:buSzPct val="100000"/>
              <a:buFont typeface="Arial" panose="020B0604020202020204" pitchFamily="34" charset="0"/>
              <a:buChar char="•"/>
              <a:defRPr sz="1800"/>
            </a:pPr>
            <a:r>
              <a:rPr lang="de-DE" dirty="0"/>
              <a:t>Geburtenzahl bleibt zunächst hoch</a:t>
            </a:r>
          </a:p>
          <a:p>
            <a:pPr marL="511175" lvl="1" indent="-285750" defTabSz="777240">
              <a:spcBef>
                <a:spcPts val="800"/>
              </a:spcBef>
              <a:buSzPct val="100000"/>
              <a:buFont typeface="Wingdings" panose="05000000000000000000" pitchFamily="2" charset="2"/>
              <a:buChar char="à"/>
              <a:defRPr sz="1800"/>
            </a:pPr>
            <a:r>
              <a:rPr lang="de-DE" dirty="0"/>
              <a:t>Bevölkerung wächst</a:t>
            </a:r>
          </a:p>
          <a:p>
            <a:pPr marL="511175" lvl="1" indent="-285750" defTabSz="777240">
              <a:spcBef>
                <a:spcPts val="800"/>
              </a:spcBef>
              <a:buSzPct val="100000"/>
              <a:buFont typeface="Wingdings" panose="05000000000000000000" pitchFamily="2" charset="2"/>
              <a:buChar char="à"/>
              <a:defRPr sz="1800"/>
            </a:pPr>
            <a:r>
              <a:rPr lang="de-DE" dirty="0"/>
              <a:t>viele jüngere Jahrgänge</a:t>
            </a:r>
          </a:p>
          <a:p>
            <a:pPr marL="285750" indent="-285750" defTabSz="777240">
              <a:spcBef>
                <a:spcPts val="800"/>
              </a:spcBef>
              <a:buSzPct val="100000"/>
              <a:buFont typeface="Arial" panose="020B0604020202020204" pitchFamily="34" charset="0"/>
              <a:buChar char="•"/>
              <a:defRPr sz="1800"/>
            </a:pPr>
            <a:r>
              <a:rPr lang="de-DE" dirty="0"/>
              <a:t>Geburtenrückgang</a:t>
            </a:r>
          </a:p>
          <a:p>
            <a:pPr marL="511175" lvl="1" indent="-285750" defTabSz="777240">
              <a:spcBef>
                <a:spcPts val="800"/>
              </a:spcBef>
              <a:buSzPct val="100000"/>
              <a:buFont typeface="Wingdings" panose="05000000000000000000" pitchFamily="2" charset="2"/>
              <a:buChar char="à"/>
              <a:defRPr sz="1800"/>
            </a:pPr>
            <a:r>
              <a:rPr lang="de-DE" dirty="0"/>
              <a:t>höhere Überlebenswahrscheinlichkeit</a:t>
            </a:r>
          </a:p>
          <a:p>
            <a:pPr marL="511175" lvl="1" indent="-285750" defTabSz="777240">
              <a:spcBef>
                <a:spcPts val="800"/>
              </a:spcBef>
              <a:buSzPct val="100000"/>
              <a:buFont typeface="Wingdings" panose="05000000000000000000" pitchFamily="2" charset="2"/>
              <a:buChar char="à"/>
              <a:defRPr sz="1800"/>
            </a:pPr>
            <a:r>
              <a:rPr lang="de-DE" dirty="0"/>
              <a:t>Modernisierung und wirtschaftlicher Wandel</a:t>
            </a:r>
          </a:p>
          <a:p>
            <a:pPr marL="285750" indent="-285750" defTabSz="777240">
              <a:spcBef>
                <a:spcPts val="800"/>
              </a:spcBef>
              <a:buSzPct val="100000"/>
              <a:buFont typeface="Arial" panose="020B0604020202020204" pitchFamily="34" charset="0"/>
              <a:buChar char="•"/>
              <a:defRPr sz="1800"/>
            </a:pPr>
            <a:r>
              <a:rPr lang="de-DE" dirty="0"/>
              <a:t>gestiegene Lebenserwartung &amp; Alterung</a:t>
            </a:r>
          </a:p>
        </p:txBody>
      </p:sp>
      <p:pic>
        <p:nvPicPr>
          <p:cNvPr id="8" name="Inhaltsplatzhalter 7" descr="Baby Silhouette">
            <a:extLst>
              <a:ext uri="{FF2B5EF4-FFF2-40B4-BE49-F238E27FC236}">
                <a16:creationId xmlns:a16="http://schemas.microsoft.com/office/drawing/2014/main" id="{4AB369D4-A80E-87F9-5E10-D57C59462BF5}"/>
              </a:ext>
            </a:extLst>
          </p:cNvPr>
          <p:cNvPicPr>
            <a:picLocks noGrp="1" noChangeAspect="1"/>
          </p:cNvPicPr>
          <p:nvPr>
            <p:ph idx="1"/>
          </p:nvPr>
        </p:nvPicPr>
        <p:blipFill>
          <a:blip r:embed="rId4">
            <a:extLst>
              <a:ext uri="{96DAC541-7B7A-43D3-8B79-37D633B846F1}">
                <asvg:svgBlip xmlns:asvg="http://schemas.microsoft.com/office/drawing/2016/SVG/main" r:embed="rId5"/>
              </a:ext>
            </a:extLst>
          </a:blip>
          <a:stretch>
            <a:fillRect/>
          </a:stretch>
        </p:blipFill>
        <p:spPr>
          <a:xfrm>
            <a:off x="8006619" y="3207208"/>
            <a:ext cx="914400" cy="914400"/>
          </a:xfrm>
        </p:spPr>
      </p:pic>
      <p:sp>
        <p:nvSpPr>
          <p:cNvPr id="5" name="Rechteck 4"/>
          <p:cNvSpPr/>
          <p:nvPr/>
        </p:nvSpPr>
        <p:spPr>
          <a:xfrm>
            <a:off x="684000" y="1044000"/>
            <a:ext cx="4755854" cy="523220"/>
          </a:xfrm>
          <a:prstGeom prst="rect">
            <a:avLst/>
          </a:prstGeom>
        </p:spPr>
        <p:txBody>
          <a:bodyPr wrap="none">
            <a:spAutoFit/>
          </a:bodyPr>
          <a:lstStyle/>
          <a:p>
            <a:r>
              <a:rPr lang="de-DE" sz="2800" b="1" dirty="0">
                <a:latin typeface="+mj-lt"/>
              </a:rPr>
              <a:t>Erster demografischer Übergang</a:t>
            </a:r>
          </a:p>
        </p:txBody>
      </p:sp>
      <p:sp>
        <p:nvSpPr>
          <p:cNvPr id="13" name="Textplatzhalter 2"/>
          <p:cNvSpPr txBox="1">
            <a:spLocks/>
          </p:cNvSpPr>
          <p:nvPr/>
        </p:nvSpPr>
        <p:spPr>
          <a:xfrm>
            <a:off x="468000" y="6120000"/>
            <a:ext cx="6329240" cy="16705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a:buNone/>
              <a:defRPr sz="2200" kern="1200">
                <a:solidFill>
                  <a:schemeClr val="tx1"/>
                </a:solidFill>
                <a:latin typeface="+mn-lt"/>
                <a:ea typeface="+mn-ea"/>
                <a:cs typeface="+mn-cs"/>
              </a:defRPr>
            </a:lvl1pPr>
            <a:lvl2pPr marL="225425" indent="-225425" algn="l" defTabSz="914400" rtl="0" eaLnBrk="1" latinLnBrk="0" hangingPunct="1">
              <a:lnSpc>
                <a:spcPct val="90000"/>
              </a:lnSpc>
              <a:spcBef>
                <a:spcPts val="500"/>
              </a:spcBef>
              <a:buFont typeface="Arial"/>
              <a:buChar char="•"/>
              <a:tabLst/>
              <a:defRPr sz="2200" kern="1200">
                <a:solidFill>
                  <a:schemeClr val="tx1"/>
                </a:solidFill>
                <a:latin typeface="+mn-lt"/>
                <a:ea typeface="+mn-ea"/>
                <a:cs typeface="+mn-cs"/>
              </a:defRPr>
            </a:lvl2pPr>
            <a:lvl3pPr marL="404813" indent="-179388"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3pPr>
            <a:lvl4pPr marL="6238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4pPr>
            <a:lvl5pPr marL="8016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de-DE" sz="800" dirty="0"/>
              <a:t>https://next.amboss.com/de/article/Gp0BIS</a:t>
            </a:r>
          </a:p>
        </p:txBody>
      </p:sp>
      <p:pic>
        <p:nvPicPr>
          <p:cNvPr id="11" name="Grafik 10">
            <a:extLst>
              <a:ext uri="{FF2B5EF4-FFF2-40B4-BE49-F238E27FC236}">
                <a16:creationId xmlns:a16="http://schemas.microsoft.com/office/drawing/2014/main" id="{EB855BD8-0F2A-4433-9CFE-1B92234F6C8D}"/>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pic>
        <p:nvPicPr>
          <p:cNvPr id="14" name="Grafik 13" descr="Mann mit Stock Silhouette">
            <a:extLst>
              <a:ext uri="{FF2B5EF4-FFF2-40B4-BE49-F238E27FC236}">
                <a16:creationId xmlns:a16="http://schemas.microsoft.com/office/drawing/2014/main" id="{54F6A336-B512-68CA-EDB6-21470E944AF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005423" y="2661487"/>
            <a:ext cx="1484778" cy="1484778"/>
          </a:xfrm>
          <a:prstGeom prst="rect">
            <a:avLst/>
          </a:prstGeom>
        </p:spPr>
      </p:pic>
    </p:spTree>
    <p:extLst>
      <p:ext uri="{BB962C8B-B14F-4D97-AF65-F5344CB8AC3E}">
        <p14:creationId xmlns:p14="http://schemas.microsoft.com/office/powerpoint/2010/main" val="42780644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1057" y="16844"/>
            <a:ext cx="12193057" cy="6858594"/>
          </a:xfrm>
          <a:prstGeom prst="rect">
            <a:avLst/>
          </a:prstGeom>
        </p:spPr>
      </p:pic>
      <p:sp>
        <p:nvSpPr>
          <p:cNvPr id="5" name="Rechteck 4"/>
          <p:cNvSpPr/>
          <p:nvPr/>
        </p:nvSpPr>
        <p:spPr>
          <a:xfrm>
            <a:off x="684000" y="1044000"/>
            <a:ext cx="4990725" cy="523220"/>
          </a:xfrm>
          <a:prstGeom prst="rect">
            <a:avLst/>
          </a:prstGeom>
        </p:spPr>
        <p:txBody>
          <a:bodyPr wrap="none">
            <a:spAutoFit/>
          </a:bodyPr>
          <a:lstStyle/>
          <a:p>
            <a:r>
              <a:rPr lang="de-DE" sz="2800" b="1" dirty="0">
                <a:latin typeface="+mj-lt"/>
              </a:rPr>
              <a:t>Zweiter demografischer Übergang</a:t>
            </a:r>
          </a:p>
        </p:txBody>
      </p:sp>
      <p:sp>
        <p:nvSpPr>
          <p:cNvPr id="6" name="Rechteck 5"/>
          <p:cNvSpPr/>
          <p:nvPr/>
        </p:nvSpPr>
        <p:spPr>
          <a:xfrm>
            <a:off x="720000" y="1620000"/>
            <a:ext cx="3822252" cy="3652282"/>
          </a:xfrm>
          <a:prstGeom prst="rect">
            <a:avLst/>
          </a:prstGeom>
        </p:spPr>
        <p:txBody>
          <a:bodyPr wrap="square">
            <a:spAutoFit/>
          </a:bodyPr>
          <a:lstStyle/>
          <a:p>
            <a:pPr marL="53975" indent="-285750" defTabSz="777240">
              <a:spcBef>
                <a:spcPts val="800"/>
              </a:spcBef>
              <a:buSzPct val="100000"/>
              <a:defRPr sz="1800"/>
            </a:pPr>
            <a:r>
              <a:rPr lang="de-DE" dirty="0"/>
              <a:t>Alterung in vielen europäischen Ländern zunächst durch „Babyboom“ überlagert</a:t>
            </a:r>
          </a:p>
          <a:p>
            <a:pPr marL="690563" lvl="2" indent="-285750" defTabSz="777240">
              <a:spcBef>
                <a:spcPts val="800"/>
              </a:spcBef>
              <a:buSzPct val="100000"/>
              <a:buFont typeface="Wingdings" panose="05000000000000000000" pitchFamily="2" charset="2"/>
              <a:buChar char="à"/>
              <a:defRPr sz="1800"/>
            </a:pPr>
            <a:r>
              <a:rPr lang="de-DE" dirty="0"/>
              <a:t>1950er und 1960er Jahre</a:t>
            </a:r>
          </a:p>
          <a:p>
            <a:pPr marL="690563" lvl="2" indent="-285750" defTabSz="777240">
              <a:spcBef>
                <a:spcPts val="800"/>
              </a:spcBef>
              <a:buSzPct val="100000"/>
              <a:buFont typeface="Wingdings" panose="05000000000000000000" pitchFamily="2" charset="2"/>
              <a:buChar char="à"/>
              <a:defRPr sz="1800"/>
            </a:pPr>
            <a:r>
              <a:rPr lang="de-DE" dirty="0"/>
              <a:t>Parallel: Wirtschaftswunder</a:t>
            </a:r>
            <a:br>
              <a:rPr lang="de-DE" dirty="0"/>
            </a:br>
            <a:endParaRPr lang="de-DE" dirty="0"/>
          </a:p>
          <a:p>
            <a:pPr marL="53975" indent="-285750" defTabSz="777240">
              <a:spcBef>
                <a:spcPts val="800"/>
              </a:spcBef>
              <a:buSzPct val="100000"/>
              <a:defRPr sz="1800"/>
            </a:pPr>
            <a:r>
              <a:rPr lang="de-DE" dirty="0"/>
              <a:t>Rückgang der Geburten seit 1970er Jahren</a:t>
            </a:r>
          </a:p>
          <a:p>
            <a:pPr marL="690563" lvl="2" indent="-285750" defTabSz="777240">
              <a:spcBef>
                <a:spcPts val="800"/>
              </a:spcBef>
              <a:buSzPct val="100000"/>
              <a:buFont typeface="Wingdings" panose="05000000000000000000" pitchFamily="2" charset="2"/>
              <a:buChar char="à"/>
              <a:defRPr sz="1800"/>
            </a:pPr>
            <a:r>
              <a:rPr lang="de-DE" dirty="0"/>
              <a:t>bessere Stellung der Frau: Bildung und Beruf</a:t>
            </a:r>
          </a:p>
          <a:p>
            <a:pPr marL="690563" lvl="2" indent="-285750" defTabSz="777240">
              <a:spcBef>
                <a:spcPts val="800"/>
              </a:spcBef>
              <a:buSzPct val="100000"/>
              <a:buFont typeface="Wingdings" panose="05000000000000000000" pitchFamily="2" charset="2"/>
              <a:buChar char="à"/>
              <a:defRPr sz="1800"/>
            </a:pPr>
            <a:r>
              <a:rPr lang="de-DE" dirty="0"/>
              <a:t>Empfängnisverhütung</a:t>
            </a:r>
          </a:p>
        </p:txBody>
      </p:sp>
      <p:pic>
        <p:nvPicPr>
          <p:cNvPr id="11" name="Grafik 10"/>
          <p:cNvPicPr>
            <a:picLocks noChangeAspect="1"/>
          </p:cNvPicPr>
          <p:nvPr/>
        </p:nvPicPr>
        <p:blipFill>
          <a:blip r:embed="rId4"/>
          <a:stretch>
            <a:fillRect/>
          </a:stretch>
        </p:blipFill>
        <p:spPr>
          <a:xfrm>
            <a:off x="5186439" y="1503889"/>
            <a:ext cx="6346826" cy="4167108"/>
          </a:xfrm>
          <a:prstGeom prst="rect">
            <a:avLst/>
          </a:prstGeom>
        </p:spPr>
      </p:pic>
      <p:sp>
        <p:nvSpPr>
          <p:cNvPr id="14" name="Textplatzhalter 2"/>
          <p:cNvSpPr txBox="1">
            <a:spLocks/>
          </p:cNvSpPr>
          <p:nvPr/>
        </p:nvSpPr>
        <p:spPr>
          <a:xfrm>
            <a:off x="5204025" y="5940872"/>
            <a:ext cx="6329240" cy="167054"/>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a:buNone/>
              <a:defRPr sz="2200" kern="1200">
                <a:solidFill>
                  <a:schemeClr val="tx1"/>
                </a:solidFill>
                <a:latin typeface="+mn-lt"/>
                <a:ea typeface="+mn-ea"/>
                <a:cs typeface="+mn-cs"/>
              </a:defRPr>
            </a:lvl1pPr>
            <a:lvl2pPr marL="225425" indent="-225425" algn="l" defTabSz="914400" rtl="0" eaLnBrk="1" latinLnBrk="0" hangingPunct="1">
              <a:lnSpc>
                <a:spcPct val="90000"/>
              </a:lnSpc>
              <a:spcBef>
                <a:spcPts val="500"/>
              </a:spcBef>
              <a:buFont typeface="Arial"/>
              <a:buChar char="•"/>
              <a:tabLst/>
              <a:defRPr sz="2200" kern="1200">
                <a:solidFill>
                  <a:schemeClr val="tx1"/>
                </a:solidFill>
                <a:latin typeface="+mn-lt"/>
                <a:ea typeface="+mn-ea"/>
                <a:cs typeface="+mn-cs"/>
              </a:defRPr>
            </a:lvl2pPr>
            <a:lvl3pPr marL="404813" indent="-179388"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3pPr>
            <a:lvl4pPr marL="6238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4pPr>
            <a:lvl5pPr marL="8016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de-DE" sz="700" dirty="0"/>
              <a:t>Zitiert aus https://www.demografie-portal.de/DE/Fakten/zusammengefasste-geburtenziffer.html</a:t>
            </a:r>
          </a:p>
        </p:txBody>
      </p:sp>
      <p:sp>
        <p:nvSpPr>
          <p:cNvPr id="15" name="Textplatzhalter 2"/>
          <p:cNvSpPr txBox="1">
            <a:spLocks/>
          </p:cNvSpPr>
          <p:nvPr/>
        </p:nvSpPr>
        <p:spPr>
          <a:xfrm>
            <a:off x="468000" y="6120000"/>
            <a:ext cx="6329240" cy="16705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a:buNone/>
              <a:defRPr sz="2200" kern="1200">
                <a:solidFill>
                  <a:schemeClr val="tx1"/>
                </a:solidFill>
                <a:latin typeface="+mn-lt"/>
                <a:ea typeface="+mn-ea"/>
                <a:cs typeface="+mn-cs"/>
              </a:defRPr>
            </a:lvl1pPr>
            <a:lvl2pPr marL="225425" indent="-225425" algn="l" defTabSz="914400" rtl="0" eaLnBrk="1" latinLnBrk="0" hangingPunct="1">
              <a:lnSpc>
                <a:spcPct val="90000"/>
              </a:lnSpc>
              <a:spcBef>
                <a:spcPts val="500"/>
              </a:spcBef>
              <a:buFont typeface="Arial"/>
              <a:buChar char="•"/>
              <a:tabLst/>
              <a:defRPr sz="2200" kern="1200">
                <a:solidFill>
                  <a:schemeClr val="tx1"/>
                </a:solidFill>
                <a:latin typeface="+mn-lt"/>
                <a:ea typeface="+mn-ea"/>
                <a:cs typeface="+mn-cs"/>
              </a:defRPr>
            </a:lvl2pPr>
            <a:lvl3pPr marL="404813" indent="-179388"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3pPr>
            <a:lvl4pPr marL="6238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4pPr>
            <a:lvl5pPr marL="8016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de-DE" sz="800" dirty="0"/>
              <a:t>https://next.amboss.com/de/article/Gp0BIS</a:t>
            </a:r>
          </a:p>
        </p:txBody>
      </p:sp>
      <p:pic>
        <p:nvPicPr>
          <p:cNvPr id="10" name="Grafik 9">
            <a:extLst>
              <a:ext uri="{FF2B5EF4-FFF2-40B4-BE49-F238E27FC236}">
                <a16:creationId xmlns:a16="http://schemas.microsoft.com/office/drawing/2014/main" id="{999BAB0A-6765-4870-B205-696293319257}"/>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3689158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29780" y="-2705"/>
            <a:ext cx="12193057" cy="6858594"/>
          </a:xfrm>
          <a:prstGeom prst="rect">
            <a:avLst/>
          </a:prstGeom>
        </p:spPr>
      </p:pic>
      <p:sp>
        <p:nvSpPr>
          <p:cNvPr id="5" name="Rechteck 4"/>
          <p:cNvSpPr/>
          <p:nvPr/>
        </p:nvSpPr>
        <p:spPr>
          <a:xfrm>
            <a:off x="680400" y="1044000"/>
            <a:ext cx="7249420" cy="523220"/>
          </a:xfrm>
          <a:prstGeom prst="rect">
            <a:avLst/>
          </a:prstGeom>
        </p:spPr>
        <p:txBody>
          <a:bodyPr wrap="none">
            <a:spAutoFit/>
          </a:bodyPr>
          <a:lstStyle/>
          <a:p>
            <a:r>
              <a:rPr lang="de-DE" sz="2800" b="1" dirty="0">
                <a:latin typeface="+mj-lt"/>
              </a:rPr>
              <a:t>Morbiditätskompression vs. Morbiditätsexpansion</a:t>
            </a:r>
          </a:p>
        </p:txBody>
      </p:sp>
      <p:sp>
        <p:nvSpPr>
          <p:cNvPr id="6" name="Rechteck 5"/>
          <p:cNvSpPr/>
          <p:nvPr/>
        </p:nvSpPr>
        <p:spPr>
          <a:xfrm>
            <a:off x="720000" y="1620000"/>
            <a:ext cx="6256315" cy="3200876"/>
          </a:xfrm>
          <a:prstGeom prst="rect">
            <a:avLst/>
          </a:prstGeom>
        </p:spPr>
        <p:txBody>
          <a:bodyPr wrap="square">
            <a:spAutoFit/>
          </a:bodyPr>
          <a:lstStyle/>
          <a:p>
            <a:pPr defTabSz="777240">
              <a:spcBef>
                <a:spcPts val="800"/>
              </a:spcBef>
              <a:buSzPct val="100000"/>
              <a:defRPr sz="1800"/>
            </a:pPr>
            <a:r>
              <a:rPr lang="de-DE" dirty="0"/>
              <a:t>Frage nach dem zukünftigen Versorgungsbedarf </a:t>
            </a:r>
          </a:p>
          <a:p>
            <a:pPr defTabSz="777240">
              <a:spcBef>
                <a:spcPts val="800"/>
              </a:spcBef>
              <a:buSzPct val="100000"/>
              <a:defRPr sz="1800"/>
            </a:pPr>
            <a:r>
              <a:rPr lang="de-DE" b="1" dirty="0"/>
              <a:t>Morbiditätskompression</a:t>
            </a:r>
          </a:p>
          <a:p>
            <a:pPr marL="225425" lvl="1" defTabSz="777240">
              <a:spcBef>
                <a:spcPts val="800"/>
              </a:spcBef>
              <a:buSzPct val="100000"/>
              <a:defRPr sz="1800"/>
            </a:pPr>
            <a:r>
              <a:rPr lang="de-DE" dirty="0">
                <a:sym typeface="Wingdings" panose="05000000000000000000" pitchFamily="2" charset="2"/>
              </a:rPr>
              <a:t> </a:t>
            </a:r>
            <a:r>
              <a:rPr lang="de-DE" dirty="0"/>
              <a:t>Auftreten chronischer Krankheiten im höheren Alter</a:t>
            </a:r>
            <a:endParaRPr lang="de-DE" b="1" dirty="0"/>
          </a:p>
          <a:p>
            <a:pPr marL="225425" lvl="1" defTabSz="777240">
              <a:spcBef>
                <a:spcPts val="800"/>
              </a:spcBef>
              <a:buSzPct val="100000"/>
              <a:defRPr sz="1800"/>
            </a:pPr>
            <a:r>
              <a:rPr lang="de-DE" dirty="0">
                <a:sym typeface="Wingdings" panose="05000000000000000000" pitchFamily="2" charset="2"/>
              </a:rPr>
              <a:t> </a:t>
            </a:r>
            <a:r>
              <a:rPr lang="de-DE" dirty="0"/>
              <a:t>Anteil der Lebenszeit mit einer chronischen Krankheit sinkt</a:t>
            </a:r>
          </a:p>
          <a:p>
            <a:pPr marL="0" lvl="2" indent="0" defTabSz="777240">
              <a:spcBef>
                <a:spcPts val="800"/>
              </a:spcBef>
              <a:buNone/>
              <a:defRPr sz="1800"/>
            </a:pPr>
            <a:r>
              <a:rPr lang="de-DE" b="1" dirty="0"/>
              <a:t>Morbiditätsexpansion</a:t>
            </a:r>
          </a:p>
          <a:p>
            <a:pPr marL="504825" lvl="3" indent="-285750" defTabSz="777240">
              <a:spcBef>
                <a:spcPts val="800"/>
              </a:spcBef>
              <a:buFont typeface="Wingdings" panose="05000000000000000000" pitchFamily="2" charset="2"/>
              <a:buChar char="à"/>
              <a:defRPr sz="1800"/>
            </a:pPr>
            <a:r>
              <a:rPr lang="de-DE" dirty="0"/>
              <a:t>Zahl der Lebensjahre und der Jahre mit Krankheit steigt</a:t>
            </a:r>
            <a:endParaRPr lang="de-DE" b="1" dirty="0"/>
          </a:p>
          <a:p>
            <a:pPr marL="504825" lvl="3" indent="-285750" defTabSz="777240">
              <a:spcBef>
                <a:spcPts val="800"/>
              </a:spcBef>
              <a:buFont typeface="Wingdings" panose="05000000000000000000" pitchFamily="2" charset="2"/>
              <a:buChar char="à"/>
              <a:defRPr sz="1800"/>
            </a:pPr>
            <a:r>
              <a:rPr lang="de-DE" dirty="0"/>
              <a:t>Zahl der in Krankheit verbrachten Jahre steigt stärker als                                                      Zugewinn an Lebensjahren</a:t>
            </a:r>
            <a:br>
              <a:rPr lang="de-DE" dirty="0"/>
            </a:br>
            <a:endParaRPr lang="de-DE" b="1" dirty="0">
              <a:solidFill>
                <a:srgbClr val="C00000"/>
              </a:solidFill>
            </a:endParaRPr>
          </a:p>
        </p:txBody>
      </p:sp>
      <p:pic>
        <p:nvPicPr>
          <p:cNvPr id="10" name="Grafik 9"/>
          <p:cNvPicPr>
            <a:picLocks noChangeAspect="1"/>
          </p:cNvPicPr>
          <p:nvPr/>
        </p:nvPicPr>
        <p:blipFill rotWithShape="1">
          <a:blip r:embed="rId4"/>
          <a:srcRect l="3420" t="5219" r="5952" b="9643"/>
          <a:stretch/>
        </p:blipFill>
        <p:spPr>
          <a:xfrm>
            <a:off x="7134115" y="1567220"/>
            <a:ext cx="4284639" cy="3718744"/>
          </a:xfrm>
          <a:prstGeom prst="rect">
            <a:avLst/>
          </a:prstGeom>
        </p:spPr>
      </p:pic>
      <p:sp>
        <p:nvSpPr>
          <p:cNvPr id="12" name="Textfeld 11"/>
          <p:cNvSpPr txBox="1"/>
          <p:nvPr/>
        </p:nvSpPr>
        <p:spPr>
          <a:xfrm>
            <a:off x="7051805" y="5299799"/>
            <a:ext cx="4396440" cy="200055"/>
          </a:xfrm>
          <a:prstGeom prst="rect">
            <a:avLst/>
          </a:prstGeom>
          <a:noFill/>
        </p:spPr>
        <p:txBody>
          <a:bodyPr wrap="square" rtlCol="0">
            <a:spAutoFit/>
          </a:bodyPr>
          <a:lstStyle/>
          <a:p>
            <a:r>
              <a:rPr lang="de-DE" sz="700" dirty="0"/>
              <a:t>Zitiert aus  https://pub.h-brs.de/frontdoor/deliver/index/docId/6377/file/MVF04_22_MKT.pdf</a:t>
            </a:r>
          </a:p>
        </p:txBody>
      </p:sp>
      <p:sp>
        <p:nvSpPr>
          <p:cNvPr id="7" name="Textfeld 6"/>
          <p:cNvSpPr txBox="1"/>
          <p:nvPr/>
        </p:nvSpPr>
        <p:spPr>
          <a:xfrm>
            <a:off x="680400" y="5250966"/>
            <a:ext cx="8467725" cy="748923"/>
          </a:xfrm>
          <a:prstGeom prst="rect">
            <a:avLst/>
          </a:prstGeom>
          <a:noFill/>
        </p:spPr>
        <p:txBody>
          <a:bodyPr wrap="square" rtlCol="0">
            <a:spAutoFit/>
          </a:bodyPr>
          <a:lstStyle/>
          <a:p>
            <a:pPr marL="0" lvl="2" indent="0" defTabSz="777240">
              <a:spcBef>
                <a:spcPts val="800"/>
              </a:spcBef>
              <a:buNone/>
              <a:defRPr sz="1800"/>
            </a:pPr>
            <a:r>
              <a:rPr lang="de-DE" b="1" dirty="0"/>
              <a:t>Tendenziell:</a:t>
            </a:r>
          </a:p>
          <a:p>
            <a:pPr marL="0" lvl="2" indent="0" defTabSz="777240">
              <a:spcBef>
                <a:spcPts val="800"/>
              </a:spcBef>
              <a:buNone/>
              <a:defRPr sz="1800"/>
            </a:pPr>
            <a:r>
              <a:rPr lang="de-DE" dirty="0"/>
              <a:t>Morbiditätskompression &amp; Kostensenkung vs. Morbiditätsexpansion &amp; Kostensteigerung </a:t>
            </a:r>
          </a:p>
        </p:txBody>
      </p:sp>
      <p:pic>
        <p:nvPicPr>
          <p:cNvPr id="11" name="Grafik 10">
            <a:extLst>
              <a:ext uri="{FF2B5EF4-FFF2-40B4-BE49-F238E27FC236}">
                <a16:creationId xmlns:a16="http://schemas.microsoft.com/office/drawing/2014/main" id="{75B373BE-B7E9-4631-BB0B-7099D8FAEBE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9823474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stretch>
            <a:fillRect/>
          </a:stretch>
        </p:blipFill>
        <p:spPr>
          <a:xfrm>
            <a:off x="-1057" y="0"/>
            <a:ext cx="12193057" cy="6858594"/>
          </a:xfrm>
          <a:prstGeom prst="rect">
            <a:avLst/>
          </a:prstGeom>
        </p:spPr>
      </p:pic>
      <p:sp>
        <p:nvSpPr>
          <p:cNvPr id="7" name="Rechteck 6"/>
          <p:cNvSpPr/>
          <p:nvPr/>
        </p:nvSpPr>
        <p:spPr>
          <a:xfrm>
            <a:off x="1666726" y="3152298"/>
            <a:ext cx="8857489" cy="553998"/>
          </a:xfrm>
          <a:prstGeom prst="rect">
            <a:avLst/>
          </a:prstGeom>
        </p:spPr>
        <p:txBody>
          <a:bodyPr wrap="none">
            <a:spAutoFit/>
          </a:bodyPr>
          <a:lstStyle/>
          <a:p>
            <a:r>
              <a:rPr lang="de-DE" sz="3000" b="1" dirty="0">
                <a:latin typeface="+mj-lt"/>
              </a:rPr>
              <a:t>Sozialmedizin und soziale Determinanten von Gesundheit</a:t>
            </a:r>
          </a:p>
        </p:txBody>
      </p:sp>
      <p:pic>
        <p:nvPicPr>
          <p:cNvPr id="5" name="Grafik 4">
            <a:extLst>
              <a:ext uri="{FF2B5EF4-FFF2-40B4-BE49-F238E27FC236}">
                <a16:creationId xmlns:a16="http://schemas.microsoft.com/office/drawing/2014/main" id="{ECBBB117-E6C2-4F61-8CA0-995D3E440CF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3380098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8" name="Inhaltsplatzhalter 7" descr="Stethoskop Silhouette">
            <a:extLst>
              <a:ext uri="{FF2B5EF4-FFF2-40B4-BE49-F238E27FC236}">
                <a16:creationId xmlns:a16="http://schemas.microsoft.com/office/drawing/2014/main" id="{A1E0375B-F8EF-2407-3058-387F07C96236}"/>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5638800" y="3544094"/>
            <a:ext cx="914400" cy="914400"/>
          </a:xfrm>
        </p:spPr>
      </p:pic>
      <p:pic>
        <p:nvPicPr>
          <p:cNvPr id="4" name="Grafik 3"/>
          <p:cNvPicPr>
            <a:picLocks noChangeAspect="1"/>
          </p:cNvPicPr>
          <p:nvPr/>
        </p:nvPicPr>
        <p:blipFill>
          <a:blip r:embed="rId5"/>
          <a:stretch>
            <a:fillRect/>
          </a:stretch>
        </p:blipFill>
        <p:spPr>
          <a:xfrm>
            <a:off x="-529" y="-297"/>
            <a:ext cx="12193057" cy="6858594"/>
          </a:xfrm>
          <a:prstGeom prst="rect">
            <a:avLst/>
          </a:prstGeom>
        </p:spPr>
      </p:pic>
      <p:sp>
        <p:nvSpPr>
          <p:cNvPr id="5" name="Rechteck 4"/>
          <p:cNvSpPr/>
          <p:nvPr/>
        </p:nvSpPr>
        <p:spPr>
          <a:xfrm>
            <a:off x="684000" y="1044000"/>
            <a:ext cx="2101409" cy="523220"/>
          </a:xfrm>
          <a:prstGeom prst="rect">
            <a:avLst/>
          </a:prstGeom>
        </p:spPr>
        <p:txBody>
          <a:bodyPr wrap="none">
            <a:spAutoFit/>
          </a:bodyPr>
          <a:lstStyle/>
          <a:p>
            <a:r>
              <a:rPr lang="de-DE" sz="2800" b="1" dirty="0">
                <a:latin typeface="+mj-lt"/>
              </a:rPr>
              <a:t>Sozialmedizin</a:t>
            </a:r>
          </a:p>
        </p:txBody>
      </p:sp>
      <p:sp>
        <p:nvSpPr>
          <p:cNvPr id="6" name="Rechteck 5"/>
          <p:cNvSpPr/>
          <p:nvPr/>
        </p:nvSpPr>
        <p:spPr>
          <a:xfrm>
            <a:off x="720000" y="1620000"/>
            <a:ext cx="5355250" cy="3139321"/>
          </a:xfrm>
          <a:prstGeom prst="rect">
            <a:avLst/>
          </a:prstGeom>
        </p:spPr>
        <p:txBody>
          <a:bodyPr wrap="square">
            <a:spAutoFit/>
          </a:bodyPr>
          <a:lstStyle/>
          <a:p>
            <a:pPr marL="342900" indent="-342900">
              <a:buFont typeface="Arial" panose="020B0604020202020204" pitchFamily="34" charset="0"/>
              <a:buChar char="•"/>
            </a:pPr>
            <a:r>
              <a:rPr lang="de-DE" dirty="0"/>
              <a:t>Teilgebiet der Medizin/Public </a:t>
            </a:r>
            <a:r>
              <a:rPr lang="de-DE" dirty="0" err="1"/>
              <a:t>Health</a:t>
            </a:r>
            <a:endParaRPr lang="de-DE" dirty="0"/>
          </a:p>
          <a:p>
            <a:pPr marL="342900" indent="-342900">
              <a:buFont typeface="Arial" panose="020B0604020202020204" pitchFamily="34" charset="0"/>
              <a:buChar char="•"/>
            </a:pPr>
            <a:r>
              <a:rPr lang="de-DE" dirty="0"/>
              <a:t>im Zuge der Public </a:t>
            </a:r>
            <a:r>
              <a:rPr lang="de-DE" dirty="0" err="1"/>
              <a:t>Health</a:t>
            </a:r>
            <a:r>
              <a:rPr lang="de-DE" dirty="0"/>
              <a:t> seit 1990er Jahren neue Impulse</a:t>
            </a:r>
          </a:p>
          <a:p>
            <a:pPr marL="342900" indent="-342900">
              <a:buFont typeface="Arial" panose="020B0604020202020204" pitchFamily="34" charset="0"/>
              <a:buChar char="•"/>
            </a:pPr>
            <a:r>
              <a:rPr lang="de-DE" dirty="0"/>
              <a:t>soziale, gesellschaftliche Umwelt der Menschen</a:t>
            </a:r>
          </a:p>
          <a:p>
            <a:pPr marL="342900" indent="-342900">
              <a:buFont typeface="Arial" panose="020B0604020202020204" pitchFamily="34" charset="0"/>
              <a:buChar char="•"/>
            </a:pPr>
            <a:r>
              <a:rPr lang="de-DE" dirty="0"/>
              <a:t>ökonomische, ökologische und politische Rahmenbedingungen von Gesundheit</a:t>
            </a:r>
          </a:p>
          <a:p>
            <a:pPr marL="342900" indent="-342900">
              <a:buFont typeface="Arial" panose="020B0604020202020204" pitchFamily="34" charset="0"/>
              <a:buChar char="•"/>
            </a:pPr>
            <a:r>
              <a:rPr lang="de-DE" dirty="0"/>
              <a:t>Wechselwirkungen zwischen Krankheit, Gesundheit, Individuum und Gesellschaft</a:t>
            </a:r>
            <a:br>
              <a:rPr lang="de-DE" dirty="0"/>
            </a:br>
            <a:endParaRPr lang="de-DE" dirty="0"/>
          </a:p>
          <a:p>
            <a:pPr marL="342900" indent="-342900">
              <a:buFont typeface="Arial" panose="020B0604020202020204" pitchFamily="34" charset="0"/>
              <a:buChar char="•"/>
            </a:pPr>
            <a:r>
              <a:rPr lang="de-DE" b="1" dirty="0"/>
              <a:t>vermittelnde Position: </a:t>
            </a:r>
            <a:r>
              <a:rPr lang="de-DE" dirty="0"/>
              <a:t>Individualmedizin und PH</a:t>
            </a:r>
          </a:p>
          <a:p>
            <a:pPr marL="225425" lvl="1"/>
            <a:r>
              <a:rPr lang="de-DE" dirty="0">
                <a:sym typeface="Wingdings" panose="05000000000000000000" pitchFamily="2" charset="2"/>
              </a:rPr>
              <a:t> </a:t>
            </a:r>
            <a:r>
              <a:rPr lang="de-DE" dirty="0"/>
              <a:t>Gesundheits- und Sozialversicherungssysteme</a:t>
            </a:r>
          </a:p>
        </p:txBody>
      </p:sp>
      <p:sp>
        <p:nvSpPr>
          <p:cNvPr id="13" name="Textplatzhalter 2"/>
          <p:cNvSpPr txBox="1">
            <a:spLocks/>
          </p:cNvSpPr>
          <p:nvPr/>
        </p:nvSpPr>
        <p:spPr>
          <a:xfrm>
            <a:off x="468000" y="6120000"/>
            <a:ext cx="8769277" cy="217170"/>
          </a:xfrm>
          <a:prstGeom prst="rect">
            <a:avLst/>
          </a:prstGeom>
        </p:spPr>
        <p:txBody>
          <a:bodyPr>
            <a:noAutofit/>
          </a:bodyPr>
          <a:lstStyle>
            <a:lvl1pPr marL="0" indent="0" algn="l" defTabSz="914400" rtl="0" eaLnBrk="1" latinLnBrk="0" hangingPunct="1">
              <a:lnSpc>
                <a:spcPct val="90000"/>
              </a:lnSpc>
              <a:spcBef>
                <a:spcPts val="1000"/>
              </a:spcBef>
              <a:buFont typeface="Arial"/>
              <a:buNone/>
              <a:defRPr sz="2200" kern="1200">
                <a:solidFill>
                  <a:schemeClr val="tx1"/>
                </a:solidFill>
                <a:latin typeface="+mn-lt"/>
                <a:ea typeface="+mn-ea"/>
                <a:cs typeface="+mn-cs"/>
              </a:defRPr>
            </a:lvl1pPr>
            <a:lvl2pPr marL="225425" indent="-225425" algn="l" defTabSz="914400" rtl="0" eaLnBrk="1" latinLnBrk="0" hangingPunct="1">
              <a:lnSpc>
                <a:spcPct val="90000"/>
              </a:lnSpc>
              <a:spcBef>
                <a:spcPts val="500"/>
              </a:spcBef>
              <a:buFont typeface="Arial"/>
              <a:buChar char="•"/>
              <a:tabLst/>
              <a:defRPr sz="2200" kern="1200">
                <a:solidFill>
                  <a:schemeClr val="tx1"/>
                </a:solidFill>
                <a:latin typeface="+mn-lt"/>
                <a:ea typeface="+mn-ea"/>
                <a:cs typeface="+mn-cs"/>
              </a:defRPr>
            </a:lvl2pPr>
            <a:lvl3pPr marL="404813" indent="-179388"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3pPr>
            <a:lvl4pPr marL="6238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4pPr>
            <a:lvl5pPr marL="8016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de-DE" sz="800" dirty="0"/>
              <a:t>Quelle: Kuhn &amp; Wildner (2024), https://doi.org/10.17623/BZGA:Q4-i115-3.0; https://akademie-oeffentliches-gesundheitswesen.github.io/Beta-Buch/docs/readydocument-2.html.html</a:t>
            </a:r>
          </a:p>
          <a:p>
            <a:endParaRPr lang="de-DE" sz="800" dirty="0"/>
          </a:p>
          <a:p>
            <a:endParaRPr lang="de-DE" sz="800" dirty="0"/>
          </a:p>
        </p:txBody>
      </p:sp>
      <p:pic>
        <p:nvPicPr>
          <p:cNvPr id="10" name="Grafik 9">
            <a:extLst>
              <a:ext uri="{FF2B5EF4-FFF2-40B4-BE49-F238E27FC236}">
                <a16:creationId xmlns:a16="http://schemas.microsoft.com/office/drawing/2014/main" id="{3A870F17-7E40-4967-B207-E184C9EE99F4}"/>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pic>
        <p:nvPicPr>
          <p:cNvPr id="14" name="Grafik 13" descr="Hospital Silhouette">
            <a:extLst>
              <a:ext uri="{FF2B5EF4-FFF2-40B4-BE49-F238E27FC236}">
                <a16:creationId xmlns:a16="http://schemas.microsoft.com/office/drawing/2014/main" id="{20AC8F0C-CEA5-1BA9-6F2B-3CF04B69B5C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12602" y="2554536"/>
            <a:ext cx="914400" cy="914400"/>
          </a:xfrm>
          <a:prstGeom prst="rect">
            <a:avLst/>
          </a:prstGeom>
        </p:spPr>
      </p:pic>
      <p:pic>
        <p:nvPicPr>
          <p:cNvPr id="16" name="Grafik 15" descr="Nadel Silhouette">
            <a:extLst>
              <a:ext uri="{FF2B5EF4-FFF2-40B4-BE49-F238E27FC236}">
                <a16:creationId xmlns:a16="http://schemas.microsoft.com/office/drawing/2014/main" id="{B0E8F2DF-82D5-F227-E10A-150E27B59E7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622490" y="2632004"/>
            <a:ext cx="741397" cy="741397"/>
          </a:xfrm>
          <a:prstGeom prst="rect">
            <a:avLst/>
          </a:prstGeom>
        </p:spPr>
      </p:pic>
      <p:pic>
        <p:nvPicPr>
          <p:cNvPr id="18" name="Grafik 17" descr="Zahn Silhouette">
            <a:extLst>
              <a:ext uri="{FF2B5EF4-FFF2-40B4-BE49-F238E27FC236}">
                <a16:creationId xmlns:a16="http://schemas.microsoft.com/office/drawing/2014/main" id="{C35AB2C9-E790-6021-A651-A4DE30FA1AC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451010" y="2589950"/>
            <a:ext cx="914400" cy="914400"/>
          </a:xfrm>
          <a:prstGeom prst="rect">
            <a:avLst/>
          </a:prstGeom>
        </p:spPr>
      </p:pic>
      <p:pic>
        <p:nvPicPr>
          <p:cNvPr id="20" name="Grafik 19" descr="Krankenwagen Silhouette">
            <a:extLst>
              <a:ext uri="{FF2B5EF4-FFF2-40B4-BE49-F238E27FC236}">
                <a16:creationId xmlns:a16="http://schemas.microsoft.com/office/drawing/2014/main" id="{E99BD5E2-506B-7E24-E971-92447FCAE0A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323101" y="2572021"/>
            <a:ext cx="1127909" cy="1127909"/>
          </a:xfrm>
          <a:prstGeom prst="rect">
            <a:avLst/>
          </a:prstGeom>
        </p:spPr>
      </p:pic>
      <p:pic>
        <p:nvPicPr>
          <p:cNvPr id="22" name="Grafik 21" descr="Herz, pulsierend Silhouette">
            <a:extLst>
              <a:ext uri="{FF2B5EF4-FFF2-40B4-BE49-F238E27FC236}">
                <a16:creationId xmlns:a16="http://schemas.microsoft.com/office/drawing/2014/main" id="{52AC9A5C-40F6-76D7-8BAD-7ADE2BD70846}"/>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0298640" y="2576174"/>
            <a:ext cx="914400" cy="914400"/>
          </a:xfrm>
          <a:prstGeom prst="rect">
            <a:avLst/>
          </a:prstGeom>
        </p:spPr>
      </p:pic>
      <p:pic>
        <p:nvPicPr>
          <p:cNvPr id="24" name="Grafik 23" descr="Thermometer Silhouette">
            <a:extLst>
              <a:ext uri="{FF2B5EF4-FFF2-40B4-BE49-F238E27FC236}">
                <a16:creationId xmlns:a16="http://schemas.microsoft.com/office/drawing/2014/main" id="{168EB51F-BCCB-1F73-F4FB-3C0D23615F8E}"/>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057337" y="2586916"/>
            <a:ext cx="914400" cy="914400"/>
          </a:xfrm>
          <a:prstGeom prst="rect">
            <a:avLst/>
          </a:prstGeom>
        </p:spPr>
      </p:pic>
      <p:pic>
        <p:nvPicPr>
          <p:cNvPr id="26" name="Grafik 25" descr="Person im Rollstuhl Silhouette">
            <a:extLst>
              <a:ext uri="{FF2B5EF4-FFF2-40B4-BE49-F238E27FC236}">
                <a16:creationId xmlns:a16="http://schemas.microsoft.com/office/drawing/2014/main" id="{1A11A3E8-7CCE-33C3-2594-A5FB5542474D}"/>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9674823" y="2592395"/>
            <a:ext cx="914400" cy="914400"/>
          </a:xfrm>
          <a:prstGeom prst="rect">
            <a:avLst/>
          </a:prstGeom>
        </p:spPr>
      </p:pic>
    </p:spTree>
    <p:extLst>
      <p:ext uri="{BB962C8B-B14F-4D97-AF65-F5344CB8AC3E}">
        <p14:creationId xmlns:p14="http://schemas.microsoft.com/office/powerpoint/2010/main" val="7130605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graphicFrame>
        <p:nvGraphicFramePr>
          <p:cNvPr id="8" name="Inhaltsplatzhalter 7">
            <a:extLst>
              <a:ext uri="{FF2B5EF4-FFF2-40B4-BE49-F238E27FC236}">
                <a16:creationId xmlns:a16="http://schemas.microsoft.com/office/drawing/2014/main" id="{2A80BF58-9F64-B60D-584B-A5CBD42C95C6}"/>
              </a:ext>
            </a:extLst>
          </p:cNvPr>
          <p:cNvGraphicFramePr>
            <a:graphicFrameLocks noGrp="1"/>
          </p:cNvGraphicFramePr>
          <p:nvPr>
            <p:ph idx="1"/>
            <p:extLst>
              <p:ext uri="{D42A27DB-BD31-4B8C-83A1-F6EECF244321}">
                <p14:modId xmlns:p14="http://schemas.microsoft.com/office/powerpoint/2010/main" val="3190624186"/>
              </p:ext>
            </p:extLst>
          </p:nvPr>
        </p:nvGraphicFramePr>
        <p:xfrm>
          <a:off x="838200" y="1825625"/>
          <a:ext cx="10515600" cy="2225040"/>
        </p:xfrm>
        <a:graphic>
          <a:graphicData uri="http://schemas.openxmlformats.org/drawingml/2006/table">
            <a:tbl>
              <a:tblPr firstRow="1" bandRow="1">
                <a:tableStyleId>{21E4AEA4-8DFA-4A89-87EB-49C32662AFE0}</a:tableStyleId>
              </a:tblPr>
              <a:tblGrid>
                <a:gridCol w="5257800">
                  <a:extLst>
                    <a:ext uri="{9D8B030D-6E8A-4147-A177-3AD203B41FA5}">
                      <a16:colId xmlns:a16="http://schemas.microsoft.com/office/drawing/2014/main" val="2294008947"/>
                    </a:ext>
                  </a:extLst>
                </a:gridCol>
                <a:gridCol w="5257800">
                  <a:extLst>
                    <a:ext uri="{9D8B030D-6E8A-4147-A177-3AD203B41FA5}">
                      <a16:colId xmlns:a16="http://schemas.microsoft.com/office/drawing/2014/main" val="2482105686"/>
                    </a:ext>
                  </a:extLst>
                </a:gridCol>
              </a:tblGrid>
              <a:tr h="370840">
                <a:tc>
                  <a:txBody>
                    <a:bodyPr/>
                    <a:lstStyle/>
                    <a:p>
                      <a:endParaRPr lang="de-DE"/>
                    </a:p>
                  </a:txBody>
                  <a:tcPr/>
                </a:tc>
                <a:tc>
                  <a:txBody>
                    <a:bodyPr/>
                    <a:lstStyle/>
                    <a:p>
                      <a:endParaRPr lang="de-DE"/>
                    </a:p>
                  </a:txBody>
                  <a:tcPr/>
                </a:tc>
                <a:extLst>
                  <a:ext uri="{0D108BD9-81ED-4DB2-BD59-A6C34878D82A}">
                    <a16:rowId xmlns:a16="http://schemas.microsoft.com/office/drawing/2014/main" val="430919185"/>
                  </a:ext>
                </a:extLst>
              </a:tr>
              <a:tr h="370840">
                <a:tc>
                  <a:txBody>
                    <a:bodyPr/>
                    <a:lstStyle/>
                    <a:p>
                      <a:endParaRPr lang="de-DE"/>
                    </a:p>
                  </a:txBody>
                  <a:tcPr/>
                </a:tc>
                <a:tc>
                  <a:txBody>
                    <a:bodyPr/>
                    <a:lstStyle/>
                    <a:p>
                      <a:endParaRPr lang="de-DE"/>
                    </a:p>
                  </a:txBody>
                  <a:tcPr/>
                </a:tc>
                <a:extLst>
                  <a:ext uri="{0D108BD9-81ED-4DB2-BD59-A6C34878D82A}">
                    <a16:rowId xmlns:a16="http://schemas.microsoft.com/office/drawing/2014/main" val="303481918"/>
                  </a:ext>
                </a:extLst>
              </a:tr>
              <a:tr h="370840">
                <a:tc>
                  <a:txBody>
                    <a:bodyPr/>
                    <a:lstStyle/>
                    <a:p>
                      <a:endParaRPr lang="de-DE"/>
                    </a:p>
                  </a:txBody>
                  <a:tcPr/>
                </a:tc>
                <a:tc>
                  <a:txBody>
                    <a:bodyPr/>
                    <a:lstStyle/>
                    <a:p>
                      <a:endParaRPr lang="de-DE"/>
                    </a:p>
                  </a:txBody>
                  <a:tcPr/>
                </a:tc>
                <a:extLst>
                  <a:ext uri="{0D108BD9-81ED-4DB2-BD59-A6C34878D82A}">
                    <a16:rowId xmlns:a16="http://schemas.microsoft.com/office/drawing/2014/main" val="169748100"/>
                  </a:ext>
                </a:extLst>
              </a:tr>
              <a:tr h="370840">
                <a:tc>
                  <a:txBody>
                    <a:bodyPr/>
                    <a:lstStyle/>
                    <a:p>
                      <a:endParaRPr lang="de-DE"/>
                    </a:p>
                  </a:txBody>
                  <a:tcPr/>
                </a:tc>
                <a:tc>
                  <a:txBody>
                    <a:bodyPr/>
                    <a:lstStyle/>
                    <a:p>
                      <a:endParaRPr lang="de-DE"/>
                    </a:p>
                  </a:txBody>
                  <a:tcPr/>
                </a:tc>
                <a:extLst>
                  <a:ext uri="{0D108BD9-81ED-4DB2-BD59-A6C34878D82A}">
                    <a16:rowId xmlns:a16="http://schemas.microsoft.com/office/drawing/2014/main" val="3322798263"/>
                  </a:ext>
                </a:extLst>
              </a:tr>
              <a:tr h="370840">
                <a:tc>
                  <a:txBody>
                    <a:bodyPr/>
                    <a:lstStyle/>
                    <a:p>
                      <a:endParaRPr lang="de-DE"/>
                    </a:p>
                  </a:txBody>
                  <a:tcPr/>
                </a:tc>
                <a:tc>
                  <a:txBody>
                    <a:bodyPr/>
                    <a:lstStyle/>
                    <a:p>
                      <a:endParaRPr lang="de-DE"/>
                    </a:p>
                  </a:txBody>
                  <a:tcPr/>
                </a:tc>
                <a:extLst>
                  <a:ext uri="{0D108BD9-81ED-4DB2-BD59-A6C34878D82A}">
                    <a16:rowId xmlns:a16="http://schemas.microsoft.com/office/drawing/2014/main" val="2325156232"/>
                  </a:ext>
                </a:extLst>
              </a:tr>
              <a:tr h="370840">
                <a:tc>
                  <a:txBody>
                    <a:bodyPr/>
                    <a:lstStyle/>
                    <a:p>
                      <a:endParaRPr lang="de-DE"/>
                    </a:p>
                  </a:txBody>
                  <a:tcPr/>
                </a:tc>
                <a:tc>
                  <a:txBody>
                    <a:bodyPr/>
                    <a:lstStyle/>
                    <a:p>
                      <a:endParaRPr lang="de-DE" dirty="0"/>
                    </a:p>
                  </a:txBody>
                  <a:tcPr/>
                </a:tc>
                <a:extLst>
                  <a:ext uri="{0D108BD9-81ED-4DB2-BD59-A6C34878D82A}">
                    <a16:rowId xmlns:a16="http://schemas.microsoft.com/office/drawing/2014/main" val="2824300718"/>
                  </a:ext>
                </a:extLst>
              </a:tr>
            </a:tbl>
          </a:graphicData>
        </a:graphic>
      </p:graphicFrame>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5" name="Rechteck 4"/>
          <p:cNvSpPr/>
          <p:nvPr/>
        </p:nvSpPr>
        <p:spPr>
          <a:xfrm>
            <a:off x="684000" y="1044000"/>
            <a:ext cx="3002297" cy="523220"/>
          </a:xfrm>
          <a:prstGeom prst="rect">
            <a:avLst/>
          </a:prstGeom>
        </p:spPr>
        <p:txBody>
          <a:bodyPr wrap="none">
            <a:spAutoFit/>
          </a:bodyPr>
          <a:lstStyle/>
          <a:p>
            <a:r>
              <a:rPr lang="de-DE" sz="2800" b="1" dirty="0">
                <a:latin typeface="+mj-lt"/>
              </a:rPr>
              <a:t>Sozialepidemiologie</a:t>
            </a:r>
          </a:p>
        </p:txBody>
      </p:sp>
      <p:sp>
        <p:nvSpPr>
          <p:cNvPr id="6" name="Rechteck 5"/>
          <p:cNvSpPr/>
          <p:nvPr/>
        </p:nvSpPr>
        <p:spPr>
          <a:xfrm>
            <a:off x="720000" y="1620000"/>
            <a:ext cx="9646410" cy="3416320"/>
          </a:xfrm>
          <a:prstGeom prst="rect">
            <a:avLst/>
          </a:prstGeom>
        </p:spPr>
        <p:txBody>
          <a:bodyPr wrap="square">
            <a:spAutoFit/>
          </a:bodyPr>
          <a:lstStyle/>
          <a:p>
            <a:pPr marL="285750" indent="-285750" fontAlgn="base">
              <a:spcBef>
                <a:spcPct val="0"/>
              </a:spcBef>
              <a:spcAft>
                <a:spcPct val="0"/>
              </a:spcAft>
              <a:buFont typeface="Arial" panose="020B0604020202020204" pitchFamily="34" charset="0"/>
              <a:buChar char="•"/>
            </a:pPr>
            <a:r>
              <a:rPr lang="de-DE" dirty="0">
                <a:solidFill>
                  <a:srgbClr val="000000"/>
                </a:solidFill>
                <a:latin typeface="Calibri" panose="020F0502020204030204" pitchFamily="34" charset="0"/>
                <a:cs typeface="Calibri" panose="020F0502020204030204" pitchFamily="34" charset="0"/>
              </a:rPr>
              <a:t>Gesundheit, Krankheit und Risikofaktoren sind in Deutschland ungleich verteilt</a:t>
            </a:r>
          </a:p>
          <a:p>
            <a:pPr marL="285750" indent="-285750" fontAlgn="base">
              <a:spcBef>
                <a:spcPct val="0"/>
              </a:spcBef>
              <a:spcAft>
                <a:spcPct val="0"/>
              </a:spcAft>
              <a:buFont typeface="Arial" panose="020B0604020202020204" pitchFamily="34" charset="0"/>
              <a:buChar char="•"/>
            </a:pPr>
            <a:endParaRPr lang="de-DE"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de-DE" dirty="0">
                <a:solidFill>
                  <a:srgbClr val="000000"/>
                </a:solidFill>
                <a:latin typeface="Calibri" panose="020F0502020204030204" pitchFamily="34" charset="0"/>
                <a:cs typeface="Calibri" panose="020F0502020204030204" pitchFamily="34" charset="0"/>
              </a:rPr>
              <a:t>Dieser Zusammenhang zeigt sich für eine Vielzahl medizinischer Endpunkte, bei Kindern wie bei Erwachsenen</a:t>
            </a:r>
          </a:p>
          <a:p>
            <a:pPr marL="285750" indent="-285750" fontAlgn="base">
              <a:spcBef>
                <a:spcPct val="0"/>
              </a:spcBef>
              <a:spcAft>
                <a:spcPct val="0"/>
              </a:spcAft>
              <a:buFont typeface="Arial" panose="020B0604020202020204" pitchFamily="34" charset="0"/>
              <a:buChar char="•"/>
            </a:pPr>
            <a:endParaRPr lang="de-DE"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pPr>
            <a:endParaRPr lang="de-DE" b="1"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pPr>
            <a:r>
              <a:rPr lang="de-DE" b="1" dirty="0">
                <a:solidFill>
                  <a:srgbClr val="000000"/>
                </a:solidFill>
                <a:latin typeface="Calibri" panose="020F0502020204030204" pitchFamily="34" charset="0"/>
                <a:cs typeface="Calibri" panose="020F0502020204030204" pitchFamily="34" charset="0"/>
              </a:rPr>
              <a:t>Beispiel:</a:t>
            </a:r>
          </a:p>
          <a:p>
            <a:pPr fontAlgn="base">
              <a:spcBef>
                <a:spcPct val="0"/>
              </a:spcBef>
              <a:spcAft>
                <a:spcPct val="0"/>
              </a:spcAft>
            </a:pPr>
            <a:r>
              <a:rPr lang="de-DE" dirty="0">
                <a:solidFill>
                  <a:srgbClr val="000000"/>
                </a:solidFill>
                <a:latin typeface="Calibri" panose="020F0502020204030204" pitchFamily="34" charset="0"/>
                <a:cs typeface="Calibri" panose="020F0502020204030204" pitchFamily="34" charset="0"/>
              </a:rPr>
              <a:t>Regionale Variabilität der Mortalität ischämischer Herzkrankheiten auf Ebene der Bundesländer in 2020</a:t>
            </a:r>
          </a:p>
          <a:p>
            <a:pPr fontAlgn="base">
              <a:spcBef>
                <a:spcPct val="0"/>
              </a:spcBef>
              <a:spcAft>
                <a:spcPct val="0"/>
              </a:spcAft>
            </a:pPr>
            <a:r>
              <a:rPr lang="de-DE" dirty="0">
                <a:solidFill>
                  <a:srgbClr val="000000"/>
                </a:solidFill>
                <a:latin typeface="Calibri" panose="020F0502020204030204" pitchFamily="34" charset="0"/>
                <a:cs typeface="Calibri" panose="020F0502020204030204" pitchFamily="34" charset="0"/>
              </a:rPr>
              <a:t> (Deutsche Herzstiftung, 2021)</a:t>
            </a:r>
          </a:p>
          <a:p>
            <a:pPr fontAlgn="base">
              <a:spcBef>
                <a:spcPct val="0"/>
              </a:spcBef>
              <a:spcAft>
                <a:spcPct val="0"/>
              </a:spcAft>
            </a:pPr>
            <a:endParaRPr lang="de-DE"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pPr>
            <a:r>
              <a:rPr lang="de-DE" dirty="0">
                <a:solidFill>
                  <a:srgbClr val="000000"/>
                </a:solidFill>
                <a:latin typeface="Calibri" panose="020F0502020204030204" pitchFamily="34" charset="0"/>
                <a:cs typeface="Calibri" panose="020F0502020204030204" pitchFamily="34" charset="0"/>
              </a:rPr>
              <a:t>Siehe Beispiele in   </a:t>
            </a:r>
            <a:r>
              <a:rPr lang="de-DE" dirty="0"/>
              <a:t>https://herzstiftung.de/system/files/2022-09/DHB21-Herzbericht-2021.pdf</a:t>
            </a:r>
            <a:endParaRPr lang="de-DE" dirty="0">
              <a:solidFill>
                <a:srgbClr val="000000"/>
              </a:solidFill>
              <a:latin typeface="Calibri" panose="020F0502020204030204" pitchFamily="34" charset="0"/>
              <a:cs typeface="Calibri" panose="020F0502020204030204" pitchFamily="34" charset="0"/>
            </a:endParaRPr>
          </a:p>
        </p:txBody>
      </p:sp>
      <p:pic>
        <p:nvPicPr>
          <p:cNvPr id="9" name="Grafik 8">
            <a:extLst>
              <a:ext uri="{FF2B5EF4-FFF2-40B4-BE49-F238E27FC236}">
                <a16:creationId xmlns:a16="http://schemas.microsoft.com/office/drawing/2014/main" id="{3B139037-E984-4C00-983E-AB1C3D67504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3803785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0" y="-594"/>
            <a:ext cx="12193057" cy="6858594"/>
          </a:xfrm>
          <a:prstGeom prst="rect">
            <a:avLst/>
          </a:prstGeom>
        </p:spPr>
      </p:pic>
      <p:sp>
        <p:nvSpPr>
          <p:cNvPr id="5" name="Rechteck 4"/>
          <p:cNvSpPr/>
          <p:nvPr/>
        </p:nvSpPr>
        <p:spPr>
          <a:xfrm>
            <a:off x="684000" y="1044000"/>
            <a:ext cx="6177781" cy="523220"/>
          </a:xfrm>
          <a:prstGeom prst="rect">
            <a:avLst/>
          </a:prstGeom>
        </p:spPr>
        <p:txBody>
          <a:bodyPr wrap="none">
            <a:spAutoFit/>
          </a:bodyPr>
          <a:lstStyle/>
          <a:p>
            <a:r>
              <a:rPr lang="de-DE" sz="2800" b="1" dirty="0"/>
              <a:t>(Soziale) Determinanten der Gesundheit</a:t>
            </a:r>
          </a:p>
        </p:txBody>
      </p:sp>
      <p:pic>
        <p:nvPicPr>
          <p:cNvPr id="9" name="Grafik 8"/>
          <p:cNvPicPr>
            <a:picLocks noChangeAspect="1"/>
          </p:cNvPicPr>
          <p:nvPr/>
        </p:nvPicPr>
        <p:blipFill>
          <a:blip r:embed="rId4"/>
          <a:stretch>
            <a:fillRect/>
          </a:stretch>
        </p:blipFill>
        <p:spPr>
          <a:xfrm>
            <a:off x="2534728" y="1567220"/>
            <a:ext cx="6804433" cy="4570979"/>
          </a:xfrm>
          <a:prstGeom prst="rect">
            <a:avLst/>
          </a:prstGeom>
        </p:spPr>
      </p:pic>
      <p:pic>
        <p:nvPicPr>
          <p:cNvPr id="7" name="Grafik 6">
            <a:extLst>
              <a:ext uri="{FF2B5EF4-FFF2-40B4-BE49-F238E27FC236}">
                <a16:creationId xmlns:a16="http://schemas.microsoft.com/office/drawing/2014/main" id="{E1A61475-46CE-4BDC-B37D-3B6ECE04BF8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10" name="Textfeld 9">
            <a:extLst>
              <a:ext uri="{FF2B5EF4-FFF2-40B4-BE49-F238E27FC236}">
                <a16:creationId xmlns:a16="http://schemas.microsoft.com/office/drawing/2014/main" id="{B857B76E-0814-59BD-5417-4DB8FA15EF5A}"/>
              </a:ext>
            </a:extLst>
          </p:cNvPr>
          <p:cNvSpPr txBox="1"/>
          <p:nvPr/>
        </p:nvSpPr>
        <p:spPr>
          <a:xfrm>
            <a:off x="6600513" y="5754062"/>
            <a:ext cx="3656646" cy="461665"/>
          </a:xfrm>
          <a:prstGeom prst="rect">
            <a:avLst/>
          </a:prstGeom>
          <a:noFill/>
        </p:spPr>
        <p:txBody>
          <a:bodyPr wrap="square" rtlCol="0">
            <a:spAutoFit/>
          </a:bodyPr>
          <a:lstStyle/>
          <a:p>
            <a:r>
              <a:rPr lang="en-US" sz="800" dirty="0"/>
              <a:t>Quelle: https://www.researchgate.net/figure/Dahlgren-and-Whitehead-1991-model-of-the-determinants-of-health_fig1_303321662; </a:t>
            </a:r>
            <a:r>
              <a:rPr lang="en-US" sz="800" dirty="0" err="1"/>
              <a:t>lizenziert</a:t>
            </a:r>
            <a:r>
              <a:rPr lang="en-US" sz="800" dirty="0"/>
              <a:t> </a:t>
            </a:r>
            <a:r>
              <a:rPr lang="en-US" sz="800" dirty="0" err="1"/>
              <a:t>mit</a:t>
            </a:r>
            <a:r>
              <a:rPr lang="en-US" sz="800" dirty="0"/>
              <a:t> Creative Commons Attribution 4.0 International </a:t>
            </a:r>
            <a:endParaRPr lang="de-DE" sz="800" dirty="0"/>
          </a:p>
        </p:txBody>
      </p:sp>
    </p:spTree>
    <p:extLst>
      <p:ext uri="{BB962C8B-B14F-4D97-AF65-F5344CB8AC3E}">
        <p14:creationId xmlns:p14="http://schemas.microsoft.com/office/powerpoint/2010/main" val="34904473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5" name="Rechteck 4"/>
          <p:cNvSpPr/>
          <p:nvPr/>
        </p:nvSpPr>
        <p:spPr>
          <a:xfrm>
            <a:off x="684000" y="1044000"/>
            <a:ext cx="4272195"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800" b="1" i="0" u="none" strike="noStrike" kern="1200" cap="none" spc="0" normalizeH="0" baseline="0" noProof="0" dirty="0">
                <a:ln>
                  <a:noFill/>
                </a:ln>
                <a:solidFill>
                  <a:prstClr val="black"/>
                </a:solidFill>
                <a:effectLst/>
                <a:uLnTx/>
                <a:uFillTx/>
                <a:latin typeface="Calibri Light" panose="020F0302020204030204"/>
                <a:ea typeface="+mn-ea"/>
                <a:cs typeface="+mn-cs"/>
              </a:rPr>
              <a:t>Einflüsse auf die Gesundheit </a:t>
            </a:r>
          </a:p>
        </p:txBody>
      </p:sp>
      <p:sp>
        <p:nvSpPr>
          <p:cNvPr id="8" name="Textfeld 7"/>
          <p:cNvSpPr txBox="1"/>
          <p:nvPr/>
        </p:nvSpPr>
        <p:spPr>
          <a:xfrm>
            <a:off x="468000" y="6120000"/>
            <a:ext cx="94165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err="1">
                <a:solidFill>
                  <a:prstClr val="black"/>
                </a:solidFill>
                <a:latin typeface="Calibri" panose="020F0502020204030204"/>
              </a:rPr>
              <a:t>Eigene</a:t>
            </a:r>
            <a:r>
              <a:rPr lang="en-US" sz="800" dirty="0">
                <a:solidFill>
                  <a:prstClr val="black"/>
                </a:solidFill>
                <a:latin typeface="Calibri" panose="020F0502020204030204"/>
              </a:rPr>
              <a:t> </a:t>
            </a:r>
            <a:r>
              <a:rPr lang="en-US" sz="800" dirty="0" err="1">
                <a:solidFill>
                  <a:prstClr val="black"/>
                </a:solidFill>
                <a:latin typeface="Calibri" panose="020F0502020204030204"/>
              </a:rPr>
              <a:t>Grafik</a:t>
            </a:r>
            <a:r>
              <a:rPr lang="en-US" sz="800" dirty="0">
                <a:solidFill>
                  <a:prstClr val="black"/>
                </a:solidFill>
                <a:latin typeface="Calibri" panose="020F0502020204030204"/>
              </a:rPr>
              <a:t>, in </a:t>
            </a:r>
            <a:r>
              <a:rPr lang="en-US" sz="800" dirty="0" err="1">
                <a:solidFill>
                  <a:prstClr val="black"/>
                </a:solidFill>
                <a:latin typeface="Calibri" panose="020F0502020204030204"/>
              </a:rPr>
              <a:t>Anlehnung</a:t>
            </a:r>
            <a:r>
              <a:rPr lang="en-US" sz="800" dirty="0">
                <a:solidFill>
                  <a:prstClr val="black"/>
                </a:solidFill>
                <a:latin typeface="Calibri" panose="020F0502020204030204"/>
              </a:rPr>
              <a:t> an: </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Tarlov AR. Public policy frameworks for improving population health. Ann N Y </a:t>
            </a:r>
            <a:r>
              <a:rPr kumimoji="0" lang="en-US" sz="800" b="0" i="0" u="none" strike="noStrike" kern="1200" cap="none" spc="0" normalizeH="0" baseline="0" noProof="0" dirty="0" err="1">
                <a:ln>
                  <a:noFill/>
                </a:ln>
                <a:solidFill>
                  <a:prstClr val="black"/>
                </a:solidFill>
                <a:effectLst/>
                <a:uLnTx/>
                <a:uFillTx/>
                <a:latin typeface="Calibri" panose="020F0502020204030204"/>
                <a:ea typeface="+mn-ea"/>
                <a:cs typeface="+mn-cs"/>
              </a:rPr>
              <a:t>Acad</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800" b="0" i="0" u="none" strike="noStrike" kern="1200" cap="none" spc="0" normalizeH="0" baseline="0" noProof="0" dirty="0" err="1">
                <a:ln>
                  <a:noFill/>
                </a:ln>
                <a:solidFill>
                  <a:prstClr val="black"/>
                </a:solidFill>
                <a:effectLst/>
                <a:uLnTx/>
                <a:uFillTx/>
                <a:latin typeface="Calibri" panose="020F0502020204030204"/>
                <a:ea typeface="+mn-ea"/>
                <a:cs typeface="+mn-cs"/>
              </a:rPr>
              <a:t>Sci</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 1999; 896: 281-93. online accessed: https://aspe.hhs.gov/collaborations-committees-advisory-groups/napa/napa-advisory-council/napa-advisory-council-meetings/napa-past-meetings/napa-2018-meeting-material/october-2018-meeting-presentations-panel-3 ; 20.1.25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Grafik 8">
            <a:extLst>
              <a:ext uri="{FF2B5EF4-FFF2-40B4-BE49-F238E27FC236}">
                <a16:creationId xmlns:a16="http://schemas.microsoft.com/office/drawing/2014/main" id="{D9C1AECD-C5C1-46F4-8CBB-87C8B052AB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graphicFrame>
        <p:nvGraphicFramePr>
          <p:cNvPr id="10" name="Diagramm 9"/>
          <p:cNvGraphicFramePr>
            <a:graphicFrameLocks/>
          </p:cNvGraphicFramePr>
          <p:nvPr/>
        </p:nvGraphicFramePr>
        <p:xfrm>
          <a:off x="2139399" y="797161"/>
          <a:ext cx="8213726" cy="554679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151401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9" name="Rechteck 8"/>
          <p:cNvSpPr/>
          <p:nvPr/>
        </p:nvSpPr>
        <p:spPr>
          <a:xfrm>
            <a:off x="720000" y="1620000"/>
            <a:ext cx="10637520" cy="2585323"/>
          </a:xfrm>
          <a:prstGeom prst="rect">
            <a:avLst/>
          </a:prstGeom>
        </p:spPr>
        <p:txBody>
          <a:bodyPr wrap="square">
            <a:spAutoFit/>
          </a:bodyPr>
          <a:lstStyle/>
          <a:p>
            <a:pPr>
              <a:buSzPct val="100000"/>
            </a:pPr>
            <a:r>
              <a:rPr lang="de-DE" i="1" dirty="0"/>
              <a:t>Soziale Determinanten als Einflüsse auf gesundheitliche Outcomes</a:t>
            </a:r>
            <a:br>
              <a:rPr lang="de-DE" dirty="0"/>
            </a:br>
            <a:endParaRPr lang="de-DE" dirty="0"/>
          </a:p>
          <a:p>
            <a:pPr marL="342900" indent="-342900">
              <a:buSzPct val="100000"/>
              <a:buFont typeface="Arial" panose="020B0604020202020204" pitchFamily="34" charset="0"/>
              <a:buChar char="•"/>
            </a:pPr>
            <a:r>
              <a:rPr lang="de-DE" dirty="0"/>
              <a:t>Soziale, wirtschaftliche, politische und umweltbedingte Faktoren und Systeme</a:t>
            </a:r>
          </a:p>
          <a:p>
            <a:pPr marL="342900" indent="-342900">
              <a:buSzPct val="100000"/>
              <a:buFont typeface="Arial" panose="020B0604020202020204" pitchFamily="34" charset="0"/>
              <a:buChar char="•"/>
            </a:pPr>
            <a:r>
              <a:rPr lang="de-DE" dirty="0"/>
              <a:t>Bedingungen, unter denen Menschen geboren werden, aufwachsen, arbeiten, leben</a:t>
            </a:r>
          </a:p>
          <a:p>
            <a:pPr marL="342900" indent="-342900">
              <a:buSzPct val="100000"/>
              <a:buFont typeface="Arial"/>
              <a:buChar char="•"/>
            </a:pPr>
            <a:r>
              <a:rPr lang="de-DE" dirty="0"/>
              <a:t>Verteilung von Gesundheitsressourcen und -chancen in der Gesellschaft:</a:t>
            </a:r>
            <a:br>
              <a:rPr lang="de-DE" dirty="0"/>
            </a:br>
            <a:r>
              <a:rPr lang="de-DE" dirty="0"/>
              <a:t>Soziale und gesundheitliche Ungleichheit </a:t>
            </a:r>
            <a:br>
              <a:rPr lang="de-DE" dirty="0"/>
            </a:br>
            <a:endParaRPr lang="de-DE" dirty="0"/>
          </a:p>
          <a:p>
            <a:pPr>
              <a:buSzPct val="100000"/>
            </a:pPr>
            <a:r>
              <a:rPr lang="de-DE" dirty="0">
                <a:sym typeface="Wingdings" panose="05000000000000000000" pitchFamily="2" charset="2"/>
              </a:rPr>
              <a:t> </a:t>
            </a:r>
            <a:r>
              <a:rPr lang="de-DE" dirty="0"/>
              <a:t>Gesundheit als Gesamtsystem</a:t>
            </a:r>
          </a:p>
          <a:p>
            <a:pPr>
              <a:buSzPct val="100000"/>
            </a:pPr>
            <a:r>
              <a:rPr lang="de-DE" dirty="0">
                <a:sym typeface="Wingdings" panose="05000000000000000000" pitchFamily="2" charset="2"/>
              </a:rPr>
              <a:t> </a:t>
            </a:r>
            <a:r>
              <a:rPr lang="de-DE" dirty="0"/>
              <a:t>Aufgabe von Prävention und Gesundheitsförderung:    </a:t>
            </a:r>
            <a:r>
              <a:rPr lang="de-DE" b="1" dirty="0"/>
              <a:t>Risiken senken und Chancen schaffen</a:t>
            </a:r>
          </a:p>
        </p:txBody>
      </p:sp>
      <p:sp>
        <p:nvSpPr>
          <p:cNvPr id="10" name="Textfeld 9"/>
          <p:cNvSpPr txBox="1"/>
          <p:nvPr/>
        </p:nvSpPr>
        <p:spPr>
          <a:xfrm>
            <a:off x="468000" y="6120000"/>
            <a:ext cx="5248346" cy="215444"/>
          </a:xfrm>
          <a:prstGeom prst="rect">
            <a:avLst/>
          </a:prstGeom>
          <a:noFill/>
        </p:spPr>
        <p:txBody>
          <a:bodyPr wrap="square" rtlCol="0">
            <a:spAutoFit/>
          </a:bodyPr>
          <a:lstStyle/>
          <a:p>
            <a:r>
              <a:rPr lang="de-DE" sz="800" dirty="0"/>
              <a:t>https://leitbegriffe.bioeg.de/alphabetisches-verzeichnis/determinanten-der-gesundheit/</a:t>
            </a:r>
          </a:p>
        </p:txBody>
      </p:sp>
      <p:sp>
        <p:nvSpPr>
          <p:cNvPr id="5" name="Textfeld 4"/>
          <p:cNvSpPr txBox="1"/>
          <p:nvPr/>
        </p:nvSpPr>
        <p:spPr>
          <a:xfrm>
            <a:off x="684000" y="1044000"/>
            <a:ext cx="6677025" cy="523220"/>
          </a:xfrm>
          <a:prstGeom prst="rect">
            <a:avLst/>
          </a:prstGeom>
          <a:noFill/>
        </p:spPr>
        <p:txBody>
          <a:bodyPr wrap="square" rtlCol="0">
            <a:spAutoFit/>
          </a:bodyPr>
          <a:lstStyle/>
          <a:p>
            <a:r>
              <a:rPr lang="de-DE" sz="2800" b="1" dirty="0">
                <a:latin typeface="+mj-lt"/>
              </a:rPr>
              <a:t>Soziale Determinanten der Gesundheit </a:t>
            </a:r>
          </a:p>
        </p:txBody>
      </p:sp>
      <p:pic>
        <p:nvPicPr>
          <p:cNvPr id="8" name="Grafik 7">
            <a:extLst>
              <a:ext uri="{FF2B5EF4-FFF2-40B4-BE49-F238E27FC236}">
                <a16:creationId xmlns:a16="http://schemas.microsoft.com/office/drawing/2014/main" id="{87BD0214-5FE3-4438-A629-44E8C12771D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41547889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9" name="Inhaltsplatzhalter 8" descr="Familie mit Junge Silhouette">
            <a:extLst>
              <a:ext uri="{FF2B5EF4-FFF2-40B4-BE49-F238E27FC236}">
                <a16:creationId xmlns:a16="http://schemas.microsoft.com/office/drawing/2014/main" id="{ABB81CBB-F03D-96EF-0106-DA4E090010F4}"/>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5638800" y="3544094"/>
            <a:ext cx="914400" cy="914400"/>
          </a:xfrm>
        </p:spPr>
      </p:pic>
      <p:pic>
        <p:nvPicPr>
          <p:cNvPr id="4" name="Grafik 3"/>
          <p:cNvPicPr>
            <a:picLocks noChangeAspect="1"/>
          </p:cNvPicPr>
          <p:nvPr/>
        </p:nvPicPr>
        <p:blipFill>
          <a:blip r:embed="rId5"/>
          <a:stretch>
            <a:fillRect/>
          </a:stretch>
        </p:blipFill>
        <p:spPr>
          <a:xfrm>
            <a:off x="-10415" y="-594"/>
            <a:ext cx="12193057" cy="6858594"/>
          </a:xfrm>
          <a:prstGeom prst="rect">
            <a:avLst/>
          </a:prstGeom>
        </p:spPr>
      </p:pic>
      <p:sp>
        <p:nvSpPr>
          <p:cNvPr id="7" name="Rechteck 6"/>
          <p:cNvSpPr/>
          <p:nvPr/>
        </p:nvSpPr>
        <p:spPr>
          <a:xfrm>
            <a:off x="720000" y="1620000"/>
            <a:ext cx="6096000" cy="3970318"/>
          </a:xfrm>
          <a:prstGeom prst="rect">
            <a:avLst/>
          </a:prstGeom>
        </p:spPr>
        <p:txBody>
          <a:bodyPr>
            <a:spAutoFit/>
          </a:bodyPr>
          <a:lstStyle/>
          <a:p>
            <a:pPr>
              <a:buSzPct val="100000"/>
            </a:pPr>
            <a:r>
              <a:rPr lang="de-DE" i="1" dirty="0"/>
              <a:t>Beispiel Themenschwerpunkt Familie und Gesundheit</a:t>
            </a:r>
          </a:p>
          <a:p>
            <a:pPr>
              <a:buSzPct val="100000"/>
            </a:pPr>
            <a:endParaRPr lang="de-DE" b="1" dirty="0">
              <a:solidFill>
                <a:srgbClr val="C00000"/>
              </a:solidFill>
            </a:endParaRPr>
          </a:p>
          <a:p>
            <a:pPr marL="568325" lvl="1" indent="-342900">
              <a:lnSpc>
                <a:spcPct val="150000"/>
              </a:lnSpc>
              <a:buSzPct val="100000"/>
              <a:buFont typeface="Arial" panose="020B0604020202020204" pitchFamily="34" charset="0"/>
              <a:buChar char="•"/>
            </a:pPr>
            <a:r>
              <a:rPr lang="de-DE" dirty="0"/>
              <a:t>Soziökonomische Lage Eltern</a:t>
            </a:r>
          </a:p>
          <a:p>
            <a:pPr marL="568325" lvl="1" indent="-342900">
              <a:lnSpc>
                <a:spcPct val="150000"/>
              </a:lnSpc>
              <a:buSzPct val="100000"/>
              <a:buFont typeface="Arial" panose="020B0604020202020204" pitchFamily="34" charset="0"/>
              <a:buChar char="•"/>
            </a:pPr>
            <a:r>
              <a:rPr lang="de-DE" dirty="0"/>
              <a:t>Familienform und -klima</a:t>
            </a:r>
          </a:p>
          <a:p>
            <a:pPr marL="568325" lvl="1" indent="-342900">
              <a:lnSpc>
                <a:spcPct val="150000"/>
              </a:lnSpc>
              <a:buSzPct val="100000"/>
              <a:buFont typeface="Arial" panose="020B0604020202020204" pitchFamily="34" charset="0"/>
              <a:buChar char="•"/>
            </a:pPr>
            <a:r>
              <a:rPr lang="de-DE" dirty="0"/>
              <a:t>Erziehungsstil der Eltern</a:t>
            </a:r>
          </a:p>
          <a:p>
            <a:pPr marL="568325" lvl="1" indent="-342900">
              <a:lnSpc>
                <a:spcPct val="150000"/>
              </a:lnSpc>
              <a:buSzPct val="100000"/>
              <a:buFont typeface="Arial" panose="020B0604020202020204" pitchFamily="34" charset="0"/>
              <a:buChar char="•"/>
            </a:pPr>
            <a:r>
              <a:rPr lang="de-DE" dirty="0"/>
              <a:t>Elterliche Belastungen</a:t>
            </a:r>
          </a:p>
          <a:p>
            <a:pPr marL="568325" lvl="1" indent="-342900">
              <a:lnSpc>
                <a:spcPct val="150000"/>
              </a:lnSpc>
              <a:buSzPct val="100000"/>
              <a:buFont typeface="Arial" panose="020B0604020202020204" pitchFamily="34" charset="0"/>
              <a:buChar char="•"/>
            </a:pPr>
            <a:r>
              <a:rPr lang="de-DE" dirty="0"/>
              <a:t>Gesundheitsverhalten der Eltern</a:t>
            </a:r>
          </a:p>
          <a:p>
            <a:pPr marL="568325" lvl="1" indent="-342900">
              <a:lnSpc>
                <a:spcPct val="150000"/>
              </a:lnSpc>
              <a:buSzPct val="100000"/>
              <a:buFont typeface="Arial" panose="020B0604020202020204" pitchFamily="34" charset="0"/>
              <a:buChar char="•"/>
            </a:pPr>
            <a:r>
              <a:rPr lang="de-DE" dirty="0"/>
              <a:t>Anzahl Geschwister</a:t>
            </a:r>
          </a:p>
          <a:p>
            <a:pPr marL="568325" lvl="1" indent="-342900">
              <a:lnSpc>
                <a:spcPct val="150000"/>
              </a:lnSpc>
              <a:buSzPct val="100000"/>
              <a:buFont typeface="Arial" panose="020B0604020202020204" pitchFamily="34" charset="0"/>
              <a:buChar char="•"/>
            </a:pPr>
            <a:r>
              <a:rPr lang="de-DE" dirty="0"/>
              <a:t>Biografische Übergänge</a:t>
            </a:r>
          </a:p>
          <a:p>
            <a:pPr marL="568325" lvl="1" indent="-342900">
              <a:lnSpc>
                <a:spcPct val="150000"/>
              </a:lnSpc>
              <a:buSzPct val="100000"/>
              <a:buFont typeface="Arial" panose="020B0604020202020204" pitchFamily="34" charset="0"/>
              <a:buChar char="•"/>
            </a:pPr>
            <a:r>
              <a:rPr lang="de-DE" dirty="0"/>
              <a:t>Vereinbarkeit Familie und Beruf</a:t>
            </a:r>
          </a:p>
        </p:txBody>
      </p:sp>
      <p:sp>
        <p:nvSpPr>
          <p:cNvPr id="12" name="Textfeld 11"/>
          <p:cNvSpPr txBox="1"/>
          <p:nvPr/>
        </p:nvSpPr>
        <p:spPr>
          <a:xfrm>
            <a:off x="468000" y="6120000"/>
            <a:ext cx="4522412" cy="215444"/>
          </a:xfrm>
          <a:prstGeom prst="rect">
            <a:avLst/>
          </a:prstGeom>
          <a:noFill/>
        </p:spPr>
        <p:txBody>
          <a:bodyPr wrap="square" rtlCol="0">
            <a:spAutoFit/>
          </a:bodyPr>
          <a:lstStyle/>
          <a:p>
            <a:r>
              <a:rPr lang="de-DE" sz="800" dirty="0"/>
              <a:t>https://www.rki.de/DE/Content/Institut/OrgEinheiten/Abt2/FG28/fg28_node.html</a:t>
            </a:r>
          </a:p>
        </p:txBody>
      </p:sp>
      <p:sp>
        <p:nvSpPr>
          <p:cNvPr id="6" name="Textfeld 5"/>
          <p:cNvSpPr txBox="1"/>
          <p:nvPr/>
        </p:nvSpPr>
        <p:spPr>
          <a:xfrm>
            <a:off x="684000" y="1044000"/>
            <a:ext cx="9198904" cy="523220"/>
          </a:xfrm>
          <a:prstGeom prst="rect">
            <a:avLst/>
          </a:prstGeom>
          <a:noFill/>
        </p:spPr>
        <p:txBody>
          <a:bodyPr wrap="square" rtlCol="0">
            <a:spAutoFit/>
          </a:bodyPr>
          <a:lstStyle/>
          <a:p>
            <a:r>
              <a:rPr lang="de-DE" sz="2800" b="1" dirty="0">
                <a:latin typeface="+mj-lt"/>
              </a:rPr>
              <a:t>Soziale Determinanten in der Praxis – Robert Koch-Institut </a:t>
            </a:r>
          </a:p>
        </p:txBody>
      </p:sp>
      <p:pic>
        <p:nvPicPr>
          <p:cNvPr id="10" name="Grafik 9">
            <a:extLst>
              <a:ext uri="{FF2B5EF4-FFF2-40B4-BE49-F238E27FC236}">
                <a16:creationId xmlns:a16="http://schemas.microsoft.com/office/drawing/2014/main" id="{0B203FB3-D611-4AC6-AA9A-6257CB6647D3}"/>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pic>
        <p:nvPicPr>
          <p:cNvPr id="14" name="Grafik 13" descr="Mann mit Kind Silhouette">
            <a:extLst>
              <a:ext uri="{FF2B5EF4-FFF2-40B4-BE49-F238E27FC236}">
                <a16:creationId xmlns:a16="http://schemas.microsoft.com/office/drawing/2014/main" id="{5E575D70-7F82-CAC3-ECFC-A7B3C7DE9EA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80819" y="4429897"/>
            <a:ext cx="914400" cy="914400"/>
          </a:xfrm>
          <a:prstGeom prst="rect">
            <a:avLst/>
          </a:prstGeom>
        </p:spPr>
      </p:pic>
      <p:pic>
        <p:nvPicPr>
          <p:cNvPr id="16" name="Grafik 15" descr="Frau mit Kind Silhouette">
            <a:extLst>
              <a:ext uri="{FF2B5EF4-FFF2-40B4-BE49-F238E27FC236}">
                <a16:creationId xmlns:a16="http://schemas.microsoft.com/office/drawing/2014/main" id="{06A078D7-D707-113A-3F32-FB0D2C8B928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887366" y="2585993"/>
            <a:ext cx="914400" cy="914400"/>
          </a:xfrm>
          <a:prstGeom prst="rect">
            <a:avLst/>
          </a:prstGeom>
        </p:spPr>
      </p:pic>
      <p:pic>
        <p:nvPicPr>
          <p:cNvPr id="18" name="Grafik 17" descr="Mann mit Baby Silhouette">
            <a:extLst>
              <a:ext uri="{FF2B5EF4-FFF2-40B4-BE49-F238E27FC236}">
                <a16:creationId xmlns:a16="http://schemas.microsoft.com/office/drawing/2014/main" id="{7226D13B-425C-967A-320A-E584CF383A6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278662" y="3382434"/>
            <a:ext cx="822535" cy="822535"/>
          </a:xfrm>
          <a:prstGeom prst="rect">
            <a:avLst/>
          </a:prstGeom>
        </p:spPr>
      </p:pic>
      <p:pic>
        <p:nvPicPr>
          <p:cNvPr id="20" name="Grafik 19" descr="Mutter mit Kinderwagen Silhouette">
            <a:extLst>
              <a:ext uri="{FF2B5EF4-FFF2-40B4-BE49-F238E27FC236}">
                <a16:creationId xmlns:a16="http://schemas.microsoft.com/office/drawing/2014/main" id="{18D1AC28-1C24-710A-E4CD-B78506E4B09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362877" y="3660701"/>
            <a:ext cx="914400" cy="914400"/>
          </a:xfrm>
          <a:prstGeom prst="rect">
            <a:avLst/>
          </a:prstGeom>
        </p:spPr>
      </p:pic>
      <p:pic>
        <p:nvPicPr>
          <p:cNvPr id="22" name="Grafik 21" descr="Zwei Männer Silhouette">
            <a:extLst>
              <a:ext uri="{FF2B5EF4-FFF2-40B4-BE49-F238E27FC236}">
                <a16:creationId xmlns:a16="http://schemas.microsoft.com/office/drawing/2014/main" id="{30E80664-21E1-2240-46C9-5AF73803967B}"/>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003876" y="3805409"/>
            <a:ext cx="914400" cy="914400"/>
          </a:xfrm>
          <a:prstGeom prst="rect">
            <a:avLst/>
          </a:prstGeom>
        </p:spPr>
      </p:pic>
      <p:pic>
        <p:nvPicPr>
          <p:cNvPr id="24" name="Grafik 23" descr="Zwei Frauen Silhouette">
            <a:extLst>
              <a:ext uri="{FF2B5EF4-FFF2-40B4-BE49-F238E27FC236}">
                <a16:creationId xmlns:a16="http://schemas.microsoft.com/office/drawing/2014/main" id="{930ED508-7DB6-2491-ED86-6978A018C232}"/>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856758" y="2700901"/>
            <a:ext cx="914400" cy="914400"/>
          </a:xfrm>
          <a:prstGeom prst="rect">
            <a:avLst/>
          </a:prstGeom>
        </p:spPr>
      </p:pic>
      <p:pic>
        <p:nvPicPr>
          <p:cNvPr id="26" name="Grafik 25" descr="Familie mit zwei Kindern Silhouette">
            <a:extLst>
              <a:ext uri="{FF2B5EF4-FFF2-40B4-BE49-F238E27FC236}">
                <a16:creationId xmlns:a16="http://schemas.microsoft.com/office/drawing/2014/main" id="{A523EEDF-D0A5-EEC8-273C-1F3AC41F5C51}"/>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957738" y="4224869"/>
            <a:ext cx="914400" cy="914400"/>
          </a:xfrm>
          <a:prstGeom prst="rect">
            <a:avLst/>
          </a:prstGeom>
        </p:spPr>
      </p:pic>
      <p:pic>
        <p:nvPicPr>
          <p:cNvPr id="28" name="Grafik 27" descr="Mann und Frau Silhouette">
            <a:extLst>
              <a:ext uri="{FF2B5EF4-FFF2-40B4-BE49-F238E27FC236}">
                <a16:creationId xmlns:a16="http://schemas.microsoft.com/office/drawing/2014/main" id="{876151EC-33F9-66C9-8F9A-C80F50C7454C}"/>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7956270" y="2681531"/>
            <a:ext cx="914400" cy="914400"/>
          </a:xfrm>
          <a:prstGeom prst="rect">
            <a:avLst/>
          </a:prstGeom>
        </p:spPr>
      </p:pic>
      <p:pic>
        <p:nvPicPr>
          <p:cNvPr id="30" name="Grafik 29" descr="Schuljunge Silhouette">
            <a:extLst>
              <a:ext uri="{FF2B5EF4-FFF2-40B4-BE49-F238E27FC236}">
                <a16:creationId xmlns:a16="http://schemas.microsoft.com/office/drawing/2014/main" id="{781CA650-EEBD-0695-3F1D-F924BFC32E68}"/>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8642329" y="3238156"/>
            <a:ext cx="605448" cy="605448"/>
          </a:xfrm>
          <a:prstGeom prst="rect">
            <a:avLst/>
          </a:prstGeom>
        </p:spPr>
      </p:pic>
      <p:pic>
        <p:nvPicPr>
          <p:cNvPr id="32" name="Grafik 31" descr="Schulmädchen Silhouette">
            <a:extLst>
              <a:ext uri="{FF2B5EF4-FFF2-40B4-BE49-F238E27FC236}">
                <a16:creationId xmlns:a16="http://schemas.microsoft.com/office/drawing/2014/main" id="{DA2C1585-A9EF-C20B-92A8-99570EA0629F}"/>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10907680" y="3295384"/>
            <a:ext cx="652640" cy="652640"/>
          </a:xfrm>
          <a:prstGeom prst="rect">
            <a:avLst/>
          </a:prstGeom>
        </p:spPr>
      </p:pic>
      <p:pic>
        <p:nvPicPr>
          <p:cNvPr id="34" name="Grafik 33" descr="Kind mit Ballon Silhouette">
            <a:extLst>
              <a:ext uri="{FF2B5EF4-FFF2-40B4-BE49-F238E27FC236}">
                <a16:creationId xmlns:a16="http://schemas.microsoft.com/office/drawing/2014/main" id="{A375C85F-B1A5-9EF0-B649-05CB6020ACA7}"/>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10414280" y="2514880"/>
            <a:ext cx="914400" cy="914400"/>
          </a:xfrm>
          <a:prstGeom prst="rect">
            <a:avLst/>
          </a:prstGeom>
        </p:spPr>
      </p:pic>
      <p:pic>
        <p:nvPicPr>
          <p:cNvPr id="36" name="Grafik 35" descr="Baby Silhouette">
            <a:extLst>
              <a:ext uri="{FF2B5EF4-FFF2-40B4-BE49-F238E27FC236}">
                <a16:creationId xmlns:a16="http://schemas.microsoft.com/office/drawing/2014/main" id="{FAE12F17-D87A-D21E-C7EA-FF59C94DEF5F}"/>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8724046" y="3877067"/>
            <a:ext cx="467600" cy="467600"/>
          </a:xfrm>
          <a:prstGeom prst="rect">
            <a:avLst/>
          </a:prstGeom>
        </p:spPr>
      </p:pic>
    </p:spTree>
    <p:extLst>
      <p:ext uri="{BB962C8B-B14F-4D97-AF65-F5344CB8AC3E}">
        <p14:creationId xmlns:p14="http://schemas.microsoft.com/office/powerpoint/2010/main" val="4663827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9" name="Rechteck 8"/>
          <p:cNvSpPr/>
          <p:nvPr/>
        </p:nvSpPr>
        <p:spPr>
          <a:xfrm>
            <a:off x="720000" y="1620000"/>
            <a:ext cx="10637520" cy="2585323"/>
          </a:xfrm>
          <a:prstGeom prst="rect">
            <a:avLst/>
          </a:prstGeom>
        </p:spPr>
        <p:txBody>
          <a:bodyPr wrap="square">
            <a:spAutoFit/>
          </a:bodyPr>
          <a:lstStyle/>
          <a:p>
            <a:pPr marL="342900" lvl="0" indent="-342900">
              <a:buFont typeface="Arial" panose="020B0604020202020204" pitchFamily="34" charset="0"/>
              <a:buChar char="•"/>
            </a:pPr>
            <a:r>
              <a:rPr lang="de-DE" dirty="0"/>
              <a:t>Sozialmedizin/Public </a:t>
            </a:r>
            <a:r>
              <a:rPr lang="de-DE" dirty="0" err="1"/>
              <a:t>Health</a:t>
            </a:r>
            <a:r>
              <a:rPr lang="de-DE" dirty="0"/>
              <a:t> als öffentliche Aufgabe</a:t>
            </a:r>
            <a:br>
              <a:rPr lang="de-DE" dirty="0"/>
            </a:br>
            <a:endParaRPr lang="de-DE" dirty="0"/>
          </a:p>
          <a:p>
            <a:pPr marL="342900" lvl="0" indent="-342900">
              <a:buFont typeface="Arial" panose="020B0604020202020204" pitchFamily="34" charset="0"/>
              <a:buChar char="•"/>
            </a:pPr>
            <a:r>
              <a:rPr lang="de-DE" dirty="0"/>
              <a:t>Einflussfaktoren formen gesundheitliche Lage von Individuen und Regionen:</a:t>
            </a:r>
          </a:p>
          <a:p>
            <a:pPr marL="568325" lvl="1" indent="-342900">
              <a:buFont typeface="Arial" panose="020B0604020202020204" pitchFamily="34" charset="0"/>
              <a:buChar char="•"/>
            </a:pPr>
            <a:r>
              <a:rPr lang="de-DE" dirty="0"/>
              <a:t>Lebens- und Arbeitsbedingungen, Umwelt, Politik, Wirtschaft…</a:t>
            </a:r>
          </a:p>
          <a:p>
            <a:pPr marL="568325" lvl="1" indent="-342900">
              <a:buFont typeface="Arial" panose="020B0604020202020204" pitchFamily="34" charset="0"/>
              <a:buChar char="•"/>
            </a:pPr>
            <a:r>
              <a:rPr lang="de-DE" dirty="0"/>
              <a:t>(Soziale) Determinanten von Gesundheit</a:t>
            </a:r>
            <a:br>
              <a:rPr lang="de-DE" dirty="0"/>
            </a:br>
            <a:endParaRPr lang="de-DE" dirty="0"/>
          </a:p>
          <a:p>
            <a:pPr marL="342900" lvl="0" indent="-342900">
              <a:buFont typeface="Arial" panose="020B0604020202020204" pitchFamily="34" charset="0"/>
              <a:buChar char="•"/>
            </a:pPr>
            <a:r>
              <a:rPr lang="de-DE" dirty="0"/>
              <a:t>Bedeutsamkeit für das zukünftige Berufsleben</a:t>
            </a:r>
          </a:p>
          <a:p>
            <a:pPr marL="568325" lvl="1" indent="-342900">
              <a:buFont typeface="Arial" panose="020B0604020202020204" pitchFamily="34" charset="0"/>
              <a:buChar char="•"/>
            </a:pPr>
            <a:r>
              <a:rPr lang="de-DE" dirty="0"/>
              <a:t>Verständnis der komplexen Mechanismen von Ungleichheiten</a:t>
            </a:r>
          </a:p>
          <a:p>
            <a:pPr marL="568325" lvl="1" indent="-342900">
              <a:buFont typeface="Arial" panose="020B0604020202020204" pitchFamily="34" charset="0"/>
              <a:buChar char="•"/>
            </a:pPr>
            <a:r>
              <a:rPr lang="de-DE" dirty="0"/>
              <a:t>Reflexion der eigenen Rolle als Ärztin/Arzt</a:t>
            </a:r>
          </a:p>
        </p:txBody>
      </p:sp>
      <p:sp>
        <p:nvSpPr>
          <p:cNvPr id="8" name="Rechteck 7"/>
          <p:cNvSpPr/>
          <p:nvPr/>
        </p:nvSpPr>
        <p:spPr>
          <a:xfrm>
            <a:off x="684000" y="1044000"/>
            <a:ext cx="2088457" cy="523220"/>
          </a:xfrm>
          <a:prstGeom prst="rect">
            <a:avLst/>
          </a:prstGeom>
        </p:spPr>
        <p:txBody>
          <a:bodyPr wrap="none">
            <a:spAutoFit/>
          </a:bodyPr>
          <a:lstStyle/>
          <a:p>
            <a:r>
              <a:rPr lang="de-DE" sz="2800" b="1" dirty="0">
                <a:latin typeface="+mj-lt"/>
              </a:rPr>
              <a:t>Zwischenfazit</a:t>
            </a:r>
          </a:p>
        </p:txBody>
      </p:sp>
      <p:pic>
        <p:nvPicPr>
          <p:cNvPr id="7" name="Grafik 6">
            <a:extLst>
              <a:ext uri="{FF2B5EF4-FFF2-40B4-BE49-F238E27FC236}">
                <a16:creationId xmlns:a16="http://schemas.microsoft.com/office/drawing/2014/main" id="{563F7F4C-4B62-465E-AD9F-6B57E4FB01E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21107326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9" name="Rechteck 8"/>
          <p:cNvSpPr/>
          <p:nvPr/>
        </p:nvSpPr>
        <p:spPr>
          <a:xfrm>
            <a:off x="720000" y="1620000"/>
            <a:ext cx="10637520" cy="2031325"/>
          </a:xfrm>
          <a:prstGeom prst="rect">
            <a:avLst/>
          </a:prstGeom>
        </p:spPr>
        <p:txBody>
          <a:bodyPr wrap="square">
            <a:spAutoFit/>
          </a:bodyPr>
          <a:lstStyle/>
          <a:p>
            <a:r>
              <a:rPr lang="de-DE" dirty="0"/>
              <a:t>Im Folgenden erhalten Sie einen Fall. Jede*r von Ihnen bearbeitet bitte folgende Punkte in Einzelarbeit: </a:t>
            </a:r>
          </a:p>
          <a:p>
            <a:endParaRPr lang="de-DE" dirty="0"/>
          </a:p>
          <a:p>
            <a:pPr marL="457200" indent="-457200">
              <a:buFont typeface="Arial"/>
              <a:buAutoNum type="arabicPeriod"/>
            </a:pPr>
            <a:r>
              <a:rPr lang="de-DE" dirty="0"/>
              <a:t>Erzählen Sie die Geschichte weiter. Was meinen Sie was passiert?</a:t>
            </a:r>
          </a:p>
          <a:p>
            <a:pPr marL="457200" indent="-457200">
              <a:buAutoNum type="arabicPeriod"/>
            </a:pPr>
            <a:r>
              <a:rPr lang="de-DE" dirty="0"/>
              <a:t>Welche Herausforderungen finden Sie im Leben der Person? Beschreiben/benennen Sie diese.</a:t>
            </a:r>
            <a:br>
              <a:rPr lang="de-DE" dirty="0"/>
            </a:br>
            <a:endParaRPr lang="de-DE" dirty="0"/>
          </a:p>
          <a:p>
            <a:r>
              <a:rPr lang="de-DE" dirty="0">
                <a:sym typeface="Wingdings" panose="05000000000000000000" pitchFamily="2" charset="2"/>
              </a:rPr>
              <a:t> </a:t>
            </a:r>
            <a:r>
              <a:rPr lang="de-DE" dirty="0"/>
              <a:t>Schriftlich festhalten und in der nächsten Sitzung an die dozierende Person abgeben; bitte mit Ihrem Namen versehen</a:t>
            </a:r>
          </a:p>
        </p:txBody>
      </p:sp>
      <p:sp>
        <p:nvSpPr>
          <p:cNvPr id="8" name="Rechteck 7"/>
          <p:cNvSpPr/>
          <p:nvPr/>
        </p:nvSpPr>
        <p:spPr>
          <a:xfrm>
            <a:off x="684000" y="1044000"/>
            <a:ext cx="4779001" cy="523220"/>
          </a:xfrm>
          <a:prstGeom prst="rect">
            <a:avLst/>
          </a:prstGeom>
        </p:spPr>
        <p:txBody>
          <a:bodyPr wrap="none">
            <a:spAutoFit/>
          </a:bodyPr>
          <a:lstStyle/>
          <a:p>
            <a:r>
              <a:rPr lang="de-DE" sz="2800" b="1" dirty="0">
                <a:latin typeface="+mj-lt"/>
              </a:rPr>
              <a:t>Jetzt sind Sie dran…. Einzelarbeit</a:t>
            </a:r>
          </a:p>
        </p:txBody>
      </p:sp>
      <p:pic>
        <p:nvPicPr>
          <p:cNvPr id="7" name="Grafik 6">
            <a:extLst>
              <a:ext uri="{FF2B5EF4-FFF2-40B4-BE49-F238E27FC236}">
                <a16:creationId xmlns:a16="http://schemas.microsoft.com/office/drawing/2014/main" id="{2DEB6868-F477-49F8-8CFD-A09FA48D433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053747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3"/>
          <a:stretch>
            <a:fillRect/>
          </a:stretch>
        </p:blipFill>
        <p:spPr>
          <a:xfrm>
            <a:off x="-529" y="-297"/>
            <a:ext cx="12193057" cy="6858594"/>
          </a:xfrm>
          <a:prstGeom prst="rect">
            <a:avLst/>
          </a:prstGeom>
        </p:spPr>
      </p:pic>
      <p:sp>
        <p:nvSpPr>
          <p:cNvPr id="9" name="Rechteck 8"/>
          <p:cNvSpPr/>
          <p:nvPr/>
        </p:nvSpPr>
        <p:spPr>
          <a:xfrm>
            <a:off x="720000" y="1620000"/>
            <a:ext cx="10942320" cy="3693319"/>
          </a:xfrm>
          <a:prstGeom prst="rect">
            <a:avLst/>
          </a:prstGeom>
        </p:spPr>
        <p:txBody>
          <a:bodyPr wrap="square">
            <a:spAutoFit/>
          </a:bodyPr>
          <a:lstStyle/>
          <a:p>
            <a:r>
              <a:rPr lang="de-DE" i="1" dirty="0"/>
              <a:t>Sechs Personen haben jeweils einen identischen Fall. </a:t>
            </a:r>
            <a:br>
              <a:rPr lang="de-DE" dirty="0"/>
            </a:br>
            <a:endParaRPr lang="de-DE" dirty="0"/>
          </a:p>
          <a:p>
            <a:pPr marL="568325" lvl="1" indent="-342900">
              <a:buFont typeface="Arial" panose="020B0604020202020204" pitchFamily="34" charset="0"/>
              <a:buChar char="•"/>
            </a:pPr>
            <a:r>
              <a:rPr lang="de-DE" dirty="0"/>
              <a:t>Finden Sie Ihre Gruppe</a:t>
            </a:r>
          </a:p>
          <a:p>
            <a:pPr marL="568325" lvl="1" indent="-342900">
              <a:buFont typeface="Arial" panose="020B0604020202020204" pitchFamily="34" charset="0"/>
              <a:buChar char="•"/>
            </a:pPr>
            <a:r>
              <a:rPr lang="de-DE" dirty="0"/>
              <a:t>Stellen Sie sich gegenseitig dar, welche Herausforderungen Sie bei dem Fall herausgearbeitet haben und bearbeiten Sie gemeinsam folgende Fragen zu dem Fall: </a:t>
            </a:r>
            <a:br>
              <a:rPr lang="de-DE" dirty="0"/>
            </a:br>
            <a:endParaRPr lang="de-DE" dirty="0"/>
          </a:p>
          <a:p>
            <a:pPr marL="457200" indent="-457200">
              <a:buAutoNum type="arabicPeriod"/>
            </a:pPr>
            <a:r>
              <a:rPr lang="de-DE" dirty="0"/>
              <a:t>Wie würden Sie die von Ihnen beschriebenen Herausforderungen behandeln?</a:t>
            </a:r>
          </a:p>
          <a:p>
            <a:pPr marL="457200" indent="-457200">
              <a:buAutoNum type="arabicPeriod"/>
            </a:pPr>
            <a:r>
              <a:rPr lang="de-DE" dirty="0"/>
              <a:t>Welche Ursachen vermuten Sie hinter den körperlichen Befunden? Legen Sie dar.</a:t>
            </a:r>
          </a:p>
          <a:p>
            <a:pPr marL="457200" indent="-457200">
              <a:buAutoNum type="arabicPeriod"/>
            </a:pPr>
            <a:r>
              <a:rPr lang="de-DE" dirty="0"/>
              <a:t>Hätte es hier präventive Ansätze gegeben, die die Erkrankungen hätten verhindern könnten. Welche? </a:t>
            </a:r>
          </a:p>
          <a:p>
            <a:pPr marL="457200" indent="-457200">
              <a:buAutoNum type="arabicPeriod"/>
            </a:pPr>
            <a:r>
              <a:rPr lang="de-DE" dirty="0"/>
              <a:t>Frage 4 unterscheidet sich je nach Fall. Sie finden sie auf Ihrem Handout.</a:t>
            </a:r>
          </a:p>
          <a:p>
            <a:pPr marL="342900" indent="-342900">
              <a:buFont typeface="Wingdings" panose="05000000000000000000" pitchFamily="2" charset="2"/>
              <a:buChar char="Ø"/>
            </a:pPr>
            <a:endParaRPr lang="de-DE" dirty="0"/>
          </a:p>
          <a:p>
            <a:pPr marL="342900" indent="-342900">
              <a:buFont typeface="Wingdings" panose="05000000000000000000" pitchFamily="2" charset="2"/>
              <a:buChar char="à"/>
            </a:pPr>
            <a:r>
              <a:rPr lang="de-DE" dirty="0"/>
              <a:t>Präsentieren Sie Ihre Ergebnisse der Seminargruppe in der nächsten Seminarsitzung. </a:t>
            </a:r>
          </a:p>
          <a:p>
            <a:pPr marL="342900" indent="-342900">
              <a:buFont typeface="Wingdings" panose="05000000000000000000" pitchFamily="2" charset="2"/>
              <a:buChar char="à"/>
            </a:pPr>
            <a:r>
              <a:rPr lang="de-DE" dirty="0"/>
              <a:t>Nutzen Sie visuelle Hilfsmittel für die Präsentation (z. B. PowerPoint)</a:t>
            </a:r>
          </a:p>
        </p:txBody>
      </p:sp>
      <p:sp>
        <p:nvSpPr>
          <p:cNvPr id="8" name="Rechteck 7"/>
          <p:cNvSpPr/>
          <p:nvPr/>
        </p:nvSpPr>
        <p:spPr>
          <a:xfrm>
            <a:off x="684000" y="1044000"/>
            <a:ext cx="5210978" cy="523220"/>
          </a:xfrm>
          <a:prstGeom prst="rect">
            <a:avLst/>
          </a:prstGeom>
        </p:spPr>
        <p:txBody>
          <a:bodyPr wrap="none">
            <a:spAutoFit/>
          </a:bodyPr>
          <a:lstStyle/>
          <a:p>
            <a:r>
              <a:rPr lang="de-DE" sz="2800" b="1" dirty="0">
                <a:latin typeface="+mj-lt"/>
              </a:rPr>
              <a:t>Jetzt sind Sie dran…. Gruppenarbeit</a:t>
            </a:r>
          </a:p>
        </p:txBody>
      </p:sp>
      <p:pic>
        <p:nvPicPr>
          <p:cNvPr id="7" name="Grafik 6">
            <a:extLst>
              <a:ext uri="{FF2B5EF4-FFF2-40B4-BE49-F238E27FC236}">
                <a16:creationId xmlns:a16="http://schemas.microsoft.com/office/drawing/2014/main" id="{9A3CD79F-5D55-438F-ACFB-2A2802CA1F1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622450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0CB9E4-451E-41A6-99DD-771788D5F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Textfeld 6">
            <a:extLst>
              <a:ext uri="{FF2B5EF4-FFF2-40B4-BE49-F238E27FC236}">
                <a16:creationId xmlns:a16="http://schemas.microsoft.com/office/drawing/2014/main" id="{52AAEFFD-AF9F-406E-A92F-DD4C14F8ABBE}"/>
              </a:ext>
            </a:extLst>
          </p:cNvPr>
          <p:cNvSpPr txBox="1"/>
          <p:nvPr/>
        </p:nvSpPr>
        <p:spPr>
          <a:xfrm>
            <a:off x="3211476" y="595832"/>
            <a:ext cx="2989299" cy="1938992"/>
          </a:xfrm>
          <a:prstGeom prst="rect">
            <a:avLst/>
          </a:prstGeom>
          <a:noFill/>
        </p:spPr>
        <p:txBody>
          <a:bodyPr wrap="square" rtlCol="0">
            <a:spAutoFit/>
          </a:bodyPr>
          <a:lstStyle/>
          <a:p>
            <a:r>
              <a:rPr lang="de-DE" sz="6000" dirty="0">
                <a:latin typeface="+mj-lt"/>
              </a:rPr>
              <a:t>Vielen </a:t>
            </a:r>
          </a:p>
          <a:p>
            <a:r>
              <a:rPr lang="de-DE" sz="6000" dirty="0">
                <a:latin typeface="+mj-lt"/>
              </a:rPr>
              <a:t>Dank!</a:t>
            </a:r>
          </a:p>
        </p:txBody>
      </p:sp>
      <p:sp>
        <p:nvSpPr>
          <p:cNvPr id="10" name="Textfeld 9">
            <a:extLst>
              <a:ext uri="{FF2B5EF4-FFF2-40B4-BE49-F238E27FC236}">
                <a16:creationId xmlns:a16="http://schemas.microsoft.com/office/drawing/2014/main" id="{DECEE94B-C383-407F-9EBA-1CF821B27E05}"/>
              </a:ext>
            </a:extLst>
          </p:cNvPr>
          <p:cNvSpPr txBox="1"/>
          <p:nvPr/>
        </p:nvSpPr>
        <p:spPr>
          <a:xfrm>
            <a:off x="10221876" y="5176872"/>
            <a:ext cx="2989299" cy="461665"/>
          </a:xfrm>
          <a:prstGeom prst="rect">
            <a:avLst/>
          </a:prstGeom>
          <a:noFill/>
        </p:spPr>
        <p:txBody>
          <a:bodyPr wrap="square" rtlCol="0">
            <a:spAutoFit/>
          </a:bodyPr>
          <a:lstStyle/>
          <a:p>
            <a:r>
              <a:rPr lang="de-DE" sz="2400" dirty="0">
                <a:solidFill>
                  <a:srgbClr val="FF0000"/>
                </a:solidFill>
                <a:latin typeface="+mj-lt"/>
              </a:rPr>
              <a:t>QR Code</a:t>
            </a:r>
          </a:p>
        </p:txBody>
      </p:sp>
      <p:pic>
        <p:nvPicPr>
          <p:cNvPr id="11" name="Grafik 10">
            <a:extLst>
              <a:ext uri="{FF2B5EF4-FFF2-40B4-BE49-F238E27FC236}">
                <a16:creationId xmlns:a16="http://schemas.microsoft.com/office/drawing/2014/main" id="{4547D86E-F036-4B20-96B9-82A7F9EA617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74621" y="3429000"/>
            <a:ext cx="1937574" cy="538394"/>
          </a:xfrm>
          <a:prstGeom prst="rect">
            <a:avLst/>
          </a:prstGeom>
        </p:spPr>
      </p:pic>
    </p:spTree>
    <p:extLst>
      <p:ext uri="{BB962C8B-B14F-4D97-AF65-F5344CB8AC3E}">
        <p14:creationId xmlns:p14="http://schemas.microsoft.com/office/powerpoint/2010/main" val="238849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3266B-2C71-F6FD-01D3-67388D09D86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897D8CC-ABE0-D4B6-DA25-EB2BB6854A98}"/>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A8762988-71FC-39BD-56BE-FC96A70C68CD}"/>
              </a:ext>
            </a:extLst>
          </p:cNvPr>
          <p:cNvSpPr>
            <a:spLocks noGrp="1"/>
          </p:cNvSpPr>
          <p:nvPr>
            <p:ph idx="1"/>
          </p:nvPr>
        </p:nvSpPr>
        <p:spPr/>
        <p:txBody>
          <a:bodyPr/>
          <a:lstStyle/>
          <a:p>
            <a:endParaRPr lang="de-DE" dirty="0"/>
          </a:p>
        </p:txBody>
      </p:sp>
      <p:pic>
        <p:nvPicPr>
          <p:cNvPr id="4" name="Grafik 3">
            <a:extLst>
              <a:ext uri="{FF2B5EF4-FFF2-40B4-BE49-F238E27FC236}">
                <a16:creationId xmlns:a16="http://schemas.microsoft.com/office/drawing/2014/main" id="{996C5749-41A2-CF8B-AB29-62952DF74501}"/>
              </a:ext>
            </a:extLst>
          </p:cNvPr>
          <p:cNvPicPr>
            <a:picLocks noChangeAspect="1"/>
          </p:cNvPicPr>
          <p:nvPr/>
        </p:nvPicPr>
        <p:blipFill>
          <a:blip r:embed="rId3"/>
          <a:stretch>
            <a:fillRect/>
          </a:stretch>
        </p:blipFill>
        <p:spPr>
          <a:xfrm>
            <a:off x="-529" y="-297"/>
            <a:ext cx="12193057" cy="6858594"/>
          </a:xfrm>
          <a:prstGeom prst="rect">
            <a:avLst/>
          </a:prstGeom>
        </p:spPr>
      </p:pic>
      <p:pic>
        <p:nvPicPr>
          <p:cNvPr id="7" name="Grafik 6">
            <a:extLst>
              <a:ext uri="{FF2B5EF4-FFF2-40B4-BE49-F238E27FC236}">
                <a16:creationId xmlns:a16="http://schemas.microsoft.com/office/drawing/2014/main" id="{192E5523-19AE-C405-CC85-EB519F56371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5" name="Textfeld 4">
            <a:extLst>
              <a:ext uri="{FF2B5EF4-FFF2-40B4-BE49-F238E27FC236}">
                <a16:creationId xmlns:a16="http://schemas.microsoft.com/office/drawing/2014/main" id="{35F7A232-993F-EED3-918F-46C214AA0B43}"/>
              </a:ext>
            </a:extLst>
          </p:cNvPr>
          <p:cNvSpPr txBox="1"/>
          <p:nvPr/>
        </p:nvSpPr>
        <p:spPr>
          <a:xfrm>
            <a:off x="511677" y="896627"/>
            <a:ext cx="11175826" cy="5292090"/>
          </a:xfrm>
          <a:prstGeom prst="rect">
            <a:avLst/>
          </a:prstGeom>
          <a:noFill/>
        </p:spPr>
        <p:txBody>
          <a:bodyPr wrap="square">
            <a:spAutoFit/>
          </a:bodyPr>
          <a:lstStyle/>
          <a:p>
            <a:pPr marL="0" lvl="0" indent="0" algn="l" rtl="0">
              <a:lnSpc>
                <a:spcPct val="115000"/>
              </a:lnSpc>
              <a:spcAft>
                <a:spcPts val="0"/>
              </a:spcAft>
              <a:buNone/>
            </a:pPr>
            <a:r>
              <a:rPr lang="de-DE" b="1" dirty="0">
                <a:solidFill>
                  <a:srgbClr val="020203"/>
                </a:solidFill>
              </a:rPr>
              <a:t>Impressum</a:t>
            </a:r>
          </a:p>
          <a:p>
            <a:pPr marL="0" lvl="0" indent="0" algn="l" rtl="0">
              <a:lnSpc>
                <a:spcPct val="115000"/>
              </a:lnSpc>
              <a:spcAft>
                <a:spcPts val="0"/>
              </a:spcAft>
              <a:buNone/>
            </a:pPr>
            <a:r>
              <a:rPr lang="de-DE" sz="900" b="1" dirty="0">
                <a:solidFill>
                  <a:srgbClr val="020203"/>
                </a:solidFill>
              </a:rPr>
              <a:t>Herausgeber*innen:</a:t>
            </a:r>
          </a:p>
          <a:p>
            <a:pPr marL="0" lvl="0" indent="0" algn="l" rtl="0">
              <a:spcAft>
                <a:spcPts val="0"/>
              </a:spcAft>
              <a:buNone/>
            </a:pPr>
            <a:r>
              <a:rPr lang="de-DE" sz="900" dirty="0">
                <a:solidFill>
                  <a:srgbClr val="020203"/>
                </a:solidFill>
              </a:rPr>
              <a:t>Empowerment für Diversität – Allianz für Chancengleichheit in der Gesundheitsversorgung</a:t>
            </a:r>
          </a:p>
          <a:p>
            <a:pPr marL="0" lvl="0" indent="0" algn="l" rtl="0">
              <a:spcAft>
                <a:spcPts val="0"/>
              </a:spcAft>
              <a:buNone/>
            </a:pPr>
            <a:r>
              <a:rPr lang="de-DE" sz="900" dirty="0">
                <a:solidFill>
                  <a:schemeClr val="dk1"/>
                </a:solidFill>
              </a:rPr>
              <a:t>Augustenburger Platz 1</a:t>
            </a:r>
          </a:p>
          <a:p>
            <a:pPr marL="0" lvl="0" indent="0" algn="l" rtl="0">
              <a:spcAft>
                <a:spcPts val="0"/>
              </a:spcAft>
              <a:buNone/>
            </a:pPr>
            <a:r>
              <a:rPr lang="de-DE" sz="900" dirty="0">
                <a:solidFill>
                  <a:schemeClr val="dk1"/>
                </a:solidFill>
              </a:rPr>
              <a:t>13353 Berlin</a:t>
            </a:r>
          </a:p>
          <a:p>
            <a:pPr marL="0" lvl="0" indent="0" algn="l" rtl="0">
              <a:spcAft>
                <a:spcPts val="0"/>
              </a:spcAft>
              <a:buNone/>
            </a:pPr>
            <a:r>
              <a:rPr lang="de-DE" sz="900" dirty="0">
                <a:solidFill>
                  <a:schemeClr val="dk1"/>
                </a:solidFill>
              </a:rPr>
              <a:t>www.empowerment.charite.de</a:t>
            </a:r>
          </a:p>
          <a:p>
            <a:pPr marL="0" lvl="0" indent="0" algn="l" rtl="0">
              <a:spcAft>
                <a:spcPts val="0"/>
              </a:spcAft>
              <a:buNone/>
            </a:pPr>
            <a:r>
              <a:rPr lang="de-DE" sz="900" dirty="0">
                <a:solidFill>
                  <a:schemeClr val="dk1"/>
                </a:solidFill>
              </a:rPr>
              <a:t>&amp;</a:t>
            </a:r>
            <a:endParaRPr lang="de-DE" sz="900" b="1" dirty="0">
              <a:solidFill>
                <a:schemeClr val="dk1"/>
              </a:solidFill>
            </a:endParaRPr>
          </a:p>
          <a:p>
            <a:r>
              <a:rPr lang="de-DE" sz="900" dirty="0"/>
              <a:t>Medizinische Hochschule Brandenburg – Theodor Fontane</a:t>
            </a:r>
            <a:br>
              <a:rPr lang="de-DE" sz="900" dirty="0"/>
            </a:br>
            <a:r>
              <a:rPr lang="de-DE" sz="900" dirty="0"/>
              <a:t>Institut für Sozialmedizin und Epidemiologie</a:t>
            </a:r>
            <a:br>
              <a:rPr lang="de-DE" sz="900" dirty="0"/>
            </a:br>
            <a:r>
              <a:rPr lang="de-DE" sz="900" dirty="0"/>
              <a:t>Prof. Dr. Christine Holmberg</a:t>
            </a:r>
            <a:br>
              <a:rPr lang="de-DE" sz="900" dirty="0"/>
            </a:br>
            <a:r>
              <a:rPr lang="de-DE" sz="900" dirty="0"/>
              <a:t>Steinstraße 66/67, Haus 4 in 14776 Brandenburg an der Havel</a:t>
            </a:r>
            <a:br>
              <a:rPr lang="de-DE" sz="900" dirty="0"/>
            </a:br>
            <a:r>
              <a:rPr lang="de-DE" sz="900" dirty="0"/>
              <a:t>https://www.mhb-fontane.de/de/institut-fuer-sozialmedizin-und-epidemiologie</a:t>
            </a:r>
            <a:endParaRPr lang="de-DE" sz="900" b="1" dirty="0">
              <a:solidFill>
                <a:schemeClr val="dk1"/>
              </a:solidFill>
            </a:endParaRPr>
          </a:p>
          <a:p>
            <a:pPr lvl="0">
              <a:lnSpc>
                <a:spcPct val="115000"/>
              </a:lnSpc>
              <a:spcBef>
                <a:spcPts val="1200"/>
              </a:spcBef>
              <a:buClr>
                <a:schemeClr val="dk1"/>
              </a:buClr>
              <a:buSzPts val="1100"/>
            </a:pPr>
            <a:r>
              <a:rPr lang="de-DE" sz="900" b="1" dirty="0">
                <a:solidFill>
                  <a:schemeClr val="dk1"/>
                </a:solidFill>
              </a:rPr>
              <a:t>Autor*innen: </a:t>
            </a:r>
            <a:r>
              <a:rPr lang="de-DE" sz="900" dirty="0"/>
              <a:t>Christine Holmberg und Fiona Eichhorn in tatkräftiger Zusammenarbeit mit Lisa Korte und Michael Teut</a:t>
            </a:r>
          </a:p>
          <a:p>
            <a:pPr>
              <a:lnSpc>
                <a:spcPct val="115000"/>
              </a:lnSpc>
            </a:pPr>
            <a:endParaRPr lang="de-DE" sz="900" dirty="0"/>
          </a:p>
          <a:p>
            <a:pPr>
              <a:lnSpc>
                <a:spcPct val="115000"/>
              </a:lnSpc>
            </a:pPr>
            <a:r>
              <a:rPr lang="de-DE" sz="900" dirty="0"/>
              <a:t>CC BY-ND 4.0  </a:t>
            </a:r>
            <a:br>
              <a:rPr lang="de-DE" sz="900" dirty="0"/>
            </a:br>
            <a:r>
              <a:rPr lang="de-DE" sz="900" dirty="0">
                <a:solidFill>
                  <a:schemeClr val="dk1"/>
                </a:solidFill>
              </a:rPr>
              <a:t>https://creativecommons.org/licenses/by-nd/4.0/deed.de</a:t>
            </a:r>
          </a:p>
          <a:p>
            <a:endParaRPr lang="de-DE" sz="500" dirty="0"/>
          </a:p>
          <a:p>
            <a:r>
              <a:rPr lang="de-DE" sz="900" dirty="0"/>
              <a:t>Dieses Bildungsmaterial ist urheberrechtlich geschützt und – soweit nicht anders angegeben – lizenziert unter der Lizenz Creative Commons Namensnennung-Keine Bearbeitung 4.0 International (CC BY-ND 4.0). Das bedeutet, dass es von allen interessierten Personen zu jedem Zweck ohne individuelle Zustimmung und kostenlos genutzt werden kann. Dies umfasst Kopien aller Art, jegliche digitale oder physische Weitergabe und Online-Stellung sowie das Teilen, ganz gleich, in welchem Medium oder auf welcher Plattform. Bei der Nutzung müssen zumindest die Hinweise auf Autor*in (wie oben angegeben) und Lizenz beibehalten werden. Nicht gestattet ist es, das Material in geänderter Form oder Fassung zu veröffentlichen und/oder mit der Öffentlichkeit zu teilen (ND=Keine Bearbeitung). Details ergeben sich aus dem Lizenztext, der abrufbar ist unter https://creativecommons.org/licenses/by-nd/4.0/legalcode.de.</a:t>
            </a:r>
          </a:p>
          <a:p>
            <a:endParaRPr lang="de-DE" sz="500" dirty="0"/>
          </a:p>
          <a:p>
            <a:r>
              <a:rPr lang="de-DE" sz="900" dirty="0"/>
              <a:t>Von der ND-Einschränkung (ND = Keine Bearbeitung) ausgenommen (also ausdrücklich erlaubt) sind didaktische Änderungen im Rahmen der Verwendung im Unterricht. Darunter fallen insbesondere die Anpassung des Ablaufs von Übungen an die berufsspezifischen Anforderungen jeweiliger Zielgruppen (z.B. Medizinstudierende, Auszubildende zur Pflegefachperson etc.) und die Übertragung in einfache Sprache. Die Online-Stellung solcher Änderungen muss bei den Autor*innen angefragt werden.</a:t>
            </a:r>
          </a:p>
          <a:p>
            <a:endParaRPr lang="de-DE" sz="500" dirty="0"/>
          </a:p>
          <a:p>
            <a:r>
              <a:rPr lang="de-DE" sz="900" dirty="0"/>
              <a:t>Von der CC-Lizenz ausgenommen sind die in der Veröffentlichung zitierten Fremdabbildungen. Diese werden nach der Zitatregelung in § 51 des Urhebergesetztes (UrhG) verwendet.</a:t>
            </a:r>
            <a:endParaRPr lang="de-DE" sz="900" dirty="0">
              <a:solidFill>
                <a:schemeClr val="tx1"/>
              </a:solidFill>
            </a:endParaRPr>
          </a:p>
          <a:p>
            <a:pPr>
              <a:lnSpc>
                <a:spcPct val="115000"/>
              </a:lnSpc>
              <a:spcBef>
                <a:spcPts val="1200"/>
              </a:spcBef>
            </a:pPr>
            <a:r>
              <a:rPr lang="de-DE" sz="900" dirty="0">
                <a:solidFill>
                  <a:schemeClr val="dk1"/>
                </a:solidFill>
              </a:rPr>
              <a:t>Das Bildungsmaterial wurde entwickelt im Rahmen des Programms „Empowerment für Diversität – Allianz für Chancengerechtigkeit in der Gesundheitsversorgung“, angesiedelt an die Charité – Universitätsmedizin, gefördert von der Stiftung Mercator.</a:t>
            </a:r>
            <a:endParaRPr lang="de-DE" sz="900" b="1" dirty="0">
              <a:solidFill>
                <a:schemeClr val="dk1"/>
              </a:solidFill>
            </a:endParaRPr>
          </a:p>
          <a:p>
            <a:pPr>
              <a:lnSpc>
                <a:spcPct val="115000"/>
              </a:lnSpc>
              <a:spcBef>
                <a:spcPts val="1200"/>
              </a:spcBef>
            </a:pPr>
            <a:r>
              <a:rPr lang="de-DE" sz="900" b="1" dirty="0">
                <a:solidFill>
                  <a:schemeClr val="dk1"/>
                </a:solidFill>
              </a:rPr>
              <a:t>Design &amp; Layout: </a:t>
            </a:r>
            <a:r>
              <a:rPr lang="de-DE" sz="900" dirty="0">
                <a:solidFill>
                  <a:schemeClr val="dk1"/>
                </a:solidFill>
              </a:rPr>
              <a:t>Thomas </a:t>
            </a:r>
            <a:r>
              <a:rPr lang="de-DE" sz="900" dirty="0" err="1">
                <a:solidFill>
                  <a:schemeClr val="dk1"/>
                </a:solidFill>
              </a:rPr>
              <a:t>Kunicke</a:t>
            </a:r>
            <a:endParaRPr lang="de-DE" sz="900" b="1" dirty="0">
              <a:solidFill>
                <a:schemeClr val="dk1"/>
              </a:solidFill>
            </a:endParaRPr>
          </a:p>
          <a:p>
            <a:pPr marL="0" lvl="0" indent="0" algn="l" rtl="0">
              <a:lnSpc>
                <a:spcPct val="115000"/>
              </a:lnSpc>
              <a:spcBef>
                <a:spcPts val="1200"/>
              </a:spcBef>
              <a:spcAft>
                <a:spcPts val="0"/>
              </a:spcAft>
              <a:buNone/>
            </a:pPr>
            <a:r>
              <a:rPr lang="de-DE" sz="900" b="1" dirty="0">
                <a:solidFill>
                  <a:schemeClr val="dk1"/>
                </a:solidFill>
              </a:rPr>
              <a:t>Erscheinungsjahr: </a:t>
            </a:r>
            <a:r>
              <a:rPr lang="de-DE" sz="900" dirty="0">
                <a:solidFill>
                  <a:schemeClr val="dk1"/>
                </a:solidFill>
              </a:rPr>
              <a:t>2025</a:t>
            </a:r>
            <a:endParaRPr lang="de-DE" sz="900" dirty="0">
              <a:solidFill>
                <a:srgbClr val="FF0000"/>
              </a:solidFill>
              <a:latin typeface="Comfortaa Light"/>
              <a:ea typeface="Comfortaa Light"/>
              <a:cs typeface="Comfortaa Light"/>
              <a:sym typeface="Comfortaa Light"/>
            </a:endParaRPr>
          </a:p>
        </p:txBody>
      </p:sp>
      <p:pic>
        <p:nvPicPr>
          <p:cNvPr id="6" name="Grafik 5">
            <a:extLst>
              <a:ext uri="{FF2B5EF4-FFF2-40B4-BE49-F238E27FC236}">
                <a16:creationId xmlns:a16="http://schemas.microsoft.com/office/drawing/2014/main" id="{A4700C3F-FA2C-D2A2-E520-98D379AE73F8}"/>
              </a:ext>
            </a:extLst>
          </p:cNvPr>
          <p:cNvPicPr>
            <a:picLocks noChangeAspect="1"/>
          </p:cNvPicPr>
          <p:nvPr/>
        </p:nvPicPr>
        <p:blipFill>
          <a:blip r:embed="rId5"/>
          <a:stretch>
            <a:fillRect/>
          </a:stretch>
        </p:blipFill>
        <p:spPr>
          <a:xfrm>
            <a:off x="1377859" y="3128112"/>
            <a:ext cx="859984" cy="300888"/>
          </a:xfrm>
          <a:prstGeom prst="rect">
            <a:avLst/>
          </a:prstGeom>
        </p:spPr>
      </p:pic>
    </p:spTree>
    <p:extLst>
      <p:ext uri="{BB962C8B-B14F-4D97-AF65-F5344CB8AC3E}">
        <p14:creationId xmlns:p14="http://schemas.microsoft.com/office/powerpoint/2010/main" val="390030037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7A2CA771BC7EAE4880E0AEDFCB1F20E0" ma:contentTypeVersion="10" ma:contentTypeDescription="Ein neues Dokument erstellen." ma:contentTypeScope="" ma:versionID="b43fdc7d0a34c7da72f8dcb0f34034f9">
  <xsd:schema xmlns:xsd="http://www.w3.org/2001/XMLSchema" xmlns:xs="http://www.w3.org/2001/XMLSchema" xmlns:p="http://schemas.microsoft.com/office/2006/metadata/properties" xmlns:ns2="130c3be4-b0e0-4195-b57a-ee438243e9ba" xmlns:ns3="d0ea38f4-7dba-41b4-8c71-ba12a3c14387" targetNamespace="http://schemas.microsoft.com/office/2006/metadata/properties" ma:root="true" ma:fieldsID="f14c384168a1a40af420c0ea9bfb79ab" ns2:_="" ns3:_="">
    <xsd:import namespace="130c3be4-b0e0-4195-b57a-ee438243e9ba"/>
    <xsd:import namespace="d0ea38f4-7dba-41b4-8c71-ba12a3c1438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c3be4-b0e0-4195-b57a-ee438243e9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dmarkierungen" ma:readOnly="false" ma:fieldId="{5cf76f15-5ced-4ddc-b409-7134ff3c332f}" ma:taxonomyMulti="true" ma:sspId="2375ea7b-1eef-4e91-915e-32e4cb5a9c3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0ea38f4-7dba-41b4-8c71-ba12a3c1438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601b413a-e19c-48d2-a438-a5f874c35cad}" ma:internalName="TaxCatchAll" ma:showField="CatchAllData" ma:web="d0ea38f4-7dba-41b4-8c71-ba12a3c143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30c3be4-b0e0-4195-b57a-ee438243e9ba">
      <Terms xmlns="http://schemas.microsoft.com/office/infopath/2007/PartnerControls"/>
    </lcf76f155ced4ddcb4097134ff3c332f>
    <TaxCatchAll xmlns="d0ea38f4-7dba-41b4-8c71-ba12a3c14387" xsi:nil="true"/>
  </documentManagement>
</p:properties>
</file>

<file path=customXml/itemProps1.xml><?xml version="1.0" encoding="utf-8"?>
<ds:datastoreItem xmlns:ds="http://schemas.openxmlformats.org/officeDocument/2006/customXml" ds:itemID="{2F2D2619-BDEE-4170-ACD5-717A431836FD}">
  <ds:schemaRefs>
    <ds:schemaRef ds:uri="http://schemas.microsoft.com/sharepoint/v3/contenttype/forms"/>
  </ds:schemaRefs>
</ds:datastoreItem>
</file>

<file path=customXml/itemProps2.xml><?xml version="1.0" encoding="utf-8"?>
<ds:datastoreItem xmlns:ds="http://schemas.openxmlformats.org/officeDocument/2006/customXml" ds:itemID="{95140578-BA49-4699-AFA6-4D96D4841426}"/>
</file>

<file path=customXml/itemProps3.xml><?xml version="1.0" encoding="utf-8"?>
<ds:datastoreItem xmlns:ds="http://schemas.openxmlformats.org/officeDocument/2006/customXml" ds:itemID="{761AF3B9-319A-4D46-83E5-03C28F9B3EA5}">
  <ds:schemaRefs>
    <ds:schemaRef ds:uri="http://schemas.microsoft.com/office/2006/metadata/properties"/>
    <ds:schemaRef ds:uri="http://schemas.microsoft.com/office/infopath/2007/PartnerControls"/>
    <ds:schemaRef ds:uri="afc48393-65bc-4e94-b00e-e47a0ed9b9e2"/>
    <ds:schemaRef ds:uri="634b0212-ad01-4bee-8436-058b8e215b26"/>
  </ds:schemaRefs>
</ds:datastoreItem>
</file>

<file path=docProps/app.xml><?xml version="1.0" encoding="utf-8"?>
<Properties xmlns="http://schemas.openxmlformats.org/officeDocument/2006/extended-properties" xmlns:vt="http://schemas.openxmlformats.org/officeDocument/2006/docPropsVTypes">
  <TotalTime>0</TotalTime>
  <Words>5613</Words>
  <Application>Microsoft Office PowerPoint</Application>
  <PresentationFormat>Breitbild</PresentationFormat>
  <Paragraphs>534</Paragraphs>
  <Slides>45</Slides>
  <Notes>40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45</vt:i4>
      </vt:variant>
    </vt:vector>
  </HeadingPairs>
  <TitlesOfParts>
    <vt:vector size="51" baseType="lpstr">
      <vt:lpstr>Arial</vt:lpstr>
      <vt:lpstr>Calibri</vt:lpstr>
      <vt:lpstr>Calibri Light</vt:lpstr>
      <vt:lpstr>Comfortaa Light</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Kunicke, Thomas</dc:creator>
  <cp:lastModifiedBy>Ute Siebert</cp:lastModifiedBy>
  <cp:revision>88</cp:revision>
  <dcterms:created xsi:type="dcterms:W3CDTF">2025-02-07T16:45:06Z</dcterms:created>
  <dcterms:modified xsi:type="dcterms:W3CDTF">2025-12-05T15:41:15Z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0x0101007A2CA771BC7EAE4880E0AEDFCB1F20E0</vt:lpwstr>
  </property>
</Properties>
</file>