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ppt/revisionInfo.xml" ContentType="application/vnd.ms-powerpoint.revisioninfo+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2" r:id="rId4"/>
    <p:sldId id="263" r:id="rId5"/>
    <p:sldId id="264" r:id="rId6"/>
    <p:sldId id="259" r:id="rId7"/>
    <p:sldId id="265" r:id="rId8"/>
    <p:sldId id="266" r:id="rId9"/>
    <p:sldId id="267" r:id="rId10"/>
    <p:sldId id="268" r:id="rId11"/>
    <p:sldId id="269" r:id="rId12"/>
    <p:sldId id="271" r:id="rId13"/>
    <p:sldId id="270" r:id="rId14"/>
    <p:sldId id="272" r:id="rId15"/>
    <p:sldId id="273" r:id="rId16"/>
    <p:sldId id="258" r:id="rId17"/>
    <p:sldId id="274" r:id="rId1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te Siebert" initials="US" lastIdx="1" clrIdx="0">
    <p:extLst>
      <p:ext uri="{19B8F6BF-5375-455C-9EA6-DF929625EA0E}">
        <p15:presenceInfo xmlns:p15="http://schemas.microsoft.com/office/powerpoint/2012/main" userId="c1a74a4b5c3a94d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43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9824A9-ADFC-4D66-926F-B19E29C70B38}" v="7" dt="2025-09-30T19:19:43.9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82" autoAdjust="0"/>
    <p:restoredTop sz="81844"/>
  </p:normalViewPr>
  <p:slideViewPr>
    <p:cSldViewPr snapToGrid="0">
      <p:cViewPr>
        <p:scale>
          <a:sx n="100" d="100"/>
          <a:sy n="100" d="100"/>
        </p:scale>
        <p:origin x="702"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B4E5D4-359D-4054-9593-8F0E60E9E897}"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550E6F18-E720-42A4-8CB6-64C90E509C35}">
      <dgm:prSet/>
      <dgm:spPr/>
      <dgm:t>
        <a:bodyPr/>
        <a:lstStyle/>
        <a:p>
          <a:r>
            <a:rPr lang="de-DE" dirty="0"/>
            <a:t>„Hidden </a:t>
          </a:r>
          <a:r>
            <a:rPr lang="de-DE" dirty="0" err="1"/>
            <a:t>agendas</a:t>
          </a:r>
          <a:r>
            <a:rPr lang="de-DE" dirty="0"/>
            <a:t>“ als Problem in der medizinischen Lehre</a:t>
          </a:r>
          <a:endParaRPr lang="en-US" dirty="0"/>
        </a:p>
      </dgm:t>
    </dgm:pt>
    <dgm:pt modelId="{0445DB17-F09A-4F20-B4C2-46E5AE398923}" type="parTrans" cxnId="{CC8A8348-C27C-4169-A359-6AC418758964}">
      <dgm:prSet/>
      <dgm:spPr/>
      <dgm:t>
        <a:bodyPr/>
        <a:lstStyle/>
        <a:p>
          <a:endParaRPr lang="en-US"/>
        </a:p>
      </dgm:t>
    </dgm:pt>
    <dgm:pt modelId="{B551E463-5344-4154-ABCD-93861E801FD2}" type="sibTrans" cxnId="{CC8A8348-C27C-4169-A359-6AC418758964}">
      <dgm:prSet/>
      <dgm:spPr/>
      <dgm:t>
        <a:bodyPr/>
        <a:lstStyle/>
        <a:p>
          <a:endParaRPr lang="en-US"/>
        </a:p>
      </dgm:t>
    </dgm:pt>
    <dgm:pt modelId="{41D9184E-9AA3-4F0F-B98F-BCDDA5F99A2C}">
      <dgm:prSet/>
      <dgm:spPr/>
      <dgm:t>
        <a:bodyPr/>
        <a:lstStyle/>
        <a:p>
          <a:r>
            <a:rPr lang="de-DE" dirty="0"/>
            <a:t>= nicht explizierte Lehrinhalte, die Haltungen, Wahrnehmungen, Habitus und Wissen formen</a:t>
          </a:r>
          <a:endParaRPr lang="en-US" dirty="0"/>
        </a:p>
      </dgm:t>
    </dgm:pt>
    <dgm:pt modelId="{28CF450F-E336-4F2D-AB6A-1BA9C51E52E7}" type="parTrans" cxnId="{FE98FD67-51F3-4F8C-870E-43840B8ECBC9}">
      <dgm:prSet/>
      <dgm:spPr/>
      <dgm:t>
        <a:bodyPr/>
        <a:lstStyle/>
        <a:p>
          <a:endParaRPr lang="en-US"/>
        </a:p>
      </dgm:t>
    </dgm:pt>
    <dgm:pt modelId="{2E21DBCF-D9B3-4BC0-8B6B-7CD7337AF9F9}" type="sibTrans" cxnId="{FE98FD67-51F3-4F8C-870E-43840B8ECBC9}">
      <dgm:prSet/>
      <dgm:spPr/>
      <dgm:t>
        <a:bodyPr/>
        <a:lstStyle/>
        <a:p>
          <a:endParaRPr lang="en-US"/>
        </a:p>
      </dgm:t>
    </dgm:pt>
    <dgm:pt modelId="{D76D8F4B-C953-7D48-A2A8-830FEAFBDB1A}" type="pres">
      <dgm:prSet presAssocID="{29B4E5D4-359D-4054-9593-8F0E60E9E897}" presName="Name0" presStyleCnt="0">
        <dgm:presLayoutVars>
          <dgm:dir/>
          <dgm:animLvl val="lvl"/>
          <dgm:resizeHandles val="exact"/>
        </dgm:presLayoutVars>
      </dgm:prSet>
      <dgm:spPr/>
    </dgm:pt>
    <dgm:pt modelId="{39B258E2-375E-2F43-832C-9BC04E3E9052}" type="pres">
      <dgm:prSet presAssocID="{550E6F18-E720-42A4-8CB6-64C90E509C35}" presName="boxAndChildren" presStyleCnt="0"/>
      <dgm:spPr/>
    </dgm:pt>
    <dgm:pt modelId="{9CEAB7F9-1999-724A-93F4-E757569ED60C}" type="pres">
      <dgm:prSet presAssocID="{550E6F18-E720-42A4-8CB6-64C90E509C35}" presName="parentTextBox" presStyleLbl="node1" presStyleIdx="0" presStyleCnt="1"/>
      <dgm:spPr/>
    </dgm:pt>
    <dgm:pt modelId="{E423B040-8A5F-1B4D-87BE-3D4B0CEB258C}" type="pres">
      <dgm:prSet presAssocID="{550E6F18-E720-42A4-8CB6-64C90E509C35}" presName="entireBox" presStyleLbl="node1" presStyleIdx="0" presStyleCnt="1" custLinFactNeighborX="-1472" custLinFactNeighborY="-857"/>
      <dgm:spPr/>
    </dgm:pt>
    <dgm:pt modelId="{65577DC6-CF58-E340-AB3A-6C56BA1C3CEA}" type="pres">
      <dgm:prSet presAssocID="{550E6F18-E720-42A4-8CB6-64C90E509C35}" presName="descendantBox" presStyleCnt="0"/>
      <dgm:spPr/>
    </dgm:pt>
    <dgm:pt modelId="{193071AA-3FA6-4548-8AC8-36BA00E847F3}" type="pres">
      <dgm:prSet presAssocID="{41D9184E-9AA3-4F0F-B98F-BCDDA5F99A2C}" presName="childTextBox" presStyleLbl="fgAccFollowNode1" presStyleIdx="0" presStyleCnt="1">
        <dgm:presLayoutVars>
          <dgm:bulletEnabled val="1"/>
        </dgm:presLayoutVars>
      </dgm:prSet>
      <dgm:spPr/>
    </dgm:pt>
  </dgm:ptLst>
  <dgm:cxnLst>
    <dgm:cxn modelId="{FFDFA20B-A21B-8B49-8EB5-0914D7172B72}" type="presOf" srcId="{29B4E5D4-359D-4054-9593-8F0E60E9E897}" destId="{D76D8F4B-C953-7D48-A2A8-830FEAFBDB1A}" srcOrd="0" destOrd="0" presId="urn:microsoft.com/office/officeart/2005/8/layout/process4"/>
    <dgm:cxn modelId="{171E9047-FFA6-D641-8988-4E2F8F1DF108}" type="presOf" srcId="{550E6F18-E720-42A4-8CB6-64C90E509C35}" destId="{E423B040-8A5F-1B4D-87BE-3D4B0CEB258C}" srcOrd="1" destOrd="0" presId="urn:microsoft.com/office/officeart/2005/8/layout/process4"/>
    <dgm:cxn modelId="{FE98FD67-51F3-4F8C-870E-43840B8ECBC9}" srcId="{550E6F18-E720-42A4-8CB6-64C90E509C35}" destId="{41D9184E-9AA3-4F0F-B98F-BCDDA5F99A2C}" srcOrd="0" destOrd="0" parTransId="{28CF450F-E336-4F2D-AB6A-1BA9C51E52E7}" sibTransId="{2E21DBCF-D9B3-4BC0-8B6B-7CD7337AF9F9}"/>
    <dgm:cxn modelId="{CC8A8348-C27C-4169-A359-6AC418758964}" srcId="{29B4E5D4-359D-4054-9593-8F0E60E9E897}" destId="{550E6F18-E720-42A4-8CB6-64C90E509C35}" srcOrd="0" destOrd="0" parTransId="{0445DB17-F09A-4F20-B4C2-46E5AE398923}" sibTransId="{B551E463-5344-4154-ABCD-93861E801FD2}"/>
    <dgm:cxn modelId="{EFF29FF5-BE16-7D4B-B0D7-00C3331C95E9}" type="presOf" srcId="{41D9184E-9AA3-4F0F-B98F-BCDDA5F99A2C}" destId="{193071AA-3FA6-4548-8AC8-36BA00E847F3}" srcOrd="0" destOrd="0" presId="urn:microsoft.com/office/officeart/2005/8/layout/process4"/>
    <dgm:cxn modelId="{4DFDF0F8-873C-2E41-9C3B-7FAA256145C0}" type="presOf" srcId="{550E6F18-E720-42A4-8CB6-64C90E509C35}" destId="{9CEAB7F9-1999-724A-93F4-E757569ED60C}" srcOrd="0" destOrd="0" presId="urn:microsoft.com/office/officeart/2005/8/layout/process4"/>
    <dgm:cxn modelId="{4914B099-8F2B-6841-A90E-41DDEB1A06E2}" type="presParOf" srcId="{D76D8F4B-C953-7D48-A2A8-830FEAFBDB1A}" destId="{39B258E2-375E-2F43-832C-9BC04E3E9052}" srcOrd="0" destOrd="0" presId="urn:microsoft.com/office/officeart/2005/8/layout/process4"/>
    <dgm:cxn modelId="{3C8CA322-F928-F642-9D80-D3DFDB6361FB}" type="presParOf" srcId="{39B258E2-375E-2F43-832C-9BC04E3E9052}" destId="{9CEAB7F9-1999-724A-93F4-E757569ED60C}" srcOrd="0" destOrd="0" presId="urn:microsoft.com/office/officeart/2005/8/layout/process4"/>
    <dgm:cxn modelId="{3A9F9038-067B-9346-94C5-D2E59A6239AA}" type="presParOf" srcId="{39B258E2-375E-2F43-832C-9BC04E3E9052}" destId="{E423B040-8A5F-1B4D-87BE-3D4B0CEB258C}" srcOrd="1" destOrd="0" presId="urn:microsoft.com/office/officeart/2005/8/layout/process4"/>
    <dgm:cxn modelId="{8E23CC33-5272-5844-AFD1-626404E39D68}" type="presParOf" srcId="{39B258E2-375E-2F43-832C-9BC04E3E9052}" destId="{65577DC6-CF58-E340-AB3A-6C56BA1C3CEA}" srcOrd="2" destOrd="0" presId="urn:microsoft.com/office/officeart/2005/8/layout/process4"/>
    <dgm:cxn modelId="{29438F96-96EC-B24E-8383-31C345CDEA77}" type="presParOf" srcId="{65577DC6-CF58-E340-AB3A-6C56BA1C3CEA}" destId="{193071AA-3FA6-4548-8AC8-36BA00E847F3}"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23B040-8A5F-1B4D-87BE-3D4B0CEB258C}">
      <dsp:nvSpPr>
        <dsp:cNvPr id="0" name=""/>
        <dsp:cNvSpPr/>
      </dsp:nvSpPr>
      <dsp:spPr>
        <a:xfrm>
          <a:off x="0" y="0"/>
          <a:ext cx="10958063" cy="22234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de-DE" sz="3500" kern="1200" dirty="0"/>
            <a:t>„Hidden </a:t>
          </a:r>
          <a:r>
            <a:rPr lang="de-DE" sz="3500" kern="1200" dirty="0" err="1"/>
            <a:t>agendas</a:t>
          </a:r>
          <a:r>
            <a:rPr lang="de-DE" sz="3500" kern="1200" dirty="0"/>
            <a:t>“ als Problem in der medizinischen Lehre</a:t>
          </a:r>
          <a:endParaRPr lang="en-US" sz="3500" kern="1200" dirty="0"/>
        </a:p>
      </dsp:txBody>
      <dsp:txXfrm>
        <a:off x="0" y="0"/>
        <a:ext cx="10958063" cy="1200643"/>
      </dsp:txXfrm>
    </dsp:sp>
    <dsp:sp modelId="{193071AA-3FA6-4548-8AC8-36BA00E847F3}">
      <dsp:nvSpPr>
        <dsp:cNvPr id="0" name=""/>
        <dsp:cNvSpPr/>
      </dsp:nvSpPr>
      <dsp:spPr>
        <a:xfrm>
          <a:off x="0" y="1156174"/>
          <a:ext cx="10958063" cy="102276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marL="0" lvl="0" indent="0" algn="ctr" defTabSz="1466850">
            <a:lnSpc>
              <a:spcPct val="90000"/>
            </a:lnSpc>
            <a:spcBef>
              <a:spcPct val="0"/>
            </a:spcBef>
            <a:spcAft>
              <a:spcPct val="35000"/>
            </a:spcAft>
            <a:buNone/>
          </a:pPr>
          <a:r>
            <a:rPr lang="de-DE" sz="3300" kern="1200" dirty="0"/>
            <a:t>= nicht explizierte Lehrinhalte, die Haltungen, Wahrnehmungen, Habitus und Wissen formen</a:t>
          </a:r>
          <a:endParaRPr lang="en-US" sz="3300" kern="1200" dirty="0"/>
        </a:p>
      </dsp:txBody>
      <dsp:txXfrm>
        <a:off x="0" y="1156174"/>
        <a:ext cx="10958063" cy="1022769"/>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EA3193-529C-5C4C-B7EF-EBC9D08B9014}" type="datetimeFigureOut">
              <a:rPr lang="de-DE" smtClean="0"/>
              <a:t>02.12.2025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CF833D-FB31-2B44-97B8-6A2FDFA3E1B6}" type="slidenum">
              <a:rPr lang="de-DE" smtClean="0"/>
              <a:t>‹Nr.›</a:t>
            </a:fld>
            <a:endParaRPr lang="de-DE"/>
          </a:p>
        </p:txBody>
      </p:sp>
    </p:spTree>
    <p:extLst>
      <p:ext uri="{BB962C8B-B14F-4D97-AF65-F5344CB8AC3E}">
        <p14:creationId xmlns:p14="http://schemas.microsoft.com/office/powerpoint/2010/main" val="4248327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0CF833D-FB31-2B44-97B8-6A2FDFA3E1B6}" type="slidenum">
              <a:rPr lang="de-DE" smtClean="0"/>
              <a:t>6</a:t>
            </a:fld>
            <a:endParaRPr lang="de-DE"/>
          </a:p>
        </p:txBody>
      </p:sp>
    </p:spTree>
    <p:extLst>
      <p:ext uri="{BB962C8B-B14F-4D97-AF65-F5344CB8AC3E}">
        <p14:creationId xmlns:p14="http://schemas.microsoft.com/office/powerpoint/2010/main" val="4210497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68204-8B58-B826-6EEC-223089886EB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4F44248-BB0F-62E2-5DE9-84B09422420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78439A4-8E26-290C-50AA-3B2F061548EE}"/>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003DD196-A88B-A0AE-B18C-FF530F914E9E}"/>
              </a:ext>
            </a:extLst>
          </p:cNvPr>
          <p:cNvSpPr>
            <a:spLocks noGrp="1"/>
          </p:cNvSpPr>
          <p:nvPr>
            <p:ph type="sldNum" sz="quarter" idx="5"/>
          </p:nvPr>
        </p:nvSpPr>
        <p:spPr/>
        <p:txBody>
          <a:bodyPr/>
          <a:lstStyle/>
          <a:p>
            <a:fld id="{60CF833D-FB31-2B44-97B8-6A2FDFA3E1B6}" type="slidenum">
              <a:rPr lang="de-DE" smtClean="0"/>
              <a:t>7</a:t>
            </a:fld>
            <a:endParaRPr lang="de-DE"/>
          </a:p>
        </p:txBody>
      </p:sp>
    </p:spTree>
    <p:extLst>
      <p:ext uri="{BB962C8B-B14F-4D97-AF65-F5344CB8AC3E}">
        <p14:creationId xmlns:p14="http://schemas.microsoft.com/office/powerpoint/2010/main" val="2668524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1D759-FB51-1C32-0A10-9A17DECF96B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DB85559-BE72-DD8F-0653-CB70F1728A1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2BEB4D3-A8EB-BB10-E0AE-74DEF451A91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238A6016-5222-F905-1F21-F711D54C5D1C}"/>
              </a:ext>
            </a:extLst>
          </p:cNvPr>
          <p:cNvSpPr>
            <a:spLocks noGrp="1"/>
          </p:cNvSpPr>
          <p:nvPr>
            <p:ph type="sldNum" sz="quarter" idx="5"/>
          </p:nvPr>
        </p:nvSpPr>
        <p:spPr/>
        <p:txBody>
          <a:bodyPr/>
          <a:lstStyle/>
          <a:p>
            <a:fld id="{60CF833D-FB31-2B44-97B8-6A2FDFA3E1B6}" type="slidenum">
              <a:rPr lang="de-DE" smtClean="0"/>
              <a:t>9</a:t>
            </a:fld>
            <a:endParaRPr lang="de-DE"/>
          </a:p>
        </p:txBody>
      </p:sp>
    </p:spTree>
    <p:extLst>
      <p:ext uri="{BB962C8B-B14F-4D97-AF65-F5344CB8AC3E}">
        <p14:creationId xmlns:p14="http://schemas.microsoft.com/office/powerpoint/2010/main" val="3463860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FFBA9-D41C-437C-F616-B89D31B6BBB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B719998-99AA-6785-308D-6E64A6E72EF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7759D90-FE52-B984-AC2B-92C8B8F9AB8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F28C70AD-4288-14AE-0BA2-FF9CCE44242F}"/>
              </a:ext>
            </a:extLst>
          </p:cNvPr>
          <p:cNvSpPr>
            <a:spLocks noGrp="1"/>
          </p:cNvSpPr>
          <p:nvPr>
            <p:ph type="sldNum" sz="quarter" idx="5"/>
          </p:nvPr>
        </p:nvSpPr>
        <p:spPr/>
        <p:txBody>
          <a:bodyPr/>
          <a:lstStyle/>
          <a:p>
            <a:fld id="{60CF833D-FB31-2B44-97B8-6A2FDFA3E1B6}" type="slidenum">
              <a:rPr lang="de-DE" smtClean="0"/>
              <a:t>10</a:t>
            </a:fld>
            <a:endParaRPr lang="de-DE"/>
          </a:p>
        </p:txBody>
      </p:sp>
    </p:spTree>
    <p:extLst>
      <p:ext uri="{BB962C8B-B14F-4D97-AF65-F5344CB8AC3E}">
        <p14:creationId xmlns:p14="http://schemas.microsoft.com/office/powerpoint/2010/main" val="2625416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DC53B-66C6-D04A-1D81-660248D5E56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C4F1807-EB24-6985-300D-4F4984D2AF8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C480AF0-2072-8F64-54BC-B1914492199E}"/>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C7CDDDEA-E55A-1357-4861-D68058C0B69B}"/>
              </a:ext>
            </a:extLst>
          </p:cNvPr>
          <p:cNvSpPr>
            <a:spLocks noGrp="1"/>
          </p:cNvSpPr>
          <p:nvPr>
            <p:ph type="sldNum" sz="quarter" idx="5"/>
          </p:nvPr>
        </p:nvSpPr>
        <p:spPr/>
        <p:txBody>
          <a:bodyPr/>
          <a:lstStyle/>
          <a:p>
            <a:fld id="{60CF833D-FB31-2B44-97B8-6A2FDFA3E1B6}" type="slidenum">
              <a:rPr lang="de-DE" smtClean="0"/>
              <a:t>11</a:t>
            </a:fld>
            <a:endParaRPr lang="de-DE"/>
          </a:p>
        </p:txBody>
      </p:sp>
    </p:spTree>
    <p:extLst>
      <p:ext uri="{BB962C8B-B14F-4D97-AF65-F5344CB8AC3E}">
        <p14:creationId xmlns:p14="http://schemas.microsoft.com/office/powerpoint/2010/main" val="2457166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9B633-FCD7-CDBF-0D72-34EC232E0C4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D7E405D-3435-80F0-23FA-39B87C204C2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9018614-7DBB-B9C2-D450-ABBDB743A8BE}"/>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F300D2AC-9E02-D713-4A17-8F48F964E8D2}"/>
              </a:ext>
            </a:extLst>
          </p:cNvPr>
          <p:cNvSpPr>
            <a:spLocks noGrp="1"/>
          </p:cNvSpPr>
          <p:nvPr>
            <p:ph type="sldNum" sz="quarter" idx="5"/>
          </p:nvPr>
        </p:nvSpPr>
        <p:spPr/>
        <p:txBody>
          <a:bodyPr/>
          <a:lstStyle/>
          <a:p>
            <a:fld id="{60CF833D-FB31-2B44-97B8-6A2FDFA3E1B6}" type="slidenum">
              <a:rPr lang="de-DE" smtClean="0"/>
              <a:t>12</a:t>
            </a:fld>
            <a:endParaRPr lang="de-DE"/>
          </a:p>
        </p:txBody>
      </p:sp>
    </p:spTree>
    <p:extLst>
      <p:ext uri="{BB962C8B-B14F-4D97-AF65-F5344CB8AC3E}">
        <p14:creationId xmlns:p14="http://schemas.microsoft.com/office/powerpoint/2010/main" val="733856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9E4EC-E013-6CF8-D0C0-9808BB9E4EC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1CB9CC4-2785-671C-64D5-819D5048442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D2B02FD-0DFA-08F3-D13A-AAE2D3F8D74B}"/>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E80ED52D-759C-099E-4E03-2A0AF2B12A9A}"/>
              </a:ext>
            </a:extLst>
          </p:cNvPr>
          <p:cNvSpPr>
            <a:spLocks noGrp="1"/>
          </p:cNvSpPr>
          <p:nvPr>
            <p:ph type="sldNum" sz="quarter" idx="5"/>
          </p:nvPr>
        </p:nvSpPr>
        <p:spPr/>
        <p:txBody>
          <a:bodyPr/>
          <a:lstStyle/>
          <a:p>
            <a:fld id="{60CF833D-FB31-2B44-97B8-6A2FDFA3E1B6}" type="slidenum">
              <a:rPr lang="de-DE" smtClean="0"/>
              <a:t>13</a:t>
            </a:fld>
            <a:endParaRPr lang="de-DE"/>
          </a:p>
        </p:txBody>
      </p:sp>
    </p:spTree>
    <p:extLst>
      <p:ext uri="{BB962C8B-B14F-4D97-AF65-F5344CB8AC3E}">
        <p14:creationId xmlns:p14="http://schemas.microsoft.com/office/powerpoint/2010/main" val="470976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0CF833D-FB31-2B44-97B8-6A2FDFA3E1B6}" type="slidenum">
              <a:rPr lang="de-DE" smtClean="0"/>
              <a:t>15</a:t>
            </a:fld>
            <a:endParaRPr lang="de-DE"/>
          </a:p>
        </p:txBody>
      </p:sp>
    </p:spTree>
    <p:extLst>
      <p:ext uri="{BB962C8B-B14F-4D97-AF65-F5344CB8AC3E}">
        <p14:creationId xmlns:p14="http://schemas.microsoft.com/office/powerpoint/2010/main" val="448383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0CF833D-FB31-2B44-97B8-6A2FDFA3E1B6}" type="slidenum">
              <a:rPr lang="de-DE" smtClean="0"/>
              <a:t>16</a:t>
            </a:fld>
            <a:endParaRPr lang="de-DE"/>
          </a:p>
        </p:txBody>
      </p:sp>
    </p:spTree>
    <p:extLst>
      <p:ext uri="{BB962C8B-B14F-4D97-AF65-F5344CB8AC3E}">
        <p14:creationId xmlns:p14="http://schemas.microsoft.com/office/powerpoint/2010/main" val="1675733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BFBAAD-A566-4C68-996C-753C2F45FDF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EB17BC1-5374-4B77-B45D-491607A719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02262FE-12B8-4ECB-9090-EB7718D1A4C7}"/>
              </a:ext>
            </a:extLst>
          </p:cNvPr>
          <p:cNvSpPr>
            <a:spLocks noGrp="1"/>
          </p:cNvSpPr>
          <p:nvPr>
            <p:ph type="dt" sz="half" idx="10"/>
          </p:nvPr>
        </p:nvSpPr>
        <p:spPr/>
        <p:txBody>
          <a:bodyPr/>
          <a:lstStyle/>
          <a:p>
            <a:fld id="{5670332E-0224-4CD8-A77C-B878E9FB2C09}" type="datetimeFigureOut">
              <a:rPr lang="de-DE" smtClean="0"/>
              <a:t>02.12.2025</a:t>
            </a:fld>
            <a:endParaRPr lang="de-DE"/>
          </a:p>
        </p:txBody>
      </p:sp>
      <p:sp>
        <p:nvSpPr>
          <p:cNvPr id="5" name="Fußzeilenplatzhalter 4">
            <a:extLst>
              <a:ext uri="{FF2B5EF4-FFF2-40B4-BE49-F238E27FC236}">
                <a16:creationId xmlns:a16="http://schemas.microsoft.com/office/drawing/2014/main" id="{7A26C44C-9A30-4323-AD43-EB2633561C1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BC77458-31E0-4419-80AD-43398864662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27412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0C84A4-84C0-443D-AE4D-0AAABAB5DF0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CFA2F15-83E6-4562-9E39-0F25C6BE3C5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B636EE1-31CC-4D9A-82CF-9BB64512382A}"/>
              </a:ext>
            </a:extLst>
          </p:cNvPr>
          <p:cNvSpPr>
            <a:spLocks noGrp="1"/>
          </p:cNvSpPr>
          <p:nvPr>
            <p:ph type="dt" sz="half" idx="10"/>
          </p:nvPr>
        </p:nvSpPr>
        <p:spPr/>
        <p:txBody>
          <a:bodyPr/>
          <a:lstStyle/>
          <a:p>
            <a:fld id="{5670332E-0224-4CD8-A77C-B878E9FB2C09}" type="datetimeFigureOut">
              <a:rPr lang="de-DE" smtClean="0"/>
              <a:t>02.12.2025</a:t>
            </a:fld>
            <a:endParaRPr lang="de-DE"/>
          </a:p>
        </p:txBody>
      </p:sp>
      <p:sp>
        <p:nvSpPr>
          <p:cNvPr id="5" name="Fußzeilenplatzhalter 4">
            <a:extLst>
              <a:ext uri="{FF2B5EF4-FFF2-40B4-BE49-F238E27FC236}">
                <a16:creationId xmlns:a16="http://schemas.microsoft.com/office/drawing/2014/main" id="{7BEEC7D9-7202-4758-94D2-3DF05EC59B4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A4CE620-4380-462B-87CB-67A76FDBE362}"/>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56562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233394-403C-482F-B868-37D037AF971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C5162DB-F503-418D-983C-E4EEA9721D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6639C97-258E-4ED5-A22C-C623A5795EFD}"/>
              </a:ext>
            </a:extLst>
          </p:cNvPr>
          <p:cNvSpPr>
            <a:spLocks noGrp="1"/>
          </p:cNvSpPr>
          <p:nvPr>
            <p:ph type="dt" sz="half" idx="10"/>
          </p:nvPr>
        </p:nvSpPr>
        <p:spPr/>
        <p:txBody>
          <a:bodyPr/>
          <a:lstStyle/>
          <a:p>
            <a:fld id="{5670332E-0224-4CD8-A77C-B878E9FB2C09}" type="datetimeFigureOut">
              <a:rPr lang="de-DE" smtClean="0"/>
              <a:t>02.12.2025</a:t>
            </a:fld>
            <a:endParaRPr lang="de-DE"/>
          </a:p>
        </p:txBody>
      </p:sp>
      <p:sp>
        <p:nvSpPr>
          <p:cNvPr id="5" name="Fußzeilenplatzhalter 4">
            <a:extLst>
              <a:ext uri="{FF2B5EF4-FFF2-40B4-BE49-F238E27FC236}">
                <a16:creationId xmlns:a16="http://schemas.microsoft.com/office/drawing/2014/main" id="{90E6EEE4-12EE-4267-9141-AFCD24ABABD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5C888D2-D35D-475B-A188-237BE7A7142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2975021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2AD88-F2AB-49BC-9B22-EE4DB8434F9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2DAB256-48E6-4218-B39E-73BE90EF65B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261BD49-478A-47B3-92BF-F74503E67BF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BCF34F-6226-4210-8FD1-4B44F8030E34}"/>
              </a:ext>
            </a:extLst>
          </p:cNvPr>
          <p:cNvSpPr>
            <a:spLocks noGrp="1"/>
          </p:cNvSpPr>
          <p:nvPr>
            <p:ph type="dt" sz="half" idx="10"/>
          </p:nvPr>
        </p:nvSpPr>
        <p:spPr/>
        <p:txBody>
          <a:bodyPr/>
          <a:lstStyle/>
          <a:p>
            <a:fld id="{5670332E-0224-4CD8-A77C-B878E9FB2C09}" type="datetimeFigureOut">
              <a:rPr lang="de-DE" smtClean="0"/>
              <a:t>02.12.2025</a:t>
            </a:fld>
            <a:endParaRPr lang="de-DE"/>
          </a:p>
        </p:txBody>
      </p:sp>
      <p:sp>
        <p:nvSpPr>
          <p:cNvPr id="6" name="Fußzeilenplatzhalter 5">
            <a:extLst>
              <a:ext uri="{FF2B5EF4-FFF2-40B4-BE49-F238E27FC236}">
                <a16:creationId xmlns:a16="http://schemas.microsoft.com/office/drawing/2014/main" id="{F6F3C84D-E8C7-49DA-9299-B5202809F97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ADBED8F-3E24-46CF-9DC8-12F60EAB5E5E}"/>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01895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E7C76-1121-4FC4-8327-F95E5D2CEF6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BA966FF-AFF7-4693-8DEB-D7479379D9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A0AF9AE-623D-4A93-AAE5-053A6EE4BD6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7C3781D-8956-4165-81EB-1EC1CA897D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18212DF-E494-404E-AC6D-B2D03F0A41A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943B341-148A-4641-8333-B45BC108BE29}"/>
              </a:ext>
            </a:extLst>
          </p:cNvPr>
          <p:cNvSpPr>
            <a:spLocks noGrp="1"/>
          </p:cNvSpPr>
          <p:nvPr>
            <p:ph type="dt" sz="half" idx="10"/>
          </p:nvPr>
        </p:nvSpPr>
        <p:spPr/>
        <p:txBody>
          <a:bodyPr/>
          <a:lstStyle/>
          <a:p>
            <a:fld id="{5670332E-0224-4CD8-A77C-B878E9FB2C09}" type="datetimeFigureOut">
              <a:rPr lang="de-DE" smtClean="0"/>
              <a:t>02.12.2025</a:t>
            </a:fld>
            <a:endParaRPr lang="de-DE"/>
          </a:p>
        </p:txBody>
      </p:sp>
      <p:sp>
        <p:nvSpPr>
          <p:cNvPr id="8" name="Fußzeilenplatzhalter 7">
            <a:extLst>
              <a:ext uri="{FF2B5EF4-FFF2-40B4-BE49-F238E27FC236}">
                <a16:creationId xmlns:a16="http://schemas.microsoft.com/office/drawing/2014/main" id="{10ACC09F-4B7F-4ACE-8DB6-B58E3426F56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5AFB84E-FED1-48EC-82E6-21C924C017A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13357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291DF-0497-48E6-B20B-61B3F8447A4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38F4704-B31B-4F88-89B3-D26BB8BCDB5A}"/>
              </a:ext>
            </a:extLst>
          </p:cNvPr>
          <p:cNvSpPr>
            <a:spLocks noGrp="1"/>
          </p:cNvSpPr>
          <p:nvPr>
            <p:ph type="dt" sz="half" idx="10"/>
          </p:nvPr>
        </p:nvSpPr>
        <p:spPr/>
        <p:txBody>
          <a:bodyPr/>
          <a:lstStyle/>
          <a:p>
            <a:fld id="{5670332E-0224-4CD8-A77C-B878E9FB2C09}" type="datetimeFigureOut">
              <a:rPr lang="de-DE" smtClean="0"/>
              <a:t>02.12.2025</a:t>
            </a:fld>
            <a:endParaRPr lang="de-DE"/>
          </a:p>
        </p:txBody>
      </p:sp>
      <p:sp>
        <p:nvSpPr>
          <p:cNvPr id="4" name="Fußzeilenplatzhalter 3">
            <a:extLst>
              <a:ext uri="{FF2B5EF4-FFF2-40B4-BE49-F238E27FC236}">
                <a16:creationId xmlns:a16="http://schemas.microsoft.com/office/drawing/2014/main" id="{ED9DCE76-280E-44C8-9BCE-0E163D5EB77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E184DE2-9C82-44AF-A439-6A05BFA20FD3}"/>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5051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7548DDC-6D80-4DF6-BDF6-330334C957CE}"/>
              </a:ext>
            </a:extLst>
          </p:cNvPr>
          <p:cNvSpPr>
            <a:spLocks noGrp="1"/>
          </p:cNvSpPr>
          <p:nvPr>
            <p:ph type="dt" sz="half" idx="10"/>
          </p:nvPr>
        </p:nvSpPr>
        <p:spPr/>
        <p:txBody>
          <a:bodyPr/>
          <a:lstStyle/>
          <a:p>
            <a:fld id="{5670332E-0224-4CD8-A77C-B878E9FB2C09}" type="datetimeFigureOut">
              <a:rPr lang="de-DE" smtClean="0"/>
              <a:t>02.12.2025</a:t>
            </a:fld>
            <a:endParaRPr lang="de-DE"/>
          </a:p>
        </p:txBody>
      </p:sp>
      <p:sp>
        <p:nvSpPr>
          <p:cNvPr id="3" name="Fußzeilenplatzhalter 2">
            <a:extLst>
              <a:ext uri="{FF2B5EF4-FFF2-40B4-BE49-F238E27FC236}">
                <a16:creationId xmlns:a16="http://schemas.microsoft.com/office/drawing/2014/main" id="{6482F238-7C2B-43EF-A28B-15F0A6F7F781}"/>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F4A562C2-D6EB-4AD1-95AF-C97C72194DD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33651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6B081-D316-4EB7-8B12-38C208A2E1F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8448460-8D19-4CE0-9BA3-829F9440C6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362C254-B794-4A5F-A0E1-F0184F643A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F8DAD61-8367-46B9-9F74-0E4E2C6D02E4}"/>
              </a:ext>
            </a:extLst>
          </p:cNvPr>
          <p:cNvSpPr>
            <a:spLocks noGrp="1"/>
          </p:cNvSpPr>
          <p:nvPr>
            <p:ph type="dt" sz="half" idx="10"/>
          </p:nvPr>
        </p:nvSpPr>
        <p:spPr/>
        <p:txBody>
          <a:bodyPr/>
          <a:lstStyle/>
          <a:p>
            <a:fld id="{5670332E-0224-4CD8-A77C-B878E9FB2C09}" type="datetimeFigureOut">
              <a:rPr lang="de-DE" smtClean="0"/>
              <a:t>02.12.2025</a:t>
            </a:fld>
            <a:endParaRPr lang="de-DE"/>
          </a:p>
        </p:txBody>
      </p:sp>
      <p:sp>
        <p:nvSpPr>
          <p:cNvPr id="6" name="Fußzeilenplatzhalter 5">
            <a:extLst>
              <a:ext uri="{FF2B5EF4-FFF2-40B4-BE49-F238E27FC236}">
                <a16:creationId xmlns:a16="http://schemas.microsoft.com/office/drawing/2014/main" id="{015F175D-DED6-4F27-B448-4720DCF803F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A9A0F3A-563A-4A2A-8C57-CD09134C932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2336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DA31D-A619-41DF-990A-A928EC96ED3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AA288F1-13A8-47D3-BAD8-01BD1A38E3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DCE7D70-6E1F-4189-AB77-5119A2DA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4B1361D-5CD5-47A1-B551-7A35B957BCDE}"/>
              </a:ext>
            </a:extLst>
          </p:cNvPr>
          <p:cNvSpPr>
            <a:spLocks noGrp="1"/>
          </p:cNvSpPr>
          <p:nvPr>
            <p:ph type="dt" sz="half" idx="10"/>
          </p:nvPr>
        </p:nvSpPr>
        <p:spPr/>
        <p:txBody>
          <a:bodyPr/>
          <a:lstStyle/>
          <a:p>
            <a:fld id="{5670332E-0224-4CD8-A77C-B878E9FB2C09}" type="datetimeFigureOut">
              <a:rPr lang="de-DE" smtClean="0"/>
              <a:t>02.12.2025</a:t>
            </a:fld>
            <a:endParaRPr lang="de-DE"/>
          </a:p>
        </p:txBody>
      </p:sp>
      <p:sp>
        <p:nvSpPr>
          <p:cNvPr id="6" name="Fußzeilenplatzhalter 5">
            <a:extLst>
              <a:ext uri="{FF2B5EF4-FFF2-40B4-BE49-F238E27FC236}">
                <a16:creationId xmlns:a16="http://schemas.microsoft.com/office/drawing/2014/main" id="{B9F2706E-3C5D-4DE4-BB56-7126FFA58B0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A01C9E6-FC2C-4636-936D-D4E21DD74614}"/>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96947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BB1C6-3BC3-438D-A1C8-4ABFC47C239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44C4003-7CFB-408B-8394-155703AEB1E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381ACE5-8992-4F33-9151-3B7740AEA50B}"/>
              </a:ext>
            </a:extLst>
          </p:cNvPr>
          <p:cNvSpPr>
            <a:spLocks noGrp="1"/>
          </p:cNvSpPr>
          <p:nvPr>
            <p:ph type="dt" sz="half" idx="10"/>
          </p:nvPr>
        </p:nvSpPr>
        <p:spPr/>
        <p:txBody>
          <a:bodyPr/>
          <a:lstStyle/>
          <a:p>
            <a:fld id="{5670332E-0224-4CD8-A77C-B878E9FB2C09}" type="datetimeFigureOut">
              <a:rPr lang="de-DE" smtClean="0"/>
              <a:t>02.12.2025</a:t>
            </a:fld>
            <a:endParaRPr lang="de-DE"/>
          </a:p>
        </p:txBody>
      </p:sp>
      <p:sp>
        <p:nvSpPr>
          <p:cNvPr id="5" name="Fußzeilenplatzhalter 4">
            <a:extLst>
              <a:ext uri="{FF2B5EF4-FFF2-40B4-BE49-F238E27FC236}">
                <a16:creationId xmlns:a16="http://schemas.microsoft.com/office/drawing/2014/main" id="{152580F0-46AC-4768-9B86-2A7D204FD79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20D5C1F-F969-4341-BE85-9D11C2A2646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35051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BA66D50-3C18-4832-91AB-FC9830A75C01}"/>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66AFF21-CFE3-47C6-9000-1DB0E752C89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725E2C9-9D61-401D-A663-4A4422A4E3BA}"/>
              </a:ext>
            </a:extLst>
          </p:cNvPr>
          <p:cNvSpPr>
            <a:spLocks noGrp="1"/>
          </p:cNvSpPr>
          <p:nvPr>
            <p:ph type="dt" sz="half" idx="10"/>
          </p:nvPr>
        </p:nvSpPr>
        <p:spPr/>
        <p:txBody>
          <a:bodyPr/>
          <a:lstStyle/>
          <a:p>
            <a:fld id="{5670332E-0224-4CD8-A77C-B878E9FB2C09}" type="datetimeFigureOut">
              <a:rPr lang="de-DE" smtClean="0"/>
              <a:t>02.12.2025</a:t>
            </a:fld>
            <a:endParaRPr lang="de-DE"/>
          </a:p>
        </p:txBody>
      </p:sp>
      <p:sp>
        <p:nvSpPr>
          <p:cNvPr id="5" name="Fußzeilenplatzhalter 4">
            <a:extLst>
              <a:ext uri="{FF2B5EF4-FFF2-40B4-BE49-F238E27FC236}">
                <a16:creationId xmlns:a16="http://schemas.microsoft.com/office/drawing/2014/main" id="{8AB82F9C-4D78-4C19-B223-4AEADFEA76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FB14166-DDE7-4CD5-867F-4521D0D9CA5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67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944E51E-43CD-415C-ACD9-B0E6AAD4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8826387-6384-4693-A165-1E37679AB8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5E638A4-8EC0-41C3-8E3C-071FDD236E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0332E-0224-4CD8-A77C-B878E9FB2C09}" type="datetimeFigureOut">
              <a:rPr lang="de-DE" smtClean="0"/>
              <a:t>02.12.2025</a:t>
            </a:fld>
            <a:endParaRPr lang="de-DE"/>
          </a:p>
        </p:txBody>
      </p:sp>
      <p:sp>
        <p:nvSpPr>
          <p:cNvPr id="5" name="Fußzeilenplatzhalter 4">
            <a:extLst>
              <a:ext uri="{FF2B5EF4-FFF2-40B4-BE49-F238E27FC236}">
                <a16:creationId xmlns:a16="http://schemas.microsoft.com/office/drawing/2014/main" id="{954719CB-0E72-4DDE-AFD2-C1ED669136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8A303EE-1ACE-41F8-882F-44BAA17DDE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45EE7-CFFB-47C7-ACA3-7180D14DA1D8}" type="slidenum">
              <a:rPr lang="de-DE" smtClean="0"/>
              <a:t>‹Nr.›</a:t>
            </a:fld>
            <a:endParaRPr lang="de-DE"/>
          </a:p>
        </p:txBody>
      </p:sp>
    </p:spTree>
    <p:extLst>
      <p:ext uri="{BB962C8B-B14F-4D97-AF65-F5344CB8AC3E}">
        <p14:creationId xmlns:p14="http://schemas.microsoft.com/office/powerpoint/2010/main" val="810779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3.svg"/><Relationship Id="rId4" Type="http://schemas.openxmlformats.org/officeDocument/2006/relationships/diagramData" Target="../diagrams/data1.xml"/><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3.sv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svg"/><Relationship Id="rId10" Type="http://schemas.openxmlformats.org/officeDocument/2006/relationships/image" Target="../media/image13.png"/><Relationship Id="rId4" Type="http://schemas.openxmlformats.org/officeDocument/2006/relationships/image" Target="../media/image2.png"/><Relationship Id="rId9"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image" Target="../media/image3.sv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1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4.png"/><Relationship Id="rId7" Type="http://schemas.openxmlformats.org/officeDocument/2006/relationships/hyperlink" Target="https://unsplash.com/de/lizenz"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https://help.unsplash.com/en/articles/5754412-dual-usage" TargetMode="External"/><Relationship Id="rId5" Type="http://schemas.openxmlformats.org/officeDocument/2006/relationships/image" Target="../media/image3.sv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942FFD3-655A-43C8-8520-932E858B03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0" name="Gerader Verbinder 9">
            <a:extLst>
              <a:ext uri="{FF2B5EF4-FFF2-40B4-BE49-F238E27FC236}">
                <a16:creationId xmlns:a16="http://schemas.microsoft.com/office/drawing/2014/main" id="{1886FB6F-776C-4655-9033-8FED8C915901}"/>
              </a:ext>
            </a:extLst>
          </p:cNvPr>
          <p:cNvCxnSpPr/>
          <p:nvPr/>
        </p:nvCxnSpPr>
        <p:spPr>
          <a:xfrm>
            <a:off x="53018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16E2ADCB-5859-4B69-9B4B-5E135BA4B0BB}"/>
              </a:ext>
            </a:extLst>
          </p:cNvPr>
          <p:cNvSpPr txBox="1"/>
          <p:nvPr/>
        </p:nvSpPr>
        <p:spPr>
          <a:xfrm>
            <a:off x="5922628" y="1879350"/>
            <a:ext cx="4496454" cy="1938992"/>
          </a:xfrm>
          <a:prstGeom prst="rect">
            <a:avLst/>
          </a:prstGeom>
          <a:noFill/>
        </p:spPr>
        <p:txBody>
          <a:bodyPr wrap="square" rtlCol="0">
            <a:spAutoFit/>
          </a:bodyPr>
          <a:lstStyle/>
          <a:p>
            <a:r>
              <a:rPr lang="de-DE" sz="2400" b="1" dirty="0">
                <a:latin typeface="+mj-lt"/>
              </a:rPr>
              <a:t>Diskriminierende Narrative in medizinischen Fachtexten – eine Einführung in das kritische Lesen von Fachliteratur</a:t>
            </a:r>
          </a:p>
          <a:p>
            <a:endParaRPr lang="de-DE" sz="2400" b="1" dirty="0">
              <a:solidFill>
                <a:srgbClr val="FF0000"/>
              </a:solidFill>
              <a:latin typeface="+mj-lt"/>
            </a:endParaRPr>
          </a:p>
        </p:txBody>
      </p:sp>
      <p:sp>
        <p:nvSpPr>
          <p:cNvPr id="12" name="Textfeld 11">
            <a:extLst>
              <a:ext uri="{FF2B5EF4-FFF2-40B4-BE49-F238E27FC236}">
                <a16:creationId xmlns:a16="http://schemas.microsoft.com/office/drawing/2014/main" id="{34A84B46-C83E-43E8-8F25-9D8E99EAE018}"/>
              </a:ext>
            </a:extLst>
          </p:cNvPr>
          <p:cNvSpPr txBox="1"/>
          <p:nvPr/>
        </p:nvSpPr>
        <p:spPr>
          <a:xfrm>
            <a:off x="5922628" y="3508542"/>
            <a:ext cx="4496454" cy="461665"/>
          </a:xfrm>
          <a:prstGeom prst="rect">
            <a:avLst/>
          </a:prstGeom>
          <a:noFill/>
        </p:spPr>
        <p:txBody>
          <a:bodyPr wrap="square" rtlCol="0">
            <a:spAutoFit/>
          </a:bodyPr>
          <a:lstStyle/>
          <a:p>
            <a:r>
              <a:rPr lang="de-DE" sz="2400" dirty="0">
                <a:latin typeface="+mj-lt"/>
              </a:rPr>
              <a:t>Halle (Saale)</a:t>
            </a:r>
          </a:p>
        </p:txBody>
      </p:sp>
      <p:sp>
        <p:nvSpPr>
          <p:cNvPr id="13" name="Textfeld 12">
            <a:extLst>
              <a:ext uri="{FF2B5EF4-FFF2-40B4-BE49-F238E27FC236}">
                <a16:creationId xmlns:a16="http://schemas.microsoft.com/office/drawing/2014/main" id="{28C1FA48-7653-4B3D-98BF-AD3D4053AA0F}"/>
              </a:ext>
            </a:extLst>
          </p:cNvPr>
          <p:cNvSpPr txBox="1"/>
          <p:nvPr/>
        </p:nvSpPr>
        <p:spPr>
          <a:xfrm>
            <a:off x="5922628" y="4068506"/>
            <a:ext cx="4496454" cy="461665"/>
          </a:xfrm>
          <a:prstGeom prst="rect">
            <a:avLst/>
          </a:prstGeom>
          <a:noFill/>
        </p:spPr>
        <p:txBody>
          <a:bodyPr wrap="square" rtlCol="0">
            <a:spAutoFit/>
          </a:bodyPr>
          <a:lstStyle/>
          <a:p>
            <a:r>
              <a:rPr lang="de-DE" sz="2400" dirty="0">
                <a:latin typeface="+mj-lt"/>
              </a:rPr>
              <a:t>Amand Führer &amp; Jana Niemann</a:t>
            </a:r>
          </a:p>
        </p:txBody>
      </p:sp>
      <p:sp>
        <p:nvSpPr>
          <p:cNvPr id="14" name="Textfeld 13">
            <a:extLst>
              <a:ext uri="{FF2B5EF4-FFF2-40B4-BE49-F238E27FC236}">
                <a16:creationId xmlns:a16="http://schemas.microsoft.com/office/drawing/2014/main" id="{FC881A0E-36DA-43CA-87D2-FDEDAED3C161}"/>
              </a:ext>
            </a:extLst>
          </p:cNvPr>
          <p:cNvSpPr txBox="1"/>
          <p:nvPr/>
        </p:nvSpPr>
        <p:spPr>
          <a:xfrm>
            <a:off x="5922628" y="5430293"/>
            <a:ext cx="4496454" cy="307777"/>
          </a:xfrm>
          <a:prstGeom prst="rect">
            <a:avLst/>
          </a:prstGeom>
          <a:noFill/>
        </p:spPr>
        <p:txBody>
          <a:bodyPr wrap="square" rtlCol="0">
            <a:spAutoFit/>
          </a:bodyPr>
          <a:lstStyle/>
          <a:p>
            <a:r>
              <a:rPr lang="de-DE" sz="1400" dirty="0">
                <a:latin typeface="+mj-lt"/>
              </a:rPr>
              <a:t>30.09.2025</a:t>
            </a:r>
          </a:p>
        </p:txBody>
      </p:sp>
      <p:sp>
        <p:nvSpPr>
          <p:cNvPr id="15" name="Textfeld 14">
            <a:extLst>
              <a:ext uri="{FF2B5EF4-FFF2-40B4-BE49-F238E27FC236}">
                <a16:creationId xmlns:a16="http://schemas.microsoft.com/office/drawing/2014/main" id="{F6D5C292-0875-43A1-878E-12FD709B0121}"/>
              </a:ext>
            </a:extLst>
          </p:cNvPr>
          <p:cNvSpPr txBox="1"/>
          <p:nvPr/>
        </p:nvSpPr>
        <p:spPr>
          <a:xfrm>
            <a:off x="1804926" y="1154051"/>
            <a:ext cx="2989299" cy="2585323"/>
          </a:xfrm>
          <a:prstGeom prst="rect">
            <a:avLst/>
          </a:prstGeom>
          <a:noFill/>
        </p:spPr>
        <p:txBody>
          <a:bodyPr wrap="square" rtlCol="0">
            <a:spAutoFit/>
          </a:bodyPr>
          <a:lstStyle/>
          <a:p>
            <a:r>
              <a:rPr lang="de-DE" b="1" dirty="0">
                <a:latin typeface="+mj-lt"/>
              </a:rPr>
              <a:t>Institut für Medizinische Epidemiologie, Biometrie und Informatik (IMEBI) </a:t>
            </a:r>
          </a:p>
          <a:p>
            <a:r>
              <a:rPr lang="de-DE" dirty="0">
                <a:latin typeface="+mj-lt"/>
              </a:rPr>
              <a:t>&amp; </a:t>
            </a:r>
          </a:p>
          <a:p>
            <a:r>
              <a:rPr lang="de-DE" b="1" dirty="0">
                <a:latin typeface="+mj-lt"/>
              </a:rPr>
              <a:t>Institut für Medizinische Soziologie (IMS)</a:t>
            </a:r>
          </a:p>
          <a:p>
            <a:endParaRPr lang="de-DE" dirty="0">
              <a:latin typeface="+mj-lt"/>
            </a:endParaRPr>
          </a:p>
          <a:p>
            <a:r>
              <a:rPr lang="de-DE" dirty="0">
                <a:latin typeface="+mj-lt"/>
              </a:rPr>
              <a:t>der Martin-Luther-Universität Halle-Wittenberg</a:t>
            </a:r>
          </a:p>
        </p:txBody>
      </p:sp>
      <p:pic>
        <p:nvPicPr>
          <p:cNvPr id="6" name="Grafik 5">
            <a:extLst>
              <a:ext uri="{FF2B5EF4-FFF2-40B4-BE49-F238E27FC236}">
                <a16:creationId xmlns:a16="http://schemas.microsoft.com/office/drawing/2014/main" id="{89C4C24C-825F-4E66-C0EF-44BC515B4FE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60815" y="277691"/>
            <a:ext cx="2833705" cy="372459"/>
          </a:xfrm>
          <a:prstGeom prst="rect">
            <a:avLst/>
          </a:prstGeom>
        </p:spPr>
      </p:pic>
    </p:spTree>
    <p:extLst>
      <p:ext uri="{BB962C8B-B14F-4D97-AF65-F5344CB8AC3E}">
        <p14:creationId xmlns:p14="http://schemas.microsoft.com/office/powerpoint/2010/main" val="318459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Titel 1">
            <a:extLst>
              <a:ext uri="{FF2B5EF4-FFF2-40B4-BE49-F238E27FC236}">
                <a16:creationId xmlns:a16="http://schemas.microsoft.com/office/drawing/2014/main" id="{8FD9017F-9832-04E9-AD76-DCE1BB43EDA7}"/>
              </a:ext>
            </a:extLst>
          </p:cNvPr>
          <p:cNvSpPr>
            <a:spLocks noGrp="1"/>
          </p:cNvSpPr>
          <p:nvPr>
            <p:ph type="title"/>
          </p:nvPr>
        </p:nvSpPr>
        <p:spPr>
          <a:xfrm>
            <a:off x="834253" y="998425"/>
            <a:ext cx="5261747" cy="968359"/>
          </a:xfrm>
        </p:spPr>
        <p:txBody>
          <a:bodyPr/>
          <a:lstStyle/>
          <a:p>
            <a:r>
              <a:rPr lang="de-DE" b="1" dirty="0"/>
              <a:t>Agenda</a:t>
            </a:r>
          </a:p>
        </p:txBody>
      </p:sp>
      <p:sp>
        <p:nvSpPr>
          <p:cNvPr id="3" name="Textplatzhalter 2">
            <a:extLst>
              <a:ext uri="{FF2B5EF4-FFF2-40B4-BE49-F238E27FC236}">
                <a16:creationId xmlns:a16="http://schemas.microsoft.com/office/drawing/2014/main" id="{FA7DB1BE-80D2-8920-D22E-2C0B675097C8}"/>
              </a:ext>
            </a:extLst>
          </p:cNvPr>
          <p:cNvSpPr txBox="1">
            <a:spLocks/>
          </p:cNvSpPr>
          <p:nvPr/>
        </p:nvSpPr>
        <p:spPr>
          <a:xfrm>
            <a:off x="834253" y="1803718"/>
            <a:ext cx="5261747" cy="43164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lnSpc>
                <a:spcPct val="200000"/>
              </a:lnSpc>
              <a:buFont typeface="Arial" panose="020B0604020202020204" pitchFamily="34" charset="0"/>
              <a:buAutoNum type="arabicPeriod"/>
            </a:pPr>
            <a:r>
              <a:rPr lang="de-DE" dirty="0"/>
              <a:t>Kennenlernen</a:t>
            </a:r>
          </a:p>
          <a:p>
            <a:pPr marL="457200" indent="-457200" algn="just">
              <a:lnSpc>
                <a:spcPct val="200000"/>
              </a:lnSpc>
              <a:buFont typeface="Arial" panose="020B0604020202020204" pitchFamily="34" charset="0"/>
              <a:buAutoNum type="arabicPeriod"/>
            </a:pPr>
            <a:r>
              <a:rPr lang="de-DE" dirty="0"/>
              <a:t>Einführung in das Thema</a:t>
            </a:r>
          </a:p>
          <a:p>
            <a:pPr marL="457200" indent="-457200" algn="just">
              <a:lnSpc>
                <a:spcPct val="200000"/>
              </a:lnSpc>
              <a:buFont typeface="Arial" panose="020B0604020202020204" pitchFamily="34" charset="0"/>
              <a:buAutoNum type="arabicPeriod"/>
            </a:pPr>
            <a:r>
              <a:rPr lang="de-DE" dirty="0"/>
              <a:t>Lernziele</a:t>
            </a:r>
          </a:p>
          <a:p>
            <a:pPr marL="457200" indent="-457200" algn="just">
              <a:lnSpc>
                <a:spcPct val="200000"/>
              </a:lnSpc>
              <a:buFont typeface="Arial" panose="020B0604020202020204" pitchFamily="34" charset="0"/>
              <a:buAutoNum type="arabicPeriod"/>
            </a:pPr>
            <a:r>
              <a:rPr lang="de-DE" dirty="0"/>
              <a:t>Ablauf der Lehrveranstaltung</a:t>
            </a:r>
          </a:p>
          <a:p>
            <a:pPr marL="0" indent="0">
              <a:buFont typeface="Arial" panose="020B0604020202020204" pitchFamily="34" charset="0"/>
              <a:buNone/>
            </a:pPr>
            <a:endParaRPr lang="de-DE" dirty="0"/>
          </a:p>
        </p:txBody>
      </p:sp>
      <p:pic>
        <p:nvPicPr>
          <p:cNvPr id="4" name="Grafik 3">
            <a:extLst>
              <a:ext uri="{FF2B5EF4-FFF2-40B4-BE49-F238E27FC236}">
                <a16:creationId xmlns:a16="http://schemas.microsoft.com/office/drawing/2014/main" id="{E09CF8DD-C59B-EA2E-EB5C-8CA343288C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44735" y="277691"/>
            <a:ext cx="2833705" cy="372459"/>
          </a:xfrm>
          <a:prstGeom prst="rect">
            <a:avLst/>
          </a:prstGeom>
        </p:spPr>
      </p:pic>
    </p:spTree>
    <p:extLst>
      <p:ext uri="{BB962C8B-B14F-4D97-AF65-F5344CB8AC3E}">
        <p14:creationId xmlns:p14="http://schemas.microsoft.com/office/powerpoint/2010/main" val="9055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63B9DD-AA2B-F001-6EDD-49EFC27AF78E}"/>
              </a:ext>
            </a:extLst>
          </p:cNvPr>
          <p:cNvSpPr>
            <a:spLocks noGrp="1"/>
          </p:cNvSpPr>
          <p:nvPr>
            <p:ph type="ctrTitle"/>
          </p:nvPr>
        </p:nvSpPr>
        <p:spPr/>
        <p:txBody>
          <a:bodyPr/>
          <a:lstStyle/>
          <a:p>
            <a:endParaRPr lang="de-DE" dirty="0"/>
          </a:p>
        </p:txBody>
      </p:sp>
      <p:sp>
        <p:nvSpPr>
          <p:cNvPr id="3" name="Untertitel 2">
            <a:extLst>
              <a:ext uri="{FF2B5EF4-FFF2-40B4-BE49-F238E27FC236}">
                <a16:creationId xmlns:a16="http://schemas.microsoft.com/office/drawing/2014/main" id="{7E7C12EF-D829-1B91-795F-7A2FD007244F}"/>
              </a:ext>
            </a:extLst>
          </p:cNvPr>
          <p:cNvSpPr>
            <a:spLocks noGrp="1"/>
          </p:cNvSpPr>
          <p:nvPr>
            <p:ph type="subTitle" idx="1"/>
          </p:nvPr>
        </p:nvSpPr>
        <p:spPr/>
        <p:txBody>
          <a:bodyPr/>
          <a:lstStyle/>
          <a:p>
            <a:endParaRPr lang="de-DE"/>
          </a:p>
        </p:txBody>
      </p:sp>
      <p:pic>
        <p:nvPicPr>
          <p:cNvPr id="4" name="Inhaltsplatzhalter 4">
            <a:extLst>
              <a:ext uri="{FF2B5EF4-FFF2-40B4-BE49-F238E27FC236}">
                <a16:creationId xmlns:a16="http://schemas.microsoft.com/office/drawing/2014/main" id="{E66E80BD-D1EB-F5D6-320F-5A04184A98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feld 4">
            <a:extLst>
              <a:ext uri="{FF2B5EF4-FFF2-40B4-BE49-F238E27FC236}">
                <a16:creationId xmlns:a16="http://schemas.microsoft.com/office/drawing/2014/main" id="{0DB39243-3081-5EE0-77CA-BA2DF4F07FE7}"/>
              </a:ext>
            </a:extLst>
          </p:cNvPr>
          <p:cNvSpPr txBox="1"/>
          <p:nvPr/>
        </p:nvSpPr>
        <p:spPr>
          <a:xfrm>
            <a:off x="2061210" y="2767280"/>
            <a:ext cx="8069580" cy="1323439"/>
          </a:xfrm>
          <a:prstGeom prst="rect">
            <a:avLst/>
          </a:prstGeom>
          <a:noFill/>
        </p:spPr>
        <p:txBody>
          <a:bodyPr wrap="square" rtlCol="0">
            <a:spAutoFit/>
          </a:bodyPr>
          <a:lstStyle/>
          <a:p>
            <a:pPr algn="ctr"/>
            <a:r>
              <a:rPr lang="de-DE" sz="8000" dirty="0"/>
              <a:t>1. KENNENLERNEN</a:t>
            </a:r>
          </a:p>
        </p:txBody>
      </p:sp>
      <p:pic>
        <p:nvPicPr>
          <p:cNvPr id="6" name="Grafik 5">
            <a:extLst>
              <a:ext uri="{FF2B5EF4-FFF2-40B4-BE49-F238E27FC236}">
                <a16:creationId xmlns:a16="http://schemas.microsoft.com/office/drawing/2014/main" id="{221A5080-80B4-3C08-C501-3757DF433E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44735" y="277691"/>
            <a:ext cx="2833705" cy="372459"/>
          </a:xfrm>
          <a:prstGeom prst="rect">
            <a:avLst/>
          </a:prstGeom>
        </p:spPr>
      </p:pic>
    </p:spTree>
    <p:extLst>
      <p:ext uri="{BB962C8B-B14F-4D97-AF65-F5344CB8AC3E}">
        <p14:creationId xmlns:p14="http://schemas.microsoft.com/office/powerpoint/2010/main" val="3415534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97E09-E7A3-D5EB-1AEE-D285EBB683C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3581619-044C-7E9A-CF9B-0A5BC9DBC289}"/>
              </a:ext>
            </a:extLst>
          </p:cNvPr>
          <p:cNvSpPr>
            <a:spLocks noGrp="1"/>
          </p:cNvSpPr>
          <p:nvPr>
            <p:ph type="ctrTitle"/>
          </p:nvPr>
        </p:nvSpPr>
        <p:spPr/>
        <p:txBody>
          <a:bodyPr/>
          <a:lstStyle/>
          <a:p>
            <a:endParaRPr lang="de-DE" dirty="0"/>
          </a:p>
        </p:txBody>
      </p:sp>
      <p:sp>
        <p:nvSpPr>
          <p:cNvPr id="3" name="Untertitel 2">
            <a:extLst>
              <a:ext uri="{FF2B5EF4-FFF2-40B4-BE49-F238E27FC236}">
                <a16:creationId xmlns:a16="http://schemas.microsoft.com/office/drawing/2014/main" id="{A3F39B38-40A0-9B3F-258E-0849EEB7CCD7}"/>
              </a:ext>
            </a:extLst>
          </p:cNvPr>
          <p:cNvSpPr>
            <a:spLocks noGrp="1"/>
          </p:cNvSpPr>
          <p:nvPr>
            <p:ph type="subTitle" idx="1"/>
          </p:nvPr>
        </p:nvSpPr>
        <p:spPr/>
        <p:txBody>
          <a:bodyPr/>
          <a:lstStyle/>
          <a:p>
            <a:endParaRPr lang="de-DE"/>
          </a:p>
        </p:txBody>
      </p:sp>
      <p:pic>
        <p:nvPicPr>
          <p:cNvPr id="4" name="Inhaltsplatzhalter 4">
            <a:extLst>
              <a:ext uri="{FF2B5EF4-FFF2-40B4-BE49-F238E27FC236}">
                <a16:creationId xmlns:a16="http://schemas.microsoft.com/office/drawing/2014/main" id="{8989E4BE-25C3-3F5E-3680-2467DCBEDB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Grafik 7">
            <a:extLst>
              <a:ext uri="{FF2B5EF4-FFF2-40B4-BE49-F238E27FC236}">
                <a16:creationId xmlns:a16="http://schemas.microsoft.com/office/drawing/2014/main" id="{B6728DCC-CF5D-289D-99D1-79262CB28D11}"/>
              </a:ext>
            </a:extLst>
          </p:cNvPr>
          <p:cNvPicPr>
            <a:picLocks noChangeAspect="1"/>
          </p:cNvPicPr>
          <p:nvPr/>
        </p:nvPicPr>
        <p:blipFill>
          <a:blip r:embed="rId3"/>
          <a:stretch>
            <a:fillRect/>
          </a:stretch>
        </p:blipFill>
        <p:spPr>
          <a:xfrm>
            <a:off x="-1258661" y="-817945"/>
            <a:ext cx="14709321" cy="8839966"/>
          </a:xfrm>
          <a:prstGeom prst="rect">
            <a:avLst/>
          </a:prstGeom>
        </p:spPr>
      </p:pic>
      <p:sp>
        <p:nvSpPr>
          <p:cNvPr id="9" name="Textfeld 8">
            <a:extLst>
              <a:ext uri="{FF2B5EF4-FFF2-40B4-BE49-F238E27FC236}">
                <a16:creationId xmlns:a16="http://schemas.microsoft.com/office/drawing/2014/main" id="{D1541970-B800-23A3-1B1B-0D736E96FD2B}"/>
              </a:ext>
            </a:extLst>
          </p:cNvPr>
          <p:cNvSpPr txBox="1"/>
          <p:nvPr/>
        </p:nvSpPr>
        <p:spPr>
          <a:xfrm>
            <a:off x="7062742" y="1105158"/>
            <a:ext cx="4626338" cy="1815882"/>
          </a:xfrm>
          <a:prstGeom prst="rect">
            <a:avLst/>
          </a:prstGeom>
          <a:noFill/>
        </p:spPr>
        <p:txBody>
          <a:bodyPr wrap="square" rtlCol="0">
            <a:spAutoFit/>
          </a:bodyPr>
          <a:lstStyle/>
          <a:p>
            <a:pPr algn="r"/>
            <a:r>
              <a:rPr lang="de-DE" sz="2800" dirty="0"/>
              <a:t>Warum ist „Diversitätssensibilität“ in der Medizin wichtig? </a:t>
            </a:r>
          </a:p>
          <a:p>
            <a:pPr algn="r"/>
            <a:r>
              <a:rPr lang="de-DE" sz="2800" dirty="0"/>
              <a:t>  </a:t>
            </a:r>
            <a:endParaRPr lang="de-DE" sz="1600" dirty="0"/>
          </a:p>
        </p:txBody>
      </p:sp>
      <p:sp>
        <p:nvSpPr>
          <p:cNvPr id="10" name="Textfeld 9">
            <a:extLst>
              <a:ext uri="{FF2B5EF4-FFF2-40B4-BE49-F238E27FC236}">
                <a16:creationId xmlns:a16="http://schemas.microsoft.com/office/drawing/2014/main" id="{5D699431-8ABC-B535-D318-ED7EF2BAFA42}"/>
              </a:ext>
            </a:extLst>
          </p:cNvPr>
          <p:cNvSpPr txBox="1"/>
          <p:nvPr/>
        </p:nvSpPr>
        <p:spPr>
          <a:xfrm>
            <a:off x="4430486" y="2894152"/>
            <a:ext cx="3331029" cy="707886"/>
          </a:xfrm>
          <a:prstGeom prst="rect">
            <a:avLst/>
          </a:prstGeom>
          <a:noFill/>
        </p:spPr>
        <p:txBody>
          <a:bodyPr wrap="square" rtlCol="0">
            <a:spAutoFit/>
          </a:bodyPr>
          <a:lstStyle/>
          <a:p>
            <a:pPr algn="ctr"/>
            <a:r>
              <a:rPr lang="de-DE" sz="4000" dirty="0"/>
              <a:t>NAME  </a:t>
            </a:r>
            <a:endParaRPr lang="de-DE" sz="2400" dirty="0"/>
          </a:p>
        </p:txBody>
      </p:sp>
      <p:sp>
        <p:nvSpPr>
          <p:cNvPr id="11" name="Textfeld 10">
            <a:extLst>
              <a:ext uri="{FF2B5EF4-FFF2-40B4-BE49-F238E27FC236}">
                <a16:creationId xmlns:a16="http://schemas.microsoft.com/office/drawing/2014/main" id="{F618117A-9628-0C33-A69C-A67E31A00D67}"/>
              </a:ext>
            </a:extLst>
          </p:cNvPr>
          <p:cNvSpPr txBox="1"/>
          <p:nvPr/>
        </p:nvSpPr>
        <p:spPr>
          <a:xfrm>
            <a:off x="502920" y="1116331"/>
            <a:ext cx="4626338" cy="1815882"/>
          </a:xfrm>
          <a:prstGeom prst="rect">
            <a:avLst/>
          </a:prstGeom>
          <a:noFill/>
        </p:spPr>
        <p:txBody>
          <a:bodyPr wrap="square" rtlCol="0">
            <a:spAutoFit/>
          </a:bodyPr>
          <a:lstStyle/>
          <a:p>
            <a:r>
              <a:rPr lang="de-DE" sz="2800" dirty="0"/>
              <a:t>Warum ist das Thema “Diskriminierung" für dich wichtig? </a:t>
            </a:r>
            <a:endParaRPr lang="de-DE" sz="1600" dirty="0"/>
          </a:p>
          <a:p>
            <a:r>
              <a:rPr lang="de-DE" sz="2800" dirty="0"/>
              <a:t>  </a:t>
            </a:r>
            <a:endParaRPr lang="de-DE" sz="1600" dirty="0"/>
          </a:p>
        </p:txBody>
      </p:sp>
      <p:sp>
        <p:nvSpPr>
          <p:cNvPr id="12" name="Textfeld 11">
            <a:extLst>
              <a:ext uri="{FF2B5EF4-FFF2-40B4-BE49-F238E27FC236}">
                <a16:creationId xmlns:a16="http://schemas.microsoft.com/office/drawing/2014/main" id="{CCF5F186-87E0-C970-FC90-2DD85A091FC6}"/>
              </a:ext>
            </a:extLst>
          </p:cNvPr>
          <p:cNvSpPr txBox="1"/>
          <p:nvPr/>
        </p:nvSpPr>
        <p:spPr>
          <a:xfrm>
            <a:off x="502920" y="4632326"/>
            <a:ext cx="4626338" cy="1815882"/>
          </a:xfrm>
          <a:prstGeom prst="rect">
            <a:avLst/>
          </a:prstGeom>
          <a:noFill/>
        </p:spPr>
        <p:txBody>
          <a:bodyPr wrap="square" rtlCol="0">
            <a:spAutoFit/>
          </a:bodyPr>
          <a:lstStyle/>
          <a:p>
            <a:r>
              <a:rPr lang="de-DE" sz="2800" dirty="0"/>
              <a:t>Schreibe eine Sache auf, die du aus dem Seminar mitnehmen möchtest! </a:t>
            </a:r>
          </a:p>
          <a:p>
            <a:r>
              <a:rPr lang="de-DE" sz="2800" dirty="0"/>
              <a:t>  </a:t>
            </a:r>
            <a:endParaRPr lang="de-DE" sz="1600" dirty="0"/>
          </a:p>
        </p:txBody>
      </p:sp>
      <p:sp>
        <p:nvSpPr>
          <p:cNvPr id="13" name="Textfeld 12">
            <a:extLst>
              <a:ext uri="{FF2B5EF4-FFF2-40B4-BE49-F238E27FC236}">
                <a16:creationId xmlns:a16="http://schemas.microsoft.com/office/drawing/2014/main" id="{EE6AC1DC-5B22-5E23-8C26-8D876EC6BBAB}"/>
              </a:ext>
            </a:extLst>
          </p:cNvPr>
          <p:cNvSpPr txBox="1"/>
          <p:nvPr/>
        </p:nvSpPr>
        <p:spPr>
          <a:xfrm>
            <a:off x="7062742" y="4601212"/>
            <a:ext cx="4626338" cy="1384995"/>
          </a:xfrm>
          <a:prstGeom prst="rect">
            <a:avLst/>
          </a:prstGeom>
          <a:noFill/>
        </p:spPr>
        <p:txBody>
          <a:bodyPr wrap="square" rtlCol="0">
            <a:spAutoFit/>
          </a:bodyPr>
          <a:lstStyle/>
          <a:p>
            <a:pPr algn="r"/>
            <a:r>
              <a:rPr lang="de-DE" sz="2800" dirty="0"/>
              <a:t>In welchem Studiengang studierst du? Welches Fachsemester?</a:t>
            </a:r>
          </a:p>
        </p:txBody>
      </p:sp>
      <p:pic>
        <p:nvPicPr>
          <p:cNvPr id="14" name="Grafik 13">
            <a:extLst>
              <a:ext uri="{FF2B5EF4-FFF2-40B4-BE49-F238E27FC236}">
                <a16:creationId xmlns:a16="http://schemas.microsoft.com/office/drawing/2014/main" id="{BE99DB25-E20B-298F-4724-18EEB1046E1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4735" y="277691"/>
            <a:ext cx="2833705" cy="372459"/>
          </a:xfrm>
          <a:prstGeom prst="rect">
            <a:avLst/>
          </a:prstGeom>
        </p:spPr>
      </p:pic>
    </p:spTree>
    <p:extLst>
      <p:ext uri="{BB962C8B-B14F-4D97-AF65-F5344CB8AC3E}">
        <p14:creationId xmlns:p14="http://schemas.microsoft.com/office/powerpoint/2010/main" val="2091837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78BAF-4724-3338-7EB2-5C4A507EB2D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E6FD211-853B-DDB4-6138-C9AF4E7AF166}"/>
              </a:ext>
            </a:extLst>
          </p:cNvPr>
          <p:cNvSpPr>
            <a:spLocks noGrp="1"/>
          </p:cNvSpPr>
          <p:nvPr>
            <p:ph type="ctrTitle"/>
          </p:nvPr>
        </p:nvSpPr>
        <p:spPr/>
        <p:txBody>
          <a:bodyPr/>
          <a:lstStyle/>
          <a:p>
            <a:endParaRPr lang="de-DE" dirty="0"/>
          </a:p>
        </p:txBody>
      </p:sp>
      <p:sp>
        <p:nvSpPr>
          <p:cNvPr id="3" name="Untertitel 2">
            <a:extLst>
              <a:ext uri="{FF2B5EF4-FFF2-40B4-BE49-F238E27FC236}">
                <a16:creationId xmlns:a16="http://schemas.microsoft.com/office/drawing/2014/main" id="{8C43E9F2-D490-6E49-1962-4C7FF70A84EB}"/>
              </a:ext>
            </a:extLst>
          </p:cNvPr>
          <p:cNvSpPr>
            <a:spLocks noGrp="1"/>
          </p:cNvSpPr>
          <p:nvPr>
            <p:ph type="subTitle" idx="1"/>
          </p:nvPr>
        </p:nvSpPr>
        <p:spPr/>
        <p:txBody>
          <a:bodyPr/>
          <a:lstStyle/>
          <a:p>
            <a:endParaRPr lang="de-DE"/>
          </a:p>
        </p:txBody>
      </p:sp>
      <p:pic>
        <p:nvPicPr>
          <p:cNvPr id="4" name="Inhaltsplatzhalter 4">
            <a:extLst>
              <a:ext uri="{FF2B5EF4-FFF2-40B4-BE49-F238E27FC236}">
                <a16:creationId xmlns:a16="http://schemas.microsoft.com/office/drawing/2014/main" id="{23147A3E-9C5A-B23B-A9A6-E2075E9FDD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feld 4">
            <a:extLst>
              <a:ext uri="{FF2B5EF4-FFF2-40B4-BE49-F238E27FC236}">
                <a16:creationId xmlns:a16="http://schemas.microsoft.com/office/drawing/2014/main" id="{9A42D981-19F8-086A-8FB6-BF6FBE911BD6}"/>
              </a:ext>
            </a:extLst>
          </p:cNvPr>
          <p:cNvSpPr txBox="1"/>
          <p:nvPr/>
        </p:nvSpPr>
        <p:spPr>
          <a:xfrm>
            <a:off x="2061210" y="2767280"/>
            <a:ext cx="8069580" cy="1323439"/>
          </a:xfrm>
          <a:prstGeom prst="rect">
            <a:avLst/>
          </a:prstGeom>
          <a:noFill/>
        </p:spPr>
        <p:txBody>
          <a:bodyPr wrap="square" rtlCol="0">
            <a:spAutoFit/>
          </a:bodyPr>
          <a:lstStyle/>
          <a:p>
            <a:pPr algn="ctr"/>
            <a:r>
              <a:rPr lang="de-DE" sz="8000" dirty="0"/>
              <a:t>2. EINFÜHRUNG</a:t>
            </a:r>
          </a:p>
        </p:txBody>
      </p:sp>
      <p:pic>
        <p:nvPicPr>
          <p:cNvPr id="6" name="Grafik 5">
            <a:extLst>
              <a:ext uri="{FF2B5EF4-FFF2-40B4-BE49-F238E27FC236}">
                <a16:creationId xmlns:a16="http://schemas.microsoft.com/office/drawing/2014/main" id="{4560D58F-CB0D-4B1B-20DD-7B998B0F44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44735" y="277691"/>
            <a:ext cx="2833705" cy="372459"/>
          </a:xfrm>
          <a:prstGeom prst="rect">
            <a:avLst/>
          </a:prstGeom>
        </p:spPr>
      </p:pic>
    </p:spTree>
    <p:extLst>
      <p:ext uri="{BB962C8B-B14F-4D97-AF65-F5344CB8AC3E}">
        <p14:creationId xmlns:p14="http://schemas.microsoft.com/office/powerpoint/2010/main" val="3646953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graphicFrame>
        <p:nvGraphicFramePr>
          <p:cNvPr id="4" name="Inhaltsplatzhalter 7">
            <a:extLst>
              <a:ext uri="{FF2B5EF4-FFF2-40B4-BE49-F238E27FC236}">
                <a16:creationId xmlns:a16="http://schemas.microsoft.com/office/drawing/2014/main" id="{092D8361-0331-C0C2-E308-30EB7849E64D}"/>
              </a:ext>
            </a:extLst>
          </p:cNvPr>
          <p:cNvGraphicFramePr>
            <a:graphicFrameLocks/>
          </p:cNvGraphicFramePr>
          <p:nvPr>
            <p:extLst>
              <p:ext uri="{D42A27DB-BD31-4B8C-83A1-F6EECF244321}">
                <p14:modId xmlns:p14="http://schemas.microsoft.com/office/powerpoint/2010/main" val="809287006"/>
              </p:ext>
            </p:extLst>
          </p:nvPr>
        </p:nvGraphicFramePr>
        <p:xfrm>
          <a:off x="616968" y="1205587"/>
          <a:ext cx="10958063" cy="22234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6" name="Gruppieren 5">
            <a:extLst>
              <a:ext uri="{FF2B5EF4-FFF2-40B4-BE49-F238E27FC236}">
                <a16:creationId xmlns:a16="http://schemas.microsoft.com/office/drawing/2014/main" id="{BA7ACC02-96FA-EE21-3D98-55B505512F7E}"/>
              </a:ext>
            </a:extLst>
          </p:cNvPr>
          <p:cNvGrpSpPr/>
          <p:nvPr/>
        </p:nvGrpSpPr>
        <p:grpSpPr>
          <a:xfrm>
            <a:off x="616968" y="3429000"/>
            <a:ext cx="10958063" cy="2560320"/>
            <a:chOff x="698798" y="3409950"/>
            <a:chExt cx="11121725" cy="2755200"/>
          </a:xfrm>
        </p:grpSpPr>
        <p:grpSp>
          <p:nvGrpSpPr>
            <p:cNvPr id="7" name="Gruppieren 6">
              <a:extLst>
                <a:ext uri="{FF2B5EF4-FFF2-40B4-BE49-F238E27FC236}">
                  <a16:creationId xmlns:a16="http://schemas.microsoft.com/office/drawing/2014/main" id="{3D187CE9-09A2-0E11-B4EA-49758A1A97DB}"/>
                </a:ext>
              </a:extLst>
            </p:cNvPr>
            <p:cNvGrpSpPr/>
            <p:nvPr/>
          </p:nvGrpSpPr>
          <p:grpSpPr>
            <a:xfrm>
              <a:off x="698798" y="4715359"/>
              <a:ext cx="11121725" cy="1449791"/>
              <a:chOff x="0" y="0"/>
              <a:chExt cx="11121725" cy="1449791"/>
            </a:xfrm>
          </p:grpSpPr>
          <p:sp>
            <p:nvSpPr>
              <p:cNvPr id="9" name="Rechteck 8">
                <a:extLst>
                  <a:ext uri="{FF2B5EF4-FFF2-40B4-BE49-F238E27FC236}">
                    <a16:creationId xmlns:a16="http://schemas.microsoft.com/office/drawing/2014/main" id="{3281AD1A-401D-0E44-9181-821E735438F2}"/>
                  </a:ext>
                </a:extLst>
              </p:cNvPr>
              <p:cNvSpPr/>
              <p:nvPr/>
            </p:nvSpPr>
            <p:spPr>
              <a:xfrm>
                <a:off x="0" y="1"/>
                <a:ext cx="11121725" cy="144979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de-DE"/>
              </a:p>
            </p:txBody>
          </p:sp>
          <p:sp>
            <p:nvSpPr>
              <p:cNvPr id="10" name="Textfeld 9">
                <a:extLst>
                  <a:ext uri="{FF2B5EF4-FFF2-40B4-BE49-F238E27FC236}">
                    <a16:creationId xmlns:a16="http://schemas.microsoft.com/office/drawing/2014/main" id="{8C7FA43B-40C3-1840-3725-7DA3157469E1}"/>
                  </a:ext>
                </a:extLst>
              </p:cNvPr>
              <p:cNvSpPr txBox="1"/>
              <p:nvPr/>
            </p:nvSpPr>
            <p:spPr>
              <a:xfrm>
                <a:off x="0" y="0"/>
                <a:ext cx="11121725" cy="12006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7584" tIns="227584" rIns="227584" bIns="227584" numCol="1" spcCol="1270" anchor="ctr" anchorCtr="0">
                <a:noAutofit/>
              </a:bodyPr>
              <a:lstStyle/>
              <a:p>
                <a:pPr lvl="0" algn="ctr"/>
                <a:r>
                  <a:rPr lang="de-DE" sz="3200" dirty="0"/>
                  <a:t>zunehmende Forschung zu impliziten Modellen, aber bisher wenig Lehre</a:t>
                </a:r>
                <a:endParaRPr lang="en-US" sz="3200" dirty="0"/>
              </a:p>
            </p:txBody>
          </p:sp>
        </p:grpSp>
        <p:sp>
          <p:nvSpPr>
            <p:cNvPr id="8" name="Pfeil nach unten 7">
              <a:extLst>
                <a:ext uri="{FF2B5EF4-FFF2-40B4-BE49-F238E27FC236}">
                  <a16:creationId xmlns:a16="http://schemas.microsoft.com/office/drawing/2014/main" id="{9ACC1DAE-4F4F-9ACE-B3AD-34F1091E48CD}"/>
                </a:ext>
              </a:extLst>
            </p:cNvPr>
            <p:cNvSpPr/>
            <p:nvPr/>
          </p:nvSpPr>
          <p:spPr>
            <a:xfrm>
              <a:off x="5089538" y="3409950"/>
              <a:ext cx="2333612" cy="1305408"/>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pic>
        <p:nvPicPr>
          <p:cNvPr id="13" name="Grafik 12">
            <a:extLst>
              <a:ext uri="{FF2B5EF4-FFF2-40B4-BE49-F238E27FC236}">
                <a16:creationId xmlns:a16="http://schemas.microsoft.com/office/drawing/2014/main" id="{4E603AD3-B7D1-953C-C6B9-F33D9F07AF0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544735" y="277691"/>
            <a:ext cx="2833705" cy="372459"/>
          </a:xfrm>
          <a:prstGeom prst="rect">
            <a:avLst/>
          </a:prstGeom>
        </p:spPr>
      </p:pic>
    </p:spTree>
    <p:extLst>
      <p:ext uri="{BB962C8B-B14F-4D97-AF65-F5344CB8AC3E}">
        <p14:creationId xmlns:p14="http://schemas.microsoft.com/office/powerpoint/2010/main" val="1157569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6BE94-0B1A-B438-DE7E-92D106FC2442}"/>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491B6718-1346-0632-00BE-B7624E86462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13" name="Grafik 12">
            <a:extLst>
              <a:ext uri="{FF2B5EF4-FFF2-40B4-BE49-F238E27FC236}">
                <a16:creationId xmlns:a16="http://schemas.microsoft.com/office/drawing/2014/main" id="{D3D8FF8D-CF46-422A-84A6-98789ECF89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4735" y="277691"/>
            <a:ext cx="2833705" cy="372459"/>
          </a:xfrm>
          <a:prstGeom prst="rect">
            <a:avLst/>
          </a:prstGeom>
        </p:spPr>
      </p:pic>
      <p:grpSp>
        <p:nvGrpSpPr>
          <p:cNvPr id="11" name="Gruppieren 10">
            <a:extLst>
              <a:ext uri="{FF2B5EF4-FFF2-40B4-BE49-F238E27FC236}">
                <a16:creationId xmlns:a16="http://schemas.microsoft.com/office/drawing/2014/main" id="{3BA5428D-1425-DE4D-07FA-771AB1744CBB}"/>
              </a:ext>
            </a:extLst>
          </p:cNvPr>
          <p:cNvGrpSpPr/>
          <p:nvPr/>
        </p:nvGrpSpPr>
        <p:grpSpPr>
          <a:xfrm>
            <a:off x="375897" y="944612"/>
            <a:ext cx="11134662" cy="1821265"/>
            <a:chOff x="347741" y="1009143"/>
            <a:chExt cx="11302303" cy="2030763"/>
          </a:xfrm>
        </p:grpSpPr>
        <p:sp>
          <p:nvSpPr>
            <p:cNvPr id="12" name="Abgerundetes Rechteck 11">
              <a:extLst>
                <a:ext uri="{FF2B5EF4-FFF2-40B4-BE49-F238E27FC236}">
                  <a16:creationId xmlns:a16="http://schemas.microsoft.com/office/drawing/2014/main" id="{5930DD1F-A0B5-68A8-C9DD-1678E4E2A97B}"/>
                </a:ext>
              </a:extLst>
            </p:cNvPr>
            <p:cNvSpPr/>
            <p:nvPr/>
          </p:nvSpPr>
          <p:spPr>
            <a:xfrm>
              <a:off x="2378504" y="1162976"/>
              <a:ext cx="9271540" cy="16138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1" indent="0" algn="just">
                <a:buNone/>
              </a:pPr>
              <a:r>
                <a:rPr lang="de-DE" sz="2400" dirty="0"/>
                <a:t>… sozialwissenschaftliche Ansätze kennen, die die Bedeutung impliziter Erklärungsmodelle in klinischen Interaktionen problematisieren; </a:t>
              </a:r>
            </a:p>
          </p:txBody>
        </p:sp>
        <p:pic>
          <p:nvPicPr>
            <p:cNvPr id="14" name="Grafik 13">
              <a:extLst>
                <a:ext uri="{FF2B5EF4-FFF2-40B4-BE49-F238E27FC236}">
                  <a16:creationId xmlns:a16="http://schemas.microsoft.com/office/drawing/2014/main" id="{A86D2BF7-CFA4-16D2-4AB8-2FC6691EC1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741" y="1009143"/>
              <a:ext cx="2030763" cy="2030763"/>
            </a:xfrm>
            <a:prstGeom prst="rect">
              <a:avLst/>
            </a:prstGeom>
          </p:spPr>
        </p:pic>
      </p:grpSp>
      <p:grpSp>
        <p:nvGrpSpPr>
          <p:cNvPr id="15" name="Gruppieren 14">
            <a:extLst>
              <a:ext uri="{FF2B5EF4-FFF2-40B4-BE49-F238E27FC236}">
                <a16:creationId xmlns:a16="http://schemas.microsoft.com/office/drawing/2014/main" id="{1A0AA00E-8353-C2EF-CCCD-BE6F2940C135}"/>
              </a:ext>
            </a:extLst>
          </p:cNvPr>
          <p:cNvGrpSpPr/>
          <p:nvPr/>
        </p:nvGrpSpPr>
        <p:grpSpPr>
          <a:xfrm>
            <a:off x="735228" y="2699522"/>
            <a:ext cx="10775331" cy="1447318"/>
            <a:chOff x="874713" y="3039906"/>
            <a:chExt cx="10775331" cy="1613802"/>
          </a:xfrm>
        </p:grpSpPr>
        <p:sp>
          <p:nvSpPr>
            <p:cNvPr id="16" name="Abgerundetes Rechteck 15">
              <a:extLst>
                <a:ext uri="{FF2B5EF4-FFF2-40B4-BE49-F238E27FC236}">
                  <a16:creationId xmlns:a16="http://schemas.microsoft.com/office/drawing/2014/main" id="{371ECE3C-7002-9FFD-A254-1B2386CACECB}"/>
                </a:ext>
              </a:extLst>
            </p:cNvPr>
            <p:cNvSpPr/>
            <p:nvPr/>
          </p:nvSpPr>
          <p:spPr>
            <a:xfrm>
              <a:off x="2516024" y="3039906"/>
              <a:ext cx="9134020" cy="161380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1" indent="0" algn="just">
                <a:buNone/>
              </a:pPr>
              <a:r>
                <a:rPr lang="de-DE" sz="2400" dirty="0"/>
                <a:t>… Fachtexte unter Verwendung inhaltsanalytischer Verfahren kritisch lesen und die dabei gewonnenen Erkenntnisse diversitätssensibel auf Situationen der klinischen Praxis beziehen;</a:t>
              </a:r>
            </a:p>
          </p:txBody>
        </p:sp>
        <p:pic>
          <p:nvPicPr>
            <p:cNvPr id="17" name="Grafik 16">
              <a:extLst>
                <a:ext uri="{FF2B5EF4-FFF2-40B4-BE49-F238E27FC236}">
                  <a16:creationId xmlns:a16="http://schemas.microsoft.com/office/drawing/2014/main" id="{118D6B40-8B61-DDAF-F3A0-7CF24E967FB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713" y="3150029"/>
              <a:ext cx="1393556" cy="1393556"/>
            </a:xfrm>
            <a:prstGeom prst="rect">
              <a:avLst/>
            </a:prstGeom>
          </p:spPr>
        </p:pic>
      </p:grpSp>
      <p:grpSp>
        <p:nvGrpSpPr>
          <p:cNvPr id="18" name="Gruppieren 17">
            <a:extLst>
              <a:ext uri="{FF2B5EF4-FFF2-40B4-BE49-F238E27FC236}">
                <a16:creationId xmlns:a16="http://schemas.microsoft.com/office/drawing/2014/main" id="{03F41D3A-F59B-414E-7BE5-8FF2B4F0DAF9}"/>
              </a:ext>
            </a:extLst>
          </p:cNvPr>
          <p:cNvGrpSpPr/>
          <p:nvPr/>
        </p:nvGrpSpPr>
        <p:grpSpPr>
          <a:xfrm>
            <a:off x="625104" y="4233226"/>
            <a:ext cx="10885455" cy="1613803"/>
            <a:chOff x="764589" y="4228066"/>
            <a:chExt cx="10885455" cy="1613803"/>
          </a:xfrm>
        </p:grpSpPr>
        <p:sp>
          <p:nvSpPr>
            <p:cNvPr id="19" name="Abgerundetes Rechteck 18">
              <a:extLst>
                <a:ext uri="{FF2B5EF4-FFF2-40B4-BE49-F238E27FC236}">
                  <a16:creationId xmlns:a16="http://schemas.microsoft.com/office/drawing/2014/main" id="{D84BF685-7B2A-3FC1-B63F-2E06E005022A}"/>
                </a:ext>
              </a:extLst>
            </p:cNvPr>
            <p:cNvSpPr/>
            <p:nvPr/>
          </p:nvSpPr>
          <p:spPr>
            <a:xfrm>
              <a:off x="2516024" y="4311309"/>
              <a:ext cx="9134020" cy="144731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1" indent="0" algn="just">
                <a:buNone/>
              </a:pPr>
              <a:r>
                <a:rPr lang="de-DE" sz="2400" dirty="0"/>
                <a:t>… in interaktiven Workshops konstruktive Empfehlungen erarbeiten, wie problematisches Lehrmaterial verbessert werden kann.</a:t>
              </a:r>
            </a:p>
          </p:txBody>
        </p:sp>
        <p:pic>
          <p:nvPicPr>
            <p:cNvPr id="20" name="Grafik 19">
              <a:extLst>
                <a:ext uri="{FF2B5EF4-FFF2-40B4-BE49-F238E27FC236}">
                  <a16:creationId xmlns:a16="http://schemas.microsoft.com/office/drawing/2014/main" id="{A4BB6071-64A1-3906-4D6D-DB8D5B0068D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4589" y="4228066"/>
              <a:ext cx="1613803" cy="1613803"/>
            </a:xfrm>
            <a:prstGeom prst="rect">
              <a:avLst/>
            </a:prstGeom>
          </p:spPr>
        </p:pic>
      </p:grpSp>
    </p:spTree>
    <p:extLst>
      <p:ext uri="{BB962C8B-B14F-4D97-AF65-F5344CB8AC3E}">
        <p14:creationId xmlns:p14="http://schemas.microsoft.com/office/powerpoint/2010/main" val="34914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p:cTn id="17" dur="indefinite"/>
                                        <p:tgtEl>
                                          <p:spTgt spid="11"/>
                                        </p:tgtEl>
                                        <p:attrNameLst>
                                          <p:attrName>style.opacity</p:attrName>
                                        </p:attrNameLst>
                                      </p:cBhvr>
                                      <p:to>
                                        <p:strVal val="0.5"/>
                                      </p:to>
                                    </p:set>
                                    <p:animEffect filter="image" prLst="opacity: 0.5">
                                      <p:cBhvr rctx="IE">
                                        <p:cTn id="18" dur="indefinite"/>
                                        <p:tgtEl>
                                          <p:spTgt spid="11"/>
                                        </p:tgtEl>
                                      </p:cBhvr>
                                    </p:animEffect>
                                  </p:childTnLst>
                                </p:cTn>
                              </p:par>
                              <p:par>
                                <p:cTn id="19" presetID="2" presetClass="entr" presetSubtype="4"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9" presetClass="emph" presetSubtype="0" nodeType="clickEffect">
                                  <p:stCondLst>
                                    <p:cond delay="0"/>
                                  </p:stCondLst>
                                  <p:childTnLst>
                                    <p:set>
                                      <p:cBhvr>
                                        <p:cTn id="26" dur="indefinite"/>
                                        <p:tgtEl>
                                          <p:spTgt spid="15"/>
                                        </p:tgtEl>
                                        <p:attrNameLst>
                                          <p:attrName>style.opacity</p:attrName>
                                        </p:attrNameLst>
                                      </p:cBhvr>
                                      <p:to>
                                        <p:strVal val="0.5"/>
                                      </p:to>
                                    </p:set>
                                    <p:animEffect filter="image" prLst="opacity: 0.5">
                                      <p:cBhvr rctx="IE">
                                        <p:cTn id="27" dur="indefinite"/>
                                        <p:tgtEl>
                                          <p:spTgt spid="15"/>
                                        </p:tgtEl>
                                      </p:cBhvr>
                                    </p:animEffect>
                                  </p:childTnLst>
                                </p:cTn>
                              </p:par>
                              <p:par>
                                <p:cTn id="28" presetID="2" presetClass="entr" presetSubtype="4"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ppt_x"/>
                                          </p:val>
                                        </p:tav>
                                        <p:tav tm="100000">
                                          <p:val>
                                            <p:strVal val="#ppt_x"/>
                                          </p:val>
                                        </p:tav>
                                      </p:tavLst>
                                    </p:anim>
                                    <p:anim calcmode="lin" valueType="num">
                                      <p:cBhvr additive="base">
                                        <p:cTn id="3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0EAEE-AD70-3BB3-81D4-0BF354445FB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0D92FE3-428C-7A68-8678-7E4375426A12}"/>
              </a:ext>
            </a:extLst>
          </p:cNvPr>
          <p:cNvSpPr>
            <a:spLocks noGrp="1"/>
          </p:cNvSpPr>
          <p:nvPr>
            <p:ph type="ctrTitle"/>
          </p:nvPr>
        </p:nvSpPr>
        <p:spPr/>
        <p:txBody>
          <a:bodyPr/>
          <a:lstStyle/>
          <a:p>
            <a:endParaRPr lang="de-DE" dirty="0"/>
          </a:p>
        </p:txBody>
      </p:sp>
      <p:sp>
        <p:nvSpPr>
          <p:cNvPr id="3" name="Untertitel 2">
            <a:extLst>
              <a:ext uri="{FF2B5EF4-FFF2-40B4-BE49-F238E27FC236}">
                <a16:creationId xmlns:a16="http://schemas.microsoft.com/office/drawing/2014/main" id="{F1C4676A-8A09-EED8-5EE5-27769C1F538E}"/>
              </a:ext>
            </a:extLst>
          </p:cNvPr>
          <p:cNvSpPr>
            <a:spLocks noGrp="1"/>
          </p:cNvSpPr>
          <p:nvPr>
            <p:ph type="subTitle" idx="1"/>
          </p:nvPr>
        </p:nvSpPr>
        <p:spPr/>
        <p:txBody>
          <a:bodyPr/>
          <a:lstStyle/>
          <a:p>
            <a:endParaRPr lang="de-DE"/>
          </a:p>
        </p:txBody>
      </p:sp>
      <p:pic>
        <p:nvPicPr>
          <p:cNvPr id="4" name="Inhaltsplatzhalter 4">
            <a:extLst>
              <a:ext uri="{FF2B5EF4-FFF2-40B4-BE49-F238E27FC236}">
                <a16:creationId xmlns:a16="http://schemas.microsoft.com/office/drawing/2014/main" id="{2D4613DE-31F1-86AF-6AC3-1AA3E9A73A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feld 4">
            <a:extLst>
              <a:ext uri="{FF2B5EF4-FFF2-40B4-BE49-F238E27FC236}">
                <a16:creationId xmlns:a16="http://schemas.microsoft.com/office/drawing/2014/main" id="{ABBB8769-7984-3A2C-5E8A-E7307EC6EE0C}"/>
              </a:ext>
            </a:extLst>
          </p:cNvPr>
          <p:cNvSpPr txBox="1"/>
          <p:nvPr/>
        </p:nvSpPr>
        <p:spPr>
          <a:xfrm>
            <a:off x="2061210" y="2767280"/>
            <a:ext cx="8069580" cy="1323439"/>
          </a:xfrm>
          <a:prstGeom prst="rect">
            <a:avLst/>
          </a:prstGeom>
          <a:noFill/>
        </p:spPr>
        <p:txBody>
          <a:bodyPr wrap="square" rtlCol="0">
            <a:spAutoFit/>
          </a:bodyPr>
          <a:lstStyle/>
          <a:p>
            <a:pPr algn="ctr"/>
            <a:r>
              <a:rPr lang="de-DE" sz="8000" dirty="0"/>
              <a:t>3. ABLAUF</a:t>
            </a:r>
          </a:p>
        </p:txBody>
      </p:sp>
      <p:pic>
        <p:nvPicPr>
          <p:cNvPr id="6" name="Grafik 5">
            <a:extLst>
              <a:ext uri="{FF2B5EF4-FFF2-40B4-BE49-F238E27FC236}">
                <a16:creationId xmlns:a16="http://schemas.microsoft.com/office/drawing/2014/main" id="{23A0F193-550D-F07A-DF42-50995646E53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44735" y="277691"/>
            <a:ext cx="2833705" cy="372459"/>
          </a:xfrm>
          <a:prstGeom prst="rect">
            <a:avLst/>
          </a:prstGeom>
        </p:spPr>
      </p:pic>
    </p:spTree>
    <p:extLst>
      <p:ext uri="{BB962C8B-B14F-4D97-AF65-F5344CB8AC3E}">
        <p14:creationId xmlns:p14="http://schemas.microsoft.com/office/powerpoint/2010/main" val="1331593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CB51D-B532-C782-DF6A-8AF492BBB4C1}"/>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13B1BF89-9652-1445-6947-090B2AA2545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13" name="Grafik 12">
            <a:extLst>
              <a:ext uri="{FF2B5EF4-FFF2-40B4-BE49-F238E27FC236}">
                <a16:creationId xmlns:a16="http://schemas.microsoft.com/office/drawing/2014/main" id="{863DB853-2463-36C3-E2A7-EA6110521B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4735" y="277691"/>
            <a:ext cx="2833705" cy="372459"/>
          </a:xfrm>
          <a:prstGeom prst="rect">
            <a:avLst/>
          </a:prstGeom>
        </p:spPr>
      </p:pic>
      <p:sp>
        <p:nvSpPr>
          <p:cNvPr id="12" name="Inhaltsplatzhalter 7">
            <a:extLst>
              <a:ext uri="{FF2B5EF4-FFF2-40B4-BE49-F238E27FC236}">
                <a16:creationId xmlns:a16="http://schemas.microsoft.com/office/drawing/2014/main" id="{35ACC927-FB9C-100E-511D-7DAD5DEA4F8C}"/>
              </a:ext>
            </a:extLst>
          </p:cNvPr>
          <p:cNvSpPr txBox="1">
            <a:spLocks/>
          </p:cNvSpPr>
          <p:nvPr/>
        </p:nvSpPr>
        <p:spPr>
          <a:xfrm>
            <a:off x="680544" y="1143851"/>
            <a:ext cx="10830911" cy="52204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de-DE" b="1" dirty="0"/>
              <a:t>[Datum einfügen]: Einführung</a:t>
            </a:r>
          </a:p>
          <a:p>
            <a:pPr algn="just"/>
            <a:endParaRPr lang="de-DE" dirty="0"/>
          </a:p>
          <a:p>
            <a:pPr lvl="1" algn="just"/>
            <a:r>
              <a:rPr lang="de-DE" sz="2000" dirty="0"/>
              <a:t>bis [Datum einfügen]: geeignete Texte identifizieren (Lehrbücher, Lernplattformen etc.)</a:t>
            </a:r>
          </a:p>
          <a:p>
            <a:pPr lvl="1" algn="just"/>
            <a:endParaRPr lang="de-DE" sz="2000" dirty="0"/>
          </a:p>
          <a:p>
            <a:pPr lvl="1" algn="just"/>
            <a:r>
              <a:rPr lang="de-DE" sz="2000" dirty="0"/>
              <a:t>ab [Datum einfügen]: Online-Module bearbeiten</a:t>
            </a:r>
            <a:endParaRPr lang="de-DE" dirty="0"/>
          </a:p>
          <a:p>
            <a:pPr algn="just"/>
            <a:endParaRPr lang="de-DE" dirty="0"/>
          </a:p>
          <a:p>
            <a:pPr algn="just"/>
            <a:r>
              <a:rPr lang="de-DE" b="1" dirty="0"/>
              <a:t>[Datum einfügen]: Blockveranstaltung</a:t>
            </a:r>
          </a:p>
          <a:p>
            <a:pPr algn="just"/>
            <a:endParaRPr lang="de-DE" dirty="0"/>
          </a:p>
          <a:p>
            <a:pPr lvl="1" algn="just"/>
            <a:r>
              <a:rPr lang="de-DE" sz="2000" dirty="0"/>
              <a:t>Ergebnispräsentationen erstellen</a:t>
            </a:r>
          </a:p>
          <a:p>
            <a:pPr algn="just"/>
            <a:endParaRPr lang="de-DE" dirty="0"/>
          </a:p>
          <a:p>
            <a:pPr algn="just"/>
            <a:r>
              <a:rPr lang="de-DE" b="1" dirty="0"/>
              <a:t>[Datum einfügen]: Ergebnispräsentation</a:t>
            </a:r>
          </a:p>
        </p:txBody>
      </p:sp>
    </p:spTree>
    <p:extLst>
      <p:ext uri="{BB962C8B-B14F-4D97-AF65-F5344CB8AC3E}">
        <p14:creationId xmlns:p14="http://schemas.microsoft.com/office/powerpoint/2010/main" val="4091585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2">
                                            <p:txEl>
                                              <p:pRg st="2" end="2"/>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F2327-49FA-D23A-ADF6-06BEF98B9C7B}"/>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76C1CAF8-17F9-E596-8602-1E7E13EB372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13" name="Grafik 12">
            <a:extLst>
              <a:ext uri="{FF2B5EF4-FFF2-40B4-BE49-F238E27FC236}">
                <a16:creationId xmlns:a16="http://schemas.microsoft.com/office/drawing/2014/main" id="{4CB6A6A6-D706-E05D-DBC7-BD47659B365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4735" y="277691"/>
            <a:ext cx="2833705" cy="372459"/>
          </a:xfrm>
          <a:prstGeom prst="rect">
            <a:avLst/>
          </a:prstGeom>
        </p:spPr>
      </p:pic>
      <p:cxnSp>
        <p:nvCxnSpPr>
          <p:cNvPr id="2" name="Straight Connector 5">
            <a:extLst>
              <a:ext uri="{FF2B5EF4-FFF2-40B4-BE49-F238E27FC236}">
                <a16:creationId xmlns:a16="http://schemas.microsoft.com/office/drawing/2014/main" id="{78BFEC27-37E4-9B83-D908-B4464B8316C6}"/>
              </a:ext>
            </a:extLst>
          </p:cNvPr>
          <p:cNvCxnSpPr>
            <a:cxnSpLocks/>
          </p:cNvCxnSpPr>
          <p:nvPr/>
        </p:nvCxnSpPr>
        <p:spPr>
          <a:xfrm>
            <a:off x="4736686" y="2401458"/>
            <a:ext cx="4040620" cy="0"/>
          </a:xfrm>
          <a:prstGeom prst="line">
            <a:avLst/>
          </a:prstGeom>
          <a:ln w="38100">
            <a:solidFill>
              <a:schemeClr val="bg1">
                <a:lumMod val="85000"/>
              </a:schemeClr>
            </a:solidFill>
            <a:headEnd type="oval"/>
            <a:tailEnd type="none"/>
          </a:ln>
        </p:spPr>
        <p:style>
          <a:lnRef idx="1">
            <a:schemeClr val="accent1"/>
          </a:lnRef>
          <a:fillRef idx="0">
            <a:schemeClr val="accent1"/>
          </a:fillRef>
          <a:effectRef idx="0">
            <a:schemeClr val="accent1"/>
          </a:effectRef>
          <a:fontRef idx="minor">
            <a:schemeClr val="tx1"/>
          </a:fontRef>
        </p:style>
      </p:cxnSp>
      <p:grpSp>
        <p:nvGrpSpPr>
          <p:cNvPr id="3" name="Group 6">
            <a:extLst>
              <a:ext uri="{FF2B5EF4-FFF2-40B4-BE49-F238E27FC236}">
                <a16:creationId xmlns:a16="http://schemas.microsoft.com/office/drawing/2014/main" id="{0C7B248A-58FD-EEB6-1456-BD77A30431CB}"/>
              </a:ext>
            </a:extLst>
          </p:cNvPr>
          <p:cNvGrpSpPr/>
          <p:nvPr/>
        </p:nvGrpSpPr>
        <p:grpSpPr>
          <a:xfrm>
            <a:off x="3390785" y="2401458"/>
            <a:ext cx="5757622" cy="742204"/>
            <a:chOff x="2942772" y="1625600"/>
            <a:chExt cx="7543799" cy="972457"/>
          </a:xfrm>
        </p:grpSpPr>
        <p:cxnSp>
          <p:nvCxnSpPr>
            <p:cNvPr id="4" name="Straight Connector 46">
              <a:extLst>
                <a:ext uri="{FF2B5EF4-FFF2-40B4-BE49-F238E27FC236}">
                  <a16:creationId xmlns:a16="http://schemas.microsoft.com/office/drawing/2014/main" id="{C2C37DE3-DEA6-E927-0FC9-4A1696D93DCB}"/>
                </a:ext>
              </a:extLst>
            </p:cNvPr>
            <p:cNvCxnSpPr/>
            <p:nvPr/>
          </p:nvCxnSpPr>
          <p:spPr>
            <a:xfrm>
              <a:off x="2942772" y="2598057"/>
              <a:ext cx="7057571"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Arc 47">
              <a:extLst>
                <a:ext uri="{FF2B5EF4-FFF2-40B4-BE49-F238E27FC236}">
                  <a16:creationId xmlns:a16="http://schemas.microsoft.com/office/drawing/2014/main" id="{36EAAD17-813F-BEBE-7720-A4BE284190C9}"/>
                </a:ext>
              </a:extLst>
            </p:cNvPr>
            <p:cNvSpPr/>
            <p:nvPr/>
          </p:nvSpPr>
          <p:spPr>
            <a:xfrm>
              <a:off x="9514114" y="1625600"/>
              <a:ext cx="972457" cy="972457"/>
            </a:xfrm>
            <a:prstGeom prst="arc">
              <a:avLst>
                <a:gd name="adj1" fmla="val 16200000"/>
                <a:gd name="adj2" fmla="val 5546510"/>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900"/>
            </a:p>
          </p:txBody>
        </p:sp>
      </p:grpSp>
      <p:grpSp>
        <p:nvGrpSpPr>
          <p:cNvPr id="7" name="Group 7">
            <a:extLst>
              <a:ext uri="{FF2B5EF4-FFF2-40B4-BE49-F238E27FC236}">
                <a16:creationId xmlns:a16="http://schemas.microsoft.com/office/drawing/2014/main" id="{0452DD71-8BB2-3AF7-C633-5E93054898F6}"/>
              </a:ext>
            </a:extLst>
          </p:cNvPr>
          <p:cNvGrpSpPr/>
          <p:nvPr/>
        </p:nvGrpSpPr>
        <p:grpSpPr>
          <a:xfrm flipH="1">
            <a:off x="3019683" y="3143662"/>
            <a:ext cx="5757622" cy="742204"/>
            <a:chOff x="2942772" y="1625600"/>
            <a:chExt cx="7543799" cy="972457"/>
          </a:xfrm>
        </p:grpSpPr>
        <p:cxnSp>
          <p:nvCxnSpPr>
            <p:cNvPr id="8" name="Straight Connector 42">
              <a:extLst>
                <a:ext uri="{FF2B5EF4-FFF2-40B4-BE49-F238E27FC236}">
                  <a16:creationId xmlns:a16="http://schemas.microsoft.com/office/drawing/2014/main" id="{B872826C-BA6D-AAAF-2A5C-D34A864462A1}"/>
                </a:ext>
              </a:extLst>
            </p:cNvPr>
            <p:cNvCxnSpPr/>
            <p:nvPr/>
          </p:nvCxnSpPr>
          <p:spPr>
            <a:xfrm>
              <a:off x="2942772" y="2598057"/>
              <a:ext cx="7057571"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Arc 45">
              <a:extLst>
                <a:ext uri="{FF2B5EF4-FFF2-40B4-BE49-F238E27FC236}">
                  <a16:creationId xmlns:a16="http://schemas.microsoft.com/office/drawing/2014/main" id="{7CFD4AEE-C8B6-3779-67AE-D2204F136597}"/>
                </a:ext>
              </a:extLst>
            </p:cNvPr>
            <p:cNvSpPr/>
            <p:nvPr/>
          </p:nvSpPr>
          <p:spPr>
            <a:xfrm>
              <a:off x="9514114" y="1625600"/>
              <a:ext cx="972457" cy="972457"/>
            </a:xfrm>
            <a:prstGeom prst="arc">
              <a:avLst>
                <a:gd name="adj1" fmla="val 16200000"/>
                <a:gd name="adj2" fmla="val 5546510"/>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900"/>
            </a:p>
          </p:txBody>
        </p:sp>
      </p:grpSp>
      <p:grpSp>
        <p:nvGrpSpPr>
          <p:cNvPr id="10" name="Group 8">
            <a:extLst>
              <a:ext uri="{FF2B5EF4-FFF2-40B4-BE49-F238E27FC236}">
                <a16:creationId xmlns:a16="http://schemas.microsoft.com/office/drawing/2014/main" id="{FD82CDC6-EF95-0278-028E-B2107244F34B}"/>
              </a:ext>
            </a:extLst>
          </p:cNvPr>
          <p:cNvGrpSpPr/>
          <p:nvPr/>
        </p:nvGrpSpPr>
        <p:grpSpPr>
          <a:xfrm>
            <a:off x="3390785" y="3885866"/>
            <a:ext cx="5757622" cy="742204"/>
            <a:chOff x="2942772" y="1625600"/>
            <a:chExt cx="7543799" cy="972457"/>
          </a:xfrm>
        </p:grpSpPr>
        <p:cxnSp>
          <p:nvCxnSpPr>
            <p:cNvPr id="11" name="Straight Connector 40">
              <a:extLst>
                <a:ext uri="{FF2B5EF4-FFF2-40B4-BE49-F238E27FC236}">
                  <a16:creationId xmlns:a16="http://schemas.microsoft.com/office/drawing/2014/main" id="{3F945D5C-851B-01CB-27CF-CFA826DB3AAF}"/>
                </a:ext>
              </a:extLst>
            </p:cNvPr>
            <p:cNvCxnSpPr/>
            <p:nvPr/>
          </p:nvCxnSpPr>
          <p:spPr>
            <a:xfrm>
              <a:off x="2942772" y="2598057"/>
              <a:ext cx="7057571"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Arc 41">
              <a:extLst>
                <a:ext uri="{FF2B5EF4-FFF2-40B4-BE49-F238E27FC236}">
                  <a16:creationId xmlns:a16="http://schemas.microsoft.com/office/drawing/2014/main" id="{C759D642-1714-19E2-2B13-FF7E7D2135F9}"/>
                </a:ext>
              </a:extLst>
            </p:cNvPr>
            <p:cNvSpPr/>
            <p:nvPr/>
          </p:nvSpPr>
          <p:spPr>
            <a:xfrm>
              <a:off x="9514114" y="1625600"/>
              <a:ext cx="972457" cy="972457"/>
            </a:xfrm>
            <a:prstGeom prst="arc">
              <a:avLst>
                <a:gd name="adj1" fmla="val 16200000"/>
                <a:gd name="adj2" fmla="val 5546510"/>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900"/>
            </a:p>
          </p:txBody>
        </p:sp>
      </p:grpSp>
      <p:grpSp>
        <p:nvGrpSpPr>
          <p:cNvPr id="15" name="Group 10">
            <a:extLst>
              <a:ext uri="{FF2B5EF4-FFF2-40B4-BE49-F238E27FC236}">
                <a16:creationId xmlns:a16="http://schemas.microsoft.com/office/drawing/2014/main" id="{BEF02EBF-E615-AEA3-47D1-0372BC1DBFDE}"/>
              </a:ext>
            </a:extLst>
          </p:cNvPr>
          <p:cNvGrpSpPr/>
          <p:nvPr/>
        </p:nvGrpSpPr>
        <p:grpSpPr>
          <a:xfrm rot="10800000" flipV="1">
            <a:off x="3046816" y="4626682"/>
            <a:ext cx="4411721" cy="742204"/>
            <a:chOff x="4706210" y="1625600"/>
            <a:chExt cx="5780361" cy="972457"/>
          </a:xfrm>
        </p:grpSpPr>
        <p:cxnSp>
          <p:nvCxnSpPr>
            <p:cNvPr id="16" name="Straight Connector 36">
              <a:extLst>
                <a:ext uri="{FF2B5EF4-FFF2-40B4-BE49-F238E27FC236}">
                  <a16:creationId xmlns:a16="http://schemas.microsoft.com/office/drawing/2014/main" id="{E8279C18-C76F-430B-125F-4F818A1774D4}"/>
                </a:ext>
              </a:extLst>
            </p:cNvPr>
            <p:cNvCxnSpPr>
              <a:cxnSpLocks/>
            </p:cNvCxnSpPr>
            <p:nvPr/>
          </p:nvCxnSpPr>
          <p:spPr>
            <a:xfrm>
              <a:off x="4706210" y="2598057"/>
              <a:ext cx="5294132" cy="0"/>
            </a:xfrm>
            <a:prstGeom prst="line">
              <a:avLst/>
            </a:prstGeom>
            <a:ln w="38100">
              <a:solidFill>
                <a:schemeClr val="bg1">
                  <a:lumMod val="85000"/>
                </a:schemeClr>
              </a:solidFill>
              <a:headEnd type="oval"/>
            </a:ln>
          </p:spPr>
          <p:style>
            <a:lnRef idx="1">
              <a:schemeClr val="accent1"/>
            </a:lnRef>
            <a:fillRef idx="0">
              <a:schemeClr val="accent1"/>
            </a:fillRef>
            <a:effectRef idx="0">
              <a:schemeClr val="accent1"/>
            </a:effectRef>
            <a:fontRef idx="minor">
              <a:schemeClr val="tx1"/>
            </a:fontRef>
          </p:style>
        </p:cxnSp>
        <p:sp>
          <p:nvSpPr>
            <p:cNvPr id="17" name="Arc 37">
              <a:extLst>
                <a:ext uri="{FF2B5EF4-FFF2-40B4-BE49-F238E27FC236}">
                  <a16:creationId xmlns:a16="http://schemas.microsoft.com/office/drawing/2014/main" id="{7AC6511E-4E6C-1E94-A382-D5A3FFA75145}"/>
                </a:ext>
              </a:extLst>
            </p:cNvPr>
            <p:cNvSpPr/>
            <p:nvPr/>
          </p:nvSpPr>
          <p:spPr>
            <a:xfrm>
              <a:off x="9514114" y="1625600"/>
              <a:ext cx="972457" cy="972457"/>
            </a:xfrm>
            <a:prstGeom prst="arc">
              <a:avLst>
                <a:gd name="adj1" fmla="val 16200000"/>
                <a:gd name="adj2" fmla="val 5546510"/>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900"/>
            </a:p>
          </p:txBody>
        </p:sp>
      </p:grpSp>
      <p:sp>
        <p:nvSpPr>
          <p:cNvPr id="18" name="Oval 17">
            <a:extLst>
              <a:ext uri="{FF2B5EF4-FFF2-40B4-BE49-F238E27FC236}">
                <a16:creationId xmlns:a16="http://schemas.microsoft.com/office/drawing/2014/main" id="{3EC9C6CA-6ACB-0AB9-EB32-30285ED1E6BB}"/>
              </a:ext>
            </a:extLst>
          </p:cNvPr>
          <p:cNvSpPr/>
          <p:nvPr/>
        </p:nvSpPr>
        <p:spPr>
          <a:xfrm>
            <a:off x="8827143" y="2476335"/>
            <a:ext cx="592447" cy="59244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Oval 18">
            <a:extLst>
              <a:ext uri="{FF2B5EF4-FFF2-40B4-BE49-F238E27FC236}">
                <a16:creationId xmlns:a16="http://schemas.microsoft.com/office/drawing/2014/main" id="{C0D0FEBC-4563-5E0A-F8E8-791163EBDBD8}"/>
              </a:ext>
            </a:extLst>
          </p:cNvPr>
          <p:cNvSpPr/>
          <p:nvPr/>
        </p:nvSpPr>
        <p:spPr>
          <a:xfrm>
            <a:off x="2823378" y="3218539"/>
            <a:ext cx="592447" cy="592447"/>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0" name="Oval 19">
            <a:extLst>
              <a:ext uri="{FF2B5EF4-FFF2-40B4-BE49-F238E27FC236}">
                <a16:creationId xmlns:a16="http://schemas.microsoft.com/office/drawing/2014/main" id="{7DF62B5F-8758-9CEF-9AA2-82E66B9CA8C6}"/>
              </a:ext>
            </a:extLst>
          </p:cNvPr>
          <p:cNvSpPr/>
          <p:nvPr/>
        </p:nvSpPr>
        <p:spPr>
          <a:xfrm>
            <a:off x="8827143" y="3960743"/>
            <a:ext cx="592447" cy="592447"/>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1" name="Rounded Rectangle 48">
            <a:extLst>
              <a:ext uri="{FF2B5EF4-FFF2-40B4-BE49-F238E27FC236}">
                <a16:creationId xmlns:a16="http://schemas.microsoft.com/office/drawing/2014/main" id="{495B90C1-10C9-F135-EB06-E4EF10F2FCBA}"/>
              </a:ext>
            </a:extLst>
          </p:cNvPr>
          <p:cNvSpPr/>
          <p:nvPr/>
        </p:nvSpPr>
        <p:spPr>
          <a:xfrm>
            <a:off x="2823378" y="2156986"/>
            <a:ext cx="1831942" cy="48894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Medium" pitchFamily="2" charset="77"/>
              <a:cs typeface="Poppins Medium" pitchFamily="2" charset="77"/>
            </a:endParaRPr>
          </a:p>
        </p:txBody>
      </p:sp>
      <p:sp>
        <p:nvSpPr>
          <p:cNvPr id="22" name="TextBox 60">
            <a:extLst>
              <a:ext uri="{FF2B5EF4-FFF2-40B4-BE49-F238E27FC236}">
                <a16:creationId xmlns:a16="http://schemas.microsoft.com/office/drawing/2014/main" id="{CE297C35-9325-37B9-0D19-ADAC53A045B5}"/>
              </a:ext>
            </a:extLst>
          </p:cNvPr>
          <p:cNvSpPr txBox="1"/>
          <p:nvPr/>
        </p:nvSpPr>
        <p:spPr>
          <a:xfrm>
            <a:off x="2866724" y="2262956"/>
            <a:ext cx="1747647" cy="276999"/>
          </a:xfrm>
          <a:prstGeom prst="rect">
            <a:avLst/>
          </a:prstGeom>
          <a:noFill/>
          <a:ln w="6350">
            <a:noFill/>
            <a:prstDash val="dash"/>
          </a:ln>
        </p:spPr>
        <p:txBody>
          <a:bodyPr wrap="square" lIns="0" tIns="0" rIns="0" bIns="0" rtlCol="0">
            <a:spAutoFit/>
          </a:bodyPr>
          <a:lstStyle/>
          <a:p>
            <a:pPr algn="ctr"/>
            <a:r>
              <a:rPr lang="en-ID" dirty="0">
                <a:solidFill>
                  <a:schemeClr val="bg1"/>
                </a:solidFill>
                <a:latin typeface="Poppins Medium" pitchFamily="2" charset="77"/>
                <a:cs typeface="Poppins Medium" pitchFamily="2" charset="77"/>
              </a:rPr>
              <a:t>Start</a:t>
            </a:r>
            <a:endParaRPr lang="en-US" dirty="0">
              <a:solidFill>
                <a:schemeClr val="bg1"/>
              </a:solidFill>
              <a:latin typeface="Poppins Medium" pitchFamily="2" charset="77"/>
              <a:cs typeface="Poppins Medium" pitchFamily="2" charset="77"/>
            </a:endParaRPr>
          </a:p>
        </p:txBody>
      </p:sp>
      <p:grpSp>
        <p:nvGrpSpPr>
          <p:cNvPr id="23" name="Group 63">
            <a:extLst>
              <a:ext uri="{FF2B5EF4-FFF2-40B4-BE49-F238E27FC236}">
                <a16:creationId xmlns:a16="http://schemas.microsoft.com/office/drawing/2014/main" id="{8676467A-B880-1C1B-E907-E3CB54D04E52}"/>
              </a:ext>
            </a:extLst>
          </p:cNvPr>
          <p:cNvGrpSpPr/>
          <p:nvPr/>
        </p:nvGrpSpPr>
        <p:grpSpPr>
          <a:xfrm>
            <a:off x="8990223" y="2610741"/>
            <a:ext cx="293686" cy="315047"/>
            <a:chOff x="18740782" y="9992865"/>
            <a:chExt cx="3744388" cy="4016735"/>
          </a:xfrm>
          <a:solidFill>
            <a:schemeClr val="bg1"/>
          </a:solidFill>
        </p:grpSpPr>
        <p:sp>
          <p:nvSpPr>
            <p:cNvPr id="24" name="Freeform 64">
              <a:extLst>
                <a:ext uri="{FF2B5EF4-FFF2-40B4-BE49-F238E27FC236}">
                  <a16:creationId xmlns:a16="http://schemas.microsoft.com/office/drawing/2014/main" id="{51EC16B3-EBFC-85D3-69BE-6C39CBE33A82}"/>
                </a:ext>
              </a:extLst>
            </p:cNvPr>
            <p:cNvSpPr/>
            <p:nvPr/>
          </p:nvSpPr>
          <p:spPr>
            <a:xfrm>
              <a:off x="19538471" y="10786086"/>
              <a:ext cx="2149010" cy="3223514"/>
            </a:xfrm>
            <a:custGeom>
              <a:avLst/>
              <a:gdLst>
                <a:gd name="connsiteX0" fmla="*/ 136955 w 436131"/>
                <a:gd name="connsiteY0" fmla="*/ 572424 h 654198"/>
                <a:gd name="connsiteX1" fmla="*/ 144279 w 436131"/>
                <a:gd name="connsiteY1" fmla="*/ 588395 h 654198"/>
                <a:gd name="connsiteX2" fmla="*/ 155565 w 436131"/>
                <a:gd name="connsiteY2" fmla="*/ 599681 h 654198"/>
                <a:gd name="connsiteX3" fmla="*/ 280569 w 436131"/>
                <a:gd name="connsiteY3" fmla="*/ 599681 h 654198"/>
                <a:gd name="connsiteX4" fmla="*/ 291855 w 436131"/>
                <a:gd name="connsiteY4" fmla="*/ 588395 h 654198"/>
                <a:gd name="connsiteX5" fmla="*/ 299180 w 436131"/>
                <a:gd name="connsiteY5" fmla="*/ 572424 h 654198"/>
                <a:gd name="connsiteX6" fmla="*/ 136292 w 436131"/>
                <a:gd name="connsiteY6" fmla="*/ 490649 h 654198"/>
                <a:gd name="connsiteX7" fmla="*/ 136292 w 436131"/>
                <a:gd name="connsiteY7" fmla="*/ 517907 h 654198"/>
                <a:gd name="connsiteX8" fmla="*/ 299841 w 436131"/>
                <a:gd name="connsiteY8" fmla="*/ 517907 h 654198"/>
                <a:gd name="connsiteX9" fmla="*/ 299841 w 436131"/>
                <a:gd name="connsiteY9" fmla="*/ 490649 h 654198"/>
                <a:gd name="connsiteX10" fmla="*/ 218066 w 436131"/>
                <a:gd name="connsiteY10" fmla="*/ 0 h 654198"/>
                <a:gd name="connsiteX11" fmla="*/ 436131 w 436131"/>
                <a:gd name="connsiteY11" fmla="*/ 218065 h 654198"/>
                <a:gd name="connsiteX12" fmla="*/ 374601 w 436131"/>
                <a:gd name="connsiteY12" fmla="*/ 376266 h 654198"/>
                <a:gd name="connsiteX13" fmla="*/ 354357 w 436131"/>
                <a:gd name="connsiteY13" fmla="*/ 408874 h 654198"/>
                <a:gd name="connsiteX14" fmla="*/ 354357 w 436131"/>
                <a:gd name="connsiteY14" fmla="*/ 436134 h 654198"/>
                <a:gd name="connsiteX15" fmla="*/ 327099 w 436131"/>
                <a:gd name="connsiteY15" fmla="*/ 483068 h 654198"/>
                <a:gd name="connsiteX16" fmla="*/ 327099 w 436131"/>
                <a:gd name="connsiteY16" fmla="*/ 569123 h 654198"/>
                <a:gd name="connsiteX17" fmla="*/ 311127 w 436131"/>
                <a:gd name="connsiteY17" fmla="*/ 607669 h 654198"/>
                <a:gd name="connsiteX18" fmla="*/ 295865 w 436131"/>
                <a:gd name="connsiteY18" fmla="*/ 622931 h 654198"/>
                <a:gd name="connsiteX19" fmla="*/ 295832 w 436131"/>
                <a:gd name="connsiteY19" fmla="*/ 622964 h 654198"/>
                <a:gd name="connsiteX20" fmla="*/ 284562 w 436131"/>
                <a:gd name="connsiteY20" fmla="*/ 634234 h 654198"/>
                <a:gd name="connsiteX21" fmla="*/ 236367 w 436131"/>
                <a:gd name="connsiteY21" fmla="*/ 654198 h 654198"/>
                <a:gd name="connsiteX22" fmla="*/ 199765 w 436131"/>
                <a:gd name="connsiteY22" fmla="*/ 654198 h 654198"/>
                <a:gd name="connsiteX23" fmla="*/ 151570 w 436131"/>
                <a:gd name="connsiteY23" fmla="*/ 634234 h 654198"/>
                <a:gd name="connsiteX24" fmla="*/ 140300 w 436131"/>
                <a:gd name="connsiteY24" fmla="*/ 622964 h 654198"/>
                <a:gd name="connsiteX25" fmla="*/ 140267 w 436131"/>
                <a:gd name="connsiteY25" fmla="*/ 622931 h 654198"/>
                <a:gd name="connsiteX26" fmla="*/ 125004 w 436131"/>
                <a:gd name="connsiteY26" fmla="*/ 607669 h 654198"/>
                <a:gd name="connsiteX27" fmla="*/ 109033 w 436131"/>
                <a:gd name="connsiteY27" fmla="*/ 569123 h 654198"/>
                <a:gd name="connsiteX28" fmla="*/ 109033 w 436131"/>
                <a:gd name="connsiteY28" fmla="*/ 483068 h 654198"/>
                <a:gd name="connsiteX29" fmla="*/ 81775 w 436131"/>
                <a:gd name="connsiteY29" fmla="*/ 436134 h 654198"/>
                <a:gd name="connsiteX30" fmla="*/ 81775 w 436131"/>
                <a:gd name="connsiteY30" fmla="*/ 408876 h 654198"/>
                <a:gd name="connsiteX31" fmla="*/ 61531 w 436131"/>
                <a:gd name="connsiteY31" fmla="*/ 376267 h 654198"/>
                <a:gd name="connsiteX32" fmla="*/ 0 w 436131"/>
                <a:gd name="connsiteY32" fmla="*/ 218066 h 654198"/>
                <a:gd name="connsiteX33" fmla="*/ 218066 w 436131"/>
                <a:gd name="connsiteY33" fmla="*/ 0 h 654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6131" h="654198">
                  <a:moveTo>
                    <a:pt x="136955" y="572424"/>
                  </a:moveTo>
                  <a:cubicBezTo>
                    <a:pt x="137715" y="578384"/>
                    <a:pt x="140011" y="584128"/>
                    <a:pt x="144279" y="588395"/>
                  </a:cubicBezTo>
                  <a:lnTo>
                    <a:pt x="155565" y="599681"/>
                  </a:lnTo>
                  <a:lnTo>
                    <a:pt x="280569" y="599681"/>
                  </a:lnTo>
                  <a:lnTo>
                    <a:pt x="291855" y="588395"/>
                  </a:lnTo>
                  <a:cubicBezTo>
                    <a:pt x="296123" y="584128"/>
                    <a:pt x="298419" y="578384"/>
                    <a:pt x="299180" y="572424"/>
                  </a:cubicBezTo>
                  <a:close/>
                  <a:moveTo>
                    <a:pt x="136292" y="490649"/>
                  </a:moveTo>
                  <a:lnTo>
                    <a:pt x="136292" y="517907"/>
                  </a:lnTo>
                  <a:lnTo>
                    <a:pt x="299841" y="517907"/>
                  </a:lnTo>
                  <a:lnTo>
                    <a:pt x="299841" y="490649"/>
                  </a:lnTo>
                  <a:close/>
                  <a:moveTo>
                    <a:pt x="218066" y="0"/>
                  </a:moveTo>
                  <a:cubicBezTo>
                    <a:pt x="338306" y="0"/>
                    <a:pt x="436132" y="97827"/>
                    <a:pt x="436131" y="218065"/>
                  </a:cubicBezTo>
                  <a:cubicBezTo>
                    <a:pt x="436131" y="300159"/>
                    <a:pt x="399104" y="345959"/>
                    <a:pt x="374601" y="376266"/>
                  </a:cubicBezTo>
                  <a:cubicBezTo>
                    <a:pt x="363740" y="389696"/>
                    <a:pt x="354357" y="401301"/>
                    <a:pt x="354357" y="408874"/>
                  </a:cubicBezTo>
                  <a:lnTo>
                    <a:pt x="354357" y="436134"/>
                  </a:lnTo>
                  <a:cubicBezTo>
                    <a:pt x="354357" y="456226"/>
                    <a:pt x="343314" y="473613"/>
                    <a:pt x="327099" y="483068"/>
                  </a:cubicBezTo>
                  <a:lnTo>
                    <a:pt x="327099" y="569123"/>
                  </a:lnTo>
                  <a:cubicBezTo>
                    <a:pt x="327099" y="583471"/>
                    <a:pt x="321283" y="597526"/>
                    <a:pt x="311127" y="607669"/>
                  </a:cubicBezTo>
                  <a:lnTo>
                    <a:pt x="295865" y="622931"/>
                  </a:lnTo>
                  <a:lnTo>
                    <a:pt x="295832" y="622964"/>
                  </a:lnTo>
                  <a:lnTo>
                    <a:pt x="284562" y="634234"/>
                  </a:lnTo>
                  <a:cubicBezTo>
                    <a:pt x="271691" y="647104"/>
                    <a:pt x="254575" y="654198"/>
                    <a:pt x="236367" y="654198"/>
                  </a:cubicBezTo>
                  <a:lnTo>
                    <a:pt x="199765" y="654198"/>
                  </a:lnTo>
                  <a:cubicBezTo>
                    <a:pt x="181558" y="654198"/>
                    <a:pt x="164441" y="647104"/>
                    <a:pt x="151570" y="634234"/>
                  </a:cubicBezTo>
                  <a:lnTo>
                    <a:pt x="140300" y="622964"/>
                  </a:lnTo>
                  <a:lnTo>
                    <a:pt x="140267" y="622931"/>
                  </a:lnTo>
                  <a:lnTo>
                    <a:pt x="125004" y="607669"/>
                  </a:lnTo>
                  <a:cubicBezTo>
                    <a:pt x="114849" y="597526"/>
                    <a:pt x="109033" y="583471"/>
                    <a:pt x="109033" y="569123"/>
                  </a:cubicBezTo>
                  <a:lnTo>
                    <a:pt x="109033" y="483068"/>
                  </a:lnTo>
                  <a:cubicBezTo>
                    <a:pt x="92817" y="473613"/>
                    <a:pt x="81775" y="456226"/>
                    <a:pt x="81775" y="436134"/>
                  </a:cubicBezTo>
                  <a:lnTo>
                    <a:pt x="81775" y="408876"/>
                  </a:lnTo>
                  <a:cubicBezTo>
                    <a:pt x="81775" y="401303"/>
                    <a:pt x="72391" y="389696"/>
                    <a:pt x="61531" y="376267"/>
                  </a:cubicBezTo>
                  <a:cubicBezTo>
                    <a:pt x="37028" y="345960"/>
                    <a:pt x="0" y="300160"/>
                    <a:pt x="0" y="218066"/>
                  </a:cubicBezTo>
                  <a:cubicBezTo>
                    <a:pt x="0" y="97827"/>
                    <a:pt x="97827" y="0"/>
                    <a:pt x="21806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p>
          </p:txBody>
        </p:sp>
        <p:sp>
          <p:nvSpPr>
            <p:cNvPr id="25" name="Rectangle 65">
              <a:extLst>
                <a:ext uri="{FF2B5EF4-FFF2-40B4-BE49-F238E27FC236}">
                  <a16:creationId xmlns:a16="http://schemas.microsoft.com/office/drawing/2014/main" id="{287A119D-F11E-A901-1011-1F5554CE309E}"/>
                </a:ext>
              </a:extLst>
            </p:cNvPr>
            <p:cNvSpPr/>
            <p:nvPr/>
          </p:nvSpPr>
          <p:spPr>
            <a:xfrm>
              <a:off x="20535947" y="9992865"/>
              <a:ext cx="144734" cy="5745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6" name="Rectangle 66">
              <a:extLst>
                <a:ext uri="{FF2B5EF4-FFF2-40B4-BE49-F238E27FC236}">
                  <a16:creationId xmlns:a16="http://schemas.microsoft.com/office/drawing/2014/main" id="{56E68FE3-0792-1A67-6CD7-1111FB2774AE}"/>
                </a:ext>
              </a:extLst>
            </p:cNvPr>
            <p:cNvSpPr/>
            <p:nvPr/>
          </p:nvSpPr>
          <p:spPr>
            <a:xfrm rot="2700000">
              <a:off x="21596875" y="10287754"/>
              <a:ext cx="144734" cy="5745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7" name="Rectangle 67">
              <a:extLst>
                <a:ext uri="{FF2B5EF4-FFF2-40B4-BE49-F238E27FC236}">
                  <a16:creationId xmlns:a16="http://schemas.microsoft.com/office/drawing/2014/main" id="{6A071B78-D306-41E7-D052-F18175BF0752}"/>
                </a:ext>
              </a:extLst>
            </p:cNvPr>
            <p:cNvSpPr/>
            <p:nvPr/>
          </p:nvSpPr>
          <p:spPr>
            <a:xfrm rot="18900000">
              <a:off x="19475715" y="10287753"/>
              <a:ext cx="144734" cy="5745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8" name="Rectangle 68">
              <a:extLst>
                <a:ext uri="{FF2B5EF4-FFF2-40B4-BE49-F238E27FC236}">
                  <a16:creationId xmlns:a16="http://schemas.microsoft.com/office/drawing/2014/main" id="{4C275D14-491E-3E75-F461-EB7139CABFC4}"/>
                </a:ext>
              </a:extLst>
            </p:cNvPr>
            <p:cNvSpPr/>
            <p:nvPr/>
          </p:nvSpPr>
          <p:spPr>
            <a:xfrm rot="17100000">
              <a:off x="18955684" y="11087067"/>
              <a:ext cx="144734" cy="5745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9" name="Rectangle 69">
              <a:extLst>
                <a:ext uri="{FF2B5EF4-FFF2-40B4-BE49-F238E27FC236}">
                  <a16:creationId xmlns:a16="http://schemas.microsoft.com/office/drawing/2014/main" id="{7E264CA5-43C3-F961-E239-BFA0BEF375B5}"/>
                </a:ext>
              </a:extLst>
            </p:cNvPr>
            <p:cNvSpPr/>
            <p:nvPr/>
          </p:nvSpPr>
          <p:spPr>
            <a:xfrm rot="4500000">
              <a:off x="22125534" y="11087066"/>
              <a:ext cx="144734" cy="5745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sp>
        <p:nvSpPr>
          <p:cNvPr id="30" name="TextBox 81">
            <a:extLst>
              <a:ext uri="{FF2B5EF4-FFF2-40B4-BE49-F238E27FC236}">
                <a16:creationId xmlns:a16="http://schemas.microsoft.com/office/drawing/2014/main" id="{2D8592BA-63F9-CC02-74E9-D09CFC401D10}"/>
              </a:ext>
            </a:extLst>
          </p:cNvPr>
          <p:cNvSpPr txBox="1"/>
          <p:nvPr/>
        </p:nvSpPr>
        <p:spPr>
          <a:xfrm>
            <a:off x="4789995" y="2609599"/>
            <a:ext cx="3951700" cy="307777"/>
          </a:xfrm>
          <a:prstGeom prst="rect">
            <a:avLst/>
          </a:prstGeom>
          <a:noFill/>
        </p:spPr>
        <p:txBody>
          <a:bodyPr wrap="square" rtlCol="0">
            <a:spAutoFit/>
          </a:bodyPr>
          <a:lstStyle/>
          <a:p>
            <a:pPr algn="r"/>
            <a:r>
              <a:rPr lang="de-DE" sz="1400" noProof="0" dirty="0">
                <a:latin typeface="Century Gothic" panose="020B0502020202020204" pitchFamily="34" charset="0"/>
                <a:ea typeface="Lato Light" panose="020F0502020204030203" pitchFamily="34" charset="0"/>
                <a:cs typeface="Lato Light" panose="020F0502020204030203" pitchFamily="34" charset="0"/>
              </a:rPr>
              <a:t>Einführung</a:t>
            </a:r>
          </a:p>
        </p:txBody>
      </p:sp>
      <p:sp>
        <p:nvSpPr>
          <p:cNvPr id="31" name="TextBox 82">
            <a:extLst>
              <a:ext uri="{FF2B5EF4-FFF2-40B4-BE49-F238E27FC236}">
                <a16:creationId xmlns:a16="http://schemas.microsoft.com/office/drawing/2014/main" id="{FED789DE-C476-CF16-5A6D-35D3CCD2E8FA}"/>
              </a:ext>
            </a:extLst>
          </p:cNvPr>
          <p:cNvSpPr txBox="1"/>
          <p:nvPr/>
        </p:nvSpPr>
        <p:spPr>
          <a:xfrm>
            <a:off x="3495715" y="3280916"/>
            <a:ext cx="3951700" cy="523220"/>
          </a:xfrm>
          <a:prstGeom prst="rect">
            <a:avLst/>
          </a:prstGeom>
          <a:noFill/>
        </p:spPr>
        <p:txBody>
          <a:bodyPr wrap="square" rtlCol="0">
            <a:spAutoFit/>
          </a:bodyPr>
          <a:lstStyle/>
          <a:p>
            <a:r>
              <a:rPr lang="de-DE" sz="1400" noProof="0" dirty="0">
                <a:latin typeface="Century Gothic" panose="020B0502020202020204" pitchFamily="34" charset="0"/>
                <a:ea typeface="Lato Light" panose="020F0502020204030203" pitchFamily="34" charset="0"/>
                <a:cs typeface="Lato Light" panose="020F0502020204030203" pitchFamily="34" charset="0"/>
              </a:rPr>
              <a:t>Rassismus </a:t>
            </a:r>
          </a:p>
          <a:p>
            <a:r>
              <a:rPr lang="de-DE" sz="1400" noProof="0" dirty="0">
                <a:latin typeface="Century Gothic" panose="020B0502020202020204" pitchFamily="34" charset="0"/>
                <a:ea typeface="Lato Light" panose="020F0502020204030203" pitchFamily="34" charset="0"/>
                <a:cs typeface="Lato Light" panose="020F0502020204030203" pitchFamily="34" charset="0"/>
              </a:rPr>
              <a:t>inkl. Interview mit Dr. Amma Yeboah </a:t>
            </a:r>
          </a:p>
        </p:txBody>
      </p:sp>
      <p:sp>
        <p:nvSpPr>
          <p:cNvPr id="32" name="TextBox 83">
            <a:extLst>
              <a:ext uri="{FF2B5EF4-FFF2-40B4-BE49-F238E27FC236}">
                <a16:creationId xmlns:a16="http://schemas.microsoft.com/office/drawing/2014/main" id="{666FAEAC-CCB2-3BD3-1905-22509F60CDD9}"/>
              </a:ext>
            </a:extLst>
          </p:cNvPr>
          <p:cNvSpPr txBox="1"/>
          <p:nvPr/>
        </p:nvSpPr>
        <p:spPr>
          <a:xfrm>
            <a:off x="3495715" y="4757093"/>
            <a:ext cx="3951700" cy="738664"/>
          </a:xfrm>
          <a:prstGeom prst="rect">
            <a:avLst/>
          </a:prstGeom>
          <a:noFill/>
        </p:spPr>
        <p:txBody>
          <a:bodyPr wrap="square" rtlCol="0">
            <a:spAutoFit/>
          </a:bodyPr>
          <a:lstStyle/>
          <a:p>
            <a:r>
              <a:rPr lang="de-DE" sz="1400" noProof="0" dirty="0">
                <a:latin typeface="Century Gothic" panose="020B0502020202020204" pitchFamily="34" charset="0"/>
                <a:ea typeface="Lato Light" panose="020F0502020204030203" pitchFamily="34" charset="0"/>
                <a:cs typeface="Lato Light" panose="020F0502020204030203" pitchFamily="34" charset="0"/>
              </a:rPr>
              <a:t>Intersektionalität</a:t>
            </a:r>
          </a:p>
          <a:p>
            <a:r>
              <a:rPr lang="de-DE" sz="1400" noProof="0" dirty="0">
                <a:latin typeface="Century Gothic" panose="020B0502020202020204" pitchFamily="34" charset="0"/>
                <a:ea typeface="Lato Light" panose="020F0502020204030203" pitchFamily="34" charset="0"/>
                <a:cs typeface="Lato Light" panose="020F0502020204030203" pitchFamily="34" charset="0"/>
              </a:rPr>
              <a:t>inkl. Interview mit Prof. </a:t>
            </a:r>
            <a:r>
              <a:rPr lang="de-DE" sz="1400" noProof="0" dirty="0" err="1">
                <a:latin typeface="Century Gothic" panose="020B0502020202020204" pitchFamily="34" charset="0"/>
                <a:ea typeface="Lato Light" panose="020F0502020204030203" pitchFamily="34" charset="0"/>
                <a:cs typeface="Lato Light" panose="020F0502020204030203" pitchFamily="34" charset="0"/>
              </a:rPr>
              <a:t>Turu</a:t>
            </a:r>
            <a:r>
              <a:rPr lang="de-DE" sz="1400" noProof="0" dirty="0">
                <a:latin typeface="Century Gothic" panose="020B0502020202020204" pitchFamily="34" charset="0"/>
                <a:ea typeface="Lato Light" panose="020F0502020204030203" pitchFamily="34" charset="0"/>
                <a:cs typeface="Lato Light" panose="020F0502020204030203" pitchFamily="34" charset="0"/>
              </a:rPr>
              <a:t> Stadler </a:t>
            </a:r>
          </a:p>
          <a:p>
            <a:endParaRPr lang="de-DE" sz="1400" noProof="0" dirty="0">
              <a:latin typeface="Century Gothic" panose="020B0502020202020204" pitchFamily="34" charset="0"/>
              <a:ea typeface="Lato Light" panose="020F0502020204030203" pitchFamily="34" charset="0"/>
              <a:cs typeface="Lato Light" panose="020F0502020204030203" pitchFamily="34" charset="0"/>
            </a:endParaRPr>
          </a:p>
        </p:txBody>
      </p:sp>
      <p:sp>
        <p:nvSpPr>
          <p:cNvPr id="33" name="TextBox 85">
            <a:extLst>
              <a:ext uri="{FF2B5EF4-FFF2-40B4-BE49-F238E27FC236}">
                <a16:creationId xmlns:a16="http://schemas.microsoft.com/office/drawing/2014/main" id="{8E6C548D-C8D4-A8BF-65CC-1DF7264110C7}"/>
              </a:ext>
            </a:extLst>
          </p:cNvPr>
          <p:cNvSpPr txBox="1"/>
          <p:nvPr/>
        </p:nvSpPr>
        <p:spPr>
          <a:xfrm>
            <a:off x="4781145" y="4034365"/>
            <a:ext cx="3951700" cy="738664"/>
          </a:xfrm>
          <a:prstGeom prst="rect">
            <a:avLst/>
          </a:prstGeom>
          <a:noFill/>
        </p:spPr>
        <p:txBody>
          <a:bodyPr wrap="square" rtlCol="0">
            <a:spAutoFit/>
          </a:bodyPr>
          <a:lstStyle/>
          <a:p>
            <a:pPr algn="r"/>
            <a:r>
              <a:rPr lang="de-DE" sz="1400" noProof="0" dirty="0">
                <a:latin typeface="Century Gothic" panose="020B0502020202020204" pitchFamily="34" charset="0"/>
                <a:ea typeface="Lato Light" panose="020F0502020204030203" pitchFamily="34" charset="0"/>
                <a:cs typeface="Lato Light" panose="020F0502020204030203" pitchFamily="34" charset="0"/>
              </a:rPr>
              <a:t>Sexismus</a:t>
            </a:r>
          </a:p>
          <a:p>
            <a:pPr algn="r"/>
            <a:r>
              <a:rPr lang="de-DE" sz="1400" noProof="0" dirty="0">
                <a:latin typeface="Century Gothic" panose="020B0502020202020204" pitchFamily="34" charset="0"/>
                <a:ea typeface="Lato Light" panose="020F0502020204030203" pitchFamily="34" charset="0"/>
                <a:cs typeface="Lato Light" panose="020F0502020204030203" pitchFamily="34" charset="0"/>
              </a:rPr>
              <a:t>inkl. Interview mit Dr. Laura Wortmann</a:t>
            </a:r>
          </a:p>
          <a:p>
            <a:pPr algn="r"/>
            <a:endParaRPr lang="de-DE" sz="1400" noProof="0" dirty="0">
              <a:latin typeface="Century Gothic" panose="020B0502020202020204" pitchFamily="34" charset="0"/>
              <a:ea typeface="Lato Light" panose="020F0502020204030203" pitchFamily="34" charset="0"/>
              <a:cs typeface="Lato Light" panose="020F0502020204030203" pitchFamily="34" charset="0"/>
            </a:endParaRPr>
          </a:p>
        </p:txBody>
      </p:sp>
      <p:sp>
        <p:nvSpPr>
          <p:cNvPr id="34" name="TextBox 86">
            <a:extLst>
              <a:ext uri="{FF2B5EF4-FFF2-40B4-BE49-F238E27FC236}">
                <a16:creationId xmlns:a16="http://schemas.microsoft.com/office/drawing/2014/main" id="{6425FEBD-65BD-5368-76FF-4B02925802FF}"/>
              </a:ext>
            </a:extLst>
          </p:cNvPr>
          <p:cNvSpPr txBox="1"/>
          <p:nvPr/>
        </p:nvSpPr>
        <p:spPr>
          <a:xfrm>
            <a:off x="8545766" y="2644691"/>
            <a:ext cx="1747647" cy="246221"/>
          </a:xfrm>
          <a:prstGeom prst="rect">
            <a:avLst/>
          </a:prstGeom>
          <a:noFill/>
          <a:ln w="6350">
            <a:noFill/>
            <a:prstDash val="dash"/>
          </a:ln>
        </p:spPr>
        <p:txBody>
          <a:bodyPr wrap="square" lIns="0" tIns="0" rIns="0" bIns="0" rtlCol="0">
            <a:spAutoFit/>
          </a:bodyPr>
          <a:lstStyle/>
          <a:p>
            <a:pPr algn="r"/>
            <a:r>
              <a:rPr lang="en-ID" sz="1600" dirty="0">
                <a:solidFill>
                  <a:schemeClr val="tx2"/>
                </a:solidFill>
                <a:latin typeface="Poppins Medium" pitchFamily="2" charset="77"/>
                <a:cs typeface="Poppins Medium" pitchFamily="2" charset="77"/>
              </a:rPr>
              <a:t>Modul 1</a:t>
            </a:r>
            <a:endParaRPr lang="en-US" sz="1600" dirty="0">
              <a:solidFill>
                <a:schemeClr val="tx2"/>
              </a:solidFill>
              <a:latin typeface="Poppins Medium" pitchFamily="2" charset="77"/>
              <a:cs typeface="Poppins Medium" pitchFamily="2" charset="77"/>
            </a:endParaRPr>
          </a:p>
        </p:txBody>
      </p:sp>
      <p:sp>
        <p:nvSpPr>
          <p:cNvPr id="35" name="TextBox 87">
            <a:extLst>
              <a:ext uri="{FF2B5EF4-FFF2-40B4-BE49-F238E27FC236}">
                <a16:creationId xmlns:a16="http://schemas.microsoft.com/office/drawing/2014/main" id="{0BAD0990-1ECB-7532-0697-F65E018202EC}"/>
              </a:ext>
            </a:extLst>
          </p:cNvPr>
          <p:cNvSpPr txBox="1"/>
          <p:nvPr/>
        </p:nvSpPr>
        <p:spPr>
          <a:xfrm>
            <a:off x="8630793" y="4103640"/>
            <a:ext cx="1747647" cy="246221"/>
          </a:xfrm>
          <a:prstGeom prst="rect">
            <a:avLst/>
          </a:prstGeom>
          <a:noFill/>
          <a:ln w="6350">
            <a:noFill/>
            <a:prstDash val="dash"/>
          </a:ln>
        </p:spPr>
        <p:txBody>
          <a:bodyPr wrap="square" lIns="0" tIns="0" rIns="0" bIns="0" rtlCol="0">
            <a:spAutoFit/>
          </a:bodyPr>
          <a:lstStyle/>
          <a:p>
            <a:pPr algn="r"/>
            <a:r>
              <a:rPr lang="en-ID" sz="1600" dirty="0">
                <a:solidFill>
                  <a:schemeClr val="tx2"/>
                </a:solidFill>
                <a:latin typeface="Poppins Medium" pitchFamily="2" charset="77"/>
                <a:cs typeface="Poppins Medium" pitchFamily="2" charset="77"/>
              </a:rPr>
              <a:t>Modul 3</a:t>
            </a:r>
            <a:endParaRPr lang="en-US" sz="1600" dirty="0">
              <a:solidFill>
                <a:schemeClr val="tx2"/>
              </a:solidFill>
              <a:latin typeface="Poppins Medium" pitchFamily="2" charset="77"/>
              <a:cs typeface="Poppins Medium" pitchFamily="2" charset="77"/>
            </a:endParaRPr>
          </a:p>
        </p:txBody>
      </p:sp>
      <p:sp>
        <p:nvSpPr>
          <p:cNvPr id="36" name="TextBox 88">
            <a:extLst>
              <a:ext uri="{FF2B5EF4-FFF2-40B4-BE49-F238E27FC236}">
                <a16:creationId xmlns:a16="http://schemas.microsoft.com/office/drawing/2014/main" id="{369FB3E2-68C2-D62F-470F-431B3530D3AB}"/>
              </a:ext>
            </a:extLst>
          </p:cNvPr>
          <p:cNvSpPr txBox="1"/>
          <p:nvPr/>
        </p:nvSpPr>
        <p:spPr>
          <a:xfrm>
            <a:off x="1890423" y="3421872"/>
            <a:ext cx="1747647" cy="246221"/>
          </a:xfrm>
          <a:prstGeom prst="rect">
            <a:avLst/>
          </a:prstGeom>
          <a:noFill/>
          <a:ln w="6350">
            <a:noFill/>
            <a:prstDash val="dash"/>
          </a:ln>
        </p:spPr>
        <p:txBody>
          <a:bodyPr wrap="square" lIns="0" tIns="0" rIns="0" bIns="0" rtlCol="0">
            <a:spAutoFit/>
          </a:bodyPr>
          <a:lstStyle/>
          <a:p>
            <a:r>
              <a:rPr lang="en-ID" sz="1600" dirty="0">
                <a:solidFill>
                  <a:schemeClr val="tx2"/>
                </a:solidFill>
                <a:latin typeface="Poppins Medium" pitchFamily="2" charset="77"/>
                <a:cs typeface="Poppins Medium" pitchFamily="2" charset="77"/>
              </a:rPr>
              <a:t>Modul 2</a:t>
            </a:r>
            <a:endParaRPr lang="en-US" sz="1600" dirty="0">
              <a:solidFill>
                <a:schemeClr val="tx2"/>
              </a:solidFill>
              <a:latin typeface="Poppins Medium" pitchFamily="2" charset="77"/>
              <a:cs typeface="Poppins Medium" pitchFamily="2" charset="77"/>
            </a:endParaRPr>
          </a:p>
        </p:txBody>
      </p:sp>
      <p:pic>
        <p:nvPicPr>
          <p:cNvPr id="37" name="Grafik 36" descr="Ein Bild, das Uhr, Grafiken, Design, Darstellung enthält.&#10;&#10;Automatisch generierte Beschreibung">
            <a:extLst>
              <a:ext uri="{FF2B5EF4-FFF2-40B4-BE49-F238E27FC236}">
                <a16:creationId xmlns:a16="http://schemas.microsoft.com/office/drawing/2014/main" id="{E253AE19-3F50-0567-2D9E-72D87176AFD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2894367" y="3280699"/>
            <a:ext cx="450467" cy="450467"/>
          </a:xfrm>
          <a:prstGeom prst="rect">
            <a:avLst/>
          </a:prstGeom>
        </p:spPr>
      </p:pic>
      <p:pic>
        <p:nvPicPr>
          <p:cNvPr id="38" name="Grafik 37" descr="Ein Bild, das Grafiken, Schrift, Grafikdesign, Symbol enthält.&#10;&#10;Automatisch generierte Beschreibung">
            <a:extLst>
              <a:ext uri="{FF2B5EF4-FFF2-40B4-BE49-F238E27FC236}">
                <a16:creationId xmlns:a16="http://schemas.microsoft.com/office/drawing/2014/main" id="{F2FF64C9-B333-418D-5781-B9BC59B4949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47140" y="4053816"/>
            <a:ext cx="367768" cy="367768"/>
          </a:xfrm>
          <a:prstGeom prst="rect">
            <a:avLst/>
          </a:prstGeom>
        </p:spPr>
      </p:pic>
      <p:pic>
        <p:nvPicPr>
          <p:cNvPr id="39" name="Grafik 38" descr="Ein Bild, das Schwarz, Dunkelheit enthält.&#10;&#10;Automatisch generierte Beschreibung">
            <a:extLst>
              <a:ext uri="{FF2B5EF4-FFF2-40B4-BE49-F238E27FC236}">
                <a16:creationId xmlns:a16="http://schemas.microsoft.com/office/drawing/2014/main" id="{AFD9D395-B623-F271-9CEA-A3F890967D9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14371" y="3971112"/>
            <a:ext cx="592447" cy="592447"/>
          </a:xfrm>
          <a:prstGeom prst="rect">
            <a:avLst/>
          </a:prstGeom>
        </p:spPr>
      </p:pic>
      <p:pic>
        <p:nvPicPr>
          <p:cNvPr id="40" name="Grafik 39">
            <a:extLst>
              <a:ext uri="{FF2B5EF4-FFF2-40B4-BE49-F238E27FC236}">
                <a16:creationId xmlns:a16="http://schemas.microsoft.com/office/drawing/2014/main" id="{3614DCC1-5D29-16EE-BD90-A1DAB797AF5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58638" y="4740753"/>
            <a:ext cx="592447" cy="592447"/>
          </a:xfrm>
          <a:prstGeom prst="rect">
            <a:avLst/>
          </a:prstGeom>
        </p:spPr>
      </p:pic>
      <p:sp>
        <p:nvSpPr>
          <p:cNvPr id="41" name="Oval 40">
            <a:extLst>
              <a:ext uri="{FF2B5EF4-FFF2-40B4-BE49-F238E27FC236}">
                <a16:creationId xmlns:a16="http://schemas.microsoft.com/office/drawing/2014/main" id="{1BC2F998-FA32-E087-5AC7-4657BF5B1B26}"/>
              </a:ext>
            </a:extLst>
          </p:cNvPr>
          <p:cNvSpPr/>
          <p:nvPr/>
        </p:nvSpPr>
        <p:spPr>
          <a:xfrm>
            <a:off x="2819747" y="4671512"/>
            <a:ext cx="592447" cy="592447"/>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42" name="Grafik 41" descr="Ein Bild, das Clipart, Grafiken, Symbol, weiß enthält.&#10;&#10;Automatisch generierte Beschreibung">
            <a:extLst>
              <a:ext uri="{FF2B5EF4-FFF2-40B4-BE49-F238E27FC236}">
                <a16:creationId xmlns:a16="http://schemas.microsoft.com/office/drawing/2014/main" id="{4A69B8D8-4CD3-8361-E4D9-B56B74D338B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873792" y="4740753"/>
            <a:ext cx="487373" cy="487373"/>
          </a:xfrm>
          <a:prstGeom prst="rect">
            <a:avLst/>
          </a:prstGeom>
        </p:spPr>
      </p:pic>
      <p:sp>
        <p:nvSpPr>
          <p:cNvPr id="43" name="TextBox 88">
            <a:extLst>
              <a:ext uri="{FF2B5EF4-FFF2-40B4-BE49-F238E27FC236}">
                <a16:creationId xmlns:a16="http://schemas.microsoft.com/office/drawing/2014/main" id="{E7CD4BE4-1798-E86C-9F8E-9250AC398114}"/>
              </a:ext>
            </a:extLst>
          </p:cNvPr>
          <p:cNvSpPr txBox="1"/>
          <p:nvPr/>
        </p:nvSpPr>
        <p:spPr>
          <a:xfrm>
            <a:off x="1890422" y="4807555"/>
            <a:ext cx="1747647" cy="246221"/>
          </a:xfrm>
          <a:prstGeom prst="rect">
            <a:avLst/>
          </a:prstGeom>
          <a:noFill/>
          <a:ln w="6350">
            <a:noFill/>
            <a:prstDash val="dash"/>
          </a:ln>
        </p:spPr>
        <p:txBody>
          <a:bodyPr wrap="square" lIns="0" tIns="0" rIns="0" bIns="0" rtlCol="0">
            <a:spAutoFit/>
          </a:bodyPr>
          <a:lstStyle/>
          <a:p>
            <a:r>
              <a:rPr lang="en-ID" sz="1600" dirty="0">
                <a:solidFill>
                  <a:schemeClr val="tx2"/>
                </a:solidFill>
                <a:latin typeface="Poppins Medium" pitchFamily="2" charset="77"/>
                <a:cs typeface="Poppins Medium" pitchFamily="2" charset="77"/>
              </a:rPr>
              <a:t>Modul 4</a:t>
            </a:r>
            <a:endParaRPr lang="en-US" sz="1600" dirty="0">
              <a:solidFill>
                <a:schemeClr val="tx2"/>
              </a:solidFill>
              <a:latin typeface="Poppins Medium" pitchFamily="2" charset="77"/>
              <a:cs typeface="Poppins Medium" pitchFamily="2" charset="77"/>
            </a:endParaRPr>
          </a:p>
        </p:txBody>
      </p:sp>
      <p:pic>
        <p:nvPicPr>
          <p:cNvPr id="44" name="Grafik 43">
            <a:extLst>
              <a:ext uri="{FF2B5EF4-FFF2-40B4-BE49-F238E27FC236}">
                <a16:creationId xmlns:a16="http://schemas.microsoft.com/office/drawing/2014/main" id="{9D835A07-FEEC-10CD-B647-A05EB4D6406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34858" y="3245595"/>
            <a:ext cx="592447" cy="592447"/>
          </a:xfrm>
          <a:prstGeom prst="rect">
            <a:avLst/>
          </a:prstGeom>
        </p:spPr>
      </p:pic>
      <p:sp>
        <p:nvSpPr>
          <p:cNvPr id="45" name="Rounded Rectangle 50">
            <a:extLst>
              <a:ext uri="{FF2B5EF4-FFF2-40B4-BE49-F238E27FC236}">
                <a16:creationId xmlns:a16="http://schemas.microsoft.com/office/drawing/2014/main" id="{28FD9681-360C-6A23-3072-25D531BF65AF}"/>
              </a:ext>
            </a:extLst>
          </p:cNvPr>
          <p:cNvSpPr/>
          <p:nvPr/>
        </p:nvSpPr>
        <p:spPr>
          <a:xfrm>
            <a:off x="7545037" y="5110896"/>
            <a:ext cx="1831942" cy="48894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Medium" pitchFamily="2" charset="77"/>
              <a:cs typeface="Poppins Medium" pitchFamily="2" charset="77"/>
            </a:endParaRPr>
          </a:p>
        </p:txBody>
      </p:sp>
      <p:sp>
        <p:nvSpPr>
          <p:cNvPr id="46" name="TextBox 61">
            <a:extLst>
              <a:ext uri="{FF2B5EF4-FFF2-40B4-BE49-F238E27FC236}">
                <a16:creationId xmlns:a16="http://schemas.microsoft.com/office/drawing/2014/main" id="{4AA66AC1-1C53-F260-79B3-38A0C05B8C50}"/>
              </a:ext>
            </a:extLst>
          </p:cNvPr>
          <p:cNvSpPr txBox="1"/>
          <p:nvPr/>
        </p:nvSpPr>
        <p:spPr>
          <a:xfrm>
            <a:off x="7588383" y="5228126"/>
            <a:ext cx="1747647" cy="276999"/>
          </a:xfrm>
          <a:prstGeom prst="rect">
            <a:avLst/>
          </a:prstGeom>
          <a:noFill/>
          <a:ln w="6350">
            <a:noFill/>
            <a:prstDash val="dash"/>
          </a:ln>
        </p:spPr>
        <p:txBody>
          <a:bodyPr wrap="square" lIns="0" tIns="0" rIns="0" bIns="0" rtlCol="0">
            <a:spAutoFit/>
          </a:bodyPr>
          <a:lstStyle/>
          <a:p>
            <a:pPr algn="ctr"/>
            <a:r>
              <a:rPr lang="en-ID" dirty="0">
                <a:solidFill>
                  <a:schemeClr val="bg1"/>
                </a:solidFill>
                <a:latin typeface="Poppins Medium" pitchFamily="2" charset="77"/>
                <a:cs typeface="Poppins Medium" pitchFamily="2" charset="77"/>
              </a:rPr>
              <a:t>Finish</a:t>
            </a:r>
            <a:endParaRPr lang="en-US" dirty="0">
              <a:solidFill>
                <a:schemeClr val="bg1"/>
              </a:solidFill>
              <a:latin typeface="Poppins Medium" pitchFamily="2" charset="77"/>
              <a:cs typeface="Poppins Medium" pitchFamily="2" charset="77"/>
            </a:endParaRPr>
          </a:p>
        </p:txBody>
      </p:sp>
      <p:sp>
        <p:nvSpPr>
          <p:cNvPr id="47" name="Titel 1">
            <a:extLst>
              <a:ext uri="{FF2B5EF4-FFF2-40B4-BE49-F238E27FC236}">
                <a16:creationId xmlns:a16="http://schemas.microsoft.com/office/drawing/2014/main" id="{A198EAF4-7127-7264-DC91-A1C77C2E8DF0}"/>
              </a:ext>
            </a:extLst>
          </p:cNvPr>
          <p:cNvSpPr>
            <a:spLocks noGrp="1"/>
          </p:cNvSpPr>
          <p:nvPr>
            <p:ph type="title"/>
          </p:nvPr>
        </p:nvSpPr>
        <p:spPr>
          <a:xfrm>
            <a:off x="856457" y="881495"/>
            <a:ext cx="10479086" cy="1044146"/>
          </a:xfrm>
        </p:spPr>
        <p:txBody>
          <a:bodyPr>
            <a:normAutofit/>
          </a:bodyPr>
          <a:lstStyle/>
          <a:p>
            <a:r>
              <a:rPr lang="de-DE" sz="4000" b="1" dirty="0"/>
              <a:t>Online-Kurs (4 Module)</a:t>
            </a:r>
          </a:p>
        </p:txBody>
      </p:sp>
    </p:spTree>
    <p:extLst>
      <p:ext uri="{BB962C8B-B14F-4D97-AF65-F5344CB8AC3E}">
        <p14:creationId xmlns:p14="http://schemas.microsoft.com/office/powerpoint/2010/main" val="2020211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220E4-94D3-2193-55E9-4D03E026CA86}"/>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D4802024-E1AA-A15E-42A2-0B8CA3F90A8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13" name="Grafik 12">
            <a:extLst>
              <a:ext uri="{FF2B5EF4-FFF2-40B4-BE49-F238E27FC236}">
                <a16:creationId xmlns:a16="http://schemas.microsoft.com/office/drawing/2014/main" id="{27669C78-B6B2-012C-5A02-BBD1EA76417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4735" y="277691"/>
            <a:ext cx="2833705" cy="372459"/>
          </a:xfrm>
          <a:prstGeom prst="rect">
            <a:avLst/>
          </a:prstGeom>
        </p:spPr>
      </p:pic>
      <p:sp>
        <p:nvSpPr>
          <p:cNvPr id="2" name="Inhaltsplatzhalter 7">
            <a:extLst>
              <a:ext uri="{FF2B5EF4-FFF2-40B4-BE49-F238E27FC236}">
                <a16:creationId xmlns:a16="http://schemas.microsoft.com/office/drawing/2014/main" id="{3AFA8ACC-ADCE-8DBF-E575-C3D8E47B09B0}"/>
              </a:ext>
            </a:extLst>
          </p:cNvPr>
          <p:cNvSpPr txBox="1">
            <a:spLocks/>
          </p:cNvSpPr>
          <p:nvPr/>
        </p:nvSpPr>
        <p:spPr>
          <a:xfrm>
            <a:off x="874713" y="1439766"/>
            <a:ext cx="10654998" cy="45137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de-DE" b="1" dirty="0"/>
              <a:t>Blockveranstaltung </a:t>
            </a:r>
          </a:p>
          <a:p>
            <a:pPr marL="0" indent="0" algn="just">
              <a:buFont typeface="Arial" panose="020B0604020202020204" pitchFamily="34" charset="0"/>
              <a:buNone/>
            </a:pPr>
            <a:endParaRPr lang="de-DE" b="1" dirty="0"/>
          </a:p>
          <a:p>
            <a:pPr algn="just"/>
            <a:r>
              <a:rPr lang="de-DE" dirty="0"/>
              <a:t>Arbeit in Kleingruppen</a:t>
            </a:r>
          </a:p>
          <a:p>
            <a:pPr algn="just"/>
            <a:endParaRPr lang="de-DE" dirty="0"/>
          </a:p>
          <a:p>
            <a:pPr algn="just"/>
            <a:r>
              <a:rPr lang="de-DE" dirty="0"/>
              <a:t>Jede Kleingruppe bearbeitet einen [hier Lehrmaterial eintragen]</a:t>
            </a:r>
          </a:p>
          <a:p>
            <a:pPr algn="just"/>
            <a:endParaRPr lang="de-DE" sz="2000" dirty="0"/>
          </a:p>
          <a:p>
            <a:pPr algn="just"/>
            <a:r>
              <a:rPr lang="de-DE" dirty="0"/>
              <a:t>Diskussion von Zwischenergebnissen</a:t>
            </a:r>
          </a:p>
          <a:p>
            <a:pPr algn="just"/>
            <a:endParaRPr lang="de-DE" sz="2000" dirty="0"/>
          </a:p>
        </p:txBody>
      </p:sp>
    </p:spTree>
    <p:extLst>
      <p:ext uri="{BB962C8B-B14F-4D97-AF65-F5344CB8AC3E}">
        <p14:creationId xmlns:p14="http://schemas.microsoft.com/office/powerpoint/2010/main" val="117784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684F1-70C3-F270-7815-21E6C7B5A0BF}"/>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956BC9CE-D176-19B6-225F-69F0D131147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13" name="Grafik 12">
            <a:extLst>
              <a:ext uri="{FF2B5EF4-FFF2-40B4-BE49-F238E27FC236}">
                <a16:creationId xmlns:a16="http://schemas.microsoft.com/office/drawing/2014/main" id="{B17D1AE0-3746-73CF-DBAD-831853B4811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4735" y="277691"/>
            <a:ext cx="2833705" cy="372459"/>
          </a:xfrm>
          <a:prstGeom prst="rect">
            <a:avLst/>
          </a:prstGeom>
        </p:spPr>
      </p:pic>
      <p:sp>
        <p:nvSpPr>
          <p:cNvPr id="3" name="Inhaltsplatzhalter 7">
            <a:extLst>
              <a:ext uri="{FF2B5EF4-FFF2-40B4-BE49-F238E27FC236}">
                <a16:creationId xmlns:a16="http://schemas.microsoft.com/office/drawing/2014/main" id="{F7A35F28-FF3E-FB55-28E3-BD00B51A81CA}"/>
              </a:ext>
            </a:extLst>
          </p:cNvPr>
          <p:cNvSpPr txBox="1">
            <a:spLocks/>
          </p:cNvSpPr>
          <p:nvPr/>
        </p:nvSpPr>
        <p:spPr>
          <a:xfrm>
            <a:off x="786757" y="1205588"/>
            <a:ext cx="10654998" cy="52204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de-DE" sz="2000" b="1" dirty="0"/>
              <a:t>[Datum einfügen], 9:00 bis 17:00 Uhr</a:t>
            </a:r>
          </a:p>
          <a:p>
            <a:pPr marL="0" indent="0" algn="just">
              <a:buFont typeface="Arial" panose="020B0604020202020204" pitchFamily="34" charset="0"/>
              <a:buNone/>
            </a:pPr>
            <a:endParaRPr lang="de-DE" b="1" dirty="0"/>
          </a:p>
          <a:p>
            <a:pPr marL="457200" indent="-457200" algn="just">
              <a:buFont typeface="+mj-lt"/>
              <a:buAutoNum type="arabicPeriod"/>
            </a:pPr>
            <a:r>
              <a:rPr lang="de-DE" sz="1800" dirty="0"/>
              <a:t>Diskussion zu den Inhalten der Online-Module (9:00-10:15 h)</a:t>
            </a:r>
          </a:p>
          <a:p>
            <a:pPr marL="457200" indent="-457200" algn="just">
              <a:buFont typeface="+mj-lt"/>
              <a:buAutoNum type="arabicPeriod"/>
            </a:pPr>
            <a:endParaRPr lang="de-DE" sz="1800" dirty="0"/>
          </a:p>
          <a:p>
            <a:pPr marL="457200" indent="-457200" algn="just">
              <a:buFont typeface="+mj-lt"/>
              <a:buAutoNum type="arabicPeriod"/>
            </a:pPr>
            <a:r>
              <a:rPr lang="de-DE" sz="1800" dirty="0"/>
              <a:t>Kleingruppen bilden sich zu jeweils einem Text und lesen diesen Text, erstes Markieren von problematischen Begriffen, Konzepten etc. (10:15-12:00 h)</a:t>
            </a:r>
          </a:p>
          <a:p>
            <a:pPr marL="457200" indent="-457200" algn="just">
              <a:buFont typeface="+mj-lt"/>
              <a:buAutoNum type="arabicPeriod"/>
            </a:pPr>
            <a:endParaRPr lang="de-DE" sz="1800" dirty="0"/>
          </a:p>
          <a:p>
            <a:pPr marL="457200" indent="-457200" algn="just">
              <a:buFont typeface="+mj-lt"/>
              <a:buAutoNum type="arabicPeriod"/>
            </a:pPr>
            <a:r>
              <a:rPr lang="de-DE" sz="1800" dirty="0"/>
              <a:t>Diskussion der Gruppenarbeit im Plenum  (12:00-12:15 h)</a:t>
            </a:r>
          </a:p>
          <a:p>
            <a:pPr marL="457200" indent="-457200" algn="just">
              <a:buFont typeface="+mj-lt"/>
              <a:buAutoNum type="arabicPeriod"/>
            </a:pPr>
            <a:endParaRPr lang="de-DE" sz="1800" dirty="0"/>
          </a:p>
          <a:p>
            <a:pPr marL="457200" indent="-457200" algn="just">
              <a:buFont typeface="+mj-lt"/>
              <a:buAutoNum type="arabicPeriod"/>
            </a:pPr>
            <a:r>
              <a:rPr lang="de-DE" sz="1800" dirty="0"/>
              <a:t>Kleingruppen identifizieren übergeordnete Themen und Konzepte, Einordnen der in 2. markierten Stellen in die Theorie (13:00-15:30 h) </a:t>
            </a:r>
          </a:p>
          <a:p>
            <a:pPr marL="457200" indent="-457200" algn="just">
              <a:buFont typeface="+mj-lt"/>
              <a:buAutoNum type="arabicPeriod"/>
            </a:pPr>
            <a:endParaRPr lang="de-DE" sz="1800" dirty="0"/>
          </a:p>
          <a:p>
            <a:pPr marL="457200" indent="-457200" algn="just">
              <a:buFont typeface="+mj-lt"/>
              <a:buAutoNum type="arabicPeriod"/>
            </a:pPr>
            <a:r>
              <a:rPr lang="de-DE" sz="1800" dirty="0"/>
              <a:t>Diskussion der Gruppenarbeit im Plenum (15:30-16:30 h)</a:t>
            </a:r>
          </a:p>
        </p:txBody>
      </p:sp>
    </p:spTree>
    <p:extLst>
      <p:ext uri="{BB962C8B-B14F-4D97-AF65-F5344CB8AC3E}">
        <p14:creationId xmlns:p14="http://schemas.microsoft.com/office/powerpoint/2010/main" val="70509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p:cTn id="17" dur="indefinite"/>
                                        <p:tgtEl>
                                          <p:spTgt spid="3">
                                            <p:txEl>
                                              <p:pRg st="2" end="2"/>
                                            </p:txEl>
                                          </p:spTgt>
                                        </p:tgtEl>
                                        <p:attrNameLst>
                                          <p:attrName>style.opacity</p:attrName>
                                        </p:attrNameLst>
                                      </p:cBhvr>
                                      <p:to>
                                        <p:strVal val="0.5"/>
                                      </p:to>
                                    </p:set>
                                    <p:animEffect filter="image" prLst="opacity: 0.5">
                                      <p:cBhvr rctx="IE">
                                        <p:cTn id="18" dur="indefinite"/>
                                        <p:tgtEl>
                                          <p:spTgt spid="3">
                                            <p:txEl>
                                              <p:pRg st="2" end="2"/>
                                            </p:txEl>
                                          </p:spTgt>
                                        </p:tgtEl>
                                      </p:cBhvr>
                                    </p:animEffect>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9" presetClass="emph" presetSubtype="0" nodeType="clickEffect">
                                  <p:stCondLst>
                                    <p:cond delay="0"/>
                                  </p:stCondLst>
                                  <p:childTnLst>
                                    <p:set>
                                      <p:cBhvr>
                                        <p:cTn id="26" dur="indefinite"/>
                                        <p:tgtEl>
                                          <p:spTgt spid="3">
                                            <p:txEl>
                                              <p:pRg st="4" end="4"/>
                                            </p:txEl>
                                          </p:spTgt>
                                        </p:tgtEl>
                                        <p:attrNameLst>
                                          <p:attrName>style.opacity</p:attrName>
                                        </p:attrNameLst>
                                      </p:cBhvr>
                                      <p:to>
                                        <p:strVal val="0.5"/>
                                      </p:to>
                                    </p:set>
                                    <p:animEffect filter="image" prLst="opacity: 0.5">
                                      <p:cBhvr rctx="IE">
                                        <p:cTn id="27" dur="indefinite"/>
                                        <p:tgtEl>
                                          <p:spTgt spid="3">
                                            <p:txEl>
                                              <p:pRg st="4" end="4"/>
                                            </p:txEl>
                                          </p:spTgt>
                                        </p:tgtEl>
                                      </p:cBhvr>
                                    </p:animEffect>
                                  </p:childTnLst>
                                </p:cTn>
                              </p:par>
                              <p:par>
                                <p:cTn id="28" presetID="2" presetClass="entr" presetSubtype="4"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 calcmode="lin" valueType="num">
                                      <p:cBhvr additive="base">
                                        <p:cTn id="30"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9" presetClass="emph" presetSubtype="0" nodeType="clickEffect">
                                  <p:stCondLst>
                                    <p:cond delay="0"/>
                                  </p:stCondLst>
                                  <p:childTnLst>
                                    <p:set>
                                      <p:cBhvr>
                                        <p:cTn id="35" dur="indefinite"/>
                                        <p:tgtEl>
                                          <p:spTgt spid="3">
                                            <p:txEl>
                                              <p:pRg st="6" end="6"/>
                                            </p:txEl>
                                          </p:spTgt>
                                        </p:tgtEl>
                                        <p:attrNameLst>
                                          <p:attrName>style.opacity</p:attrName>
                                        </p:attrNameLst>
                                      </p:cBhvr>
                                      <p:to>
                                        <p:strVal val="0.5"/>
                                      </p:to>
                                    </p:set>
                                    <p:animEffect filter="image" prLst="opacity: 0.5">
                                      <p:cBhvr rctx="IE">
                                        <p:cTn id="36" dur="indefinite"/>
                                        <p:tgtEl>
                                          <p:spTgt spid="3">
                                            <p:txEl>
                                              <p:pRg st="6" end="6"/>
                                            </p:txEl>
                                          </p:spTgt>
                                        </p:tgtEl>
                                      </p:cBhvr>
                                    </p:animEffect>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9" presetClass="emph" presetSubtype="0" nodeType="clickEffect">
                                  <p:stCondLst>
                                    <p:cond delay="0"/>
                                  </p:stCondLst>
                                  <p:childTnLst>
                                    <p:set>
                                      <p:cBhvr>
                                        <p:cTn id="44" dur="indefinite"/>
                                        <p:tgtEl>
                                          <p:spTgt spid="3">
                                            <p:txEl>
                                              <p:pRg st="8" end="8"/>
                                            </p:txEl>
                                          </p:spTgt>
                                        </p:tgtEl>
                                        <p:attrNameLst>
                                          <p:attrName>style.opacity</p:attrName>
                                        </p:attrNameLst>
                                      </p:cBhvr>
                                      <p:to>
                                        <p:strVal val="0.5"/>
                                      </p:to>
                                    </p:set>
                                    <p:animEffect filter="image" prLst="opacity: 0.5">
                                      <p:cBhvr rctx="IE">
                                        <p:cTn id="45" dur="indefinite"/>
                                        <p:tgtEl>
                                          <p:spTgt spid="3">
                                            <p:txEl>
                                              <p:pRg st="8" end="8"/>
                                            </p:txEl>
                                          </p:spTgt>
                                        </p:tgtEl>
                                      </p:cBhvr>
                                    </p:animEffect>
                                  </p:childTnLst>
                                </p:cTn>
                              </p:par>
                              <p:par>
                                <p:cTn id="46" presetID="2" presetClass="entr" presetSubtype="4" fill="hold" nodeType="with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anim calcmode="lin" valueType="num">
                                      <p:cBhvr additive="base">
                                        <p:cTn id="48"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1E0E3-2A20-9043-2C4E-E17F5033C539}"/>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2B9B7DF4-90F3-4D9B-8872-BE3ED14C57B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13" name="Grafik 12">
            <a:extLst>
              <a:ext uri="{FF2B5EF4-FFF2-40B4-BE49-F238E27FC236}">
                <a16:creationId xmlns:a16="http://schemas.microsoft.com/office/drawing/2014/main" id="{92B1278B-022E-6629-ADAA-29AFA12D4AE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4735" y="277691"/>
            <a:ext cx="2833705" cy="372459"/>
          </a:xfrm>
          <a:prstGeom prst="rect">
            <a:avLst/>
          </a:prstGeom>
        </p:spPr>
      </p:pic>
      <p:sp>
        <p:nvSpPr>
          <p:cNvPr id="6" name="Titel 1">
            <a:extLst>
              <a:ext uri="{FF2B5EF4-FFF2-40B4-BE49-F238E27FC236}">
                <a16:creationId xmlns:a16="http://schemas.microsoft.com/office/drawing/2014/main" id="{7DD0BCC1-3497-D994-5CCD-C575DE1AC461}"/>
              </a:ext>
            </a:extLst>
          </p:cNvPr>
          <p:cNvSpPr>
            <a:spLocks noGrp="1"/>
          </p:cNvSpPr>
          <p:nvPr>
            <p:ph type="title"/>
          </p:nvPr>
        </p:nvSpPr>
        <p:spPr>
          <a:xfrm>
            <a:off x="685800" y="2906926"/>
            <a:ext cx="3029743" cy="1044146"/>
          </a:xfrm>
        </p:spPr>
        <p:txBody>
          <a:bodyPr>
            <a:normAutofit fontScale="90000"/>
          </a:bodyPr>
          <a:lstStyle/>
          <a:p>
            <a:r>
              <a:rPr lang="de-DE" sz="4000" b="1" dirty="0"/>
              <a:t>Beispiel für Ergebnisse eines solchen Seminars </a:t>
            </a:r>
          </a:p>
        </p:txBody>
      </p:sp>
      <p:pic>
        <p:nvPicPr>
          <p:cNvPr id="2" name="Grafik 1">
            <a:extLst>
              <a:ext uri="{FF2B5EF4-FFF2-40B4-BE49-F238E27FC236}">
                <a16:creationId xmlns:a16="http://schemas.microsoft.com/office/drawing/2014/main" id="{7B761355-4300-8D44-7BA4-687C77C8CF41}"/>
              </a:ext>
            </a:extLst>
          </p:cNvPr>
          <p:cNvPicPr>
            <a:picLocks noChangeAspect="1"/>
          </p:cNvPicPr>
          <p:nvPr/>
        </p:nvPicPr>
        <p:blipFill>
          <a:blip r:embed="rId6"/>
          <a:stretch>
            <a:fillRect/>
          </a:stretch>
        </p:blipFill>
        <p:spPr>
          <a:xfrm>
            <a:off x="3864429" y="927841"/>
            <a:ext cx="7792662" cy="5086783"/>
          </a:xfrm>
          <a:prstGeom prst="rect">
            <a:avLst/>
          </a:prstGeom>
        </p:spPr>
      </p:pic>
    </p:spTree>
    <p:extLst>
      <p:ext uri="{BB962C8B-B14F-4D97-AF65-F5344CB8AC3E}">
        <p14:creationId xmlns:p14="http://schemas.microsoft.com/office/powerpoint/2010/main" val="2489925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CC54B-8AF4-5D2F-9A01-0B6DB97FB0D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3585F74-DD45-EC2D-4797-794FAAA1F7AD}"/>
              </a:ext>
            </a:extLst>
          </p:cNvPr>
          <p:cNvSpPr>
            <a:spLocks noGrp="1"/>
          </p:cNvSpPr>
          <p:nvPr>
            <p:ph type="ctrTitle"/>
          </p:nvPr>
        </p:nvSpPr>
        <p:spPr/>
        <p:txBody>
          <a:bodyPr/>
          <a:lstStyle/>
          <a:p>
            <a:endParaRPr lang="de-DE" dirty="0"/>
          </a:p>
        </p:txBody>
      </p:sp>
      <p:sp>
        <p:nvSpPr>
          <p:cNvPr id="3" name="Untertitel 2">
            <a:extLst>
              <a:ext uri="{FF2B5EF4-FFF2-40B4-BE49-F238E27FC236}">
                <a16:creationId xmlns:a16="http://schemas.microsoft.com/office/drawing/2014/main" id="{C2396C18-8302-766C-A00A-97451913BF0D}"/>
              </a:ext>
            </a:extLst>
          </p:cNvPr>
          <p:cNvSpPr>
            <a:spLocks noGrp="1"/>
          </p:cNvSpPr>
          <p:nvPr>
            <p:ph type="subTitle" idx="1"/>
          </p:nvPr>
        </p:nvSpPr>
        <p:spPr/>
        <p:txBody>
          <a:bodyPr/>
          <a:lstStyle/>
          <a:p>
            <a:endParaRPr lang="de-DE"/>
          </a:p>
        </p:txBody>
      </p:sp>
      <p:pic>
        <p:nvPicPr>
          <p:cNvPr id="4" name="Inhaltsplatzhalter 4">
            <a:extLst>
              <a:ext uri="{FF2B5EF4-FFF2-40B4-BE49-F238E27FC236}">
                <a16:creationId xmlns:a16="http://schemas.microsoft.com/office/drawing/2014/main" id="{80A39AE2-2F9F-4CF8-AAFD-45BE021121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feld 4">
            <a:extLst>
              <a:ext uri="{FF2B5EF4-FFF2-40B4-BE49-F238E27FC236}">
                <a16:creationId xmlns:a16="http://schemas.microsoft.com/office/drawing/2014/main" id="{833E338A-2160-15E8-8305-EB05A747CED9}"/>
              </a:ext>
            </a:extLst>
          </p:cNvPr>
          <p:cNvSpPr txBox="1"/>
          <p:nvPr/>
        </p:nvSpPr>
        <p:spPr>
          <a:xfrm>
            <a:off x="2061210" y="2767280"/>
            <a:ext cx="8069580" cy="1323439"/>
          </a:xfrm>
          <a:prstGeom prst="rect">
            <a:avLst/>
          </a:prstGeom>
          <a:noFill/>
        </p:spPr>
        <p:txBody>
          <a:bodyPr wrap="square" rtlCol="0">
            <a:spAutoFit/>
          </a:bodyPr>
          <a:lstStyle/>
          <a:p>
            <a:pPr algn="ctr"/>
            <a:r>
              <a:rPr lang="de-DE" sz="8000" dirty="0"/>
              <a:t>4. Abschluss</a:t>
            </a:r>
          </a:p>
        </p:txBody>
      </p:sp>
      <p:pic>
        <p:nvPicPr>
          <p:cNvPr id="6" name="Grafik 5">
            <a:extLst>
              <a:ext uri="{FF2B5EF4-FFF2-40B4-BE49-F238E27FC236}">
                <a16:creationId xmlns:a16="http://schemas.microsoft.com/office/drawing/2014/main" id="{0151B962-A038-1EA4-4356-D03EF5D5358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44735" y="277691"/>
            <a:ext cx="2833705" cy="372459"/>
          </a:xfrm>
          <a:prstGeom prst="rect">
            <a:avLst/>
          </a:prstGeom>
        </p:spPr>
      </p:pic>
    </p:spTree>
    <p:extLst>
      <p:ext uri="{BB962C8B-B14F-4D97-AF65-F5344CB8AC3E}">
        <p14:creationId xmlns:p14="http://schemas.microsoft.com/office/powerpoint/2010/main" val="3745354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145F0-AA47-3ECC-7D7A-D4894DA1BD6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DAB2106-DFBB-C979-D24E-3D40C0AED94F}"/>
              </a:ext>
            </a:extLst>
          </p:cNvPr>
          <p:cNvSpPr>
            <a:spLocks noGrp="1"/>
          </p:cNvSpPr>
          <p:nvPr>
            <p:ph type="ctrTitle"/>
          </p:nvPr>
        </p:nvSpPr>
        <p:spPr/>
        <p:txBody>
          <a:bodyPr/>
          <a:lstStyle/>
          <a:p>
            <a:endParaRPr lang="de-DE" dirty="0"/>
          </a:p>
        </p:txBody>
      </p:sp>
      <p:pic>
        <p:nvPicPr>
          <p:cNvPr id="4" name="Inhaltsplatzhalter 4">
            <a:extLst>
              <a:ext uri="{FF2B5EF4-FFF2-40B4-BE49-F238E27FC236}">
                <a16:creationId xmlns:a16="http://schemas.microsoft.com/office/drawing/2014/main" id="{EA5B1CA9-147D-DF2D-BE6A-44B4171CB2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Grafik 5">
            <a:extLst>
              <a:ext uri="{FF2B5EF4-FFF2-40B4-BE49-F238E27FC236}">
                <a16:creationId xmlns:a16="http://schemas.microsoft.com/office/drawing/2014/main" id="{16060E8A-DB45-54A2-D0C2-FD5250D3162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4735" y="277691"/>
            <a:ext cx="2833705" cy="372459"/>
          </a:xfrm>
          <a:prstGeom prst="rect">
            <a:avLst/>
          </a:prstGeom>
        </p:spPr>
      </p:pic>
      <p:sp>
        <p:nvSpPr>
          <p:cNvPr id="7" name="Inhaltsplatzhalter 2">
            <a:extLst>
              <a:ext uri="{FF2B5EF4-FFF2-40B4-BE49-F238E27FC236}">
                <a16:creationId xmlns:a16="http://schemas.microsoft.com/office/drawing/2014/main" id="{673A7E32-A58B-01C0-0108-F0FFE73458BE}"/>
              </a:ext>
            </a:extLst>
          </p:cNvPr>
          <p:cNvSpPr txBox="1">
            <a:spLocks/>
          </p:cNvSpPr>
          <p:nvPr/>
        </p:nvSpPr>
        <p:spPr>
          <a:xfrm>
            <a:off x="-233659" y="3185402"/>
            <a:ext cx="4340450" cy="183494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4400" b="1" dirty="0">
                <a:solidFill>
                  <a:srgbClr val="3D4328"/>
                </a:solidFill>
              </a:rPr>
              <a:t>Blitzlicht</a:t>
            </a:r>
          </a:p>
        </p:txBody>
      </p:sp>
      <p:sp>
        <p:nvSpPr>
          <p:cNvPr id="19" name="Rectangle 1">
            <a:extLst>
              <a:ext uri="{FF2B5EF4-FFF2-40B4-BE49-F238E27FC236}">
                <a16:creationId xmlns:a16="http://schemas.microsoft.com/office/drawing/2014/main" id="{A5159628-998E-877A-8165-EDDDEB086569}"/>
              </a:ext>
            </a:extLst>
          </p:cNvPr>
          <p:cNvSpPr>
            <a:spLocks noChangeArrowheads="1"/>
          </p:cNvSpPr>
          <p:nvPr/>
        </p:nvSpPr>
        <p:spPr bwMode="auto">
          <a:xfrm>
            <a:off x="4679750" y="5897563"/>
            <a:ext cx="372089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900" b="0" i="0" u="none" strike="noStrike" cap="none" normalizeH="0" baseline="0" dirty="0">
                <a:ln>
                  <a:noFill/>
                </a:ln>
                <a:effectLst/>
                <a:latin typeface="Arial" panose="020B0604020202020204" pitchFamily="34" charset="0"/>
              </a:rPr>
              <a:t>Foto von </a:t>
            </a:r>
            <a:r>
              <a:rPr lang="de-DE" altLang="de-DE" sz="900" dirty="0">
                <a:latin typeface="Arial" panose="020B0604020202020204" pitchFamily="34" charset="0"/>
              </a:rPr>
              <a:t>Europeana</a:t>
            </a:r>
            <a:r>
              <a:rPr kumimoji="0" lang="de-DE" altLang="de-DE" sz="900" b="0" i="0" u="none" strike="noStrike" cap="none" normalizeH="0" baseline="0" dirty="0">
                <a:ln>
                  <a:noFill/>
                </a:ln>
                <a:effectLst/>
                <a:latin typeface="Arial" panose="020B0604020202020204" pitchFamily="34" charset="0"/>
              </a:rPr>
              <a:t> auf </a:t>
            </a:r>
            <a:r>
              <a:rPr kumimoji="0" lang="de-DE" altLang="de-DE" sz="900" b="0" i="0" u="none" strike="noStrike" cap="none" normalizeH="0" baseline="0" dirty="0" err="1">
                <a:ln>
                  <a:noFill/>
                </a:ln>
                <a:effectLst/>
                <a:latin typeface="Arial" panose="020B0604020202020204" pitchFamily="34" charset="0"/>
              </a:rPr>
              <a:t>Unsplash</a:t>
            </a:r>
            <a:r>
              <a:rPr kumimoji="0" lang="de-DE" altLang="de-DE" sz="900" b="0" i="0" u="none" strike="noStrike" cap="none" normalizeH="0" baseline="0" dirty="0">
                <a:ln>
                  <a:noFill/>
                </a:ln>
                <a:effectLst/>
                <a:latin typeface="Arial" panose="020B0604020202020204" pitchFamily="34" charset="0"/>
              </a:rPr>
              <a:t> (</a:t>
            </a:r>
            <a:r>
              <a:rPr lang="en-US" sz="900" b="0" i="0" u="none" strike="noStrike" dirty="0">
                <a:effectLst/>
                <a:latin typeface="ui-sans-serif"/>
                <a:hlinkClick r:id="rId6"/>
              </a:rPr>
              <a:t>Public Domain</a:t>
            </a:r>
            <a:r>
              <a:rPr lang="en-US" sz="900" b="0" i="0" dirty="0">
                <a:solidFill>
                  <a:srgbClr val="767676"/>
                </a:solidFill>
                <a:effectLst/>
                <a:latin typeface="ui-sans-serif"/>
              </a:rPr>
              <a:t> und </a:t>
            </a:r>
            <a:r>
              <a:rPr lang="en-US" sz="900" b="0" i="0" u="sng" dirty="0" err="1">
                <a:effectLst/>
                <a:latin typeface="ui-sans-serif"/>
                <a:hlinkClick r:id="rId7"/>
              </a:rPr>
              <a:t>Unsplash</a:t>
            </a:r>
            <a:r>
              <a:rPr lang="en-US" sz="900" b="0" i="0" u="sng" dirty="0">
                <a:effectLst/>
                <a:latin typeface="ui-sans-serif"/>
                <a:hlinkClick r:id="rId7"/>
              </a:rPr>
              <a:t> </a:t>
            </a:r>
            <a:r>
              <a:rPr lang="en-US" sz="900" b="0" i="0" u="sng" dirty="0" err="1">
                <a:effectLst/>
                <a:latin typeface="ui-sans-serif"/>
                <a:hlinkClick r:id="rId7"/>
              </a:rPr>
              <a:t>Lizenz</a:t>
            </a:r>
            <a:r>
              <a:rPr lang="en-US" sz="900" b="0" i="0" u="sng" dirty="0">
                <a:effectLst/>
                <a:latin typeface="ui-sans-serif"/>
              </a:rPr>
              <a:t>)</a:t>
            </a:r>
            <a:r>
              <a:rPr kumimoji="0" lang="de-DE" altLang="de-DE" sz="900" b="0" i="0" u="none" strike="noStrike" cap="none" normalizeH="0" baseline="0" dirty="0">
                <a:ln>
                  <a:noFill/>
                </a:ln>
                <a:effectLst/>
                <a:latin typeface="Arial" panose="020B0604020202020204" pitchFamily="34" charset="0"/>
              </a:rPr>
              <a:t> </a:t>
            </a:r>
          </a:p>
        </p:txBody>
      </p:sp>
      <p:pic>
        <p:nvPicPr>
          <p:cNvPr id="1026" name="Picture 2" descr="Eine Gruppe von Menschen, die nebeneinander stehen">
            <a:extLst>
              <a:ext uri="{FF2B5EF4-FFF2-40B4-BE49-F238E27FC236}">
                <a16:creationId xmlns:a16="http://schemas.microsoft.com/office/drawing/2014/main" id="{5871BB81-E44C-FCDD-6D2D-AFC5BA19121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3529" b="18374"/>
          <a:stretch/>
        </p:blipFill>
        <p:spPr bwMode="auto">
          <a:xfrm>
            <a:off x="4679750" y="1174927"/>
            <a:ext cx="6223000" cy="4670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553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0CB9E4-451E-41A6-99DD-771788D5F94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7" name="Textfeld 6">
            <a:extLst>
              <a:ext uri="{FF2B5EF4-FFF2-40B4-BE49-F238E27FC236}">
                <a16:creationId xmlns:a16="http://schemas.microsoft.com/office/drawing/2014/main" id="{52AAEFFD-AF9F-406E-A92F-DD4C14F8ABBE}"/>
              </a:ext>
            </a:extLst>
          </p:cNvPr>
          <p:cNvSpPr txBox="1"/>
          <p:nvPr/>
        </p:nvSpPr>
        <p:spPr>
          <a:xfrm>
            <a:off x="3211476" y="595832"/>
            <a:ext cx="2989299" cy="1938992"/>
          </a:xfrm>
          <a:prstGeom prst="rect">
            <a:avLst/>
          </a:prstGeom>
          <a:noFill/>
        </p:spPr>
        <p:txBody>
          <a:bodyPr wrap="square" rtlCol="0">
            <a:spAutoFit/>
          </a:bodyPr>
          <a:lstStyle/>
          <a:p>
            <a:r>
              <a:rPr lang="de-DE" sz="6000" dirty="0">
                <a:latin typeface="+mj-lt"/>
              </a:rPr>
              <a:t>Vielen </a:t>
            </a:r>
          </a:p>
          <a:p>
            <a:r>
              <a:rPr lang="de-DE" sz="6000" dirty="0">
                <a:latin typeface="+mj-lt"/>
              </a:rPr>
              <a:t>Dank!</a:t>
            </a:r>
          </a:p>
        </p:txBody>
      </p:sp>
      <p:pic>
        <p:nvPicPr>
          <p:cNvPr id="2" name="Grafik 1">
            <a:extLst>
              <a:ext uri="{FF2B5EF4-FFF2-40B4-BE49-F238E27FC236}">
                <a16:creationId xmlns:a16="http://schemas.microsoft.com/office/drawing/2014/main" id="{5B3807AF-7A98-D798-B170-76DED7709B3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1787" y="3567856"/>
            <a:ext cx="1938533" cy="254799"/>
          </a:xfrm>
          <a:prstGeom prst="rect">
            <a:avLst/>
          </a:prstGeom>
        </p:spPr>
      </p:pic>
    </p:spTree>
    <p:extLst>
      <p:ext uri="{BB962C8B-B14F-4D97-AF65-F5344CB8AC3E}">
        <p14:creationId xmlns:p14="http://schemas.microsoft.com/office/powerpoint/2010/main" val="238849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3A1C6-C983-0F88-5F11-CB6302FF8E9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D4E0227-D9D6-4A10-3058-B2A08193D010}"/>
              </a:ext>
            </a:extLst>
          </p:cNvPr>
          <p:cNvSpPr>
            <a:spLocks noGrp="1"/>
          </p:cNvSpPr>
          <p:nvPr>
            <p:ph type="ctrTitle"/>
          </p:nvPr>
        </p:nvSpPr>
        <p:spPr/>
        <p:txBody>
          <a:bodyPr/>
          <a:lstStyle/>
          <a:p>
            <a:endParaRPr lang="de-DE" dirty="0"/>
          </a:p>
        </p:txBody>
      </p:sp>
      <p:sp>
        <p:nvSpPr>
          <p:cNvPr id="3" name="Untertitel 2">
            <a:extLst>
              <a:ext uri="{FF2B5EF4-FFF2-40B4-BE49-F238E27FC236}">
                <a16:creationId xmlns:a16="http://schemas.microsoft.com/office/drawing/2014/main" id="{E951D317-D951-51A6-E5DE-5C6AEA2EE2BD}"/>
              </a:ext>
            </a:extLst>
          </p:cNvPr>
          <p:cNvSpPr>
            <a:spLocks noGrp="1"/>
          </p:cNvSpPr>
          <p:nvPr>
            <p:ph type="subTitle" idx="1"/>
          </p:nvPr>
        </p:nvSpPr>
        <p:spPr/>
        <p:txBody>
          <a:bodyPr/>
          <a:lstStyle/>
          <a:p>
            <a:endParaRPr lang="de-DE"/>
          </a:p>
        </p:txBody>
      </p:sp>
      <p:pic>
        <p:nvPicPr>
          <p:cNvPr id="4" name="Inhaltsplatzhalter 4">
            <a:extLst>
              <a:ext uri="{FF2B5EF4-FFF2-40B4-BE49-F238E27FC236}">
                <a16:creationId xmlns:a16="http://schemas.microsoft.com/office/drawing/2014/main" id="{C037F515-47B5-4818-8341-CB7D58591C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Grafik 5">
            <a:extLst>
              <a:ext uri="{FF2B5EF4-FFF2-40B4-BE49-F238E27FC236}">
                <a16:creationId xmlns:a16="http://schemas.microsoft.com/office/drawing/2014/main" id="{7B7E2A7A-2F89-0BE2-3CE3-0F86171C05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44735" y="277691"/>
            <a:ext cx="2833705" cy="372459"/>
          </a:xfrm>
          <a:prstGeom prst="rect">
            <a:avLst/>
          </a:prstGeom>
        </p:spPr>
      </p:pic>
      <p:sp>
        <p:nvSpPr>
          <p:cNvPr id="8" name="Textfeld 7">
            <a:extLst>
              <a:ext uri="{FF2B5EF4-FFF2-40B4-BE49-F238E27FC236}">
                <a16:creationId xmlns:a16="http://schemas.microsoft.com/office/drawing/2014/main" id="{E23AA7AA-BF60-BC13-0261-BC2AD251A1A6}"/>
              </a:ext>
            </a:extLst>
          </p:cNvPr>
          <p:cNvSpPr txBox="1"/>
          <p:nvPr/>
        </p:nvSpPr>
        <p:spPr>
          <a:xfrm>
            <a:off x="496584" y="819412"/>
            <a:ext cx="11198832" cy="5399170"/>
          </a:xfrm>
          <a:prstGeom prst="rect">
            <a:avLst/>
          </a:prstGeom>
          <a:noFill/>
        </p:spPr>
        <p:txBody>
          <a:bodyPr wrap="square">
            <a:spAutoFit/>
          </a:bodyPr>
          <a:lstStyle/>
          <a:p>
            <a:pPr marL="0" lvl="0" indent="0" algn="l" rtl="0">
              <a:lnSpc>
                <a:spcPct val="115000"/>
              </a:lnSpc>
              <a:spcAft>
                <a:spcPts val="0"/>
              </a:spcAft>
              <a:buNone/>
            </a:pPr>
            <a:r>
              <a:rPr lang="de-DE" sz="1200" b="1" dirty="0">
                <a:solidFill>
                  <a:srgbClr val="020203"/>
                </a:solidFill>
              </a:rPr>
              <a:t>Impressum</a:t>
            </a:r>
          </a:p>
          <a:p>
            <a:pPr marL="0" lvl="0" indent="0" algn="l" rtl="0">
              <a:lnSpc>
                <a:spcPct val="115000"/>
              </a:lnSpc>
              <a:spcAft>
                <a:spcPts val="0"/>
              </a:spcAft>
              <a:buNone/>
            </a:pPr>
            <a:r>
              <a:rPr lang="de-DE" sz="900" b="1" dirty="0">
                <a:solidFill>
                  <a:srgbClr val="020203"/>
                </a:solidFill>
              </a:rPr>
              <a:t>Herausgeber*innen:</a:t>
            </a:r>
          </a:p>
          <a:p>
            <a:pPr marL="0" lvl="0" indent="0" algn="l" rtl="0">
              <a:spcAft>
                <a:spcPts val="0"/>
              </a:spcAft>
              <a:buNone/>
            </a:pPr>
            <a:r>
              <a:rPr lang="de-DE" sz="900" dirty="0">
                <a:solidFill>
                  <a:srgbClr val="020203"/>
                </a:solidFill>
              </a:rPr>
              <a:t>Empowerment für Diversität – Allianz für Chancengleichheit in der Gesundheitsversorgung</a:t>
            </a:r>
          </a:p>
          <a:p>
            <a:pPr marL="0" lvl="0" indent="0" algn="l" rtl="0">
              <a:spcAft>
                <a:spcPts val="0"/>
              </a:spcAft>
              <a:buNone/>
            </a:pPr>
            <a:r>
              <a:rPr lang="de-DE" sz="900" dirty="0">
                <a:solidFill>
                  <a:schemeClr val="dk1"/>
                </a:solidFill>
              </a:rPr>
              <a:t>Augustenburger Platz 1</a:t>
            </a:r>
          </a:p>
          <a:p>
            <a:pPr marL="0" lvl="0" indent="0" algn="l" rtl="0">
              <a:spcAft>
                <a:spcPts val="0"/>
              </a:spcAft>
              <a:buNone/>
            </a:pPr>
            <a:r>
              <a:rPr lang="de-DE" sz="900" dirty="0">
                <a:solidFill>
                  <a:schemeClr val="dk1"/>
                </a:solidFill>
              </a:rPr>
              <a:t>13353 Berlin</a:t>
            </a:r>
          </a:p>
          <a:p>
            <a:pPr marL="0" lvl="0" indent="0" algn="l" rtl="0">
              <a:spcAft>
                <a:spcPts val="0"/>
              </a:spcAft>
              <a:buNone/>
            </a:pPr>
            <a:r>
              <a:rPr lang="de-DE" sz="900" dirty="0">
                <a:solidFill>
                  <a:schemeClr val="dk1"/>
                </a:solidFill>
              </a:rPr>
              <a:t>www.empowerment.charite.de</a:t>
            </a:r>
          </a:p>
          <a:p>
            <a:pPr marL="0" lvl="0" indent="0" algn="l" rtl="0">
              <a:spcAft>
                <a:spcPts val="0"/>
              </a:spcAft>
              <a:buNone/>
            </a:pPr>
            <a:r>
              <a:rPr lang="de-DE" sz="900" dirty="0">
                <a:solidFill>
                  <a:schemeClr val="dk1"/>
                </a:solidFill>
              </a:rPr>
              <a:t>&amp;</a:t>
            </a:r>
            <a:endParaRPr lang="de-DE" sz="900" b="1" dirty="0">
              <a:solidFill>
                <a:schemeClr val="dk1"/>
              </a:solidFill>
            </a:endParaRPr>
          </a:p>
          <a:p>
            <a:r>
              <a:rPr lang="de-DE" sz="900" dirty="0"/>
              <a:t>Institut für Medizinische Epidemiologie, Biometrie und Informatik</a:t>
            </a:r>
          </a:p>
          <a:p>
            <a:r>
              <a:rPr lang="de-DE" sz="900" dirty="0"/>
              <a:t>Institut für Medizinische Soziologie</a:t>
            </a:r>
          </a:p>
          <a:p>
            <a:r>
              <a:rPr lang="de-DE" sz="900" dirty="0"/>
              <a:t>Medizinische Fakultät der Martin-Luther-Universität Halle-Wittenberg</a:t>
            </a:r>
          </a:p>
          <a:p>
            <a:r>
              <a:rPr lang="de-DE" sz="900" dirty="0"/>
              <a:t>Profilzentrum Gesundheitswissenschaften</a:t>
            </a:r>
          </a:p>
          <a:p>
            <a:r>
              <a:rPr lang="de-DE" sz="900" dirty="0"/>
              <a:t>Magdeburger Straße 8 </a:t>
            </a:r>
          </a:p>
          <a:p>
            <a:r>
              <a:rPr lang="de-DE" sz="900" dirty="0"/>
              <a:t>06112 Halle (Saale)</a:t>
            </a:r>
          </a:p>
          <a:p>
            <a:endParaRPr lang="de-DE" sz="900" b="1" dirty="0">
              <a:solidFill>
                <a:schemeClr val="dk1"/>
              </a:solidFill>
            </a:endParaRPr>
          </a:p>
          <a:p>
            <a:r>
              <a:rPr lang="de-DE" sz="900" b="1" dirty="0">
                <a:solidFill>
                  <a:schemeClr val="dk1"/>
                </a:solidFill>
              </a:rPr>
              <a:t>Autor*innen: </a:t>
            </a:r>
            <a:r>
              <a:rPr lang="de-DE" sz="900" dirty="0" err="1">
                <a:solidFill>
                  <a:schemeClr val="dk1"/>
                </a:solidFill>
              </a:rPr>
              <a:t>apl</a:t>
            </a:r>
            <a:r>
              <a:rPr lang="de-DE" sz="900" dirty="0">
                <a:solidFill>
                  <a:schemeClr val="dk1"/>
                </a:solidFill>
              </a:rPr>
              <a:t>. Prof. Dr. Amand Führer, Jana Niemann</a:t>
            </a:r>
            <a:endParaRPr lang="de-DE" sz="900" dirty="0"/>
          </a:p>
          <a:p>
            <a:pPr>
              <a:lnSpc>
                <a:spcPct val="115000"/>
              </a:lnSpc>
            </a:pPr>
            <a:endParaRPr lang="de-DE" sz="900" dirty="0"/>
          </a:p>
          <a:p>
            <a:pPr>
              <a:lnSpc>
                <a:spcPct val="115000"/>
              </a:lnSpc>
            </a:pPr>
            <a:r>
              <a:rPr lang="de-DE" sz="900" dirty="0"/>
              <a:t>CC BY-ND 4.0  </a:t>
            </a:r>
          </a:p>
          <a:p>
            <a:br>
              <a:rPr lang="de-DE" sz="900" dirty="0"/>
            </a:br>
            <a:r>
              <a:rPr lang="de-DE" sz="900" dirty="0">
                <a:solidFill>
                  <a:schemeClr val="dk1"/>
                </a:solidFill>
              </a:rPr>
              <a:t>https://creativecommons.org/licenses/by-nd/4.0/deed.de</a:t>
            </a:r>
          </a:p>
          <a:p>
            <a:endParaRPr lang="de-DE" sz="900" dirty="0"/>
          </a:p>
          <a:p>
            <a:r>
              <a:rPr lang="de-DE" sz="900" dirty="0"/>
              <a:t>Dieses Bildungsmaterial ist urheberrechtlich geschützt und – soweit nicht anders angegeben – lizenziert unter der Lizenz Creative Commons Namensnennung-Keine Bearbeitung 4.0 International (CC BY-ND 4.0). Das bedeutet, dass es von allen interessierten Personen zu jedem Zweck ohne individuelle Zustimmung und kostenlos genutzt werden kann. Dies umfasst Kopien aller Art, jegliche digitale oder physische Weitergabe und Online-Stellung sowie das Teilen, ganz gleich, in welchem Medium oder auf welcher Plattform. Bei der Nutzung müssen zumindest die Hinweise auf Autor*in (wie oben angegeben) und Lizenz beibehalten werden. Nicht gestattet ist es, das Material in geänderter Form oder Fassung zu veröffentlichen und/oder mit der Öffentlichkeit zu teilen (ND=Keine Bearbeitung). Details ergeben sich aus dem Lizenztext, der abrufbar ist unter https://creativecommons.org/licenses/by-nd/4.0/legalcode.de.</a:t>
            </a:r>
          </a:p>
          <a:p>
            <a:endParaRPr lang="de-DE" sz="500" dirty="0"/>
          </a:p>
          <a:p>
            <a:r>
              <a:rPr lang="de-DE" sz="900" dirty="0"/>
              <a:t>Von der ND-Einschränkung (ND = Keine Bearbeitung) ausgenommen (also ausdrücklich erlaubt) sind didaktische Änderungen im Rahmen der Verwendung im Unterricht. Darunter fallen insbesondere die Anpassung des Ablaufs von Übungen an die berufsspezifischen Anforderungen jeweiliger Zielgruppen (z.B. Medizinstudierende, Auszubildende zur Pflegefachperson etc.) und die Übertragung in einfache Sprache. Die Online-Stellung solcher Änderungen muss bei den Autor*innen angefragt werden.</a:t>
            </a:r>
          </a:p>
          <a:p>
            <a:endParaRPr lang="de-DE" sz="500" dirty="0"/>
          </a:p>
          <a:p>
            <a:r>
              <a:rPr lang="de-DE" sz="900" dirty="0"/>
              <a:t>Von der CC-Lizenz ausgenommen sind die in der Veröffentlichung zitierten Fremdabbildungen. Diese werden nach der Zitatregelung in § 51 des Urhebergesetztes (UrhG) verwendet.</a:t>
            </a:r>
            <a:endParaRPr lang="de-DE" sz="900" dirty="0">
              <a:solidFill>
                <a:schemeClr val="tx1"/>
              </a:solidFill>
            </a:endParaRPr>
          </a:p>
          <a:p>
            <a:pPr>
              <a:spcBef>
                <a:spcPts val="1200"/>
              </a:spcBef>
            </a:pPr>
            <a:r>
              <a:rPr lang="de-DE" sz="900" dirty="0">
                <a:solidFill>
                  <a:schemeClr val="dk1"/>
                </a:solidFill>
              </a:rPr>
              <a:t>Das Bildungsmaterial wurde entwickelt im Rahmen des Programms „Empowerment für Diversität – Allianz für Chancengerechtigkeit in der Gesundheitsversorgung“, angesiedelt an die Charité – Universitätsmedizin, gefördert von der Stiftung Mercator.</a:t>
            </a:r>
            <a:endParaRPr lang="de-DE" sz="900" b="1" dirty="0">
              <a:solidFill>
                <a:schemeClr val="dk1"/>
              </a:solidFill>
            </a:endParaRPr>
          </a:p>
          <a:p>
            <a:pPr>
              <a:spcBef>
                <a:spcPts val="1200"/>
              </a:spcBef>
            </a:pPr>
            <a:r>
              <a:rPr lang="de-DE" sz="900" b="1" dirty="0">
                <a:solidFill>
                  <a:schemeClr val="dk1"/>
                </a:solidFill>
              </a:rPr>
              <a:t>Design &amp; Layout: </a:t>
            </a:r>
            <a:r>
              <a:rPr lang="de-DE" sz="900" dirty="0">
                <a:solidFill>
                  <a:schemeClr val="dk1"/>
                </a:solidFill>
              </a:rPr>
              <a:t>Thomas </a:t>
            </a:r>
            <a:r>
              <a:rPr lang="de-DE" sz="900" dirty="0" err="1">
                <a:solidFill>
                  <a:schemeClr val="dk1"/>
                </a:solidFill>
              </a:rPr>
              <a:t>Kunicke</a:t>
            </a:r>
            <a:endParaRPr lang="de-DE" sz="900" b="1" dirty="0">
              <a:solidFill>
                <a:schemeClr val="dk1"/>
              </a:solidFill>
            </a:endParaRPr>
          </a:p>
          <a:p>
            <a:pPr marL="0" lvl="0" indent="0" algn="l" rtl="0">
              <a:spcBef>
                <a:spcPts val="1200"/>
              </a:spcBef>
              <a:spcAft>
                <a:spcPts val="0"/>
              </a:spcAft>
              <a:buNone/>
            </a:pPr>
            <a:r>
              <a:rPr lang="de-DE" sz="900" b="1" dirty="0">
                <a:solidFill>
                  <a:schemeClr val="dk1"/>
                </a:solidFill>
              </a:rPr>
              <a:t>Erscheinungsjahr: </a:t>
            </a:r>
            <a:r>
              <a:rPr lang="de-DE" sz="900" dirty="0">
                <a:solidFill>
                  <a:schemeClr val="dk1"/>
                </a:solidFill>
              </a:rPr>
              <a:t>2025</a:t>
            </a:r>
            <a:endParaRPr lang="de-DE" sz="900" dirty="0">
              <a:solidFill>
                <a:srgbClr val="FF0000"/>
              </a:solidFill>
              <a:latin typeface="Comfortaa Light"/>
              <a:ea typeface="Comfortaa Light"/>
              <a:cs typeface="Comfortaa Light"/>
              <a:sym typeface="Comfortaa Light"/>
            </a:endParaRPr>
          </a:p>
        </p:txBody>
      </p:sp>
      <p:pic>
        <p:nvPicPr>
          <p:cNvPr id="9" name="Grafik 8">
            <a:extLst>
              <a:ext uri="{FF2B5EF4-FFF2-40B4-BE49-F238E27FC236}">
                <a16:creationId xmlns:a16="http://schemas.microsoft.com/office/drawing/2014/main" id="{5A07C958-7287-EDB3-8610-5BE53ECDB639}"/>
              </a:ext>
            </a:extLst>
          </p:cNvPr>
          <p:cNvPicPr>
            <a:picLocks noChangeAspect="1"/>
          </p:cNvPicPr>
          <p:nvPr/>
        </p:nvPicPr>
        <p:blipFill>
          <a:blip r:embed="rId5"/>
          <a:stretch>
            <a:fillRect/>
          </a:stretch>
        </p:blipFill>
        <p:spPr>
          <a:xfrm>
            <a:off x="1447800" y="3041888"/>
            <a:ext cx="859984" cy="300888"/>
          </a:xfrm>
          <a:prstGeom prst="rect">
            <a:avLst/>
          </a:prstGeom>
        </p:spPr>
      </p:pic>
    </p:spTree>
    <p:extLst>
      <p:ext uri="{BB962C8B-B14F-4D97-AF65-F5344CB8AC3E}">
        <p14:creationId xmlns:p14="http://schemas.microsoft.com/office/powerpoint/2010/main" val="1261354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2CA771BC7EAE4880E0AEDFCB1F20E0" ma:contentTypeVersion="7" ma:contentTypeDescription="Ein neues Dokument erstellen." ma:contentTypeScope="" ma:versionID="1c548770b68b405210ba3537f9a1d5da">
  <xsd:schema xmlns:xsd="http://www.w3.org/2001/XMLSchema" xmlns:xs="http://www.w3.org/2001/XMLSchema" xmlns:p="http://schemas.microsoft.com/office/2006/metadata/properties" xmlns:ns2="130c3be4-b0e0-4195-b57a-ee438243e9ba" targetNamespace="http://schemas.microsoft.com/office/2006/metadata/properties" ma:root="true" ma:fieldsID="49fc94a466f4054486d9e6176508fc00" ns2:_="">
    <xsd:import namespace="130c3be4-b0e0-4195-b57a-ee438243e9b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c3be4-b0e0-4195-b57a-ee438243e9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2281AA1-1340-41A2-8FBA-247DFE7CD96F}"/>
</file>

<file path=customXml/itemProps2.xml><?xml version="1.0" encoding="utf-8"?>
<ds:datastoreItem xmlns:ds="http://schemas.openxmlformats.org/officeDocument/2006/customXml" ds:itemID="{67CE7372-8E8D-407F-BC8F-305F4134ED6D}"/>
</file>

<file path=customXml/itemProps3.xml><?xml version="1.0" encoding="utf-8"?>
<ds:datastoreItem xmlns:ds="http://schemas.openxmlformats.org/officeDocument/2006/customXml" ds:itemID="{653F2AE0-B37D-4540-9F01-C73F9B7A8E6A}"/>
</file>

<file path=docProps/app.xml><?xml version="1.0" encoding="utf-8"?>
<Properties xmlns="http://schemas.openxmlformats.org/officeDocument/2006/extended-properties" xmlns:vt="http://schemas.openxmlformats.org/officeDocument/2006/docPropsVTypes">
  <TotalTime>0</TotalTime>
  <Words>792</Words>
  <Application>Microsoft Office PowerPoint</Application>
  <PresentationFormat>Breitbild</PresentationFormat>
  <Paragraphs>116</Paragraphs>
  <Slides>17</Slides>
  <Notes>9</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17</vt:i4>
      </vt:variant>
    </vt:vector>
  </HeadingPairs>
  <TitlesOfParts>
    <vt:vector size="26" baseType="lpstr">
      <vt:lpstr>Aptos</vt:lpstr>
      <vt:lpstr>Arial</vt:lpstr>
      <vt:lpstr>Calibri</vt:lpstr>
      <vt:lpstr>Calibri Light</vt:lpstr>
      <vt:lpstr>Century Gothic</vt:lpstr>
      <vt:lpstr>Comfortaa Light</vt:lpstr>
      <vt:lpstr>Poppins Medium</vt:lpstr>
      <vt:lpstr>ui-sans-serif</vt:lpstr>
      <vt:lpstr>Office</vt:lpstr>
      <vt:lpstr>PowerPoint-Präsentation</vt:lpstr>
      <vt:lpstr>Agenda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Online-Kurs (4 Module)</vt:lpstr>
      <vt:lpstr>PowerPoint-Präsentation</vt:lpstr>
      <vt:lpstr>PowerPoint-Präsentation</vt:lpstr>
      <vt:lpstr>Beispiel für Ergebnisse eines solchen Seminars </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Kunicke, Thomas</dc:creator>
  <cp:lastModifiedBy>Ute Siebert</cp:lastModifiedBy>
  <cp:revision>32</cp:revision>
  <dcterms:created xsi:type="dcterms:W3CDTF">2025-02-07T16:45:06Z</dcterms:created>
  <dcterms:modified xsi:type="dcterms:W3CDTF">2025-12-02T09:23:44Z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0x0101007A2CA771BC7EAE4880E0AEDFCB1F20E0</vt:lpwstr>
  </property>
</Properties>
</file>