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drawings/drawing1.xml" ContentType="application/vnd.openxmlformats-officedocument.drawingml.chartshap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Override PartName="/ppt/charts/chart2.xml" ContentType="application/vnd.openxmlformats-officedocument.drawingml.chart+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80" r:id="rId3"/>
    <p:sldId id="296" r:id="rId4"/>
    <p:sldId id="298" r:id="rId5"/>
    <p:sldId id="260" r:id="rId6"/>
    <p:sldId id="297" r:id="rId7"/>
    <p:sldId id="266" r:id="rId8"/>
    <p:sldId id="267" r:id="rId9"/>
    <p:sldId id="268" r:id="rId10"/>
    <p:sldId id="258" r:id="rId11"/>
    <p:sldId id="261" r:id="rId12"/>
    <p:sldId id="299" r:id="rId13"/>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te Siebert" initials="US" lastIdx="8" clrIdx="0">
    <p:extLst>
      <p:ext uri="{19B8F6BF-5375-455C-9EA6-DF929625EA0E}">
        <p15:presenceInfo xmlns:p15="http://schemas.microsoft.com/office/powerpoint/2012/main" userId="c1a74a4b5c3a94d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0" d="100"/>
          <a:sy n="110" d="100"/>
        </p:scale>
        <p:origin x="3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de-DE" sz="1600" b="1" dirty="0"/>
              <a:t>Erlebte Diskriminierung von Menschen mit Migrationsgeschichte</a:t>
            </a:r>
            <a:r>
              <a:rPr lang="de-DE" sz="1600" b="1" baseline="0" dirty="0"/>
              <a:t> </a:t>
            </a:r>
            <a:r>
              <a:rPr lang="de-DE" sz="1600" b="1" dirty="0"/>
              <a:t>nach Beruf &amp; Geschlecht</a:t>
            </a:r>
          </a:p>
        </c:rich>
      </c:tx>
      <c:layout>
        <c:manualLayout>
          <c:xMode val="edge"/>
          <c:yMode val="edge"/>
          <c:x val="8.9289748777824932E-2"/>
          <c:y val="1.5973612095923427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manualLayout>
          <c:layoutTarget val="inner"/>
          <c:xMode val="edge"/>
          <c:yMode val="edge"/>
          <c:x val="8.8653789370078742E-2"/>
          <c:y val="0.1142109304742292"/>
          <c:w val="0.86490440452755901"/>
          <c:h val="0.77054522818988502"/>
        </c:manualLayout>
      </c:layout>
      <c:barChart>
        <c:barDir val="bar"/>
        <c:grouping val="clustered"/>
        <c:varyColors val="0"/>
        <c:ser>
          <c:idx val="0"/>
          <c:order val="0"/>
          <c:tx>
            <c:strRef>
              <c:f>Tabelle1!$B$1</c:f>
              <c:strCache>
                <c:ptCount val="1"/>
                <c:pt idx="0">
                  <c:v>männlich</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Tabelle1!$A$2:$A$7</c:f>
              <c:strCache>
                <c:ptCount val="6"/>
                <c:pt idx="0">
                  <c:v>Polizei</c:v>
                </c:pt>
                <c:pt idx="1">
                  <c:v>Behörden</c:v>
                </c:pt>
                <c:pt idx="2">
                  <c:v>Banken</c:v>
                </c:pt>
                <c:pt idx="3">
                  <c:v>Öffentlichkeit</c:v>
                </c:pt>
                <c:pt idx="4">
                  <c:v>Freizeit</c:v>
                </c:pt>
                <c:pt idx="5">
                  <c:v>Gesundheit</c:v>
                </c:pt>
              </c:strCache>
            </c:strRef>
          </c:cat>
          <c:val>
            <c:numRef>
              <c:f>Tabelle1!$B$2:$B$7</c:f>
              <c:numCache>
                <c:formatCode>0.00%</c:formatCode>
                <c:ptCount val="6"/>
                <c:pt idx="0">
                  <c:v>0.23499999999999999</c:v>
                </c:pt>
                <c:pt idx="1">
                  <c:v>0.317</c:v>
                </c:pt>
                <c:pt idx="2">
                  <c:v>0.17399999999999999</c:v>
                </c:pt>
                <c:pt idx="3">
                  <c:v>0.20499999999999999</c:v>
                </c:pt>
                <c:pt idx="4">
                  <c:v>0.27300000000000002</c:v>
                </c:pt>
                <c:pt idx="5">
                  <c:v>0.24</c:v>
                </c:pt>
              </c:numCache>
            </c:numRef>
          </c:val>
          <c:extLst>
            <c:ext xmlns:c16="http://schemas.microsoft.com/office/drawing/2014/chart" uri="{C3380CC4-5D6E-409C-BE32-E72D297353CC}">
              <c16:uniqueId val="{00000000-A7F3-45FB-A9DB-B92722C57AC7}"/>
            </c:ext>
          </c:extLst>
        </c:ser>
        <c:ser>
          <c:idx val="1"/>
          <c:order val="1"/>
          <c:tx>
            <c:strRef>
              <c:f>Tabelle1!$C$1</c:f>
              <c:strCache>
                <c:ptCount val="1"/>
                <c:pt idx="0">
                  <c:v>weiblich</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Tabelle1!$A$2:$A$7</c:f>
              <c:strCache>
                <c:ptCount val="6"/>
                <c:pt idx="0">
                  <c:v>Polizei</c:v>
                </c:pt>
                <c:pt idx="1">
                  <c:v>Behörden</c:v>
                </c:pt>
                <c:pt idx="2">
                  <c:v>Banken</c:v>
                </c:pt>
                <c:pt idx="3">
                  <c:v>Öffentlichkeit</c:v>
                </c:pt>
                <c:pt idx="4">
                  <c:v>Freizeit</c:v>
                </c:pt>
                <c:pt idx="5">
                  <c:v>Gesundheit</c:v>
                </c:pt>
              </c:strCache>
            </c:strRef>
          </c:cat>
          <c:val>
            <c:numRef>
              <c:f>Tabelle1!$C$2:$C$7</c:f>
              <c:numCache>
                <c:formatCode>0.00%</c:formatCode>
                <c:ptCount val="6"/>
                <c:pt idx="0">
                  <c:v>0.27400000000000002</c:v>
                </c:pt>
                <c:pt idx="1">
                  <c:v>0.32700000000000001</c:v>
                </c:pt>
                <c:pt idx="2">
                  <c:v>0.13400000000000001</c:v>
                </c:pt>
                <c:pt idx="3">
                  <c:v>0.26500000000000001</c:v>
                </c:pt>
                <c:pt idx="4">
                  <c:v>0.253</c:v>
                </c:pt>
                <c:pt idx="5">
                  <c:v>0.29699999999999999</c:v>
                </c:pt>
              </c:numCache>
            </c:numRef>
          </c:val>
          <c:extLst>
            <c:ext xmlns:c16="http://schemas.microsoft.com/office/drawing/2014/chart" uri="{C3380CC4-5D6E-409C-BE32-E72D297353CC}">
              <c16:uniqueId val="{00000001-A7F3-45FB-A9DB-B92722C57AC7}"/>
            </c:ext>
          </c:extLst>
        </c:ser>
        <c:dLbls>
          <c:dLblPos val="outEnd"/>
          <c:showLegendKey val="0"/>
          <c:showVal val="1"/>
          <c:showCatName val="0"/>
          <c:showSerName val="0"/>
          <c:showPercent val="0"/>
          <c:showBubbleSize val="0"/>
        </c:dLbls>
        <c:gapWidth val="182"/>
        <c:axId val="1872991648"/>
        <c:axId val="1778976736"/>
      </c:barChart>
      <c:catAx>
        <c:axId val="1872991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1778976736"/>
        <c:crosses val="autoZero"/>
        <c:auto val="1"/>
        <c:lblAlgn val="ctr"/>
        <c:lblOffset val="100"/>
        <c:noMultiLvlLbl val="0"/>
      </c:catAx>
      <c:valAx>
        <c:axId val="1778976736"/>
        <c:scaling>
          <c:orientation val="minMax"/>
        </c:scaling>
        <c:delete val="1"/>
        <c:axPos val="b"/>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crossAx val="1872991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de-DE" sz="1600" b="1" dirty="0"/>
              <a:t>Erlebte Diskriminierung von Menschen mit Migrationsgeschichte</a:t>
            </a:r>
            <a:r>
              <a:rPr lang="de-DE" sz="1600" b="1" baseline="0" dirty="0"/>
              <a:t> </a:t>
            </a:r>
            <a:r>
              <a:rPr lang="de-DE" sz="1600" b="1" dirty="0"/>
              <a:t>nach Beruf &amp; Geschlecht</a:t>
            </a:r>
          </a:p>
        </c:rich>
      </c:tx>
      <c:layout>
        <c:manualLayout>
          <c:xMode val="edge"/>
          <c:yMode val="edge"/>
          <c:x val="8.9289748777824932E-2"/>
          <c:y val="1.5973612095923427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manualLayout>
          <c:layoutTarget val="inner"/>
          <c:xMode val="edge"/>
          <c:yMode val="edge"/>
          <c:x val="8.865379306718546E-2"/>
          <c:y val="0.1062242059967078"/>
          <c:w val="0.86490440452755901"/>
          <c:h val="0.77054522818988502"/>
        </c:manualLayout>
      </c:layout>
      <c:barChart>
        <c:barDir val="bar"/>
        <c:grouping val="clustered"/>
        <c:varyColors val="0"/>
        <c:ser>
          <c:idx val="0"/>
          <c:order val="0"/>
          <c:tx>
            <c:strRef>
              <c:f>Tabelle1!$B$1</c:f>
              <c:strCache>
                <c:ptCount val="1"/>
                <c:pt idx="0">
                  <c:v>männlich</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Tabelle1!$A$2:$A$7</c:f>
              <c:strCache>
                <c:ptCount val="6"/>
                <c:pt idx="0">
                  <c:v>Polizei</c:v>
                </c:pt>
                <c:pt idx="1">
                  <c:v>Behörden</c:v>
                </c:pt>
                <c:pt idx="2">
                  <c:v>Banken</c:v>
                </c:pt>
                <c:pt idx="3">
                  <c:v>Öffentlichkeit</c:v>
                </c:pt>
                <c:pt idx="4">
                  <c:v>Freizeit</c:v>
                </c:pt>
                <c:pt idx="5">
                  <c:v>Gesundheit</c:v>
                </c:pt>
              </c:strCache>
            </c:strRef>
          </c:cat>
          <c:val>
            <c:numRef>
              <c:f>Tabelle1!$B$2:$B$7</c:f>
              <c:numCache>
                <c:formatCode>0.00%</c:formatCode>
                <c:ptCount val="6"/>
                <c:pt idx="0">
                  <c:v>0.23499999999999999</c:v>
                </c:pt>
                <c:pt idx="1">
                  <c:v>0.317</c:v>
                </c:pt>
                <c:pt idx="2">
                  <c:v>0.17399999999999999</c:v>
                </c:pt>
                <c:pt idx="3">
                  <c:v>0.20499999999999999</c:v>
                </c:pt>
                <c:pt idx="4">
                  <c:v>0.27300000000000002</c:v>
                </c:pt>
                <c:pt idx="5">
                  <c:v>0.24</c:v>
                </c:pt>
              </c:numCache>
            </c:numRef>
          </c:val>
          <c:extLst>
            <c:ext xmlns:c16="http://schemas.microsoft.com/office/drawing/2014/chart" uri="{C3380CC4-5D6E-409C-BE32-E72D297353CC}">
              <c16:uniqueId val="{00000000-2088-462D-AB98-FD4B56CFF062}"/>
            </c:ext>
          </c:extLst>
        </c:ser>
        <c:ser>
          <c:idx val="1"/>
          <c:order val="1"/>
          <c:tx>
            <c:strRef>
              <c:f>Tabelle1!$C$1</c:f>
              <c:strCache>
                <c:ptCount val="1"/>
                <c:pt idx="0">
                  <c:v>weiblich</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Tabelle1!$A$2:$A$7</c:f>
              <c:strCache>
                <c:ptCount val="6"/>
                <c:pt idx="0">
                  <c:v>Polizei</c:v>
                </c:pt>
                <c:pt idx="1">
                  <c:v>Behörden</c:v>
                </c:pt>
                <c:pt idx="2">
                  <c:v>Banken</c:v>
                </c:pt>
                <c:pt idx="3">
                  <c:v>Öffentlichkeit</c:v>
                </c:pt>
                <c:pt idx="4">
                  <c:v>Freizeit</c:v>
                </c:pt>
                <c:pt idx="5">
                  <c:v>Gesundheit</c:v>
                </c:pt>
              </c:strCache>
            </c:strRef>
          </c:cat>
          <c:val>
            <c:numRef>
              <c:f>Tabelle1!$C$2:$C$7</c:f>
              <c:numCache>
                <c:formatCode>0.00%</c:formatCode>
                <c:ptCount val="6"/>
                <c:pt idx="0">
                  <c:v>0.27400000000000002</c:v>
                </c:pt>
                <c:pt idx="1">
                  <c:v>0.32700000000000001</c:v>
                </c:pt>
                <c:pt idx="2">
                  <c:v>0.13400000000000001</c:v>
                </c:pt>
                <c:pt idx="3">
                  <c:v>0.26500000000000001</c:v>
                </c:pt>
                <c:pt idx="4">
                  <c:v>0.253</c:v>
                </c:pt>
                <c:pt idx="5">
                  <c:v>0.29699999999999999</c:v>
                </c:pt>
              </c:numCache>
            </c:numRef>
          </c:val>
          <c:extLst>
            <c:ext xmlns:c16="http://schemas.microsoft.com/office/drawing/2014/chart" uri="{C3380CC4-5D6E-409C-BE32-E72D297353CC}">
              <c16:uniqueId val="{00000001-2088-462D-AB98-FD4B56CFF062}"/>
            </c:ext>
          </c:extLst>
        </c:ser>
        <c:dLbls>
          <c:dLblPos val="outEnd"/>
          <c:showLegendKey val="0"/>
          <c:showVal val="1"/>
          <c:showCatName val="0"/>
          <c:showSerName val="0"/>
          <c:showPercent val="0"/>
          <c:showBubbleSize val="0"/>
        </c:dLbls>
        <c:gapWidth val="182"/>
        <c:axId val="1872991648"/>
        <c:axId val="1778976736"/>
      </c:barChart>
      <c:catAx>
        <c:axId val="1872991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1778976736"/>
        <c:crosses val="autoZero"/>
        <c:auto val="1"/>
        <c:lblAlgn val="ctr"/>
        <c:lblOffset val="100"/>
        <c:noMultiLvlLbl val="0"/>
      </c:catAx>
      <c:valAx>
        <c:axId val="1778976736"/>
        <c:scaling>
          <c:orientation val="minMax"/>
        </c:scaling>
        <c:delete val="1"/>
        <c:axPos val="b"/>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crossAx val="1872991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0.45993</cdr:x>
      <cdr:y>0.35624</cdr:y>
    </cdr:from>
    <cdr:to>
      <cdr:x>0.54007</cdr:x>
      <cdr:y>0.64376</cdr:y>
    </cdr:to>
    <cdr:sp macro="" textlink="">
      <cdr:nvSpPr>
        <cdr:cNvPr id="2" name="Textfeld 1">
          <a:extLst xmlns:a="http://schemas.openxmlformats.org/drawingml/2006/main">
            <a:ext uri="{FF2B5EF4-FFF2-40B4-BE49-F238E27FC236}">
              <a16:creationId xmlns:a16="http://schemas.microsoft.com/office/drawing/2014/main" id="{8D1FF2C1-0954-EA3F-299F-A7863EBB1A45}"/>
            </a:ext>
          </a:extLst>
        </cdr:cNvPr>
        <cdr:cNvSpPr txBox="1"/>
      </cdr:nvSpPr>
      <cdr:spPr>
        <a:xfrm xmlns:a="http://schemas.openxmlformats.org/drawingml/2006/main">
          <a:off x="5248275" y="1132922"/>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de-DE" sz="1100" kern="1200" dirty="0"/>
        </a:p>
      </cdr:txBody>
    </cdr:sp>
  </cdr:relSizeAnchor>
  <cdr:relSizeAnchor xmlns:cdr="http://schemas.openxmlformats.org/drawingml/2006/chartDrawing">
    <cdr:from>
      <cdr:x>0.65597</cdr:x>
      <cdr:y>0.71247</cdr:y>
    </cdr:from>
    <cdr:to>
      <cdr:x>0.73611</cdr:x>
      <cdr:y>1</cdr:y>
    </cdr:to>
    <cdr:sp macro="" textlink="">
      <cdr:nvSpPr>
        <cdr:cNvPr id="3" name="Textfeld 2">
          <a:extLst xmlns:a="http://schemas.openxmlformats.org/drawingml/2006/main">
            <a:ext uri="{FF2B5EF4-FFF2-40B4-BE49-F238E27FC236}">
              <a16:creationId xmlns:a16="http://schemas.microsoft.com/office/drawing/2014/main" id="{6244FE21-C4A7-C95C-5285-D70B968F01D4}"/>
            </a:ext>
          </a:extLst>
        </cdr:cNvPr>
        <cdr:cNvSpPr txBox="1"/>
      </cdr:nvSpPr>
      <cdr:spPr>
        <a:xfrm xmlns:a="http://schemas.openxmlformats.org/drawingml/2006/main">
          <a:off x="7485290" y="3180245"/>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de-DE" sz="1100" kern="12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25DBC4-BE80-4D20-8D02-1285A1807D49}" type="datetimeFigureOut">
              <a:rPr lang="de-DE" smtClean="0"/>
              <a:t>03.12.2025</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24783B-0E38-40BF-844E-CC98EFA55341}" type="slidenum">
              <a:rPr lang="de-DE" smtClean="0"/>
              <a:t>‹Nr.›</a:t>
            </a:fld>
            <a:endParaRPr lang="de-DE"/>
          </a:p>
        </p:txBody>
      </p:sp>
    </p:spTree>
    <p:extLst>
      <p:ext uri="{BB962C8B-B14F-4D97-AF65-F5344CB8AC3E}">
        <p14:creationId xmlns:p14="http://schemas.microsoft.com/office/powerpoint/2010/main" val="33676178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mediendienst-integration.de/desintegration/diskriminierung.html"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F35FE160-505A-4C3D-AD4C-14D93D2F5551}" type="slidenum">
              <a:rPr lang="de-DE" smtClean="0"/>
              <a:t>2</a:t>
            </a:fld>
            <a:endParaRPr lang="de-DE"/>
          </a:p>
        </p:txBody>
      </p:sp>
    </p:spTree>
    <p:extLst>
      <p:ext uri="{BB962C8B-B14F-4D97-AF65-F5344CB8AC3E}">
        <p14:creationId xmlns:p14="http://schemas.microsoft.com/office/powerpoint/2010/main" val="36965431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highlight>
                  <a:srgbClr val="FFFF00"/>
                </a:highlight>
              </a:rPr>
              <a:t>Abb.: Eigene Darstellung in Anlehnung an Mediendienst Integration 2024, </a:t>
            </a:r>
            <a:r>
              <a:rPr lang="de-DE" sz="1200" dirty="0">
                <a:highlight>
                  <a:srgbClr val="FFFF00"/>
                </a:highlight>
                <a:hlinkClick r:id="rId3"/>
              </a:rPr>
              <a:t>https://mediendienst-integration.de/desintegration/diskriminierung.html</a:t>
            </a:r>
            <a:r>
              <a:rPr lang="de-DE" sz="1200" dirty="0">
                <a:highlight>
                  <a:srgbClr val="FFFF00"/>
                </a:highlight>
              </a:rPr>
              <a:t>  (Grafik „Wie oft erfahren Menschen Rassismus in Deutschland“, nach Quelle: </a:t>
            </a:r>
            <a:r>
              <a:rPr lang="de-DE" sz="1200" dirty="0" err="1">
                <a:highlight>
                  <a:srgbClr val="FFFF00"/>
                </a:highlight>
              </a:rPr>
              <a:t>DeZIM</a:t>
            </a:r>
            <a:r>
              <a:rPr lang="de-DE" sz="1200" dirty="0">
                <a:highlight>
                  <a:srgbClr val="FFFF00"/>
                </a:highlight>
              </a:rPr>
              <a:t>/</a:t>
            </a:r>
            <a:r>
              <a:rPr lang="de-DE" sz="1200" dirty="0" err="1">
                <a:highlight>
                  <a:srgbClr val="FFFF00"/>
                </a:highlight>
              </a:rPr>
              <a:t>NaDiRA</a:t>
            </a:r>
            <a:r>
              <a:rPr lang="de-DE" sz="1200" dirty="0">
                <a:highlight>
                  <a:srgbClr val="FFFF00"/>
                </a:highlight>
              </a:rPr>
              <a:t> (2023): „</a:t>
            </a:r>
            <a:r>
              <a:rPr lang="de-DE" sz="1200" dirty="0" err="1">
                <a:highlight>
                  <a:srgbClr val="FFFF00"/>
                </a:highlight>
              </a:rPr>
              <a:t>NaDiRa</a:t>
            </a:r>
            <a:r>
              <a:rPr lang="de-DE" sz="1200" dirty="0">
                <a:highlight>
                  <a:srgbClr val="FFFF00"/>
                </a:highlight>
              </a:rPr>
              <a:t>-Bericht 2023. Rassismus und seine Symptome“)  </a:t>
            </a:r>
          </a:p>
          <a:p>
            <a:endParaRPr lang="de-DE" dirty="0"/>
          </a:p>
        </p:txBody>
      </p:sp>
      <p:sp>
        <p:nvSpPr>
          <p:cNvPr id="4" name="Foliennummernplatzhalter 3"/>
          <p:cNvSpPr>
            <a:spLocks noGrp="1"/>
          </p:cNvSpPr>
          <p:nvPr>
            <p:ph type="sldNum" sz="quarter" idx="5"/>
          </p:nvPr>
        </p:nvSpPr>
        <p:spPr/>
        <p:txBody>
          <a:bodyPr/>
          <a:lstStyle/>
          <a:p>
            <a:fld id="{F35FE160-505A-4C3D-AD4C-14D93D2F5551}" type="slidenum">
              <a:rPr lang="de-DE" smtClean="0"/>
              <a:t>3</a:t>
            </a:fld>
            <a:endParaRPr lang="de-DE"/>
          </a:p>
        </p:txBody>
      </p:sp>
    </p:spTree>
    <p:extLst>
      <p:ext uri="{BB962C8B-B14F-4D97-AF65-F5344CB8AC3E}">
        <p14:creationId xmlns:p14="http://schemas.microsoft.com/office/powerpoint/2010/main" val="13463238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F35FE160-505A-4C3D-AD4C-14D93D2F5551}" type="slidenum">
              <a:rPr lang="de-DE" smtClean="0"/>
              <a:t>6</a:t>
            </a:fld>
            <a:endParaRPr lang="de-DE"/>
          </a:p>
        </p:txBody>
      </p:sp>
    </p:spTree>
    <p:extLst>
      <p:ext uri="{BB962C8B-B14F-4D97-AF65-F5344CB8AC3E}">
        <p14:creationId xmlns:p14="http://schemas.microsoft.com/office/powerpoint/2010/main" val="1709857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BFBAAD-A566-4C68-996C-753C2F45FDF5}"/>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EB17BC1-5374-4B77-B45D-491607A719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602262FE-12B8-4ECB-9090-EB7718D1A4C7}"/>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7A26C44C-9A30-4323-AD43-EB2633561C1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BC77458-31E0-4419-80AD-433988646627}"/>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27412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0C84A4-84C0-443D-AE4D-0AAABAB5DF0D}"/>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CCFA2F15-83E6-4562-9E39-0F25C6BE3C54}"/>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B636EE1-31CC-4D9A-82CF-9BB64512382A}"/>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7BEEC7D9-7202-4758-94D2-3DF05EC59B4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A4CE620-4380-462B-87CB-67A76FDBE362}"/>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756562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233394-403C-482F-B868-37D037AF971E}"/>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0C5162DB-F503-418D-983C-E4EEA9721D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C6639C97-258E-4ED5-A22C-C623A5795EFD}"/>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90E6EEE4-12EE-4267-9141-AFCD24ABABD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5C888D2-D35D-475B-A188-237BE7A7142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2975021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C2AD88-F2AB-49BC-9B22-EE4DB8434F9A}"/>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2DAB256-48E6-4218-B39E-73BE90EF65B1}"/>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1261BD49-478A-47B3-92BF-F74503E67BF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28BCF34F-6226-4210-8FD1-4B44F8030E34}"/>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6" name="Fußzeilenplatzhalter 5">
            <a:extLst>
              <a:ext uri="{FF2B5EF4-FFF2-40B4-BE49-F238E27FC236}">
                <a16:creationId xmlns:a16="http://schemas.microsoft.com/office/drawing/2014/main" id="{F6F3C84D-E8C7-49DA-9299-B5202809F977}"/>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ADBED8F-3E24-46CF-9DC8-12F60EAB5E5E}"/>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018957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4E7C76-1121-4FC4-8327-F95E5D2CEF62}"/>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9BA966FF-AFF7-4693-8DEB-D7479379D9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6A0AF9AE-623D-4A93-AAE5-053A6EE4BD66}"/>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67C3781D-8956-4165-81EB-1EC1CA897D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A18212DF-E494-404E-AC6D-B2D03F0A41A8}"/>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6943B341-148A-4641-8333-B45BC108BE29}"/>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8" name="Fußzeilenplatzhalter 7">
            <a:extLst>
              <a:ext uri="{FF2B5EF4-FFF2-40B4-BE49-F238E27FC236}">
                <a16:creationId xmlns:a16="http://schemas.microsoft.com/office/drawing/2014/main" id="{10ACC09F-4B7F-4ACE-8DB6-B58E3426F56A}"/>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D5AFB84E-FED1-48EC-82E6-21C924C017A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1133579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0291DF-0497-48E6-B20B-61B3F8447A4C}"/>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538F4704-B31B-4F88-89B3-D26BB8BCDB5A}"/>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4" name="Fußzeilenplatzhalter 3">
            <a:extLst>
              <a:ext uri="{FF2B5EF4-FFF2-40B4-BE49-F238E27FC236}">
                <a16:creationId xmlns:a16="http://schemas.microsoft.com/office/drawing/2014/main" id="{ED9DCE76-280E-44C8-9BCE-0E163D5EB771}"/>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4E184DE2-9C82-44AF-A439-6A05BFA20FD3}"/>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15051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57548DDC-6D80-4DF6-BDF6-330334C957CE}"/>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3" name="Fußzeilenplatzhalter 2">
            <a:extLst>
              <a:ext uri="{FF2B5EF4-FFF2-40B4-BE49-F238E27FC236}">
                <a16:creationId xmlns:a16="http://schemas.microsoft.com/office/drawing/2014/main" id="{6482F238-7C2B-43EF-A28B-15F0A6F7F781}"/>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F4A562C2-D6EB-4AD1-95AF-C97C72194DD7}"/>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133651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66B081-D316-4EB7-8B12-38C208A2E1FC}"/>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8448460-8D19-4CE0-9BA3-829F9440C6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B362C254-B794-4A5F-A0E1-F0184F643A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CF8DAD61-8367-46B9-9F74-0E4E2C6D02E4}"/>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6" name="Fußzeilenplatzhalter 5">
            <a:extLst>
              <a:ext uri="{FF2B5EF4-FFF2-40B4-BE49-F238E27FC236}">
                <a16:creationId xmlns:a16="http://schemas.microsoft.com/office/drawing/2014/main" id="{015F175D-DED6-4F27-B448-4720DCF803F8}"/>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A9A0F3A-563A-4A2A-8C57-CD09134C9329}"/>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972336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EDA31D-A619-41DF-990A-A928EC96ED3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2AA288F1-13A8-47D3-BAD8-01BD1A38E3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DDCE7D70-6E1F-4189-AB77-5119A2DAF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64B1361D-5CD5-47A1-B551-7A35B957BCDE}"/>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6" name="Fußzeilenplatzhalter 5">
            <a:extLst>
              <a:ext uri="{FF2B5EF4-FFF2-40B4-BE49-F238E27FC236}">
                <a16:creationId xmlns:a16="http://schemas.microsoft.com/office/drawing/2014/main" id="{B9F2706E-3C5D-4DE4-BB56-7126FFA58B0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8A01C9E6-FC2C-4636-936D-D4E21DD74614}"/>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1969475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FBB1C6-3BC3-438D-A1C8-4ABFC47C2391}"/>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544C4003-7CFB-408B-8394-155703AEB1EB}"/>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381ACE5-8992-4F33-9151-3B7740AEA50B}"/>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152580F0-46AC-4768-9B86-2A7D204FD79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20D5C1F-F969-4341-BE85-9D11C2A26469}"/>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735051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FBA66D50-3C18-4832-91AB-FC9830A75C01}"/>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E66AFF21-CFE3-47C6-9000-1DB0E752C891}"/>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725E2C9-9D61-401D-A663-4A4422A4E3BA}"/>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8AB82F9C-4D78-4C19-B223-4AEADFEA769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FB14166-DDE7-4CD5-867F-4521D0D9CA5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97671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944E51E-43CD-415C-ACD9-B0E6AAD4A7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38826387-6384-4693-A165-1E37679AB8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5E638A4-8EC0-41C3-8E3C-071FDD236E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954719CB-0E72-4DDE-AFD2-C1ED669136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88A303EE-1ACE-41F8-882F-44BAA17DDE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D45EE7-CFFB-47C7-ACA3-7180D14DA1D8}" type="slidenum">
              <a:rPr lang="de-DE" smtClean="0"/>
              <a:t>‹Nr.›</a:t>
            </a:fld>
            <a:endParaRPr lang="de-DE"/>
          </a:p>
        </p:txBody>
      </p:sp>
      <p:pic>
        <p:nvPicPr>
          <p:cNvPr id="8" name="Inhaltsplatzhalter 4">
            <a:extLst>
              <a:ext uri="{FF2B5EF4-FFF2-40B4-BE49-F238E27FC236}">
                <a16:creationId xmlns:a16="http://schemas.microsoft.com/office/drawing/2014/main" id="{17D7545E-E4F8-48F2-8593-306FF30DE507}"/>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107797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chart" Target="../charts/chart1.xml"/><Relationship Id="rId5" Type="http://schemas.openxmlformats.org/officeDocument/2006/relationships/hyperlink" Target="https://mediendienst-integration.de/desintegration/diskriminierung.html" TargetMode="External"/><Relationship Id="rId4" Type="http://schemas.openxmlformats.org/officeDocument/2006/relationships/image" Target="../media/image2.gif"/></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mediendienst-integration.de/desintegration/diskriminierung.html" TargetMode="External"/><Relationship Id="rId5" Type="http://schemas.openxmlformats.org/officeDocument/2006/relationships/chart" Target="../charts/chart2.xml"/><Relationship Id="rId4" Type="http://schemas.openxmlformats.org/officeDocument/2006/relationships/image" Target="../media/image2.gif"/></Relationships>
</file>

<file path=ppt/slides/_rels/slide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hyperlink" Target="https://www.youtube.com/watch?v=Ir12K8MGd3s"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hyperlink" Target="http://www.uk-koeln.de/lehre/lindenburg-akademie/"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Gerader Verbinder 9">
            <a:extLst>
              <a:ext uri="{FF2B5EF4-FFF2-40B4-BE49-F238E27FC236}">
                <a16:creationId xmlns:a16="http://schemas.microsoft.com/office/drawing/2014/main" id="{1886FB6F-776C-4655-9033-8FED8C915901}"/>
              </a:ext>
            </a:extLst>
          </p:cNvPr>
          <p:cNvCxnSpPr/>
          <p:nvPr/>
        </p:nvCxnSpPr>
        <p:spPr>
          <a:xfrm>
            <a:off x="5301842" y="1325461"/>
            <a:ext cx="0" cy="4412609"/>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16E2ADCB-5859-4B69-9B4B-5E135BA4B0BB}"/>
              </a:ext>
            </a:extLst>
          </p:cNvPr>
          <p:cNvSpPr txBox="1"/>
          <p:nvPr/>
        </p:nvSpPr>
        <p:spPr>
          <a:xfrm>
            <a:off x="5922628" y="1879350"/>
            <a:ext cx="4496454" cy="1938992"/>
          </a:xfrm>
          <a:prstGeom prst="rect">
            <a:avLst/>
          </a:prstGeom>
          <a:noFill/>
        </p:spPr>
        <p:txBody>
          <a:bodyPr wrap="square" rtlCol="0">
            <a:spAutoFit/>
          </a:bodyPr>
          <a:lstStyle/>
          <a:p>
            <a:r>
              <a:rPr lang="de-DE" altLang="de-DE" sz="2400" b="1" dirty="0"/>
              <a:t>Basismodul </a:t>
            </a:r>
          </a:p>
          <a:p>
            <a:r>
              <a:rPr lang="de-DE" altLang="de-DE" sz="2400" b="1" dirty="0"/>
              <a:t>Diversität in der Pflege</a:t>
            </a:r>
          </a:p>
          <a:p>
            <a:endParaRPr lang="de-DE" altLang="de-DE" sz="2400" dirty="0"/>
          </a:p>
          <a:p>
            <a:r>
              <a:rPr lang="de-DE" altLang="de-DE" sz="2400" dirty="0"/>
              <a:t>-Diskriminierungskritische Haltung in  Gesundheitsfachberufen-</a:t>
            </a:r>
            <a:endParaRPr lang="de-DE" sz="2400" b="1" dirty="0">
              <a:solidFill>
                <a:srgbClr val="FF0000"/>
              </a:solidFill>
              <a:latin typeface="+mj-lt"/>
            </a:endParaRPr>
          </a:p>
        </p:txBody>
      </p:sp>
      <p:pic>
        <p:nvPicPr>
          <p:cNvPr id="9" name="Grafik 8">
            <a:extLst>
              <a:ext uri="{FF2B5EF4-FFF2-40B4-BE49-F238E27FC236}">
                <a16:creationId xmlns:a16="http://schemas.microsoft.com/office/drawing/2014/main" id="{01F8D193-B9D3-4ABA-B70E-D5B2A607D2B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9285" y="87337"/>
            <a:ext cx="1548000" cy="715721"/>
          </a:xfrm>
          <a:prstGeom prst="rect">
            <a:avLst/>
          </a:prstGeom>
        </p:spPr>
      </p:pic>
      <p:pic>
        <p:nvPicPr>
          <p:cNvPr id="2" name="Grafik 1">
            <a:extLst>
              <a:ext uri="{FF2B5EF4-FFF2-40B4-BE49-F238E27FC236}">
                <a16:creationId xmlns:a16="http://schemas.microsoft.com/office/drawing/2014/main" id="{F896AB3F-034D-7389-EAB7-4A9C8D8B6E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3294" y="2217930"/>
            <a:ext cx="3086830" cy="2056380"/>
          </a:xfrm>
          <a:prstGeom prst="rect">
            <a:avLst/>
          </a:prstGeom>
        </p:spPr>
      </p:pic>
      <p:sp>
        <p:nvSpPr>
          <p:cNvPr id="3" name="Textfeld 2">
            <a:extLst>
              <a:ext uri="{FF2B5EF4-FFF2-40B4-BE49-F238E27FC236}">
                <a16:creationId xmlns:a16="http://schemas.microsoft.com/office/drawing/2014/main" id="{A9B7F043-56D1-B5DE-ECC4-43207096B885}"/>
              </a:ext>
            </a:extLst>
          </p:cNvPr>
          <p:cNvSpPr txBox="1"/>
          <p:nvPr/>
        </p:nvSpPr>
        <p:spPr>
          <a:xfrm>
            <a:off x="1411343" y="4274310"/>
            <a:ext cx="3086830" cy="307777"/>
          </a:xfrm>
          <a:prstGeom prst="rect">
            <a:avLst/>
          </a:prstGeom>
          <a:noFill/>
        </p:spPr>
        <p:txBody>
          <a:bodyPr wrap="square" rtlCol="0">
            <a:spAutoFit/>
          </a:bodyPr>
          <a:lstStyle/>
          <a:p>
            <a:r>
              <a:rPr lang="de-DE" sz="700" dirty="0"/>
              <a:t>Foto: Nutzung mit freundlicher Genehmigung von </a:t>
            </a:r>
            <a:r>
              <a:rPr lang="de-DE" sz="700" dirty="0" err="1"/>
              <a:t>MedizinFotoKöln</a:t>
            </a:r>
            <a:r>
              <a:rPr lang="de-DE" sz="700" dirty="0"/>
              <a:t>/ Christian Wittke</a:t>
            </a:r>
          </a:p>
        </p:txBody>
      </p:sp>
    </p:spTree>
    <p:extLst>
      <p:ext uri="{BB962C8B-B14F-4D97-AF65-F5344CB8AC3E}">
        <p14:creationId xmlns:p14="http://schemas.microsoft.com/office/powerpoint/2010/main" val="3184597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6" name="Titel 1">
            <a:extLst>
              <a:ext uri="{FF2B5EF4-FFF2-40B4-BE49-F238E27FC236}">
                <a16:creationId xmlns:a16="http://schemas.microsoft.com/office/drawing/2014/main" id="{3F3E57BD-6767-40E5-BB46-ECD4BA1845FA}"/>
              </a:ext>
            </a:extLst>
          </p:cNvPr>
          <p:cNvSpPr>
            <a:spLocks noGrp="1"/>
          </p:cNvSpPr>
          <p:nvPr>
            <p:ph type="title"/>
          </p:nvPr>
        </p:nvSpPr>
        <p:spPr>
          <a:xfrm>
            <a:off x="624840" y="1091222"/>
            <a:ext cx="10461867" cy="896631"/>
          </a:xfrm>
        </p:spPr>
        <p:txBody>
          <a:bodyPr>
            <a:noAutofit/>
          </a:bodyPr>
          <a:lstStyle/>
          <a:p>
            <a:r>
              <a:rPr lang="de-DE" sz="3200" dirty="0"/>
              <a:t>Zahlen und Fakten aus einem Bericht des </a:t>
            </a:r>
            <a:r>
              <a:rPr lang="de-DE" sz="3200" dirty="0" err="1"/>
              <a:t>NaDiRa</a:t>
            </a:r>
            <a:r>
              <a:rPr lang="de-DE" sz="3200" dirty="0"/>
              <a:t> 2023*</a:t>
            </a:r>
          </a:p>
        </p:txBody>
      </p:sp>
      <p:sp>
        <p:nvSpPr>
          <p:cNvPr id="7" name="Textfeld 6">
            <a:extLst>
              <a:ext uri="{FF2B5EF4-FFF2-40B4-BE49-F238E27FC236}">
                <a16:creationId xmlns:a16="http://schemas.microsoft.com/office/drawing/2014/main" id="{3A68A017-0562-46DE-8650-3CC0AE2CAA11}"/>
              </a:ext>
            </a:extLst>
          </p:cNvPr>
          <p:cNvSpPr txBox="1"/>
          <p:nvPr/>
        </p:nvSpPr>
        <p:spPr>
          <a:xfrm>
            <a:off x="6938071" y="5399232"/>
            <a:ext cx="4756527" cy="707886"/>
          </a:xfrm>
          <a:prstGeom prst="rect">
            <a:avLst/>
          </a:prstGeom>
          <a:noFill/>
        </p:spPr>
        <p:txBody>
          <a:bodyPr wrap="square" rtlCol="0">
            <a:spAutoFit/>
          </a:bodyPr>
          <a:lstStyle/>
          <a:p>
            <a:r>
              <a:rPr lang="de-DE" sz="1000" dirty="0"/>
              <a:t>Abb.: Eigene Darstellung in Anlehnung an Mediendienst Integration 2024, </a:t>
            </a:r>
            <a:r>
              <a:rPr lang="de-DE" sz="1000" dirty="0">
                <a:hlinkClick r:id="rId5"/>
              </a:rPr>
              <a:t>https://mediendienst-integration.de/desintegration/diskriminierung.html</a:t>
            </a:r>
            <a:r>
              <a:rPr lang="de-DE" sz="1000" dirty="0"/>
              <a:t>  (auf Basis der Grafik „Wie oft erfahren Menschen Rassismus in Deutschland“, in: </a:t>
            </a:r>
            <a:r>
              <a:rPr lang="de-DE" sz="1000" dirty="0" err="1"/>
              <a:t>DeZIM</a:t>
            </a:r>
            <a:r>
              <a:rPr lang="de-DE" sz="1000" dirty="0"/>
              <a:t>/</a:t>
            </a:r>
            <a:r>
              <a:rPr lang="de-DE" sz="1000" dirty="0" err="1"/>
              <a:t>NaDiRA</a:t>
            </a:r>
            <a:r>
              <a:rPr lang="de-DE" sz="1000" dirty="0"/>
              <a:t> (2023): „</a:t>
            </a:r>
            <a:r>
              <a:rPr lang="de-DE" sz="1000" dirty="0" err="1"/>
              <a:t>NaDiRa</a:t>
            </a:r>
            <a:r>
              <a:rPr lang="de-DE" sz="1000" dirty="0"/>
              <a:t>-Bericht 2023. Rassismus und seine Symptome“)</a:t>
            </a:r>
            <a:r>
              <a:rPr lang="de-DE" sz="1000" dirty="0">
                <a:highlight>
                  <a:srgbClr val="FFFF00"/>
                </a:highlight>
              </a:rPr>
              <a:t>  </a:t>
            </a:r>
          </a:p>
        </p:txBody>
      </p:sp>
      <p:sp>
        <p:nvSpPr>
          <p:cNvPr id="8" name="Textfeld 7">
            <a:extLst>
              <a:ext uri="{FF2B5EF4-FFF2-40B4-BE49-F238E27FC236}">
                <a16:creationId xmlns:a16="http://schemas.microsoft.com/office/drawing/2014/main" id="{24A5CBF3-2C68-4BF9-BF50-C511FB112A36}"/>
              </a:ext>
            </a:extLst>
          </p:cNvPr>
          <p:cNvSpPr txBox="1"/>
          <p:nvPr/>
        </p:nvSpPr>
        <p:spPr>
          <a:xfrm>
            <a:off x="663333" y="1700848"/>
            <a:ext cx="9671542" cy="923330"/>
          </a:xfrm>
          <a:prstGeom prst="rect">
            <a:avLst/>
          </a:prstGeom>
          <a:noFill/>
        </p:spPr>
        <p:txBody>
          <a:bodyPr wrap="square" rtlCol="0">
            <a:spAutoFit/>
          </a:bodyPr>
          <a:lstStyle/>
          <a:p>
            <a:r>
              <a:rPr lang="de-DE" dirty="0"/>
              <a:t>Diskriminierungserfahrungen sind in unserer Gesellschaft weit verbreitet. Nach einer Studie des </a:t>
            </a:r>
            <a:r>
              <a:rPr lang="de-DE" dirty="0" err="1"/>
              <a:t>NaDiRa</a:t>
            </a:r>
            <a:r>
              <a:rPr lang="de-DE" dirty="0"/>
              <a:t> (*Nationaler Diskriminierungs- &amp; </a:t>
            </a:r>
            <a:r>
              <a:rPr lang="de-DE" dirty="0" err="1"/>
              <a:t>Rassismusmonitor</a:t>
            </a:r>
            <a:r>
              <a:rPr lang="de-DE" dirty="0"/>
              <a:t>) erleben Menschen, denen ein Migrationshintergrund zugeschrieben wird, in folgenden Bereichen Diskriminierung: </a:t>
            </a:r>
          </a:p>
        </p:txBody>
      </p:sp>
      <p:graphicFrame>
        <p:nvGraphicFramePr>
          <p:cNvPr id="9" name="Diagramm 8">
            <a:extLst>
              <a:ext uri="{FF2B5EF4-FFF2-40B4-BE49-F238E27FC236}">
                <a16:creationId xmlns:a16="http://schemas.microsoft.com/office/drawing/2014/main" id="{832D491A-45DD-48A8-B3B1-C4ECC3957F96}"/>
              </a:ext>
            </a:extLst>
          </p:cNvPr>
          <p:cNvGraphicFramePr/>
          <p:nvPr/>
        </p:nvGraphicFramePr>
        <p:xfrm>
          <a:off x="497402" y="2586533"/>
          <a:ext cx="11332648" cy="3180245"/>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486454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8" name="Titel 1">
            <a:extLst>
              <a:ext uri="{FF2B5EF4-FFF2-40B4-BE49-F238E27FC236}">
                <a16:creationId xmlns:a16="http://schemas.microsoft.com/office/drawing/2014/main" id="{D7725597-2FD1-4AAB-907C-E3BAE7C67C3D}"/>
              </a:ext>
            </a:extLst>
          </p:cNvPr>
          <p:cNvSpPr>
            <a:spLocks noGrp="1"/>
          </p:cNvSpPr>
          <p:nvPr>
            <p:ph type="title"/>
          </p:nvPr>
        </p:nvSpPr>
        <p:spPr>
          <a:xfrm>
            <a:off x="663333" y="1000872"/>
            <a:ext cx="10461867" cy="896631"/>
          </a:xfrm>
        </p:spPr>
        <p:txBody>
          <a:bodyPr>
            <a:noAutofit/>
          </a:bodyPr>
          <a:lstStyle/>
          <a:p>
            <a:r>
              <a:rPr lang="de-DE" sz="3200" dirty="0"/>
              <a:t>Schwerpunkt Gesundheitssektor</a:t>
            </a:r>
          </a:p>
        </p:txBody>
      </p:sp>
      <p:sp>
        <p:nvSpPr>
          <p:cNvPr id="9" name="Textfeld 8">
            <a:extLst>
              <a:ext uri="{FF2B5EF4-FFF2-40B4-BE49-F238E27FC236}">
                <a16:creationId xmlns:a16="http://schemas.microsoft.com/office/drawing/2014/main" id="{4F9FAEC2-FABD-4BDA-8196-FD0665D7CBE0}"/>
              </a:ext>
            </a:extLst>
          </p:cNvPr>
          <p:cNvSpPr txBox="1"/>
          <p:nvPr/>
        </p:nvSpPr>
        <p:spPr>
          <a:xfrm>
            <a:off x="7039956" y="4583915"/>
            <a:ext cx="4647220" cy="246221"/>
          </a:xfrm>
          <a:prstGeom prst="rect">
            <a:avLst/>
          </a:prstGeom>
          <a:noFill/>
        </p:spPr>
        <p:txBody>
          <a:bodyPr wrap="square" rtlCol="0">
            <a:spAutoFit/>
          </a:bodyPr>
          <a:lstStyle/>
          <a:p>
            <a:r>
              <a:rPr lang="de-DE" sz="1000" dirty="0"/>
              <a:t> </a:t>
            </a:r>
          </a:p>
        </p:txBody>
      </p:sp>
      <p:graphicFrame>
        <p:nvGraphicFramePr>
          <p:cNvPr id="10" name="Diagramm 9">
            <a:extLst>
              <a:ext uri="{FF2B5EF4-FFF2-40B4-BE49-F238E27FC236}">
                <a16:creationId xmlns:a16="http://schemas.microsoft.com/office/drawing/2014/main" id="{2D5878DB-42BC-4A90-AD15-A8C24A439DEF}"/>
              </a:ext>
            </a:extLst>
          </p:cNvPr>
          <p:cNvGraphicFramePr/>
          <p:nvPr/>
        </p:nvGraphicFramePr>
        <p:xfrm>
          <a:off x="590550" y="1728687"/>
          <a:ext cx="11410950" cy="3180245"/>
        </p:xfrm>
        <a:graphic>
          <a:graphicData uri="http://schemas.openxmlformats.org/drawingml/2006/chart">
            <c:chart xmlns:c="http://schemas.openxmlformats.org/drawingml/2006/chart" xmlns:r="http://schemas.openxmlformats.org/officeDocument/2006/relationships" r:id="rId5"/>
          </a:graphicData>
        </a:graphic>
      </p:graphicFrame>
      <p:sp>
        <p:nvSpPr>
          <p:cNvPr id="11" name="Textfeld 10">
            <a:extLst>
              <a:ext uri="{FF2B5EF4-FFF2-40B4-BE49-F238E27FC236}">
                <a16:creationId xmlns:a16="http://schemas.microsoft.com/office/drawing/2014/main" id="{44C0131D-FE0B-4F5C-8EB8-10AD1ED6B579}"/>
              </a:ext>
            </a:extLst>
          </p:cNvPr>
          <p:cNvSpPr txBox="1"/>
          <p:nvPr/>
        </p:nvSpPr>
        <p:spPr>
          <a:xfrm>
            <a:off x="930559" y="5066585"/>
            <a:ext cx="9927413" cy="923330"/>
          </a:xfrm>
          <a:prstGeom prst="rect">
            <a:avLst/>
          </a:prstGeom>
          <a:noFill/>
        </p:spPr>
        <p:txBody>
          <a:bodyPr wrap="square" rtlCol="0">
            <a:spAutoFit/>
          </a:bodyPr>
          <a:lstStyle/>
          <a:p>
            <a:r>
              <a:rPr lang="de-DE" dirty="0"/>
              <a:t>Der Bereich Gesundheit, also ambulante und stationäre Gesundheitsversorgung bei der ärztlichen Versorgung, im Krankenhaus oder in der Pflege, steht an Platz drei – noch vor der Polizei !</a:t>
            </a:r>
          </a:p>
          <a:p>
            <a:r>
              <a:rPr lang="de-DE" dirty="0"/>
              <a:t>Für Frauen steht er sogar auf Platz zwei. </a:t>
            </a:r>
          </a:p>
        </p:txBody>
      </p:sp>
      <p:sp>
        <p:nvSpPr>
          <p:cNvPr id="12" name="Rechteck 11">
            <a:extLst>
              <a:ext uri="{FF2B5EF4-FFF2-40B4-BE49-F238E27FC236}">
                <a16:creationId xmlns:a16="http://schemas.microsoft.com/office/drawing/2014/main" id="{5A2B537E-C0BD-4DF0-A869-A7E1F3CE3427}"/>
              </a:ext>
            </a:extLst>
          </p:cNvPr>
          <p:cNvSpPr/>
          <p:nvPr/>
        </p:nvSpPr>
        <p:spPr>
          <a:xfrm>
            <a:off x="590550" y="2126955"/>
            <a:ext cx="10534650" cy="43588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feld 2">
            <a:extLst>
              <a:ext uri="{FF2B5EF4-FFF2-40B4-BE49-F238E27FC236}">
                <a16:creationId xmlns:a16="http://schemas.microsoft.com/office/drawing/2014/main" id="{D0C930A3-0113-027C-0034-C53C267865EB}"/>
              </a:ext>
            </a:extLst>
          </p:cNvPr>
          <p:cNvSpPr txBox="1"/>
          <p:nvPr/>
        </p:nvSpPr>
        <p:spPr>
          <a:xfrm>
            <a:off x="7384199" y="4492053"/>
            <a:ext cx="4460139" cy="646331"/>
          </a:xfrm>
          <a:prstGeom prst="rect">
            <a:avLst/>
          </a:prstGeom>
          <a:noFill/>
        </p:spPr>
        <p:txBody>
          <a:bodyPr wrap="square" rtlCol="0">
            <a:spAutoFit/>
          </a:bodyPr>
          <a:lstStyle/>
          <a:p>
            <a:pPr>
              <a:defRPr/>
            </a:pPr>
            <a:r>
              <a:rPr lang="de-DE" sz="900" dirty="0"/>
              <a:t>Abb.: Eigene Darstellung in Anlehnung an Mediendienst Integration 2024, </a:t>
            </a:r>
            <a:r>
              <a:rPr lang="de-DE" sz="900" dirty="0">
                <a:hlinkClick r:id="rId6"/>
              </a:rPr>
              <a:t>https://mediendienst-integration.de/desintegration/diskriminierung.html</a:t>
            </a:r>
            <a:r>
              <a:rPr lang="de-DE" sz="900" dirty="0"/>
              <a:t>  (auf Basis der Grafik „Wie oft erfahren Menschen Rassismus in Deutschland“, in: </a:t>
            </a:r>
            <a:r>
              <a:rPr lang="de-DE" sz="900" dirty="0" err="1"/>
              <a:t>DeZIM</a:t>
            </a:r>
            <a:r>
              <a:rPr lang="de-DE" sz="900" dirty="0"/>
              <a:t>/</a:t>
            </a:r>
            <a:r>
              <a:rPr lang="de-DE" sz="900" dirty="0" err="1"/>
              <a:t>NaDiRA</a:t>
            </a:r>
            <a:r>
              <a:rPr lang="de-DE" sz="900" dirty="0"/>
              <a:t> (2023): „</a:t>
            </a:r>
            <a:r>
              <a:rPr lang="de-DE" sz="900" dirty="0" err="1"/>
              <a:t>NaDiRa</a:t>
            </a:r>
            <a:r>
              <a:rPr lang="de-DE" sz="900" dirty="0"/>
              <a:t>-Bericht 2023. Rassismus und seine Symptome“)  </a:t>
            </a:r>
          </a:p>
        </p:txBody>
      </p:sp>
    </p:spTree>
    <p:extLst>
      <p:ext uri="{BB962C8B-B14F-4D97-AF65-F5344CB8AC3E}">
        <p14:creationId xmlns:p14="http://schemas.microsoft.com/office/powerpoint/2010/main" val="2332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6" name="Inhaltsplatzhalter 2">
            <a:extLst>
              <a:ext uri="{FF2B5EF4-FFF2-40B4-BE49-F238E27FC236}">
                <a16:creationId xmlns:a16="http://schemas.microsoft.com/office/drawing/2014/main" id="{E73AD5D4-F861-4E4A-AA92-17AC30B8B0FB}"/>
              </a:ext>
            </a:extLst>
          </p:cNvPr>
          <p:cNvSpPr txBox="1">
            <a:spLocks/>
          </p:cNvSpPr>
          <p:nvPr/>
        </p:nvSpPr>
        <p:spPr>
          <a:xfrm>
            <a:off x="595844" y="1922464"/>
            <a:ext cx="5615598" cy="34745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2000" dirty="0"/>
              <a:t>Man unterscheidet verschiedenen Ebenen in der Diskriminierung </a:t>
            </a:r>
          </a:p>
          <a:p>
            <a:pPr marL="457200" lvl="1" indent="0">
              <a:buNone/>
            </a:pPr>
            <a:r>
              <a:rPr lang="de-DE" sz="1800" dirty="0">
                <a:solidFill>
                  <a:schemeClr val="accent5"/>
                </a:solidFill>
              </a:rPr>
              <a:t>› </a:t>
            </a:r>
            <a:r>
              <a:rPr lang="de-DE" sz="1800" dirty="0"/>
              <a:t>Direkte bzw. unmittelbare Diskriminierung und </a:t>
            </a:r>
          </a:p>
          <a:p>
            <a:pPr marL="457200" lvl="1" indent="0">
              <a:buNone/>
            </a:pPr>
            <a:r>
              <a:rPr lang="de-DE" sz="1800" dirty="0">
                <a:solidFill>
                  <a:schemeClr val="accent5"/>
                </a:solidFill>
              </a:rPr>
              <a:t>›</a:t>
            </a:r>
            <a:r>
              <a:rPr lang="de-DE" sz="1800" dirty="0"/>
              <a:t> Indirekte bzw. mittelbare Diskriminierung </a:t>
            </a:r>
          </a:p>
          <a:p>
            <a:r>
              <a:rPr lang="de-DE" sz="2000" dirty="0"/>
              <a:t>Das ergibt sich aus den verschiedenen Ebenen, die im zwischenmenschlichen Umgang entstehen können. </a:t>
            </a:r>
          </a:p>
          <a:p>
            <a:r>
              <a:rPr lang="de-DE" sz="2000" dirty="0"/>
              <a:t>Ihr erinnert Euch sicher an das Gewaltdreieck von Johan Galtung, das er 1971 entwickelt hat (vgl. Lull 2020: 848).</a:t>
            </a:r>
            <a:r>
              <a:rPr lang="de-DE" sz="2000" dirty="0">
                <a:highlight>
                  <a:srgbClr val="FFFF00"/>
                </a:highlight>
              </a:rPr>
              <a:t> </a:t>
            </a:r>
          </a:p>
          <a:p>
            <a:r>
              <a:rPr lang="de-DE" sz="2000" dirty="0"/>
              <a:t>Hier werden unterschiedliche Formen von Gewalt beschrieben.</a:t>
            </a:r>
          </a:p>
        </p:txBody>
      </p:sp>
      <p:sp>
        <p:nvSpPr>
          <p:cNvPr id="7" name="Rechteck 6">
            <a:extLst>
              <a:ext uri="{FF2B5EF4-FFF2-40B4-BE49-F238E27FC236}">
                <a16:creationId xmlns:a16="http://schemas.microsoft.com/office/drawing/2014/main" id="{95F2B841-68B8-455A-A0A5-A67B111E9C93}"/>
              </a:ext>
            </a:extLst>
          </p:cNvPr>
          <p:cNvSpPr/>
          <p:nvPr/>
        </p:nvSpPr>
        <p:spPr>
          <a:xfrm>
            <a:off x="7064085" y="2215319"/>
            <a:ext cx="3860234" cy="1416417"/>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a:p>
        </p:txBody>
      </p:sp>
      <p:sp>
        <p:nvSpPr>
          <p:cNvPr id="8" name="Rechteck 7">
            <a:extLst>
              <a:ext uri="{FF2B5EF4-FFF2-40B4-BE49-F238E27FC236}">
                <a16:creationId xmlns:a16="http://schemas.microsoft.com/office/drawing/2014/main" id="{4445D8FE-77F9-4C1E-9760-8F0558F539BA}"/>
              </a:ext>
            </a:extLst>
          </p:cNvPr>
          <p:cNvSpPr/>
          <p:nvPr/>
        </p:nvSpPr>
        <p:spPr>
          <a:xfrm>
            <a:off x="7064085" y="3631736"/>
            <a:ext cx="3860234" cy="1416417"/>
          </a:xfrm>
          <a:prstGeom prst="rect">
            <a:avLst/>
          </a:prstGeom>
          <a:solidFill>
            <a:schemeClr val="accent4">
              <a:lumMod val="20000"/>
              <a:lumOff val="80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a:p>
        </p:txBody>
      </p:sp>
      <p:sp>
        <p:nvSpPr>
          <p:cNvPr id="9" name="Gleichschenkliges Dreieck 8">
            <a:extLst>
              <a:ext uri="{FF2B5EF4-FFF2-40B4-BE49-F238E27FC236}">
                <a16:creationId xmlns:a16="http://schemas.microsoft.com/office/drawing/2014/main" id="{E2A372B5-320E-4798-9114-F58F422C8267}"/>
              </a:ext>
            </a:extLst>
          </p:cNvPr>
          <p:cNvSpPr/>
          <p:nvPr/>
        </p:nvSpPr>
        <p:spPr>
          <a:xfrm>
            <a:off x="7755967" y="2580366"/>
            <a:ext cx="2473830" cy="2102740"/>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dirty="0"/>
          </a:p>
        </p:txBody>
      </p:sp>
      <p:sp>
        <p:nvSpPr>
          <p:cNvPr id="10" name="Textfeld 9">
            <a:extLst>
              <a:ext uri="{FF2B5EF4-FFF2-40B4-BE49-F238E27FC236}">
                <a16:creationId xmlns:a16="http://schemas.microsoft.com/office/drawing/2014/main" id="{47476E66-2DF0-4136-8C34-29344DF67120}"/>
              </a:ext>
            </a:extLst>
          </p:cNvPr>
          <p:cNvSpPr txBox="1"/>
          <p:nvPr/>
        </p:nvSpPr>
        <p:spPr>
          <a:xfrm>
            <a:off x="10038318" y="2246677"/>
            <a:ext cx="1077480" cy="276999"/>
          </a:xfrm>
          <a:prstGeom prst="rect">
            <a:avLst/>
          </a:prstGeom>
          <a:noFill/>
        </p:spPr>
        <p:txBody>
          <a:bodyPr wrap="square" rtlCol="0">
            <a:spAutoFit/>
          </a:bodyPr>
          <a:lstStyle/>
          <a:p>
            <a:r>
              <a:rPr lang="de-DE" sz="1200" b="1" i="1" dirty="0"/>
              <a:t>sichtbar</a:t>
            </a:r>
          </a:p>
        </p:txBody>
      </p:sp>
      <p:sp>
        <p:nvSpPr>
          <p:cNvPr id="11" name="Textfeld 10">
            <a:extLst>
              <a:ext uri="{FF2B5EF4-FFF2-40B4-BE49-F238E27FC236}">
                <a16:creationId xmlns:a16="http://schemas.microsoft.com/office/drawing/2014/main" id="{A7DB6263-B5A6-44E2-9C2B-A3FD8C27529C}"/>
              </a:ext>
            </a:extLst>
          </p:cNvPr>
          <p:cNvSpPr txBox="1"/>
          <p:nvPr/>
        </p:nvSpPr>
        <p:spPr>
          <a:xfrm>
            <a:off x="9793981" y="3596093"/>
            <a:ext cx="1226078" cy="276999"/>
          </a:xfrm>
          <a:prstGeom prst="rect">
            <a:avLst/>
          </a:prstGeom>
          <a:noFill/>
        </p:spPr>
        <p:txBody>
          <a:bodyPr wrap="square" rtlCol="0">
            <a:spAutoFit/>
          </a:bodyPr>
          <a:lstStyle/>
          <a:p>
            <a:r>
              <a:rPr lang="de-DE" sz="1200" b="1" i="1" dirty="0"/>
              <a:t>unsichtbar</a:t>
            </a:r>
          </a:p>
        </p:txBody>
      </p:sp>
      <p:sp>
        <p:nvSpPr>
          <p:cNvPr id="12" name="Textfeld 11">
            <a:extLst>
              <a:ext uri="{FF2B5EF4-FFF2-40B4-BE49-F238E27FC236}">
                <a16:creationId xmlns:a16="http://schemas.microsoft.com/office/drawing/2014/main" id="{832DEFD1-AD98-4A9C-A8A7-347461E7D215}"/>
              </a:ext>
            </a:extLst>
          </p:cNvPr>
          <p:cNvSpPr txBox="1"/>
          <p:nvPr/>
        </p:nvSpPr>
        <p:spPr>
          <a:xfrm>
            <a:off x="7623035" y="2285196"/>
            <a:ext cx="2548216" cy="253916"/>
          </a:xfrm>
          <a:prstGeom prst="rect">
            <a:avLst/>
          </a:prstGeom>
          <a:noFill/>
        </p:spPr>
        <p:txBody>
          <a:bodyPr wrap="square" rtlCol="0">
            <a:spAutoFit/>
          </a:bodyPr>
          <a:lstStyle/>
          <a:p>
            <a:pPr algn="ctr"/>
            <a:r>
              <a:rPr lang="de-DE" sz="1050" b="1" dirty="0"/>
              <a:t>Personale (direkte) Gewalt</a:t>
            </a:r>
          </a:p>
        </p:txBody>
      </p:sp>
      <p:sp>
        <p:nvSpPr>
          <p:cNvPr id="13" name="Textfeld 12">
            <a:extLst>
              <a:ext uri="{FF2B5EF4-FFF2-40B4-BE49-F238E27FC236}">
                <a16:creationId xmlns:a16="http://schemas.microsoft.com/office/drawing/2014/main" id="{4333DFEA-0AD1-4F8F-B6C7-21C6CC0DA1F9}"/>
              </a:ext>
            </a:extLst>
          </p:cNvPr>
          <p:cNvSpPr txBox="1"/>
          <p:nvPr/>
        </p:nvSpPr>
        <p:spPr>
          <a:xfrm>
            <a:off x="6592455" y="4706903"/>
            <a:ext cx="3071698" cy="253916"/>
          </a:xfrm>
          <a:prstGeom prst="rect">
            <a:avLst/>
          </a:prstGeom>
          <a:noFill/>
        </p:spPr>
        <p:txBody>
          <a:bodyPr wrap="square" rtlCol="0">
            <a:spAutoFit/>
          </a:bodyPr>
          <a:lstStyle/>
          <a:p>
            <a:pPr algn="ctr"/>
            <a:r>
              <a:rPr lang="de-DE" sz="1050" b="1" dirty="0"/>
              <a:t>Strukturelle (indirekte) Gewalt</a:t>
            </a:r>
          </a:p>
        </p:txBody>
      </p:sp>
      <p:sp>
        <p:nvSpPr>
          <p:cNvPr id="14" name="Textfeld 13">
            <a:extLst>
              <a:ext uri="{FF2B5EF4-FFF2-40B4-BE49-F238E27FC236}">
                <a16:creationId xmlns:a16="http://schemas.microsoft.com/office/drawing/2014/main" id="{3A69C39E-40CE-4E61-A39E-4AA59692DF1E}"/>
              </a:ext>
            </a:extLst>
          </p:cNvPr>
          <p:cNvSpPr txBox="1"/>
          <p:nvPr/>
        </p:nvSpPr>
        <p:spPr>
          <a:xfrm>
            <a:off x="8457088" y="5083796"/>
            <a:ext cx="2616946" cy="246221"/>
          </a:xfrm>
          <a:prstGeom prst="rect">
            <a:avLst/>
          </a:prstGeom>
          <a:noFill/>
        </p:spPr>
        <p:txBody>
          <a:bodyPr wrap="square" rtlCol="0">
            <a:spAutoFit/>
          </a:bodyPr>
          <a:lstStyle/>
          <a:p>
            <a:r>
              <a:rPr lang="de-DE" sz="1000" dirty="0"/>
              <a:t>Abb. Eigene Darstellung nach Lull (2020:848)</a:t>
            </a:r>
            <a:endParaRPr lang="de-DE" sz="1000" dirty="0">
              <a:highlight>
                <a:srgbClr val="FFFF00"/>
              </a:highlight>
            </a:endParaRPr>
          </a:p>
        </p:txBody>
      </p:sp>
      <p:sp>
        <p:nvSpPr>
          <p:cNvPr id="15" name="Titel 1">
            <a:extLst>
              <a:ext uri="{FF2B5EF4-FFF2-40B4-BE49-F238E27FC236}">
                <a16:creationId xmlns:a16="http://schemas.microsoft.com/office/drawing/2014/main" id="{6CA555F4-1E70-478A-BB8D-F4C9D0E83E8B}"/>
              </a:ext>
            </a:extLst>
          </p:cNvPr>
          <p:cNvSpPr>
            <a:spLocks noGrp="1"/>
          </p:cNvSpPr>
          <p:nvPr>
            <p:ph type="title"/>
          </p:nvPr>
        </p:nvSpPr>
        <p:spPr>
          <a:xfrm>
            <a:off x="663333" y="1000872"/>
            <a:ext cx="10461867" cy="896631"/>
          </a:xfrm>
        </p:spPr>
        <p:txBody>
          <a:bodyPr>
            <a:noAutofit/>
          </a:bodyPr>
          <a:lstStyle/>
          <a:p>
            <a:r>
              <a:rPr lang="de-DE" sz="3200" dirty="0"/>
              <a:t>Diskriminierungsebenen</a:t>
            </a:r>
          </a:p>
        </p:txBody>
      </p:sp>
    </p:spTree>
    <p:extLst>
      <p:ext uri="{BB962C8B-B14F-4D97-AF65-F5344CB8AC3E}">
        <p14:creationId xmlns:p14="http://schemas.microsoft.com/office/powerpoint/2010/main" val="2045129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a:extLst>
              <a:ext uri="{FF2B5EF4-FFF2-40B4-BE49-F238E27FC236}">
                <a16:creationId xmlns:a16="http://schemas.microsoft.com/office/drawing/2014/main" id="{FB3039E7-7668-4916-A809-E366BE48D498}"/>
              </a:ext>
            </a:extLst>
          </p:cNvPr>
          <p:cNvSpPr>
            <a:spLocks noGrp="1"/>
          </p:cNvSpPr>
          <p:nvPr>
            <p:ph type="title"/>
          </p:nvPr>
        </p:nvSpPr>
        <p:spPr>
          <a:xfrm>
            <a:off x="663333" y="1000872"/>
            <a:ext cx="10461867" cy="896631"/>
          </a:xfrm>
        </p:spPr>
        <p:txBody>
          <a:bodyPr>
            <a:noAutofit/>
          </a:bodyPr>
          <a:lstStyle/>
          <a:p>
            <a:r>
              <a:rPr lang="de-DE" sz="3200" dirty="0"/>
              <a:t>Diskriminierungsebenen</a:t>
            </a:r>
          </a:p>
        </p:txBody>
      </p:sp>
      <p:sp>
        <p:nvSpPr>
          <p:cNvPr id="8" name="Textfeld 7">
            <a:extLst>
              <a:ext uri="{FF2B5EF4-FFF2-40B4-BE49-F238E27FC236}">
                <a16:creationId xmlns:a16="http://schemas.microsoft.com/office/drawing/2014/main" id="{723C45F3-2CB1-4B21-B04A-11078A47AC32}"/>
              </a:ext>
            </a:extLst>
          </p:cNvPr>
          <p:cNvSpPr txBox="1"/>
          <p:nvPr/>
        </p:nvSpPr>
        <p:spPr>
          <a:xfrm>
            <a:off x="3918774" y="5259972"/>
            <a:ext cx="2800767" cy="246221"/>
          </a:xfrm>
          <a:prstGeom prst="rect">
            <a:avLst/>
          </a:prstGeom>
          <a:noFill/>
        </p:spPr>
        <p:txBody>
          <a:bodyPr wrap="square" rtlCol="0">
            <a:spAutoFit/>
          </a:bodyPr>
          <a:lstStyle/>
          <a:p>
            <a:r>
              <a:rPr lang="de-DE" sz="1000" dirty="0"/>
              <a:t>Abb.: Eigene Darstellung, nach Lull (2020:848)</a:t>
            </a:r>
            <a:endParaRPr lang="de-DE" sz="1000" dirty="0">
              <a:highlight>
                <a:srgbClr val="FFFF00"/>
              </a:highlight>
            </a:endParaRPr>
          </a:p>
        </p:txBody>
      </p:sp>
      <p:sp>
        <p:nvSpPr>
          <p:cNvPr id="9" name="Textfeld 8">
            <a:extLst>
              <a:ext uri="{FF2B5EF4-FFF2-40B4-BE49-F238E27FC236}">
                <a16:creationId xmlns:a16="http://schemas.microsoft.com/office/drawing/2014/main" id="{70891005-AA75-44DC-85E4-F3308DEE0861}"/>
              </a:ext>
            </a:extLst>
          </p:cNvPr>
          <p:cNvSpPr txBox="1"/>
          <p:nvPr/>
        </p:nvSpPr>
        <p:spPr>
          <a:xfrm>
            <a:off x="3200674" y="1792889"/>
            <a:ext cx="3528392" cy="523220"/>
          </a:xfrm>
          <a:prstGeom prst="rect">
            <a:avLst/>
          </a:prstGeom>
          <a:noFill/>
          <a:ln>
            <a:solidFill>
              <a:schemeClr val="accent1"/>
            </a:solidFill>
          </a:ln>
        </p:spPr>
        <p:txBody>
          <a:bodyPr wrap="square" rtlCol="0">
            <a:spAutoFit/>
          </a:bodyPr>
          <a:lstStyle/>
          <a:p>
            <a:r>
              <a:rPr lang="de-DE" sz="1400" dirty="0"/>
              <a:t>Persönliche / individuelle / zwischenmenschliche Diskriminierung</a:t>
            </a:r>
          </a:p>
        </p:txBody>
      </p:sp>
      <p:sp>
        <p:nvSpPr>
          <p:cNvPr id="10" name="Textfeld 9">
            <a:extLst>
              <a:ext uri="{FF2B5EF4-FFF2-40B4-BE49-F238E27FC236}">
                <a16:creationId xmlns:a16="http://schemas.microsoft.com/office/drawing/2014/main" id="{B26D7065-10A2-4801-A44A-863411521BEF}"/>
              </a:ext>
            </a:extLst>
          </p:cNvPr>
          <p:cNvSpPr txBox="1"/>
          <p:nvPr/>
        </p:nvSpPr>
        <p:spPr>
          <a:xfrm>
            <a:off x="797535" y="5383083"/>
            <a:ext cx="3024336" cy="523220"/>
          </a:xfrm>
          <a:prstGeom prst="rect">
            <a:avLst/>
          </a:prstGeom>
          <a:noFill/>
          <a:ln>
            <a:solidFill>
              <a:schemeClr val="accent1"/>
            </a:solidFill>
          </a:ln>
        </p:spPr>
        <p:txBody>
          <a:bodyPr wrap="square" rtlCol="0">
            <a:spAutoFit/>
          </a:bodyPr>
          <a:lstStyle/>
          <a:p>
            <a:r>
              <a:rPr lang="de-DE" sz="1400" dirty="0"/>
              <a:t>Strukturelle / institutionelle Diskriminierung</a:t>
            </a:r>
          </a:p>
        </p:txBody>
      </p:sp>
      <p:sp>
        <p:nvSpPr>
          <p:cNvPr id="11" name="Textfeld 10">
            <a:extLst>
              <a:ext uri="{FF2B5EF4-FFF2-40B4-BE49-F238E27FC236}">
                <a16:creationId xmlns:a16="http://schemas.microsoft.com/office/drawing/2014/main" id="{C81AFE57-B046-4317-864F-F807032B8B8A}"/>
              </a:ext>
            </a:extLst>
          </p:cNvPr>
          <p:cNvSpPr txBox="1"/>
          <p:nvPr/>
        </p:nvSpPr>
        <p:spPr>
          <a:xfrm>
            <a:off x="6696342" y="5333908"/>
            <a:ext cx="3179751" cy="523220"/>
          </a:xfrm>
          <a:prstGeom prst="rect">
            <a:avLst/>
          </a:prstGeom>
          <a:noFill/>
          <a:ln>
            <a:solidFill>
              <a:schemeClr val="accent1"/>
            </a:solidFill>
          </a:ln>
        </p:spPr>
        <p:txBody>
          <a:bodyPr wrap="square" rtlCol="0">
            <a:spAutoFit/>
          </a:bodyPr>
          <a:lstStyle/>
          <a:p>
            <a:r>
              <a:rPr lang="de-DE" sz="1400" dirty="0"/>
              <a:t>Gesellschaftliche / auf Überzeugungen basierte Diskriminierung</a:t>
            </a:r>
          </a:p>
        </p:txBody>
      </p:sp>
      <p:sp>
        <p:nvSpPr>
          <p:cNvPr id="12" name="Textfeld 11">
            <a:extLst>
              <a:ext uri="{FF2B5EF4-FFF2-40B4-BE49-F238E27FC236}">
                <a16:creationId xmlns:a16="http://schemas.microsoft.com/office/drawing/2014/main" id="{CC69D7FE-216B-4A2E-B06B-0EB6988DCAC8}"/>
              </a:ext>
            </a:extLst>
          </p:cNvPr>
          <p:cNvSpPr txBox="1"/>
          <p:nvPr/>
        </p:nvSpPr>
        <p:spPr>
          <a:xfrm>
            <a:off x="7503426" y="2652174"/>
            <a:ext cx="3407846" cy="2308324"/>
          </a:xfrm>
          <a:prstGeom prst="rect">
            <a:avLst/>
          </a:prstGeom>
          <a:noFill/>
          <a:ln>
            <a:solidFill>
              <a:srgbClr val="FF0000"/>
            </a:solidFill>
          </a:ln>
        </p:spPr>
        <p:txBody>
          <a:bodyPr wrap="square" rtlCol="0">
            <a:spAutoFit/>
          </a:bodyPr>
          <a:lstStyle/>
          <a:p>
            <a:r>
              <a:rPr lang="de-DE" dirty="0">
                <a:solidFill>
                  <a:srgbClr val="FF0000"/>
                </a:solidFill>
              </a:rPr>
              <a:t>Sichtbar ist häufig „nur“ die </a:t>
            </a:r>
            <a:r>
              <a:rPr lang="de-DE" u="sng" dirty="0">
                <a:solidFill>
                  <a:srgbClr val="FF0000"/>
                </a:solidFill>
              </a:rPr>
              <a:t>direkte Diskriminierung</a:t>
            </a:r>
            <a:r>
              <a:rPr lang="de-DE" dirty="0">
                <a:solidFill>
                  <a:srgbClr val="FF0000"/>
                </a:solidFill>
              </a:rPr>
              <a:t>. </a:t>
            </a:r>
          </a:p>
          <a:p>
            <a:r>
              <a:rPr lang="de-DE" dirty="0">
                <a:solidFill>
                  <a:srgbClr val="FF0000"/>
                </a:solidFill>
              </a:rPr>
              <a:t>Die </a:t>
            </a:r>
            <a:r>
              <a:rPr lang="de-DE" u="sng" dirty="0">
                <a:solidFill>
                  <a:srgbClr val="FF0000"/>
                </a:solidFill>
              </a:rPr>
              <a:t>indirekte</a:t>
            </a:r>
            <a:r>
              <a:rPr lang="de-DE" dirty="0">
                <a:solidFill>
                  <a:srgbClr val="FF0000"/>
                </a:solidFill>
              </a:rPr>
              <a:t>, bzw. strukturelle oder gesellschaftliche Diskriminierung bleibt häufig unsichtbar, wird aber von den Betroffenen erlebt und wahrgenommen. </a:t>
            </a:r>
          </a:p>
        </p:txBody>
      </p:sp>
      <p:pic>
        <p:nvPicPr>
          <p:cNvPr id="13" name="Grafik 12">
            <a:extLst>
              <a:ext uri="{FF2B5EF4-FFF2-40B4-BE49-F238E27FC236}">
                <a16:creationId xmlns:a16="http://schemas.microsoft.com/office/drawing/2014/main" id="{091D58AC-A0C9-4927-8879-585253863DF2}"/>
              </a:ext>
            </a:extLst>
          </p:cNvPr>
          <p:cNvPicPr>
            <a:picLocks noChangeAspect="1"/>
          </p:cNvPicPr>
          <p:nvPr/>
        </p:nvPicPr>
        <p:blipFill rotWithShape="1">
          <a:blip r:embed="rId2">
            <a:extLst>
              <a:ext uri="{28A0092B-C50C-407E-A947-70E740481C1C}">
                <a14:useLocalDpi xmlns:a14="http://schemas.microsoft.com/office/drawing/2010/main" val="0"/>
              </a:ext>
            </a:extLst>
          </a:blip>
          <a:srcRect l="7878" r="15599"/>
          <a:stretch/>
        </p:blipFill>
        <p:spPr>
          <a:xfrm>
            <a:off x="2984651" y="2440049"/>
            <a:ext cx="3960439" cy="2859024"/>
          </a:xfrm>
          <a:prstGeom prst="rect">
            <a:avLst/>
          </a:prstGeom>
        </p:spPr>
      </p:pic>
      <p:pic>
        <p:nvPicPr>
          <p:cNvPr id="14" name="Grafik 13">
            <a:extLst>
              <a:ext uri="{FF2B5EF4-FFF2-40B4-BE49-F238E27FC236}">
                <a16:creationId xmlns:a16="http://schemas.microsoft.com/office/drawing/2014/main" id="{8AF3149C-6A4F-41FC-85BC-95ACD6585FC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39285" y="87337"/>
            <a:ext cx="1548000" cy="715721"/>
          </a:xfrm>
          <a:prstGeom prst="rect">
            <a:avLst/>
          </a:prstGeom>
        </p:spPr>
      </p:pic>
    </p:spTree>
    <p:extLst>
      <p:ext uri="{BB962C8B-B14F-4D97-AF65-F5344CB8AC3E}">
        <p14:creationId xmlns:p14="http://schemas.microsoft.com/office/powerpoint/2010/main" val="116953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7" name="Titel 1">
            <a:extLst>
              <a:ext uri="{FF2B5EF4-FFF2-40B4-BE49-F238E27FC236}">
                <a16:creationId xmlns:a16="http://schemas.microsoft.com/office/drawing/2014/main" id="{CD091D69-63CF-427C-82BC-D94599AC593F}"/>
              </a:ext>
            </a:extLst>
          </p:cNvPr>
          <p:cNvSpPr>
            <a:spLocks noGrp="1"/>
          </p:cNvSpPr>
          <p:nvPr>
            <p:ph type="title"/>
          </p:nvPr>
        </p:nvSpPr>
        <p:spPr>
          <a:xfrm>
            <a:off x="624418" y="947394"/>
            <a:ext cx="10943167" cy="1081088"/>
          </a:xfrm>
        </p:spPr>
        <p:txBody>
          <a:bodyPr>
            <a:normAutofit/>
          </a:bodyPr>
          <a:lstStyle/>
          <a:p>
            <a:r>
              <a:rPr lang="de-DE" sz="3200" dirty="0"/>
              <a:t>Diskriminierungsformen </a:t>
            </a:r>
            <a:br>
              <a:rPr lang="de-DE" sz="3200" dirty="0"/>
            </a:br>
            <a:r>
              <a:rPr lang="de-DE" sz="3200" dirty="0"/>
              <a:t>(cave! Kein Anspruch auf Vollständigkeit)</a:t>
            </a:r>
          </a:p>
        </p:txBody>
      </p:sp>
      <p:sp>
        <p:nvSpPr>
          <p:cNvPr id="8" name="Inhaltsplatzhalter 2">
            <a:extLst>
              <a:ext uri="{FF2B5EF4-FFF2-40B4-BE49-F238E27FC236}">
                <a16:creationId xmlns:a16="http://schemas.microsoft.com/office/drawing/2014/main" id="{8941950E-6924-4574-939D-02AA4814154E}"/>
              </a:ext>
            </a:extLst>
          </p:cNvPr>
          <p:cNvSpPr txBox="1">
            <a:spLocks/>
          </p:cNvSpPr>
          <p:nvPr/>
        </p:nvSpPr>
        <p:spPr>
          <a:xfrm>
            <a:off x="712865" y="2160816"/>
            <a:ext cx="10943167" cy="374979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Clr>
                <a:schemeClr val="accent5"/>
              </a:buClr>
              <a:buFont typeface="Arial Rounded MT Bold" panose="020F0704030504030204" pitchFamily="34" charset="0"/>
              <a:buChar char="›"/>
            </a:pPr>
            <a:r>
              <a:rPr lang="de-DE" sz="2400" dirty="0"/>
              <a:t>Diskriminierung aufgrund von Rassismus</a:t>
            </a:r>
          </a:p>
          <a:p>
            <a:pPr marL="555625" lvl="1" indent="-285750"/>
            <a:r>
              <a:rPr lang="de-DE" sz="2000" b="1" i="1" dirty="0"/>
              <a:t>Biologistischer Rassismus </a:t>
            </a:r>
            <a:r>
              <a:rPr lang="de-DE" sz="2000" dirty="0"/>
              <a:t>(Menschen werden aufgrund von körperlichen Merkmalen - insb. ihrer Hautfarbe und/oder Haarstruktur - bestimmten Gruppen zugeschrieben und systematisch abgewertet. Diesen Menschen / Gruppen werden bspw. </a:t>
            </a:r>
            <a:r>
              <a:rPr lang="de-DE" sz="2000" i="1" dirty="0"/>
              <a:t>vermeintliche</a:t>
            </a:r>
            <a:r>
              <a:rPr lang="de-DE" sz="2000" dirty="0"/>
              <a:t> Charaktereigenschaften zugeschrieben.</a:t>
            </a:r>
          </a:p>
          <a:p>
            <a:pPr marL="555625" lvl="1" indent="-285750"/>
            <a:r>
              <a:rPr lang="de-DE" sz="2000" b="1" i="1" dirty="0"/>
              <a:t>Kultureller Rassismus </a:t>
            </a:r>
            <a:r>
              <a:rPr lang="de-DE" sz="2000" dirty="0"/>
              <a:t>(der Begriff „Rasse“ wurde durch den Kulturbegriff ersetzt und Menschen werden aufgrund von - teils angenommenen - Zugehörigkeiten zu kulturellen Gruppen bestimmte Charaktereigenschaften zugeschrieben)</a:t>
            </a:r>
            <a:endParaRPr lang="de-DE" sz="2400" dirty="0"/>
          </a:p>
          <a:p>
            <a:pPr marL="285750" indent="-285750">
              <a:buClr>
                <a:schemeClr val="accent5"/>
              </a:buClr>
              <a:buFont typeface="Arial Rounded MT Bold" panose="020F0704030504030204" pitchFamily="34" charset="0"/>
              <a:buChar char="›"/>
            </a:pPr>
            <a:r>
              <a:rPr lang="de-DE" sz="2400" dirty="0"/>
              <a:t>Diskriminierung aufgrund der Religion</a:t>
            </a:r>
          </a:p>
          <a:p>
            <a:pPr marL="555625" lvl="1" indent="-285750"/>
            <a:r>
              <a:rPr lang="de-DE" sz="2000" dirty="0"/>
              <a:t>Antimuslimischer Rassismus</a:t>
            </a:r>
          </a:p>
          <a:p>
            <a:pPr marL="555625" lvl="1" indent="-285750"/>
            <a:r>
              <a:rPr lang="de-DE" sz="2000" dirty="0"/>
              <a:t>Antisemitismus</a:t>
            </a:r>
          </a:p>
          <a:p>
            <a:endParaRPr lang="de-DE" sz="2000" dirty="0"/>
          </a:p>
        </p:txBody>
      </p:sp>
    </p:spTree>
    <p:extLst>
      <p:ext uri="{BB962C8B-B14F-4D97-AF65-F5344CB8AC3E}">
        <p14:creationId xmlns:p14="http://schemas.microsoft.com/office/powerpoint/2010/main" val="1111614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nhaltsplatzhalter 5">
            <a:extLst>
              <a:ext uri="{FF2B5EF4-FFF2-40B4-BE49-F238E27FC236}">
                <a16:creationId xmlns:a16="http://schemas.microsoft.com/office/drawing/2014/main" id="{E5E7522B-1F16-4B2F-BA1F-F3E5C1270921}"/>
              </a:ext>
            </a:extLst>
          </p:cNvPr>
          <p:cNvSpPr>
            <a:spLocks noGrp="1"/>
          </p:cNvSpPr>
          <p:nvPr>
            <p:ph idx="1"/>
          </p:nvPr>
        </p:nvSpPr>
        <p:spPr>
          <a:xfrm>
            <a:off x="838200" y="1958975"/>
            <a:ext cx="10515600" cy="4351338"/>
          </a:xfrm>
        </p:spPr>
        <p:txBody>
          <a:bodyPr>
            <a:normAutofit/>
          </a:bodyPr>
          <a:lstStyle/>
          <a:p>
            <a:pPr marL="285750" indent="-285750">
              <a:buClr>
                <a:schemeClr val="accent5"/>
              </a:buClr>
              <a:buFont typeface="Arial Rounded MT Bold" panose="020F0704030504030204" pitchFamily="34" charset="0"/>
              <a:buChar char="›"/>
            </a:pPr>
            <a:r>
              <a:rPr lang="de-DE" sz="2000" dirty="0"/>
              <a:t>Diskriminierung aufgrund des Geschlechts (</a:t>
            </a:r>
            <a:r>
              <a:rPr lang="de-DE" sz="2000" i="1" dirty="0"/>
              <a:t>Sexismus</a:t>
            </a:r>
            <a:r>
              <a:rPr lang="de-DE" sz="2000" dirty="0"/>
              <a:t>)</a:t>
            </a:r>
          </a:p>
          <a:p>
            <a:pPr lvl="1" indent="0">
              <a:buNone/>
            </a:pPr>
            <a:endParaRPr lang="de-DE" sz="1800" dirty="0"/>
          </a:p>
          <a:p>
            <a:pPr marL="285750" indent="-285750">
              <a:buClr>
                <a:schemeClr val="accent5"/>
              </a:buClr>
              <a:buFont typeface="Arial Rounded MT Bold" panose="020F0704030504030204" pitchFamily="34" charset="0"/>
              <a:buChar char="›"/>
            </a:pPr>
            <a:r>
              <a:rPr lang="de-DE" sz="2000" dirty="0"/>
              <a:t>Diskriminierung aufgrund der sexuellen Orientierung/Identität</a:t>
            </a:r>
          </a:p>
          <a:p>
            <a:pPr marL="285750" indent="-285750">
              <a:buClr>
                <a:schemeClr val="tx2"/>
              </a:buClr>
              <a:buFont typeface="Arial Rounded MT Bold" panose="020F0704030504030204" pitchFamily="34" charset="0"/>
              <a:buChar char="›"/>
            </a:pPr>
            <a:endParaRPr lang="de-DE" sz="2000" dirty="0"/>
          </a:p>
          <a:p>
            <a:pPr marL="285750" indent="-285750">
              <a:buClr>
                <a:schemeClr val="accent5"/>
              </a:buClr>
              <a:buFont typeface="Arial Rounded MT Bold" panose="020F0704030504030204" pitchFamily="34" charset="0"/>
              <a:buChar char="›"/>
            </a:pPr>
            <a:r>
              <a:rPr lang="de-DE" sz="2000" dirty="0"/>
              <a:t>Diskriminierung aufgrund der sozialen Schicht (Klassismus)</a:t>
            </a:r>
          </a:p>
          <a:p>
            <a:pPr>
              <a:buClr>
                <a:schemeClr val="tx2"/>
              </a:buClr>
            </a:pPr>
            <a:endParaRPr lang="de-DE" sz="2000" dirty="0"/>
          </a:p>
          <a:p>
            <a:pPr marL="285750" indent="-285750">
              <a:buClr>
                <a:schemeClr val="accent5"/>
              </a:buClr>
              <a:buFont typeface="Arial Rounded MT Bold" panose="020F0704030504030204" pitchFamily="34" charset="0"/>
              <a:buChar char="›"/>
            </a:pPr>
            <a:r>
              <a:rPr lang="de-DE" sz="2000" dirty="0"/>
              <a:t>Diskriminierung aufgrund einer Behinderung</a:t>
            </a:r>
          </a:p>
          <a:p>
            <a:pPr marL="285750" indent="-285750">
              <a:buClr>
                <a:schemeClr val="tx2"/>
              </a:buClr>
              <a:buFont typeface="Arial Rounded MT Bold" panose="020F0704030504030204" pitchFamily="34" charset="0"/>
              <a:buChar char="›"/>
            </a:pPr>
            <a:endParaRPr lang="de-DE" sz="2000" dirty="0"/>
          </a:p>
          <a:p>
            <a:pPr marL="285750" indent="-285750">
              <a:buClr>
                <a:schemeClr val="accent5"/>
              </a:buClr>
              <a:buFont typeface="Arial Rounded MT Bold" panose="020F0704030504030204" pitchFamily="34" charset="0"/>
              <a:buChar char="›"/>
            </a:pPr>
            <a:r>
              <a:rPr lang="de-DE" sz="2000" dirty="0"/>
              <a:t>Altersdiskriminierung</a:t>
            </a:r>
          </a:p>
          <a:p>
            <a:pPr marL="0" indent="0">
              <a:buNone/>
            </a:pPr>
            <a:endParaRPr lang="de-DE" dirty="0"/>
          </a:p>
        </p:txBody>
      </p:sp>
      <p:sp>
        <p:nvSpPr>
          <p:cNvPr id="5" name="Titel 1">
            <a:extLst>
              <a:ext uri="{FF2B5EF4-FFF2-40B4-BE49-F238E27FC236}">
                <a16:creationId xmlns:a16="http://schemas.microsoft.com/office/drawing/2014/main" id="{3EC97B72-BF70-45DE-B1F5-7B45AC1AAE90}"/>
              </a:ext>
            </a:extLst>
          </p:cNvPr>
          <p:cNvSpPr>
            <a:spLocks noGrp="1"/>
          </p:cNvSpPr>
          <p:nvPr>
            <p:ph type="title"/>
          </p:nvPr>
        </p:nvSpPr>
        <p:spPr>
          <a:xfrm>
            <a:off x="624418" y="947394"/>
            <a:ext cx="10943167" cy="1081088"/>
          </a:xfrm>
        </p:spPr>
        <p:txBody>
          <a:bodyPr>
            <a:normAutofit/>
          </a:bodyPr>
          <a:lstStyle/>
          <a:p>
            <a:r>
              <a:rPr lang="de-DE" sz="3200" dirty="0"/>
              <a:t>Diskriminierungsformen cave! Kein Anspruch auf Vollständigkeit</a:t>
            </a:r>
          </a:p>
        </p:txBody>
      </p:sp>
      <p:pic>
        <p:nvPicPr>
          <p:cNvPr id="7" name="Grafik 6">
            <a:extLst>
              <a:ext uri="{FF2B5EF4-FFF2-40B4-BE49-F238E27FC236}">
                <a16:creationId xmlns:a16="http://schemas.microsoft.com/office/drawing/2014/main" id="{B39E08E7-7CF6-4E20-8AE8-48498340EB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9285" y="87337"/>
            <a:ext cx="1548000" cy="715721"/>
          </a:xfrm>
          <a:prstGeom prst="rect">
            <a:avLst/>
          </a:prstGeom>
        </p:spPr>
      </p:pic>
    </p:spTree>
    <p:extLst>
      <p:ext uri="{BB962C8B-B14F-4D97-AF65-F5344CB8AC3E}">
        <p14:creationId xmlns:p14="http://schemas.microsoft.com/office/powerpoint/2010/main" val="27642171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nhaltsplatzhalter 5">
            <a:extLst>
              <a:ext uri="{FF2B5EF4-FFF2-40B4-BE49-F238E27FC236}">
                <a16:creationId xmlns:a16="http://schemas.microsoft.com/office/drawing/2014/main" id="{E5E7522B-1F16-4B2F-BA1F-F3E5C1270921}"/>
              </a:ext>
            </a:extLst>
          </p:cNvPr>
          <p:cNvSpPr>
            <a:spLocks noGrp="1"/>
          </p:cNvSpPr>
          <p:nvPr>
            <p:ph idx="1"/>
          </p:nvPr>
        </p:nvSpPr>
        <p:spPr/>
        <p:txBody>
          <a:bodyPr>
            <a:normAutofit fontScale="92500" lnSpcReduction="20000"/>
          </a:bodyPr>
          <a:lstStyle/>
          <a:p>
            <a:r>
              <a:rPr lang="de-DE" dirty="0"/>
              <a:t>Sieh Dir bitte folgenden Film an: </a:t>
            </a:r>
          </a:p>
          <a:p>
            <a:pPr lvl="1"/>
            <a:r>
              <a:rPr lang="de-DE" dirty="0">
                <a:hlinkClick r:id="rId2"/>
              </a:rPr>
              <a:t>Das Allgemeine Gleichbehandlungsgesetz (AGG) erklärt: Das Gesetz gegen Diskriminierung</a:t>
            </a:r>
            <a:r>
              <a:rPr lang="de-DE" dirty="0"/>
              <a:t> (</a:t>
            </a:r>
            <a:r>
              <a:rPr lang="de-DE" dirty="0">
                <a:hlinkClick r:id="rId2"/>
              </a:rPr>
              <a:t>https://www.youtube.com/watch?v=Ir12K8MGd3s</a:t>
            </a:r>
            <a:r>
              <a:rPr lang="de-DE" dirty="0"/>
              <a:t> – 2:17min)</a:t>
            </a:r>
          </a:p>
          <a:p>
            <a:pPr marL="457200" lvl="1" indent="0">
              <a:buNone/>
            </a:pPr>
            <a:endParaRPr lang="de-DE" dirty="0"/>
          </a:p>
          <a:p>
            <a:r>
              <a:rPr lang="de-DE" dirty="0"/>
              <a:t>Hier geht es um das Allgemeine Gleichbehandlungsgesetz (AGG). </a:t>
            </a:r>
          </a:p>
          <a:p>
            <a:pPr lvl="1"/>
            <a:r>
              <a:rPr lang="de-DE" dirty="0"/>
              <a:t>Es bezieht sich auf die Bereiche: </a:t>
            </a:r>
          </a:p>
          <a:p>
            <a:pPr marL="914400" lvl="2" indent="0">
              <a:buNone/>
            </a:pPr>
            <a:r>
              <a:rPr lang="de-DE" dirty="0">
                <a:solidFill>
                  <a:schemeClr val="accent5"/>
                </a:solidFill>
              </a:rPr>
              <a:t>› </a:t>
            </a:r>
            <a:r>
              <a:rPr lang="de-DE" dirty="0"/>
              <a:t>Arbeitsleben </a:t>
            </a:r>
          </a:p>
          <a:p>
            <a:pPr marL="914400" lvl="2" indent="0">
              <a:buNone/>
            </a:pPr>
            <a:r>
              <a:rPr lang="de-DE" dirty="0">
                <a:solidFill>
                  <a:schemeClr val="accent5"/>
                </a:solidFill>
              </a:rPr>
              <a:t>›</a:t>
            </a:r>
            <a:r>
              <a:rPr lang="de-DE" dirty="0">
                <a:solidFill>
                  <a:schemeClr val="tx2"/>
                </a:solidFill>
              </a:rPr>
              <a:t> </a:t>
            </a:r>
            <a:r>
              <a:rPr lang="de-DE" dirty="0"/>
              <a:t>bei Alltagsgeschäften </a:t>
            </a:r>
          </a:p>
          <a:p>
            <a:pPr lvl="1"/>
            <a:r>
              <a:rPr lang="de-DE" dirty="0"/>
              <a:t>Es soll schützen vor Diskriminierung aufgrund der: </a:t>
            </a:r>
          </a:p>
          <a:p>
            <a:pPr marL="914400" lvl="2" indent="0">
              <a:buNone/>
            </a:pPr>
            <a:r>
              <a:rPr lang="de-DE" dirty="0">
                <a:solidFill>
                  <a:schemeClr val="accent5"/>
                </a:solidFill>
              </a:rPr>
              <a:t>›</a:t>
            </a:r>
            <a:r>
              <a:rPr lang="de-DE" dirty="0">
                <a:solidFill>
                  <a:schemeClr val="tx2"/>
                </a:solidFill>
              </a:rPr>
              <a:t> </a:t>
            </a:r>
            <a:r>
              <a:rPr lang="de-DE" dirty="0"/>
              <a:t>Herkunft </a:t>
            </a:r>
          </a:p>
          <a:p>
            <a:pPr marL="914400" lvl="2" indent="0">
              <a:buNone/>
            </a:pPr>
            <a:r>
              <a:rPr lang="de-DE" dirty="0">
                <a:solidFill>
                  <a:schemeClr val="accent5"/>
                </a:solidFill>
              </a:rPr>
              <a:t>›</a:t>
            </a:r>
            <a:r>
              <a:rPr lang="de-DE" dirty="0">
                <a:solidFill>
                  <a:schemeClr val="tx2"/>
                </a:solidFill>
              </a:rPr>
              <a:t> </a:t>
            </a:r>
            <a:r>
              <a:rPr lang="de-DE" dirty="0"/>
              <a:t>Geschlecht </a:t>
            </a:r>
          </a:p>
          <a:p>
            <a:pPr marL="914400" lvl="2" indent="0">
              <a:buNone/>
            </a:pPr>
            <a:r>
              <a:rPr lang="de-DE" dirty="0">
                <a:solidFill>
                  <a:schemeClr val="accent5"/>
                </a:solidFill>
              </a:rPr>
              <a:t>› </a:t>
            </a:r>
            <a:r>
              <a:rPr lang="de-DE" dirty="0"/>
              <a:t>Sexuelle Identität </a:t>
            </a:r>
          </a:p>
          <a:p>
            <a:pPr marL="914400" lvl="2" indent="0">
              <a:buNone/>
            </a:pPr>
            <a:r>
              <a:rPr lang="de-DE" dirty="0">
                <a:solidFill>
                  <a:schemeClr val="accent5"/>
                </a:solidFill>
              </a:rPr>
              <a:t>›</a:t>
            </a:r>
            <a:r>
              <a:rPr lang="de-DE" dirty="0"/>
              <a:t> Behinderung/Krankheit </a:t>
            </a:r>
          </a:p>
          <a:p>
            <a:pPr marL="914400" lvl="2" indent="0">
              <a:buNone/>
            </a:pPr>
            <a:r>
              <a:rPr lang="de-DE" dirty="0">
                <a:solidFill>
                  <a:schemeClr val="accent5"/>
                </a:solidFill>
              </a:rPr>
              <a:t>›</a:t>
            </a:r>
            <a:r>
              <a:rPr lang="de-DE" dirty="0"/>
              <a:t> Religion/Weltanschauung </a:t>
            </a:r>
          </a:p>
          <a:p>
            <a:pPr marL="914400" lvl="2" indent="0">
              <a:buNone/>
            </a:pPr>
            <a:r>
              <a:rPr lang="de-DE" dirty="0">
                <a:solidFill>
                  <a:schemeClr val="accent5"/>
                </a:solidFill>
              </a:rPr>
              <a:t>› </a:t>
            </a:r>
            <a:r>
              <a:rPr lang="de-DE" dirty="0"/>
              <a:t>Alter </a:t>
            </a:r>
          </a:p>
          <a:p>
            <a:pPr marL="0" indent="0">
              <a:buNone/>
            </a:pPr>
            <a:endParaRPr lang="de-DE" dirty="0"/>
          </a:p>
        </p:txBody>
      </p:sp>
      <p:sp>
        <p:nvSpPr>
          <p:cNvPr id="5" name="Titel 1">
            <a:extLst>
              <a:ext uri="{FF2B5EF4-FFF2-40B4-BE49-F238E27FC236}">
                <a16:creationId xmlns:a16="http://schemas.microsoft.com/office/drawing/2014/main" id="{3EC97B72-BF70-45DE-B1F5-7B45AC1AAE90}"/>
              </a:ext>
            </a:extLst>
          </p:cNvPr>
          <p:cNvSpPr>
            <a:spLocks noGrp="1"/>
          </p:cNvSpPr>
          <p:nvPr>
            <p:ph type="title"/>
          </p:nvPr>
        </p:nvSpPr>
        <p:spPr>
          <a:xfrm>
            <a:off x="624418" y="947394"/>
            <a:ext cx="10943167" cy="1081088"/>
          </a:xfrm>
        </p:spPr>
        <p:txBody>
          <a:bodyPr>
            <a:normAutofit/>
          </a:bodyPr>
          <a:lstStyle/>
          <a:p>
            <a:r>
              <a:rPr lang="de-DE" sz="3200" dirty="0"/>
              <a:t>Das Allgemeine Gleichbehandlungsgesetz (AGG)</a:t>
            </a:r>
          </a:p>
        </p:txBody>
      </p:sp>
      <p:pic>
        <p:nvPicPr>
          <p:cNvPr id="7" name="Grafik 6">
            <a:extLst>
              <a:ext uri="{FF2B5EF4-FFF2-40B4-BE49-F238E27FC236}">
                <a16:creationId xmlns:a16="http://schemas.microsoft.com/office/drawing/2014/main" id="{CEEF40C2-339D-4D56-B10B-3C59DE62BED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39285" y="87337"/>
            <a:ext cx="1548000" cy="715721"/>
          </a:xfrm>
          <a:prstGeom prst="rect">
            <a:avLst/>
          </a:prstGeom>
        </p:spPr>
      </p:pic>
    </p:spTree>
    <p:extLst>
      <p:ext uri="{BB962C8B-B14F-4D97-AF65-F5344CB8AC3E}">
        <p14:creationId xmlns:p14="http://schemas.microsoft.com/office/powerpoint/2010/main" val="33872731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nhaltsplatzhalter 2">
            <a:extLst>
              <a:ext uri="{FF2B5EF4-FFF2-40B4-BE49-F238E27FC236}">
                <a16:creationId xmlns:a16="http://schemas.microsoft.com/office/drawing/2014/main" id="{D165E9DF-8F46-4792-87C4-7F5747ADBC33}"/>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4113" b="3679"/>
          <a:stretch/>
        </p:blipFill>
        <p:spPr>
          <a:xfrm>
            <a:off x="4595141" y="1379537"/>
            <a:ext cx="5133975" cy="4733926"/>
          </a:xfrm>
        </p:spPr>
      </p:pic>
      <p:sp>
        <p:nvSpPr>
          <p:cNvPr id="5" name="Titel 1">
            <a:extLst>
              <a:ext uri="{FF2B5EF4-FFF2-40B4-BE49-F238E27FC236}">
                <a16:creationId xmlns:a16="http://schemas.microsoft.com/office/drawing/2014/main" id="{3EC97B72-BF70-45DE-B1F5-7B45AC1AAE90}"/>
              </a:ext>
            </a:extLst>
          </p:cNvPr>
          <p:cNvSpPr>
            <a:spLocks noGrp="1"/>
          </p:cNvSpPr>
          <p:nvPr>
            <p:ph type="title"/>
          </p:nvPr>
        </p:nvSpPr>
        <p:spPr>
          <a:xfrm>
            <a:off x="519643" y="744537"/>
            <a:ext cx="10943167" cy="1081088"/>
          </a:xfrm>
        </p:spPr>
        <p:txBody>
          <a:bodyPr>
            <a:normAutofit/>
          </a:bodyPr>
          <a:lstStyle/>
          <a:p>
            <a:r>
              <a:rPr lang="de-DE" sz="2400" dirty="0"/>
              <a:t>Die Merkmale, die hier beschrieben werden, sind die Merkmale der inneren Persönlichkeit eines Diversitätsmodells </a:t>
            </a:r>
          </a:p>
        </p:txBody>
      </p:sp>
      <p:sp>
        <p:nvSpPr>
          <p:cNvPr id="8" name="Rechteck 7">
            <a:extLst>
              <a:ext uri="{FF2B5EF4-FFF2-40B4-BE49-F238E27FC236}">
                <a16:creationId xmlns:a16="http://schemas.microsoft.com/office/drawing/2014/main" id="{BD477258-1018-4484-924F-42278415EAD6}"/>
              </a:ext>
            </a:extLst>
          </p:cNvPr>
          <p:cNvSpPr/>
          <p:nvPr/>
        </p:nvSpPr>
        <p:spPr>
          <a:xfrm>
            <a:off x="7116417" y="1451112"/>
            <a:ext cx="83489" cy="5526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extfeld 6">
            <a:extLst>
              <a:ext uri="{FF2B5EF4-FFF2-40B4-BE49-F238E27FC236}">
                <a16:creationId xmlns:a16="http://schemas.microsoft.com/office/drawing/2014/main" id="{5C6310AF-9F7D-4926-9B18-6C9F3CB82170}"/>
              </a:ext>
            </a:extLst>
          </p:cNvPr>
          <p:cNvSpPr txBox="1"/>
          <p:nvPr/>
        </p:nvSpPr>
        <p:spPr>
          <a:xfrm>
            <a:off x="6397941" y="1429542"/>
            <a:ext cx="1520438" cy="430887"/>
          </a:xfrm>
          <a:prstGeom prst="rect">
            <a:avLst/>
          </a:prstGeom>
          <a:noFill/>
        </p:spPr>
        <p:txBody>
          <a:bodyPr wrap="square" rtlCol="0">
            <a:spAutoFit/>
          </a:bodyPr>
          <a:lstStyle/>
          <a:p>
            <a:pPr algn="ctr"/>
            <a:r>
              <a:rPr lang="de-DE" sz="1100" b="1" dirty="0"/>
              <a:t>Organisationale Dimension</a:t>
            </a:r>
          </a:p>
        </p:txBody>
      </p:sp>
      <p:sp>
        <p:nvSpPr>
          <p:cNvPr id="9" name="Textfeld 8">
            <a:extLst>
              <a:ext uri="{FF2B5EF4-FFF2-40B4-BE49-F238E27FC236}">
                <a16:creationId xmlns:a16="http://schemas.microsoft.com/office/drawing/2014/main" id="{BDA43B87-C216-4245-AAC7-E58E4D445181}"/>
              </a:ext>
            </a:extLst>
          </p:cNvPr>
          <p:cNvSpPr txBox="1"/>
          <p:nvPr/>
        </p:nvSpPr>
        <p:spPr>
          <a:xfrm>
            <a:off x="6439687" y="1764946"/>
            <a:ext cx="1520438" cy="230832"/>
          </a:xfrm>
          <a:prstGeom prst="rect">
            <a:avLst/>
          </a:prstGeom>
          <a:noFill/>
        </p:spPr>
        <p:txBody>
          <a:bodyPr wrap="square" rtlCol="0">
            <a:spAutoFit/>
          </a:bodyPr>
          <a:lstStyle/>
          <a:p>
            <a:pPr algn="ctr"/>
            <a:r>
              <a:rPr lang="de-DE" sz="900" dirty="0"/>
              <a:t>Funktion/Einstufung</a:t>
            </a:r>
          </a:p>
        </p:txBody>
      </p:sp>
      <p:sp>
        <p:nvSpPr>
          <p:cNvPr id="10" name="Textfeld 9">
            <a:extLst>
              <a:ext uri="{FF2B5EF4-FFF2-40B4-BE49-F238E27FC236}">
                <a16:creationId xmlns:a16="http://schemas.microsoft.com/office/drawing/2014/main" id="{34DE849B-BDBA-4194-AB1E-C10949BEE3BA}"/>
              </a:ext>
            </a:extLst>
          </p:cNvPr>
          <p:cNvSpPr txBox="1"/>
          <p:nvPr/>
        </p:nvSpPr>
        <p:spPr>
          <a:xfrm>
            <a:off x="8445158" y="2857995"/>
            <a:ext cx="1167617" cy="507831"/>
          </a:xfrm>
          <a:prstGeom prst="rect">
            <a:avLst/>
          </a:prstGeom>
          <a:noFill/>
        </p:spPr>
        <p:txBody>
          <a:bodyPr wrap="square" rtlCol="0">
            <a:spAutoFit/>
          </a:bodyPr>
          <a:lstStyle/>
          <a:p>
            <a:pPr algn="ctr"/>
            <a:r>
              <a:rPr lang="de-DE" sz="900" dirty="0"/>
              <a:t>Arbeits- </a:t>
            </a:r>
          </a:p>
          <a:p>
            <a:pPr algn="ctr"/>
            <a:r>
              <a:rPr lang="de-DE" sz="900" dirty="0" err="1"/>
              <a:t>inhalte</a:t>
            </a:r>
            <a:r>
              <a:rPr lang="de-DE" sz="900" dirty="0"/>
              <a:t>/</a:t>
            </a:r>
          </a:p>
          <a:p>
            <a:pPr algn="ctr"/>
            <a:r>
              <a:rPr lang="de-DE" sz="900" dirty="0"/>
              <a:t>-feld</a:t>
            </a:r>
          </a:p>
        </p:txBody>
      </p:sp>
      <p:sp>
        <p:nvSpPr>
          <p:cNvPr id="11" name="Textfeld 10">
            <a:extLst>
              <a:ext uri="{FF2B5EF4-FFF2-40B4-BE49-F238E27FC236}">
                <a16:creationId xmlns:a16="http://schemas.microsoft.com/office/drawing/2014/main" id="{5DFD9093-B412-431F-992C-8B35A473EED4}"/>
              </a:ext>
            </a:extLst>
          </p:cNvPr>
          <p:cNvSpPr txBox="1"/>
          <p:nvPr/>
        </p:nvSpPr>
        <p:spPr>
          <a:xfrm>
            <a:off x="8494824" y="4144280"/>
            <a:ext cx="1167617" cy="507831"/>
          </a:xfrm>
          <a:prstGeom prst="rect">
            <a:avLst/>
          </a:prstGeom>
          <a:noFill/>
        </p:spPr>
        <p:txBody>
          <a:bodyPr wrap="square" rtlCol="0">
            <a:spAutoFit/>
          </a:bodyPr>
          <a:lstStyle/>
          <a:p>
            <a:pPr algn="ctr"/>
            <a:r>
              <a:rPr lang="de-DE" sz="900" dirty="0"/>
              <a:t>Abteilung</a:t>
            </a:r>
          </a:p>
          <a:p>
            <a:pPr algn="ctr"/>
            <a:r>
              <a:rPr lang="de-DE" sz="900" dirty="0"/>
              <a:t>Einheit</a:t>
            </a:r>
          </a:p>
          <a:p>
            <a:pPr algn="ctr"/>
            <a:r>
              <a:rPr lang="de-DE" sz="900" dirty="0"/>
              <a:t>Gruppe</a:t>
            </a:r>
          </a:p>
        </p:txBody>
      </p:sp>
      <p:sp>
        <p:nvSpPr>
          <p:cNvPr id="12" name="Textfeld 11">
            <a:extLst>
              <a:ext uri="{FF2B5EF4-FFF2-40B4-BE49-F238E27FC236}">
                <a16:creationId xmlns:a16="http://schemas.microsoft.com/office/drawing/2014/main" id="{3C6B7D15-58C0-42C2-8EB4-04CC6FAEB146}"/>
              </a:ext>
            </a:extLst>
          </p:cNvPr>
          <p:cNvSpPr txBox="1"/>
          <p:nvPr/>
        </p:nvSpPr>
        <p:spPr>
          <a:xfrm>
            <a:off x="7334571" y="5408727"/>
            <a:ext cx="1167617" cy="369332"/>
          </a:xfrm>
          <a:prstGeom prst="rect">
            <a:avLst/>
          </a:prstGeom>
          <a:noFill/>
        </p:spPr>
        <p:txBody>
          <a:bodyPr wrap="square" rtlCol="0">
            <a:spAutoFit/>
          </a:bodyPr>
          <a:lstStyle/>
          <a:p>
            <a:pPr algn="ctr"/>
            <a:r>
              <a:rPr lang="de-DE" sz="900" dirty="0"/>
              <a:t>Dauer der Zugehörigkeit</a:t>
            </a:r>
          </a:p>
        </p:txBody>
      </p:sp>
      <p:sp>
        <p:nvSpPr>
          <p:cNvPr id="13" name="Textfeld 12">
            <a:extLst>
              <a:ext uri="{FF2B5EF4-FFF2-40B4-BE49-F238E27FC236}">
                <a16:creationId xmlns:a16="http://schemas.microsoft.com/office/drawing/2014/main" id="{772F53C8-F70F-4BCF-9185-AC6B1C0206C3}"/>
              </a:ext>
            </a:extLst>
          </p:cNvPr>
          <p:cNvSpPr txBox="1"/>
          <p:nvPr/>
        </p:nvSpPr>
        <p:spPr>
          <a:xfrm>
            <a:off x="4705649" y="2782971"/>
            <a:ext cx="1167617" cy="507831"/>
          </a:xfrm>
          <a:prstGeom prst="rect">
            <a:avLst/>
          </a:prstGeom>
          <a:noFill/>
        </p:spPr>
        <p:txBody>
          <a:bodyPr wrap="square" rtlCol="0">
            <a:spAutoFit/>
          </a:bodyPr>
          <a:lstStyle/>
          <a:p>
            <a:pPr algn="ctr"/>
            <a:r>
              <a:rPr lang="de-DE" sz="900" dirty="0"/>
              <a:t>Manage-</a:t>
            </a:r>
          </a:p>
          <a:p>
            <a:pPr algn="ctr"/>
            <a:r>
              <a:rPr lang="de-DE" sz="900" dirty="0" err="1"/>
              <a:t>ment</a:t>
            </a:r>
            <a:r>
              <a:rPr lang="de-DE" sz="900" dirty="0"/>
              <a:t>-</a:t>
            </a:r>
          </a:p>
          <a:p>
            <a:pPr algn="ctr"/>
            <a:r>
              <a:rPr lang="de-DE" sz="900" dirty="0"/>
              <a:t>Status</a:t>
            </a:r>
          </a:p>
        </p:txBody>
      </p:sp>
      <p:sp>
        <p:nvSpPr>
          <p:cNvPr id="14" name="Textfeld 13">
            <a:extLst>
              <a:ext uri="{FF2B5EF4-FFF2-40B4-BE49-F238E27FC236}">
                <a16:creationId xmlns:a16="http://schemas.microsoft.com/office/drawing/2014/main" id="{0380CF97-34B9-4A6D-8397-1EB3FA563695}"/>
              </a:ext>
            </a:extLst>
          </p:cNvPr>
          <p:cNvSpPr txBox="1"/>
          <p:nvPr/>
        </p:nvSpPr>
        <p:spPr>
          <a:xfrm>
            <a:off x="4705650" y="4075029"/>
            <a:ext cx="1167617" cy="646331"/>
          </a:xfrm>
          <a:prstGeom prst="rect">
            <a:avLst/>
          </a:prstGeom>
          <a:noFill/>
        </p:spPr>
        <p:txBody>
          <a:bodyPr wrap="square" rtlCol="0">
            <a:spAutoFit/>
          </a:bodyPr>
          <a:lstStyle/>
          <a:p>
            <a:pPr algn="ctr"/>
            <a:r>
              <a:rPr lang="de-DE" sz="900" dirty="0"/>
              <a:t>Gewerk-</a:t>
            </a:r>
          </a:p>
          <a:p>
            <a:pPr algn="ctr"/>
            <a:r>
              <a:rPr lang="de-DE" sz="900" dirty="0" err="1"/>
              <a:t>schafts</a:t>
            </a:r>
            <a:r>
              <a:rPr lang="de-DE" sz="900" dirty="0"/>
              <a:t>-</a:t>
            </a:r>
          </a:p>
          <a:p>
            <a:pPr algn="ctr"/>
            <a:r>
              <a:rPr lang="de-DE" sz="900" dirty="0"/>
              <a:t>Zuge-</a:t>
            </a:r>
          </a:p>
          <a:p>
            <a:pPr algn="ctr"/>
            <a:r>
              <a:rPr lang="de-DE" sz="900" dirty="0" err="1"/>
              <a:t>hörigkeit</a:t>
            </a:r>
            <a:endParaRPr lang="de-DE" sz="900" dirty="0"/>
          </a:p>
        </p:txBody>
      </p:sp>
      <p:sp>
        <p:nvSpPr>
          <p:cNvPr id="15" name="Textfeld 14">
            <a:extLst>
              <a:ext uri="{FF2B5EF4-FFF2-40B4-BE49-F238E27FC236}">
                <a16:creationId xmlns:a16="http://schemas.microsoft.com/office/drawing/2014/main" id="{BFDE22A0-2F0C-4B74-8FBC-55AAD52F832E}"/>
              </a:ext>
            </a:extLst>
          </p:cNvPr>
          <p:cNvSpPr txBox="1"/>
          <p:nvPr/>
        </p:nvSpPr>
        <p:spPr>
          <a:xfrm>
            <a:off x="5948800" y="5509536"/>
            <a:ext cx="1167617" cy="230832"/>
          </a:xfrm>
          <a:prstGeom prst="rect">
            <a:avLst/>
          </a:prstGeom>
          <a:noFill/>
        </p:spPr>
        <p:txBody>
          <a:bodyPr wrap="square" rtlCol="0">
            <a:spAutoFit/>
          </a:bodyPr>
          <a:lstStyle/>
          <a:p>
            <a:pPr algn="ctr"/>
            <a:r>
              <a:rPr lang="de-DE" sz="900" dirty="0"/>
              <a:t>Arbeitsort</a:t>
            </a:r>
          </a:p>
        </p:txBody>
      </p:sp>
      <p:sp>
        <p:nvSpPr>
          <p:cNvPr id="17" name="Rechteck 16">
            <a:extLst>
              <a:ext uri="{FF2B5EF4-FFF2-40B4-BE49-F238E27FC236}">
                <a16:creationId xmlns:a16="http://schemas.microsoft.com/office/drawing/2014/main" id="{182D76AB-24EB-471F-8B9D-F02AF07E3469}"/>
              </a:ext>
            </a:extLst>
          </p:cNvPr>
          <p:cNvSpPr/>
          <p:nvPr/>
        </p:nvSpPr>
        <p:spPr>
          <a:xfrm>
            <a:off x="7116417" y="2033303"/>
            <a:ext cx="83489" cy="5705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Rechteck 17">
            <a:extLst>
              <a:ext uri="{FF2B5EF4-FFF2-40B4-BE49-F238E27FC236}">
                <a16:creationId xmlns:a16="http://schemas.microsoft.com/office/drawing/2014/main" id="{C0966BD2-0428-421E-B29E-00442DD7B04C}"/>
              </a:ext>
            </a:extLst>
          </p:cNvPr>
          <p:cNvSpPr/>
          <p:nvPr/>
        </p:nvSpPr>
        <p:spPr>
          <a:xfrm>
            <a:off x="7116417" y="2630778"/>
            <a:ext cx="59890" cy="5705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Textfeld 18">
            <a:extLst>
              <a:ext uri="{FF2B5EF4-FFF2-40B4-BE49-F238E27FC236}">
                <a16:creationId xmlns:a16="http://schemas.microsoft.com/office/drawing/2014/main" id="{DD9FECF1-BECC-4405-9820-68F25C2E61D0}"/>
              </a:ext>
            </a:extLst>
          </p:cNvPr>
          <p:cNvSpPr txBox="1"/>
          <p:nvPr/>
        </p:nvSpPr>
        <p:spPr>
          <a:xfrm>
            <a:off x="6439686" y="2048301"/>
            <a:ext cx="1520438" cy="261610"/>
          </a:xfrm>
          <a:prstGeom prst="rect">
            <a:avLst/>
          </a:prstGeom>
          <a:noFill/>
        </p:spPr>
        <p:txBody>
          <a:bodyPr wrap="square" rtlCol="0">
            <a:spAutoFit/>
          </a:bodyPr>
          <a:lstStyle/>
          <a:p>
            <a:pPr algn="ctr"/>
            <a:r>
              <a:rPr lang="de-DE" sz="1100" b="1" dirty="0"/>
              <a:t>Äußere Dimension</a:t>
            </a:r>
          </a:p>
        </p:txBody>
      </p:sp>
      <p:sp>
        <p:nvSpPr>
          <p:cNvPr id="20" name="Textfeld 19">
            <a:extLst>
              <a:ext uri="{FF2B5EF4-FFF2-40B4-BE49-F238E27FC236}">
                <a16:creationId xmlns:a16="http://schemas.microsoft.com/office/drawing/2014/main" id="{EE7BC276-638E-452C-A879-ECD938FD3E26}"/>
              </a:ext>
            </a:extLst>
          </p:cNvPr>
          <p:cNvSpPr txBox="1"/>
          <p:nvPr/>
        </p:nvSpPr>
        <p:spPr>
          <a:xfrm>
            <a:off x="6397941" y="2777378"/>
            <a:ext cx="1520438" cy="261610"/>
          </a:xfrm>
          <a:prstGeom prst="rect">
            <a:avLst/>
          </a:prstGeom>
          <a:noFill/>
        </p:spPr>
        <p:txBody>
          <a:bodyPr wrap="square" rtlCol="0">
            <a:spAutoFit/>
          </a:bodyPr>
          <a:lstStyle/>
          <a:p>
            <a:pPr algn="ctr"/>
            <a:r>
              <a:rPr lang="de-DE" sz="1100" b="1" dirty="0"/>
              <a:t>Innere Dimension</a:t>
            </a:r>
          </a:p>
        </p:txBody>
      </p:sp>
      <p:sp>
        <p:nvSpPr>
          <p:cNvPr id="16" name="Textfeld 15">
            <a:extLst>
              <a:ext uri="{FF2B5EF4-FFF2-40B4-BE49-F238E27FC236}">
                <a16:creationId xmlns:a16="http://schemas.microsoft.com/office/drawing/2014/main" id="{315B800B-3C4C-4606-90A2-8118659E4A55}"/>
              </a:ext>
            </a:extLst>
          </p:cNvPr>
          <p:cNvSpPr txBox="1"/>
          <p:nvPr/>
        </p:nvSpPr>
        <p:spPr>
          <a:xfrm>
            <a:off x="6574351" y="2367978"/>
            <a:ext cx="1167617" cy="230832"/>
          </a:xfrm>
          <a:prstGeom prst="rect">
            <a:avLst/>
          </a:prstGeom>
          <a:noFill/>
        </p:spPr>
        <p:txBody>
          <a:bodyPr wrap="square" rtlCol="0">
            <a:spAutoFit/>
          </a:bodyPr>
          <a:lstStyle/>
          <a:p>
            <a:pPr algn="ctr"/>
            <a:r>
              <a:rPr lang="de-DE" sz="900" dirty="0"/>
              <a:t>Geographische Lage</a:t>
            </a:r>
          </a:p>
        </p:txBody>
      </p:sp>
      <p:sp>
        <p:nvSpPr>
          <p:cNvPr id="21" name="Textfeld 20">
            <a:extLst>
              <a:ext uri="{FF2B5EF4-FFF2-40B4-BE49-F238E27FC236}">
                <a16:creationId xmlns:a16="http://schemas.microsoft.com/office/drawing/2014/main" id="{B0FDA43E-55AE-4A44-9504-FD4F0B71123C}"/>
              </a:ext>
            </a:extLst>
          </p:cNvPr>
          <p:cNvSpPr txBox="1"/>
          <p:nvPr/>
        </p:nvSpPr>
        <p:spPr>
          <a:xfrm>
            <a:off x="6581597" y="2958137"/>
            <a:ext cx="1167617" cy="230832"/>
          </a:xfrm>
          <a:prstGeom prst="rect">
            <a:avLst/>
          </a:prstGeom>
          <a:noFill/>
        </p:spPr>
        <p:txBody>
          <a:bodyPr wrap="square" rtlCol="0">
            <a:spAutoFit/>
          </a:bodyPr>
          <a:lstStyle/>
          <a:p>
            <a:pPr algn="ctr"/>
            <a:r>
              <a:rPr lang="de-DE" sz="900" dirty="0"/>
              <a:t>Alter</a:t>
            </a:r>
          </a:p>
        </p:txBody>
      </p:sp>
      <p:cxnSp>
        <p:nvCxnSpPr>
          <p:cNvPr id="23" name="Gerader Verbinder 22">
            <a:extLst>
              <a:ext uri="{FF2B5EF4-FFF2-40B4-BE49-F238E27FC236}">
                <a16:creationId xmlns:a16="http://schemas.microsoft.com/office/drawing/2014/main" id="{A049ED1B-625D-4622-A303-9ABBB200F90D}"/>
              </a:ext>
            </a:extLst>
          </p:cNvPr>
          <p:cNvCxnSpPr>
            <a:cxnSpLocks/>
          </p:cNvCxnSpPr>
          <p:nvPr/>
        </p:nvCxnSpPr>
        <p:spPr>
          <a:xfrm flipH="1" flipV="1">
            <a:off x="5583150" y="3073182"/>
            <a:ext cx="512851" cy="256944"/>
          </a:xfrm>
          <a:prstGeom prst="line">
            <a:avLst/>
          </a:prstGeom>
          <a:ln w="19050"/>
        </p:spPr>
        <p:style>
          <a:lnRef idx="1">
            <a:schemeClr val="dk1"/>
          </a:lnRef>
          <a:fillRef idx="0">
            <a:schemeClr val="dk1"/>
          </a:fillRef>
          <a:effectRef idx="0">
            <a:schemeClr val="dk1"/>
          </a:effectRef>
          <a:fontRef idx="minor">
            <a:schemeClr val="tx1"/>
          </a:fontRef>
        </p:style>
      </p:cxnSp>
      <p:cxnSp>
        <p:nvCxnSpPr>
          <p:cNvPr id="25" name="Gerader Verbinder 24">
            <a:extLst>
              <a:ext uri="{FF2B5EF4-FFF2-40B4-BE49-F238E27FC236}">
                <a16:creationId xmlns:a16="http://schemas.microsoft.com/office/drawing/2014/main" id="{6C9FE97D-407C-4FE7-A7A7-C19C7A628BB0}"/>
              </a:ext>
            </a:extLst>
          </p:cNvPr>
          <p:cNvCxnSpPr>
            <a:cxnSpLocks/>
          </p:cNvCxnSpPr>
          <p:nvPr/>
        </p:nvCxnSpPr>
        <p:spPr>
          <a:xfrm flipH="1">
            <a:off x="5583151" y="4132342"/>
            <a:ext cx="512849" cy="265852"/>
          </a:xfrm>
          <a:prstGeom prst="line">
            <a:avLst/>
          </a:prstGeom>
          <a:ln w="19050"/>
        </p:spPr>
        <p:style>
          <a:lnRef idx="1">
            <a:schemeClr val="dk1"/>
          </a:lnRef>
          <a:fillRef idx="0">
            <a:schemeClr val="dk1"/>
          </a:fillRef>
          <a:effectRef idx="0">
            <a:schemeClr val="dk1"/>
          </a:effectRef>
          <a:fontRef idx="minor">
            <a:schemeClr val="tx1"/>
          </a:fontRef>
        </p:style>
      </p:cxnSp>
      <p:cxnSp>
        <p:nvCxnSpPr>
          <p:cNvPr id="27" name="Gerader Verbinder 26">
            <a:extLst>
              <a:ext uri="{FF2B5EF4-FFF2-40B4-BE49-F238E27FC236}">
                <a16:creationId xmlns:a16="http://schemas.microsoft.com/office/drawing/2014/main" id="{2EC7BC58-4103-45CB-8C74-152F6FFD719C}"/>
              </a:ext>
            </a:extLst>
          </p:cNvPr>
          <p:cNvCxnSpPr>
            <a:cxnSpLocks/>
          </p:cNvCxnSpPr>
          <p:nvPr/>
        </p:nvCxnSpPr>
        <p:spPr>
          <a:xfrm flipV="1">
            <a:off x="8200663" y="3073182"/>
            <a:ext cx="520861" cy="256944"/>
          </a:xfrm>
          <a:prstGeom prst="line">
            <a:avLst/>
          </a:prstGeom>
          <a:ln w="19050"/>
        </p:spPr>
        <p:style>
          <a:lnRef idx="1">
            <a:schemeClr val="dk1"/>
          </a:lnRef>
          <a:fillRef idx="0">
            <a:schemeClr val="dk1"/>
          </a:fillRef>
          <a:effectRef idx="0">
            <a:schemeClr val="dk1"/>
          </a:effectRef>
          <a:fontRef idx="minor">
            <a:schemeClr val="tx1"/>
          </a:fontRef>
        </p:style>
      </p:cxnSp>
      <p:cxnSp>
        <p:nvCxnSpPr>
          <p:cNvPr id="30" name="Gerader Verbinder 29">
            <a:extLst>
              <a:ext uri="{FF2B5EF4-FFF2-40B4-BE49-F238E27FC236}">
                <a16:creationId xmlns:a16="http://schemas.microsoft.com/office/drawing/2014/main" id="{CBFB7E6E-4C4B-4870-9A14-AC1A444E6151}"/>
              </a:ext>
            </a:extLst>
          </p:cNvPr>
          <p:cNvCxnSpPr>
            <a:cxnSpLocks/>
          </p:cNvCxnSpPr>
          <p:nvPr/>
        </p:nvCxnSpPr>
        <p:spPr>
          <a:xfrm>
            <a:off x="8222424" y="4095386"/>
            <a:ext cx="574335" cy="99978"/>
          </a:xfrm>
          <a:prstGeom prst="line">
            <a:avLst/>
          </a:prstGeom>
          <a:ln w="19050"/>
        </p:spPr>
        <p:style>
          <a:lnRef idx="1">
            <a:schemeClr val="dk1"/>
          </a:lnRef>
          <a:fillRef idx="0">
            <a:schemeClr val="dk1"/>
          </a:fillRef>
          <a:effectRef idx="0">
            <a:schemeClr val="dk1"/>
          </a:effectRef>
          <a:fontRef idx="minor">
            <a:schemeClr val="tx1"/>
          </a:fontRef>
        </p:style>
      </p:cxnSp>
      <p:sp>
        <p:nvSpPr>
          <p:cNvPr id="32" name="Rechteck 31">
            <a:extLst>
              <a:ext uri="{FF2B5EF4-FFF2-40B4-BE49-F238E27FC236}">
                <a16:creationId xmlns:a16="http://schemas.microsoft.com/office/drawing/2014/main" id="{B94993D8-7562-48CE-B880-5ACC72CFA4F3}"/>
              </a:ext>
            </a:extLst>
          </p:cNvPr>
          <p:cNvSpPr/>
          <p:nvPr/>
        </p:nvSpPr>
        <p:spPr>
          <a:xfrm>
            <a:off x="7116416" y="4875711"/>
            <a:ext cx="83489" cy="5527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7" name="Textfeld 36">
            <a:extLst>
              <a:ext uri="{FF2B5EF4-FFF2-40B4-BE49-F238E27FC236}">
                <a16:creationId xmlns:a16="http://schemas.microsoft.com/office/drawing/2014/main" id="{1067DEA3-86D5-469F-8403-2151071CF437}"/>
              </a:ext>
            </a:extLst>
          </p:cNvPr>
          <p:cNvSpPr txBox="1"/>
          <p:nvPr/>
        </p:nvSpPr>
        <p:spPr>
          <a:xfrm>
            <a:off x="5369989" y="2854323"/>
            <a:ext cx="1167617" cy="369332"/>
          </a:xfrm>
          <a:prstGeom prst="rect">
            <a:avLst/>
          </a:prstGeom>
          <a:noFill/>
        </p:spPr>
        <p:txBody>
          <a:bodyPr wrap="square" rtlCol="0">
            <a:spAutoFit/>
          </a:bodyPr>
          <a:lstStyle/>
          <a:p>
            <a:pPr algn="ctr"/>
            <a:r>
              <a:rPr lang="de-DE" sz="900" dirty="0"/>
              <a:t>Familien-</a:t>
            </a:r>
          </a:p>
          <a:p>
            <a:pPr algn="ctr"/>
            <a:r>
              <a:rPr lang="de-DE" sz="900" dirty="0"/>
              <a:t>stand</a:t>
            </a:r>
          </a:p>
        </p:txBody>
      </p:sp>
      <p:sp>
        <p:nvSpPr>
          <p:cNvPr id="38" name="Textfeld 37">
            <a:extLst>
              <a:ext uri="{FF2B5EF4-FFF2-40B4-BE49-F238E27FC236}">
                <a16:creationId xmlns:a16="http://schemas.microsoft.com/office/drawing/2014/main" id="{A84B0591-6093-4741-AC59-50D60B9C870B}"/>
              </a:ext>
            </a:extLst>
          </p:cNvPr>
          <p:cNvSpPr txBox="1"/>
          <p:nvPr/>
        </p:nvSpPr>
        <p:spPr>
          <a:xfrm>
            <a:off x="5182765" y="3387439"/>
            <a:ext cx="1167617" cy="369332"/>
          </a:xfrm>
          <a:prstGeom prst="rect">
            <a:avLst/>
          </a:prstGeom>
          <a:noFill/>
        </p:spPr>
        <p:txBody>
          <a:bodyPr wrap="square" rtlCol="0">
            <a:spAutoFit/>
          </a:bodyPr>
          <a:lstStyle/>
          <a:p>
            <a:pPr algn="ctr"/>
            <a:r>
              <a:rPr lang="de-DE" sz="900" dirty="0"/>
              <a:t>Eltern-</a:t>
            </a:r>
          </a:p>
          <a:p>
            <a:pPr algn="ctr"/>
            <a:r>
              <a:rPr lang="de-DE" sz="900" dirty="0" err="1"/>
              <a:t>schaft</a:t>
            </a:r>
            <a:endParaRPr lang="de-DE" sz="900" dirty="0"/>
          </a:p>
        </p:txBody>
      </p:sp>
      <p:sp>
        <p:nvSpPr>
          <p:cNvPr id="39" name="Textfeld 38">
            <a:extLst>
              <a:ext uri="{FF2B5EF4-FFF2-40B4-BE49-F238E27FC236}">
                <a16:creationId xmlns:a16="http://schemas.microsoft.com/office/drawing/2014/main" id="{F0425D24-B0B6-457E-B3D9-A4E2B0B9A191}"/>
              </a:ext>
            </a:extLst>
          </p:cNvPr>
          <p:cNvSpPr txBox="1"/>
          <p:nvPr/>
        </p:nvSpPr>
        <p:spPr>
          <a:xfrm>
            <a:off x="5191742" y="3887661"/>
            <a:ext cx="1167617" cy="230832"/>
          </a:xfrm>
          <a:prstGeom prst="rect">
            <a:avLst/>
          </a:prstGeom>
          <a:noFill/>
        </p:spPr>
        <p:txBody>
          <a:bodyPr wrap="square" rtlCol="0">
            <a:spAutoFit/>
          </a:bodyPr>
          <a:lstStyle/>
          <a:p>
            <a:pPr algn="ctr"/>
            <a:r>
              <a:rPr lang="de-DE" sz="900" dirty="0"/>
              <a:t>Auftreten</a:t>
            </a:r>
          </a:p>
        </p:txBody>
      </p:sp>
      <p:sp>
        <p:nvSpPr>
          <p:cNvPr id="40" name="Textfeld 39">
            <a:extLst>
              <a:ext uri="{FF2B5EF4-FFF2-40B4-BE49-F238E27FC236}">
                <a16:creationId xmlns:a16="http://schemas.microsoft.com/office/drawing/2014/main" id="{1D7DD296-DAFD-460F-95BC-ACD145E39E3F}"/>
              </a:ext>
            </a:extLst>
          </p:cNvPr>
          <p:cNvSpPr txBox="1"/>
          <p:nvPr/>
        </p:nvSpPr>
        <p:spPr>
          <a:xfrm>
            <a:off x="5424237" y="4354451"/>
            <a:ext cx="1167617" cy="369332"/>
          </a:xfrm>
          <a:prstGeom prst="rect">
            <a:avLst/>
          </a:prstGeom>
          <a:noFill/>
        </p:spPr>
        <p:txBody>
          <a:bodyPr wrap="square" rtlCol="0">
            <a:spAutoFit/>
          </a:bodyPr>
          <a:lstStyle/>
          <a:p>
            <a:pPr algn="ctr"/>
            <a:r>
              <a:rPr lang="de-DE" sz="900" dirty="0"/>
              <a:t>Berufs-</a:t>
            </a:r>
          </a:p>
          <a:p>
            <a:pPr algn="ctr"/>
            <a:r>
              <a:rPr lang="de-DE" sz="900" dirty="0" err="1"/>
              <a:t>erfahrung</a:t>
            </a:r>
            <a:endParaRPr lang="de-DE" sz="900" dirty="0"/>
          </a:p>
        </p:txBody>
      </p:sp>
      <p:sp>
        <p:nvSpPr>
          <p:cNvPr id="41" name="Textfeld 40">
            <a:extLst>
              <a:ext uri="{FF2B5EF4-FFF2-40B4-BE49-F238E27FC236}">
                <a16:creationId xmlns:a16="http://schemas.microsoft.com/office/drawing/2014/main" id="{B56E370F-A826-463F-B222-9F769331CD0D}"/>
              </a:ext>
            </a:extLst>
          </p:cNvPr>
          <p:cNvSpPr txBox="1"/>
          <p:nvPr/>
        </p:nvSpPr>
        <p:spPr>
          <a:xfrm>
            <a:off x="6574350" y="4975811"/>
            <a:ext cx="1167617" cy="230832"/>
          </a:xfrm>
          <a:prstGeom prst="rect">
            <a:avLst/>
          </a:prstGeom>
          <a:noFill/>
        </p:spPr>
        <p:txBody>
          <a:bodyPr wrap="square" rtlCol="0">
            <a:spAutoFit/>
          </a:bodyPr>
          <a:lstStyle/>
          <a:p>
            <a:pPr algn="ctr"/>
            <a:r>
              <a:rPr lang="de-DE" sz="900" dirty="0"/>
              <a:t>Ausbildung</a:t>
            </a:r>
          </a:p>
        </p:txBody>
      </p:sp>
      <p:sp>
        <p:nvSpPr>
          <p:cNvPr id="42" name="Textfeld 41">
            <a:extLst>
              <a:ext uri="{FF2B5EF4-FFF2-40B4-BE49-F238E27FC236}">
                <a16:creationId xmlns:a16="http://schemas.microsoft.com/office/drawing/2014/main" id="{F14E3C04-55C3-47BA-BA14-407BCF794ED2}"/>
              </a:ext>
            </a:extLst>
          </p:cNvPr>
          <p:cNvSpPr txBox="1"/>
          <p:nvPr/>
        </p:nvSpPr>
        <p:spPr>
          <a:xfrm>
            <a:off x="7771788" y="4340814"/>
            <a:ext cx="1167617" cy="230832"/>
          </a:xfrm>
          <a:prstGeom prst="rect">
            <a:avLst/>
          </a:prstGeom>
          <a:noFill/>
        </p:spPr>
        <p:txBody>
          <a:bodyPr wrap="square" rtlCol="0">
            <a:spAutoFit/>
          </a:bodyPr>
          <a:lstStyle/>
          <a:p>
            <a:pPr algn="ctr"/>
            <a:r>
              <a:rPr lang="de-DE" sz="900" dirty="0"/>
              <a:t>Religion</a:t>
            </a:r>
          </a:p>
        </p:txBody>
      </p:sp>
      <p:sp>
        <p:nvSpPr>
          <p:cNvPr id="43" name="Textfeld 42">
            <a:extLst>
              <a:ext uri="{FF2B5EF4-FFF2-40B4-BE49-F238E27FC236}">
                <a16:creationId xmlns:a16="http://schemas.microsoft.com/office/drawing/2014/main" id="{92D667CF-DE20-48F2-B876-D2582E386BBC}"/>
              </a:ext>
            </a:extLst>
          </p:cNvPr>
          <p:cNvSpPr txBox="1"/>
          <p:nvPr/>
        </p:nvSpPr>
        <p:spPr>
          <a:xfrm>
            <a:off x="7925782" y="3791829"/>
            <a:ext cx="1167617" cy="369332"/>
          </a:xfrm>
          <a:prstGeom prst="rect">
            <a:avLst/>
          </a:prstGeom>
          <a:noFill/>
        </p:spPr>
        <p:txBody>
          <a:bodyPr wrap="square" rtlCol="0">
            <a:spAutoFit/>
          </a:bodyPr>
          <a:lstStyle/>
          <a:p>
            <a:pPr algn="ctr"/>
            <a:r>
              <a:rPr lang="de-DE" sz="900" dirty="0"/>
              <a:t>Freizeit-</a:t>
            </a:r>
          </a:p>
          <a:p>
            <a:pPr algn="ctr"/>
            <a:r>
              <a:rPr lang="de-DE" sz="900" dirty="0"/>
              <a:t>verhalten</a:t>
            </a:r>
          </a:p>
        </p:txBody>
      </p:sp>
      <p:sp>
        <p:nvSpPr>
          <p:cNvPr id="44" name="Textfeld 43">
            <a:extLst>
              <a:ext uri="{FF2B5EF4-FFF2-40B4-BE49-F238E27FC236}">
                <a16:creationId xmlns:a16="http://schemas.microsoft.com/office/drawing/2014/main" id="{FBE33B7D-015F-4451-83CD-61F0F4E9CA98}"/>
              </a:ext>
            </a:extLst>
          </p:cNvPr>
          <p:cNvSpPr txBox="1"/>
          <p:nvPr/>
        </p:nvSpPr>
        <p:spPr>
          <a:xfrm>
            <a:off x="7975448" y="3365826"/>
            <a:ext cx="1167617" cy="369332"/>
          </a:xfrm>
          <a:prstGeom prst="rect">
            <a:avLst/>
          </a:prstGeom>
          <a:noFill/>
        </p:spPr>
        <p:txBody>
          <a:bodyPr wrap="square" rtlCol="0">
            <a:spAutoFit/>
          </a:bodyPr>
          <a:lstStyle/>
          <a:p>
            <a:pPr algn="ctr"/>
            <a:r>
              <a:rPr lang="de-DE" sz="900" dirty="0" err="1"/>
              <a:t>Gewohn</a:t>
            </a:r>
            <a:r>
              <a:rPr lang="de-DE" sz="900" dirty="0"/>
              <a:t>-</a:t>
            </a:r>
          </a:p>
          <a:p>
            <a:pPr algn="ctr"/>
            <a:r>
              <a:rPr lang="de-DE" sz="900" dirty="0" err="1"/>
              <a:t>heiten</a:t>
            </a:r>
            <a:endParaRPr lang="de-DE" sz="900" dirty="0"/>
          </a:p>
        </p:txBody>
      </p:sp>
      <p:sp>
        <p:nvSpPr>
          <p:cNvPr id="45" name="Textfeld 44">
            <a:extLst>
              <a:ext uri="{FF2B5EF4-FFF2-40B4-BE49-F238E27FC236}">
                <a16:creationId xmlns:a16="http://schemas.microsoft.com/office/drawing/2014/main" id="{AB859C40-DE97-4F84-BB8C-1CF6CA7161EB}"/>
              </a:ext>
            </a:extLst>
          </p:cNvPr>
          <p:cNvSpPr txBox="1"/>
          <p:nvPr/>
        </p:nvSpPr>
        <p:spPr>
          <a:xfrm>
            <a:off x="7810732" y="2885041"/>
            <a:ext cx="1167617" cy="230832"/>
          </a:xfrm>
          <a:prstGeom prst="rect">
            <a:avLst/>
          </a:prstGeom>
          <a:noFill/>
        </p:spPr>
        <p:txBody>
          <a:bodyPr wrap="square" rtlCol="0">
            <a:spAutoFit/>
          </a:bodyPr>
          <a:lstStyle/>
          <a:p>
            <a:pPr algn="ctr"/>
            <a:r>
              <a:rPr lang="de-DE" sz="900" dirty="0"/>
              <a:t>Einkommen</a:t>
            </a:r>
          </a:p>
        </p:txBody>
      </p:sp>
      <p:sp>
        <p:nvSpPr>
          <p:cNvPr id="46" name="Rechteck 45">
            <a:extLst>
              <a:ext uri="{FF2B5EF4-FFF2-40B4-BE49-F238E27FC236}">
                <a16:creationId xmlns:a16="http://schemas.microsoft.com/office/drawing/2014/main" id="{9C049DB5-CCA3-44AA-853A-E2B464F23BA8}"/>
              </a:ext>
            </a:extLst>
          </p:cNvPr>
          <p:cNvSpPr/>
          <p:nvPr/>
        </p:nvSpPr>
        <p:spPr>
          <a:xfrm>
            <a:off x="7114440" y="4289610"/>
            <a:ext cx="83489" cy="5527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48" name="Gerader Verbinder 47">
            <a:extLst>
              <a:ext uri="{FF2B5EF4-FFF2-40B4-BE49-F238E27FC236}">
                <a16:creationId xmlns:a16="http://schemas.microsoft.com/office/drawing/2014/main" id="{0DA870DC-6947-460B-A058-F1FAFE4552A4}"/>
              </a:ext>
            </a:extLst>
          </p:cNvPr>
          <p:cNvCxnSpPr>
            <a:cxnSpLocks/>
          </p:cNvCxnSpPr>
          <p:nvPr/>
        </p:nvCxnSpPr>
        <p:spPr>
          <a:xfrm>
            <a:off x="6281191" y="3049368"/>
            <a:ext cx="438589" cy="354675"/>
          </a:xfrm>
          <a:prstGeom prst="line">
            <a:avLst/>
          </a:prstGeom>
          <a:ln w="19050"/>
        </p:spPr>
        <p:style>
          <a:lnRef idx="1">
            <a:schemeClr val="dk1"/>
          </a:lnRef>
          <a:fillRef idx="0">
            <a:schemeClr val="dk1"/>
          </a:fillRef>
          <a:effectRef idx="0">
            <a:schemeClr val="dk1"/>
          </a:effectRef>
          <a:fontRef idx="minor">
            <a:schemeClr val="tx1"/>
          </a:fontRef>
        </p:style>
      </p:cxnSp>
      <p:cxnSp>
        <p:nvCxnSpPr>
          <p:cNvPr id="51" name="Gerader Verbinder 50">
            <a:extLst>
              <a:ext uri="{FF2B5EF4-FFF2-40B4-BE49-F238E27FC236}">
                <a16:creationId xmlns:a16="http://schemas.microsoft.com/office/drawing/2014/main" id="{A4E5CD54-0620-47C3-A30E-870516476BE1}"/>
              </a:ext>
            </a:extLst>
          </p:cNvPr>
          <p:cNvCxnSpPr>
            <a:cxnSpLocks/>
          </p:cNvCxnSpPr>
          <p:nvPr/>
        </p:nvCxnSpPr>
        <p:spPr>
          <a:xfrm flipV="1">
            <a:off x="7577928" y="3054796"/>
            <a:ext cx="458504" cy="349247"/>
          </a:xfrm>
          <a:prstGeom prst="line">
            <a:avLst/>
          </a:prstGeom>
          <a:ln w="19050"/>
        </p:spPr>
        <p:style>
          <a:lnRef idx="1">
            <a:schemeClr val="dk1"/>
          </a:lnRef>
          <a:fillRef idx="0">
            <a:schemeClr val="dk1"/>
          </a:fillRef>
          <a:effectRef idx="0">
            <a:schemeClr val="dk1"/>
          </a:effectRef>
          <a:fontRef idx="minor">
            <a:schemeClr val="tx1"/>
          </a:fontRef>
        </p:style>
      </p:cxnSp>
      <p:cxnSp>
        <p:nvCxnSpPr>
          <p:cNvPr id="54" name="Gerader Verbinder 53">
            <a:extLst>
              <a:ext uri="{FF2B5EF4-FFF2-40B4-BE49-F238E27FC236}">
                <a16:creationId xmlns:a16="http://schemas.microsoft.com/office/drawing/2014/main" id="{E7B800B6-0C92-439D-B0AE-4E7CD2C41341}"/>
              </a:ext>
            </a:extLst>
          </p:cNvPr>
          <p:cNvCxnSpPr/>
          <p:nvPr/>
        </p:nvCxnSpPr>
        <p:spPr>
          <a:xfrm flipH="1">
            <a:off x="6460890" y="4156115"/>
            <a:ext cx="389309" cy="454641"/>
          </a:xfrm>
          <a:prstGeom prst="line">
            <a:avLst/>
          </a:prstGeom>
          <a:ln w="19050"/>
        </p:spPr>
        <p:style>
          <a:lnRef idx="1">
            <a:schemeClr val="dk1"/>
          </a:lnRef>
          <a:fillRef idx="0">
            <a:schemeClr val="dk1"/>
          </a:fillRef>
          <a:effectRef idx="0">
            <a:schemeClr val="dk1"/>
          </a:effectRef>
          <a:fontRef idx="minor">
            <a:schemeClr val="tx1"/>
          </a:fontRef>
        </p:style>
      </p:cxnSp>
      <p:cxnSp>
        <p:nvCxnSpPr>
          <p:cNvPr id="56" name="Gerader Verbinder 55">
            <a:extLst>
              <a:ext uri="{FF2B5EF4-FFF2-40B4-BE49-F238E27FC236}">
                <a16:creationId xmlns:a16="http://schemas.microsoft.com/office/drawing/2014/main" id="{67D3A3BC-6C45-4CCA-A945-18D74EB7D74E}"/>
              </a:ext>
            </a:extLst>
          </p:cNvPr>
          <p:cNvCxnSpPr>
            <a:cxnSpLocks/>
          </p:cNvCxnSpPr>
          <p:nvPr/>
        </p:nvCxnSpPr>
        <p:spPr>
          <a:xfrm>
            <a:off x="7469453" y="4177798"/>
            <a:ext cx="383023" cy="425696"/>
          </a:xfrm>
          <a:prstGeom prst="line">
            <a:avLst/>
          </a:prstGeom>
          <a:ln w="19050"/>
        </p:spPr>
        <p:style>
          <a:lnRef idx="1">
            <a:schemeClr val="dk1"/>
          </a:lnRef>
          <a:fillRef idx="0">
            <a:schemeClr val="dk1"/>
          </a:fillRef>
          <a:effectRef idx="0">
            <a:schemeClr val="dk1"/>
          </a:effectRef>
          <a:fontRef idx="minor">
            <a:schemeClr val="tx1"/>
          </a:fontRef>
        </p:style>
      </p:cxnSp>
      <p:sp>
        <p:nvSpPr>
          <p:cNvPr id="59" name="Textfeld 58">
            <a:extLst>
              <a:ext uri="{FF2B5EF4-FFF2-40B4-BE49-F238E27FC236}">
                <a16:creationId xmlns:a16="http://schemas.microsoft.com/office/drawing/2014/main" id="{C7493C2B-8FF7-4C19-98BC-76A0AEDC82A2}"/>
              </a:ext>
            </a:extLst>
          </p:cNvPr>
          <p:cNvSpPr txBox="1"/>
          <p:nvPr/>
        </p:nvSpPr>
        <p:spPr>
          <a:xfrm>
            <a:off x="5790386" y="3236380"/>
            <a:ext cx="1167617" cy="507831"/>
          </a:xfrm>
          <a:prstGeom prst="rect">
            <a:avLst/>
          </a:prstGeom>
          <a:noFill/>
        </p:spPr>
        <p:txBody>
          <a:bodyPr wrap="square" rtlCol="0">
            <a:spAutoFit/>
          </a:bodyPr>
          <a:lstStyle/>
          <a:p>
            <a:pPr algn="ctr"/>
            <a:r>
              <a:rPr lang="de-DE" sz="900" dirty="0"/>
              <a:t>Religion </a:t>
            </a:r>
          </a:p>
          <a:p>
            <a:pPr algn="ctr"/>
            <a:r>
              <a:rPr lang="de-DE" sz="900" dirty="0"/>
              <a:t>und </a:t>
            </a:r>
            <a:r>
              <a:rPr lang="de-DE" sz="900" dirty="0" err="1"/>
              <a:t>Weltan</a:t>
            </a:r>
            <a:r>
              <a:rPr lang="de-DE" sz="900" dirty="0"/>
              <a:t>-</a:t>
            </a:r>
          </a:p>
          <a:p>
            <a:pPr algn="ctr"/>
            <a:r>
              <a:rPr lang="de-DE" sz="900" dirty="0" err="1"/>
              <a:t>schauung</a:t>
            </a:r>
            <a:endParaRPr lang="de-DE" sz="900" dirty="0"/>
          </a:p>
        </p:txBody>
      </p:sp>
      <p:sp>
        <p:nvSpPr>
          <p:cNvPr id="60" name="Textfeld 59">
            <a:extLst>
              <a:ext uri="{FF2B5EF4-FFF2-40B4-BE49-F238E27FC236}">
                <a16:creationId xmlns:a16="http://schemas.microsoft.com/office/drawing/2014/main" id="{F6886030-D7CF-4F21-9E9E-B732BC262C9D}"/>
              </a:ext>
            </a:extLst>
          </p:cNvPr>
          <p:cNvSpPr txBox="1"/>
          <p:nvPr/>
        </p:nvSpPr>
        <p:spPr>
          <a:xfrm>
            <a:off x="5862744" y="3970510"/>
            <a:ext cx="1167617" cy="507831"/>
          </a:xfrm>
          <a:prstGeom prst="rect">
            <a:avLst/>
          </a:prstGeom>
          <a:noFill/>
        </p:spPr>
        <p:txBody>
          <a:bodyPr wrap="square" rtlCol="0">
            <a:spAutoFit/>
          </a:bodyPr>
          <a:lstStyle/>
          <a:p>
            <a:pPr algn="ctr"/>
            <a:r>
              <a:rPr lang="de-DE" sz="900" dirty="0"/>
              <a:t>Ethnische</a:t>
            </a:r>
          </a:p>
          <a:p>
            <a:pPr algn="ctr"/>
            <a:r>
              <a:rPr lang="de-DE" sz="900" dirty="0"/>
              <a:t>Zugehörig-</a:t>
            </a:r>
          </a:p>
          <a:p>
            <a:pPr algn="ctr"/>
            <a:r>
              <a:rPr lang="de-DE" sz="900" dirty="0" err="1"/>
              <a:t>keit</a:t>
            </a:r>
            <a:endParaRPr lang="de-DE" sz="900" dirty="0"/>
          </a:p>
        </p:txBody>
      </p:sp>
      <p:sp>
        <p:nvSpPr>
          <p:cNvPr id="61" name="Textfeld 60">
            <a:extLst>
              <a:ext uri="{FF2B5EF4-FFF2-40B4-BE49-F238E27FC236}">
                <a16:creationId xmlns:a16="http://schemas.microsoft.com/office/drawing/2014/main" id="{E4331D26-5473-4587-B7C3-83ADB4B0B9A1}"/>
              </a:ext>
            </a:extLst>
          </p:cNvPr>
          <p:cNvSpPr txBox="1"/>
          <p:nvPr/>
        </p:nvSpPr>
        <p:spPr>
          <a:xfrm>
            <a:off x="6537496" y="4406016"/>
            <a:ext cx="1167617" cy="369332"/>
          </a:xfrm>
          <a:prstGeom prst="rect">
            <a:avLst/>
          </a:prstGeom>
          <a:noFill/>
        </p:spPr>
        <p:txBody>
          <a:bodyPr wrap="square" rtlCol="0">
            <a:spAutoFit/>
          </a:bodyPr>
          <a:lstStyle/>
          <a:p>
            <a:pPr algn="ctr"/>
            <a:r>
              <a:rPr lang="de-DE" sz="900" dirty="0"/>
              <a:t>Physische Fähigkeiten</a:t>
            </a:r>
          </a:p>
        </p:txBody>
      </p:sp>
      <p:sp>
        <p:nvSpPr>
          <p:cNvPr id="62" name="Textfeld 61">
            <a:extLst>
              <a:ext uri="{FF2B5EF4-FFF2-40B4-BE49-F238E27FC236}">
                <a16:creationId xmlns:a16="http://schemas.microsoft.com/office/drawing/2014/main" id="{166F909C-4AD9-4094-8051-CF143FADDEE5}"/>
              </a:ext>
            </a:extLst>
          </p:cNvPr>
          <p:cNvSpPr txBox="1"/>
          <p:nvPr/>
        </p:nvSpPr>
        <p:spPr>
          <a:xfrm>
            <a:off x="7350219" y="3984444"/>
            <a:ext cx="1167617" cy="369332"/>
          </a:xfrm>
          <a:prstGeom prst="rect">
            <a:avLst/>
          </a:prstGeom>
          <a:noFill/>
        </p:spPr>
        <p:txBody>
          <a:bodyPr wrap="square" rtlCol="0">
            <a:spAutoFit/>
          </a:bodyPr>
          <a:lstStyle/>
          <a:p>
            <a:pPr algn="ctr"/>
            <a:r>
              <a:rPr lang="de-DE" sz="900" dirty="0"/>
              <a:t>Sexuelle Orientierung</a:t>
            </a:r>
          </a:p>
        </p:txBody>
      </p:sp>
      <p:sp>
        <p:nvSpPr>
          <p:cNvPr id="63" name="Textfeld 62">
            <a:extLst>
              <a:ext uri="{FF2B5EF4-FFF2-40B4-BE49-F238E27FC236}">
                <a16:creationId xmlns:a16="http://schemas.microsoft.com/office/drawing/2014/main" id="{C5E7A0E2-ABF3-4499-9E55-5D9F85A6DB11}"/>
              </a:ext>
            </a:extLst>
          </p:cNvPr>
          <p:cNvSpPr txBox="1"/>
          <p:nvPr/>
        </p:nvSpPr>
        <p:spPr>
          <a:xfrm>
            <a:off x="7327207" y="3389432"/>
            <a:ext cx="1167617" cy="230832"/>
          </a:xfrm>
          <a:prstGeom prst="rect">
            <a:avLst/>
          </a:prstGeom>
          <a:noFill/>
        </p:spPr>
        <p:txBody>
          <a:bodyPr wrap="square" rtlCol="0">
            <a:spAutoFit/>
          </a:bodyPr>
          <a:lstStyle/>
          <a:p>
            <a:pPr algn="ctr"/>
            <a:r>
              <a:rPr lang="de-DE" sz="900" dirty="0"/>
              <a:t>Geschlecht</a:t>
            </a:r>
          </a:p>
        </p:txBody>
      </p:sp>
      <p:sp>
        <p:nvSpPr>
          <p:cNvPr id="64" name="Textfeld 63">
            <a:extLst>
              <a:ext uri="{FF2B5EF4-FFF2-40B4-BE49-F238E27FC236}">
                <a16:creationId xmlns:a16="http://schemas.microsoft.com/office/drawing/2014/main" id="{F187CBC6-F9DD-4198-BAB3-DD108E949A51}"/>
              </a:ext>
            </a:extLst>
          </p:cNvPr>
          <p:cNvSpPr txBox="1"/>
          <p:nvPr/>
        </p:nvSpPr>
        <p:spPr>
          <a:xfrm>
            <a:off x="8720342" y="5582606"/>
            <a:ext cx="3058851" cy="553998"/>
          </a:xfrm>
          <a:prstGeom prst="rect">
            <a:avLst/>
          </a:prstGeom>
          <a:noFill/>
        </p:spPr>
        <p:txBody>
          <a:bodyPr wrap="none" rtlCol="0">
            <a:spAutoFit/>
          </a:bodyPr>
          <a:lstStyle/>
          <a:p>
            <a:r>
              <a:rPr lang="de-DE" sz="1000" dirty="0"/>
              <a:t>Abb.: Eigene Darstellung, nach </a:t>
            </a:r>
            <a:r>
              <a:rPr lang="en-US" sz="1000" dirty="0" err="1"/>
              <a:t>Gardenswartz</a:t>
            </a:r>
            <a:r>
              <a:rPr lang="en-US" sz="1000" dirty="0"/>
              <a:t>, Lee; </a:t>
            </a:r>
          </a:p>
          <a:p>
            <a:r>
              <a:rPr lang="en-US" sz="1000" dirty="0"/>
              <a:t> Rowe, Anita (1998): Managing diversity in health care. </a:t>
            </a:r>
          </a:p>
          <a:p>
            <a:r>
              <a:rPr lang="en-US" sz="1000" dirty="0"/>
              <a:t>Jossey-Bass: San Francisco</a:t>
            </a:r>
            <a:endParaRPr lang="de-DE" sz="1000" dirty="0"/>
          </a:p>
        </p:txBody>
      </p:sp>
      <p:sp>
        <p:nvSpPr>
          <p:cNvPr id="65" name="Textfeld 64">
            <a:extLst>
              <a:ext uri="{FF2B5EF4-FFF2-40B4-BE49-F238E27FC236}">
                <a16:creationId xmlns:a16="http://schemas.microsoft.com/office/drawing/2014/main" id="{FF7B4E91-9C3D-4EFB-8A1D-E0717E9DB003}"/>
              </a:ext>
            </a:extLst>
          </p:cNvPr>
          <p:cNvSpPr txBox="1"/>
          <p:nvPr/>
        </p:nvSpPr>
        <p:spPr>
          <a:xfrm>
            <a:off x="6413589" y="3595873"/>
            <a:ext cx="1520438" cy="261610"/>
          </a:xfrm>
          <a:prstGeom prst="rect">
            <a:avLst/>
          </a:prstGeom>
          <a:noFill/>
        </p:spPr>
        <p:txBody>
          <a:bodyPr wrap="square" rtlCol="0">
            <a:spAutoFit/>
          </a:bodyPr>
          <a:lstStyle/>
          <a:p>
            <a:pPr algn="ctr"/>
            <a:r>
              <a:rPr lang="de-DE" sz="1100" b="1" dirty="0"/>
              <a:t>Persönlichkeit</a:t>
            </a:r>
          </a:p>
        </p:txBody>
      </p:sp>
      <p:sp>
        <p:nvSpPr>
          <p:cNvPr id="66" name="Rechteck 65">
            <a:extLst>
              <a:ext uri="{FF2B5EF4-FFF2-40B4-BE49-F238E27FC236}">
                <a16:creationId xmlns:a16="http://schemas.microsoft.com/office/drawing/2014/main" id="{BC5CD661-BA7B-4A3D-8C5D-182869508177}"/>
              </a:ext>
            </a:extLst>
          </p:cNvPr>
          <p:cNvSpPr/>
          <p:nvPr/>
        </p:nvSpPr>
        <p:spPr>
          <a:xfrm>
            <a:off x="2085769" y="2357050"/>
            <a:ext cx="2230449" cy="1754326"/>
          </a:xfrm>
          <a:prstGeom prst="rect">
            <a:avLst/>
          </a:prstGeom>
          <a:ln w="28575">
            <a:solidFill>
              <a:srgbClr val="FF0000"/>
            </a:solidFill>
          </a:ln>
        </p:spPr>
        <p:txBody>
          <a:bodyPr wrap="square">
            <a:spAutoFit/>
          </a:bodyPr>
          <a:lstStyle/>
          <a:p>
            <a:r>
              <a:rPr lang="de-DE" dirty="0"/>
              <a:t>Innere Dimension enthält Kategorien, die durch das Anti-Diskriminierungs-gesetz geschützt werden! </a:t>
            </a:r>
          </a:p>
        </p:txBody>
      </p:sp>
      <p:sp>
        <p:nvSpPr>
          <p:cNvPr id="67" name="Ellipse 66">
            <a:extLst>
              <a:ext uri="{FF2B5EF4-FFF2-40B4-BE49-F238E27FC236}">
                <a16:creationId xmlns:a16="http://schemas.microsoft.com/office/drawing/2014/main" id="{493FC4B7-F21A-4FEB-89E2-4079BBAADD78}"/>
              </a:ext>
            </a:extLst>
          </p:cNvPr>
          <p:cNvSpPr/>
          <p:nvPr/>
        </p:nvSpPr>
        <p:spPr>
          <a:xfrm>
            <a:off x="6056246" y="2611378"/>
            <a:ext cx="2217999" cy="225084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69" name="Gerade Verbindung mit Pfeil 68">
            <a:extLst>
              <a:ext uri="{FF2B5EF4-FFF2-40B4-BE49-F238E27FC236}">
                <a16:creationId xmlns:a16="http://schemas.microsoft.com/office/drawing/2014/main" id="{0380FD15-C059-426E-BAFF-626823D5A372}"/>
              </a:ext>
            </a:extLst>
          </p:cNvPr>
          <p:cNvCxnSpPr/>
          <p:nvPr/>
        </p:nvCxnSpPr>
        <p:spPr>
          <a:xfrm>
            <a:off x="4316218" y="3095664"/>
            <a:ext cx="1779782" cy="30837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49" name="Grafik 48">
            <a:extLst>
              <a:ext uri="{FF2B5EF4-FFF2-40B4-BE49-F238E27FC236}">
                <a16:creationId xmlns:a16="http://schemas.microsoft.com/office/drawing/2014/main" id="{BAC1FE1B-B3B3-47C5-BA42-404814968C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39285" y="87337"/>
            <a:ext cx="1548000" cy="715721"/>
          </a:xfrm>
          <a:prstGeom prst="rect">
            <a:avLst/>
          </a:prstGeom>
        </p:spPr>
      </p:pic>
    </p:spTree>
    <p:extLst>
      <p:ext uri="{BB962C8B-B14F-4D97-AF65-F5344CB8AC3E}">
        <p14:creationId xmlns:p14="http://schemas.microsoft.com/office/powerpoint/2010/main" val="31378508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0CB9E4-451E-41A6-99DD-771788D5F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7" name="Textfeld 6">
            <a:extLst>
              <a:ext uri="{FF2B5EF4-FFF2-40B4-BE49-F238E27FC236}">
                <a16:creationId xmlns:a16="http://schemas.microsoft.com/office/drawing/2014/main" id="{52AAEFFD-AF9F-406E-A92F-DD4C14F8ABBE}"/>
              </a:ext>
            </a:extLst>
          </p:cNvPr>
          <p:cNvSpPr txBox="1"/>
          <p:nvPr/>
        </p:nvSpPr>
        <p:spPr>
          <a:xfrm>
            <a:off x="3211476" y="595832"/>
            <a:ext cx="2989299" cy="1938992"/>
          </a:xfrm>
          <a:prstGeom prst="rect">
            <a:avLst/>
          </a:prstGeom>
          <a:noFill/>
        </p:spPr>
        <p:txBody>
          <a:bodyPr wrap="square" rtlCol="0">
            <a:spAutoFit/>
          </a:bodyPr>
          <a:lstStyle/>
          <a:p>
            <a:r>
              <a:rPr lang="de-DE" sz="6000" dirty="0">
                <a:latin typeface="+mj-lt"/>
              </a:rPr>
              <a:t>Vielen </a:t>
            </a:r>
          </a:p>
          <a:p>
            <a:r>
              <a:rPr lang="de-DE" sz="6000" dirty="0">
                <a:latin typeface="+mj-lt"/>
              </a:rPr>
              <a:t>Dank!</a:t>
            </a:r>
          </a:p>
        </p:txBody>
      </p:sp>
      <p:pic>
        <p:nvPicPr>
          <p:cNvPr id="12" name="Grafik 11">
            <a:extLst>
              <a:ext uri="{FF2B5EF4-FFF2-40B4-BE49-F238E27FC236}">
                <a16:creationId xmlns:a16="http://schemas.microsoft.com/office/drawing/2014/main" id="{A8EEF079-EAA8-46FE-B147-C1AF9F63B10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6185" y="3464794"/>
            <a:ext cx="1548000" cy="715721"/>
          </a:xfrm>
          <a:prstGeom prst="rect">
            <a:avLst/>
          </a:prstGeom>
        </p:spPr>
      </p:pic>
    </p:spTree>
    <p:extLst>
      <p:ext uri="{BB962C8B-B14F-4D97-AF65-F5344CB8AC3E}">
        <p14:creationId xmlns:p14="http://schemas.microsoft.com/office/powerpoint/2010/main" val="2388497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cxnSp>
        <p:nvCxnSpPr>
          <p:cNvPr id="4" name="Gerader Verbinder 3">
            <a:extLst>
              <a:ext uri="{FF2B5EF4-FFF2-40B4-BE49-F238E27FC236}">
                <a16:creationId xmlns:a16="http://schemas.microsoft.com/office/drawing/2014/main" id="{87C9ACEE-9DD1-43CD-B616-BC5DA1ED55ED}"/>
              </a:ext>
            </a:extLst>
          </p:cNvPr>
          <p:cNvCxnSpPr>
            <a:cxnSpLocks/>
          </p:cNvCxnSpPr>
          <p:nvPr/>
        </p:nvCxnSpPr>
        <p:spPr>
          <a:xfrm>
            <a:off x="2406242" y="1325461"/>
            <a:ext cx="0" cy="4412609"/>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6" name="Textfeld 5">
            <a:extLst>
              <a:ext uri="{FF2B5EF4-FFF2-40B4-BE49-F238E27FC236}">
                <a16:creationId xmlns:a16="http://schemas.microsoft.com/office/drawing/2014/main" id="{96141CBF-885E-4C2B-AF69-3B2B24AE2115}"/>
              </a:ext>
            </a:extLst>
          </p:cNvPr>
          <p:cNvSpPr txBox="1"/>
          <p:nvPr/>
        </p:nvSpPr>
        <p:spPr>
          <a:xfrm>
            <a:off x="795884" y="3300932"/>
            <a:ext cx="2989299" cy="461665"/>
          </a:xfrm>
          <a:prstGeom prst="rect">
            <a:avLst/>
          </a:prstGeom>
          <a:noFill/>
        </p:spPr>
        <p:txBody>
          <a:bodyPr wrap="square" rtlCol="0">
            <a:spAutoFit/>
          </a:bodyPr>
          <a:lstStyle/>
          <a:p>
            <a:r>
              <a:rPr lang="de-DE" sz="2400" dirty="0">
                <a:latin typeface="+mj-lt"/>
              </a:rPr>
              <a:t>Quellen</a:t>
            </a:r>
          </a:p>
        </p:txBody>
      </p:sp>
      <p:sp>
        <p:nvSpPr>
          <p:cNvPr id="8" name="Textfeld 7">
            <a:extLst>
              <a:ext uri="{FF2B5EF4-FFF2-40B4-BE49-F238E27FC236}">
                <a16:creationId xmlns:a16="http://schemas.microsoft.com/office/drawing/2014/main" id="{04FF62E7-649C-472A-9467-1160BACC38B2}"/>
              </a:ext>
            </a:extLst>
          </p:cNvPr>
          <p:cNvSpPr txBox="1"/>
          <p:nvPr/>
        </p:nvSpPr>
        <p:spPr>
          <a:xfrm>
            <a:off x="2663512" y="1488539"/>
            <a:ext cx="8732602" cy="3693319"/>
          </a:xfrm>
          <a:prstGeom prst="rect">
            <a:avLst/>
          </a:prstGeom>
          <a:noFill/>
        </p:spPr>
        <p:txBody>
          <a:bodyPr wrap="square" rtlCol="0">
            <a:spAutoFit/>
          </a:bodyPr>
          <a:lstStyle/>
          <a:p>
            <a:r>
              <a:rPr lang="de-DE" dirty="0"/>
              <a:t>Deutsches Zentrum für Integrations- und Migrationsforschung (</a:t>
            </a:r>
            <a:r>
              <a:rPr lang="de-DE" dirty="0" err="1"/>
              <a:t>DeZIM</a:t>
            </a:r>
            <a:r>
              <a:rPr lang="de-DE" dirty="0"/>
              <a:t>). (2022). </a:t>
            </a:r>
            <a:r>
              <a:rPr lang="de-DE" i="1" dirty="0"/>
              <a:t>Rassistische Realitäten: Wie setzt sich Deutschland mit Rassismus auseinander? Auftaktstudie zum Nationalen Diskriminierungs- und </a:t>
            </a:r>
            <a:r>
              <a:rPr lang="de-DE" i="1" dirty="0" err="1"/>
              <a:t>Rassismusmonitor</a:t>
            </a:r>
            <a:r>
              <a:rPr lang="de-DE" i="1" dirty="0"/>
              <a:t> (</a:t>
            </a:r>
            <a:r>
              <a:rPr lang="de-DE" i="1" dirty="0" err="1"/>
              <a:t>NaDiRa</a:t>
            </a:r>
            <a:r>
              <a:rPr lang="de-DE" i="1" dirty="0"/>
              <a:t>)</a:t>
            </a:r>
            <a:r>
              <a:rPr lang="de-DE" dirty="0"/>
              <a:t>. </a:t>
            </a:r>
            <a:r>
              <a:rPr lang="de-DE" dirty="0" err="1"/>
              <a:t>DeZIM</a:t>
            </a:r>
            <a:r>
              <a:rPr lang="de-DE" dirty="0"/>
              <a:t>.</a:t>
            </a:r>
          </a:p>
          <a:p>
            <a:endParaRPr lang="de-DE" dirty="0"/>
          </a:p>
          <a:p>
            <a:r>
              <a:rPr lang="de-DE" dirty="0"/>
              <a:t>Deutsches Zentrum für Integrations- und Migrationsforschung (</a:t>
            </a:r>
            <a:r>
              <a:rPr lang="de-DE" dirty="0" err="1"/>
              <a:t>DeZIM</a:t>
            </a:r>
            <a:r>
              <a:rPr lang="de-DE" dirty="0"/>
              <a:t>). (2023). </a:t>
            </a:r>
            <a:r>
              <a:rPr lang="de-DE" i="1" dirty="0"/>
              <a:t>Rassismus und seine Symptome. Bericht des Nationalen Diskriminierungs- und </a:t>
            </a:r>
            <a:r>
              <a:rPr lang="de-DE" i="1" dirty="0" err="1"/>
              <a:t>Rassismusmonitor</a:t>
            </a:r>
            <a:r>
              <a:rPr lang="de-DE" i="1" dirty="0"/>
              <a:t> (</a:t>
            </a:r>
            <a:r>
              <a:rPr lang="de-DE" i="1" dirty="0" err="1"/>
              <a:t>NaDiRa</a:t>
            </a:r>
            <a:r>
              <a:rPr lang="de-DE" i="1" dirty="0"/>
              <a:t>)</a:t>
            </a:r>
            <a:r>
              <a:rPr lang="de-DE" dirty="0"/>
              <a:t>. </a:t>
            </a:r>
            <a:r>
              <a:rPr lang="de-DE" dirty="0" err="1"/>
              <a:t>DeZIM</a:t>
            </a:r>
            <a:r>
              <a:rPr lang="de-DE" dirty="0"/>
              <a:t>.</a:t>
            </a:r>
          </a:p>
          <a:p>
            <a:endParaRPr lang="de-DE" dirty="0"/>
          </a:p>
          <a:p>
            <a:r>
              <a:rPr lang="de-DE" dirty="0" err="1"/>
              <a:t>Gardenswartz</a:t>
            </a:r>
            <a:r>
              <a:rPr lang="de-DE" dirty="0"/>
              <a:t>, L., &amp; Rowe, A. (1998). </a:t>
            </a:r>
            <a:r>
              <a:rPr lang="de-DE" i="1" dirty="0"/>
              <a:t>Managing </a:t>
            </a:r>
            <a:r>
              <a:rPr lang="de-DE" i="1" dirty="0" err="1"/>
              <a:t>diversity</a:t>
            </a:r>
            <a:r>
              <a:rPr lang="de-DE" i="1" dirty="0"/>
              <a:t> in </a:t>
            </a:r>
            <a:r>
              <a:rPr lang="de-DE" i="1" dirty="0" err="1"/>
              <a:t>health</a:t>
            </a:r>
            <a:r>
              <a:rPr lang="de-DE" i="1" dirty="0"/>
              <a:t> care</a:t>
            </a:r>
            <a:r>
              <a:rPr lang="de-DE" dirty="0"/>
              <a:t>. </a:t>
            </a:r>
            <a:r>
              <a:rPr lang="de-DE" dirty="0" err="1"/>
              <a:t>Jossey</a:t>
            </a:r>
            <a:r>
              <a:rPr lang="de-DE" dirty="0"/>
              <a:t>-Bass: San Francisco.</a:t>
            </a:r>
          </a:p>
          <a:p>
            <a:endParaRPr lang="de-DE" dirty="0"/>
          </a:p>
          <a:p>
            <a:r>
              <a:rPr lang="de-DE" dirty="0"/>
              <a:t>Lull, A., et al. (2020). F II Zusammenhänge verstehen: Gewalt. In C. Vogler (Hrsg.), </a:t>
            </a:r>
            <a:r>
              <a:rPr lang="de-DE" i="1" dirty="0" err="1"/>
              <a:t>Pflegias</a:t>
            </a:r>
            <a:r>
              <a:rPr lang="de-DE" i="1" dirty="0"/>
              <a:t> 2</a:t>
            </a:r>
            <a:r>
              <a:rPr lang="de-DE" dirty="0"/>
              <a:t> (S. 844–859). Berlin: Cornelsen Verlag.</a:t>
            </a:r>
          </a:p>
        </p:txBody>
      </p:sp>
      <p:pic>
        <p:nvPicPr>
          <p:cNvPr id="7" name="Grafik 6">
            <a:extLst>
              <a:ext uri="{FF2B5EF4-FFF2-40B4-BE49-F238E27FC236}">
                <a16:creationId xmlns:a16="http://schemas.microsoft.com/office/drawing/2014/main" id="{249E0605-5AC2-4EFD-B063-5DD13DEDB8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30060" y="106387"/>
            <a:ext cx="1548000" cy="715721"/>
          </a:xfrm>
          <a:prstGeom prst="rect">
            <a:avLst/>
          </a:prstGeom>
        </p:spPr>
      </p:pic>
    </p:spTree>
    <p:extLst>
      <p:ext uri="{BB962C8B-B14F-4D97-AF65-F5344CB8AC3E}">
        <p14:creationId xmlns:p14="http://schemas.microsoft.com/office/powerpoint/2010/main" val="2737087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542E3-0137-609E-FC73-7F1CB951D5D0}"/>
            </a:ext>
          </a:extLst>
        </p:cNvPr>
        <p:cNvGrpSpPr/>
        <p:nvPr/>
      </p:nvGrpSpPr>
      <p:grpSpPr>
        <a:xfrm>
          <a:off x="0" y="0"/>
          <a:ext cx="0" cy="0"/>
          <a:chOff x="0" y="0"/>
          <a:chExt cx="0" cy="0"/>
        </a:xfrm>
      </p:grpSpPr>
      <p:sp>
        <p:nvSpPr>
          <p:cNvPr id="6" name="Inhaltsplatzhalter 5">
            <a:extLst>
              <a:ext uri="{FF2B5EF4-FFF2-40B4-BE49-F238E27FC236}">
                <a16:creationId xmlns:a16="http://schemas.microsoft.com/office/drawing/2014/main" id="{1107B136-E959-4757-B9BA-48E4E3B3D24C}"/>
              </a:ext>
            </a:extLst>
          </p:cNvPr>
          <p:cNvSpPr>
            <a:spLocks noGrp="1"/>
          </p:cNvSpPr>
          <p:nvPr>
            <p:ph idx="1"/>
          </p:nvPr>
        </p:nvSpPr>
        <p:spPr>
          <a:xfrm>
            <a:off x="624416" y="1253331"/>
            <a:ext cx="10515600" cy="4351338"/>
          </a:xfrm>
        </p:spPr>
        <p:txBody>
          <a:bodyPr>
            <a:normAutofit/>
          </a:bodyPr>
          <a:lstStyle/>
          <a:p>
            <a:pPr marL="0" indent="0">
              <a:buNone/>
            </a:pPr>
            <a:endParaRPr lang="de-DE" dirty="0"/>
          </a:p>
        </p:txBody>
      </p:sp>
      <p:sp>
        <p:nvSpPr>
          <p:cNvPr id="5" name="Titel 1">
            <a:extLst>
              <a:ext uri="{FF2B5EF4-FFF2-40B4-BE49-F238E27FC236}">
                <a16:creationId xmlns:a16="http://schemas.microsoft.com/office/drawing/2014/main" id="{95076414-2244-1BA6-09C6-BC95C305F3C9}"/>
              </a:ext>
            </a:extLst>
          </p:cNvPr>
          <p:cNvSpPr>
            <a:spLocks noGrp="1"/>
          </p:cNvSpPr>
          <p:nvPr>
            <p:ph type="title"/>
          </p:nvPr>
        </p:nvSpPr>
        <p:spPr>
          <a:xfrm>
            <a:off x="531283" y="1050707"/>
            <a:ext cx="11129433" cy="5340567"/>
          </a:xfrm>
        </p:spPr>
        <p:txBody>
          <a:bodyPr>
            <a:normAutofit fontScale="90000"/>
          </a:bodyPr>
          <a:lstStyle/>
          <a:p>
            <a:pPr lvl="0">
              <a:lnSpc>
                <a:spcPct val="100000"/>
              </a:lnSpc>
            </a:pPr>
            <a:r>
              <a:rPr lang="de-DE" sz="1300" b="1" dirty="0">
                <a:solidFill>
                  <a:srgbClr val="020203"/>
                </a:solidFill>
              </a:rPr>
              <a:t>Impressum</a:t>
            </a:r>
            <a:br>
              <a:rPr lang="de-DE" sz="1000" b="1" dirty="0">
                <a:solidFill>
                  <a:srgbClr val="020203"/>
                </a:solidFill>
              </a:rPr>
            </a:br>
            <a:br>
              <a:rPr lang="de-DE" sz="1000" b="1" dirty="0">
                <a:solidFill>
                  <a:srgbClr val="020203"/>
                </a:solidFill>
              </a:rPr>
            </a:br>
            <a:r>
              <a:rPr lang="de-DE" sz="1000" b="1" dirty="0">
                <a:solidFill>
                  <a:srgbClr val="020203"/>
                </a:solidFill>
              </a:rPr>
              <a:t>Herausgeber*innen:</a:t>
            </a:r>
            <a:br>
              <a:rPr lang="de-DE" sz="1000" b="1" dirty="0">
                <a:solidFill>
                  <a:srgbClr val="020203"/>
                </a:solidFill>
              </a:rPr>
            </a:br>
            <a:r>
              <a:rPr lang="de-DE" sz="1000" dirty="0">
                <a:solidFill>
                  <a:srgbClr val="020203"/>
                </a:solidFill>
              </a:rPr>
              <a:t>Empowerment für Diversität – Allianz für Chancengleichheit in der Gesundheitsversorgung</a:t>
            </a:r>
            <a:br>
              <a:rPr lang="de-DE" sz="1000" dirty="0">
                <a:solidFill>
                  <a:srgbClr val="020203"/>
                </a:solidFill>
              </a:rPr>
            </a:br>
            <a:r>
              <a:rPr lang="de-DE" sz="1000" dirty="0">
                <a:solidFill>
                  <a:schemeClr val="dk1"/>
                </a:solidFill>
              </a:rPr>
              <a:t>Augustenburger Platz 1</a:t>
            </a:r>
            <a:br>
              <a:rPr lang="de-DE" sz="1000" dirty="0">
                <a:solidFill>
                  <a:schemeClr val="dk1"/>
                </a:solidFill>
              </a:rPr>
            </a:br>
            <a:r>
              <a:rPr lang="de-DE" sz="1000" dirty="0">
                <a:solidFill>
                  <a:schemeClr val="dk1"/>
                </a:solidFill>
              </a:rPr>
              <a:t>13353 Berlin</a:t>
            </a:r>
            <a:br>
              <a:rPr lang="de-DE" sz="1000" dirty="0">
                <a:solidFill>
                  <a:schemeClr val="dk1"/>
                </a:solidFill>
              </a:rPr>
            </a:br>
            <a:r>
              <a:rPr lang="de-DE" sz="1000" dirty="0">
                <a:solidFill>
                  <a:schemeClr val="dk1"/>
                </a:solidFill>
              </a:rPr>
              <a:t>www.empowerment.charite.de</a:t>
            </a:r>
            <a:br>
              <a:rPr lang="de-DE" sz="1000" dirty="0">
                <a:solidFill>
                  <a:schemeClr val="dk1"/>
                </a:solidFill>
              </a:rPr>
            </a:br>
            <a:r>
              <a:rPr lang="de-DE" sz="1000" dirty="0">
                <a:solidFill>
                  <a:schemeClr val="dk1"/>
                </a:solidFill>
              </a:rPr>
              <a:t>&amp;</a:t>
            </a:r>
            <a:br>
              <a:rPr lang="de-DE" sz="1000" b="1" dirty="0">
                <a:solidFill>
                  <a:schemeClr val="dk1"/>
                </a:solidFill>
              </a:rPr>
            </a:br>
            <a:r>
              <a:rPr lang="de-DE" sz="1000" dirty="0">
                <a:solidFill>
                  <a:schemeClr val="dk1"/>
                </a:solidFill>
              </a:rPr>
              <a:t>Lindenburg Akademie Aus- und Weiterbildung an der Uniklinik Köln</a:t>
            </a:r>
            <a:br>
              <a:rPr lang="de-DE" sz="1000" dirty="0">
                <a:solidFill>
                  <a:schemeClr val="dk1"/>
                </a:solidFill>
              </a:rPr>
            </a:br>
            <a:r>
              <a:rPr lang="de-DE" sz="1000" dirty="0">
                <a:solidFill>
                  <a:schemeClr val="dk1"/>
                </a:solidFill>
              </a:rPr>
              <a:t>Gleueler Straße 176-178 50935 Köln</a:t>
            </a:r>
            <a:br>
              <a:rPr lang="de-DE" sz="1000" dirty="0">
                <a:solidFill>
                  <a:schemeClr val="dk1"/>
                </a:solidFill>
              </a:rPr>
            </a:br>
            <a:r>
              <a:rPr lang="de-DE" sz="1000" dirty="0">
                <a:solidFill>
                  <a:schemeClr val="dk1"/>
                </a:solidFill>
              </a:rPr>
              <a:t>Schule für Pflegefachberufe der Lindenburg Akademie</a:t>
            </a:r>
            <a:br>
              <a:rPr lang="de-DE" sz="1000" dirty="0">
                <a:solidFill>
                  <a:schemeClr val="dk1"/>
                </a:solidFill>
              </a:rPr>
            </a:br>
            <a:r>
              <a:rPr lang="de-DE" sz="1000" dirty="0">
                <a:solidFill>
                  <a:schemeClr val="dk1"/>
                </a:solidFill>
              </a:rPr>
              <a:t>Scheidtweiler Straße 11-13 50933 Köln</a:t>
            </a:r>
            <a:br>
              <a:rPr lang="de-DE" sz="1000" dirty="0"/>
            </a:br>
            <a:r>
              <a:rPr lang="de-DE" sz="1000" dirty="0">
                <a:hlinkClick r:id="rId2"/>
              </a:rPr>
              <a:t>www.uk-koeln.de/lehre/lindenburg-akademie/</a:t>
            </a:r>
            <a:br>
              <a:rPr lang="de-DE" sz="1000" dirty="0"/>
            </a:br>
            <a:br>
              <a:rPr lang="de-DE" sz="1000" b="1" dirty="0">
                <a:solidFill>
                  <a:schemeClr val="dk1"/>
                </a:solidFill>
              </a:rPr>
            </a:br>
            <a:r>
              <a:rPr lang="de-DE" sz="1000" b="1" dirty="0">
                <a:solidFill>
                  <a:schemeClr val="dk1"/>
                </a:solidFill>
              </a:rPr>
              <a:t>Autorin: </a:t>
            </a:r>
            <a:r>
              <a:rPr lang="de-DE" sz="1000" dirty="0">
                <a:solidFill>
                  <a:schemeClr val="dk1"/>
                </a:solidFill>
              </a:rPr>
              <a:t>Melanie Baltes</a:t>
            </a:r>
            <a:br>
              <a:rPr lang="de-DE" sz="1000" dirty="0"/>
            </a:br>
            <a:br>
              <a:rPr lang="de-DE" sz="1000" dirty="0"/>
            </a:br>
            <a:r>
              <a:rPr lang="de-DE" sz="1000" dirty="0"/>
              <a:t>CC BY-ND 4.0  </a:t>
            </a:r>
            <a:br>
              <a:rPr lang="de-DE" sz="1000" dirty="0"/>
            </a:br>
            <a:br>
              <a:rPr lang="de-DE" sz="1000" dirty="0"/>
            </a:br>
            <a:r>
              <a:rPr lang="de-DE" sz="1000" dirty="0">
                <a:solidFill>
                  <a:schemeClr val="dk1"/>
                </a:solidFill>
              </a:rPr>
              <a:t>https://creativecommons.org/licenses/by-nd/4.0/deed.de</a:t>
            </a:r>
            <a:br>
              <a:rPr lang="de-DE" sz="1000" dirty="0">
                <a:solidFill>
                  <a:schemeClr val="dk1"/>
                </a:solidFill>
              </a:rPr>
            </a:br>
            <a:br>
              <a:rPr lang="de-DE" sz="1000" dirty="0"/>
            </a:br>
            <a:r>
              <a:rPr lang="de-DE" sz="1000" dirty="0"/>
              <a:t>Dieses Bildungsmaterial ist urheberrechtlich geschützt und – soweit nicht anders angegeben – lizenziert unter der Lizenz Creative Commons Namensnennung-Keine Bearbeitung 4.0 International (CC BY-ND 4.0). Das bedeutet, dass es von allen interessierten Personen zu jedem Zweck ohne individuelle Zustimmung und kostenlos genutzt werden kann. Dies umfasst Kopien aller Art, jegliche digitale oder physische Weitergabe und Online-Stellung sowie das Teilen, ganz gleich, in welchem Medium oder auf welcher Plattform. Bei der Nutzung müssen zumindest die Hinweise auf Autor*in (wie oben angegeben) und Lizenz beibehalten werden. Nicht gestattet ist es, das Material in geänderter Form oder Fassung zu veröffentlichen und/oder mit der Öffentlichkeit zu teilen (ND=Keine Bearbeitung). Details ergeben sich aus dem Lizenztext, der abrufbar ist unter https://creativecommons.org/licenses/by-nd/4.0/legalcode.de.</a:t>
            </a:r>
            <a:br>
              <a:rPr lang="de-DE" sz="1000" dirty="0"/>
            </a:br>
            <a:br>
              <a:rPr lang="de-DE" sz="1000" dirty="0"/>
            </a:br>
            <a:r>
              <a:rPr lang="de-DE" sz="1000" dirty="0"/>
              <a:t>Von der ND-Einschränkung (ND = Keine Bearbeitung) ausgenommen (also ausdrücklich erlaubt) sind didaktische Änderungen im Rahmen der Verwendung im Unterricht. Darunter fallen insbesondere die Anpassung des Ablaufs von Übungen an die berufsspezifischen Anforderungen jeweiliger Zielgruppen (z.B. Medizinstudierende, Auszubildende zur Pflegefachperson etc.) und die Übertragung in einfache Sprache. Die Online-Stellung solcher Änderungen muss bei den Autor*innen angefragt werden.</a:t>
            </a:r>
            <a:br>
              <a:rPr lang="de-DE" sz="1000" dirty="0"/>
            </a:br>
            <a:br>
              <a:rPr lang="de-DE" sz="1000" dirty="0"/>
            </a:br>
            <a:r>
              <a:rPr lang="de-DE" sz="1000" dirty="0"/>
              <a:t>Von der CC-Lizenz ausgenommen sind die in der Veröffentlichung zitierten Fremdabbildungen. Diese werden nach der Zitatregelung in § 51 des Urhebergesetztes (UrhG) verwendet.</a:t>
            </a:r>
            <a:br>
              <a:rPr lang="de-DE" sz="1000" dirty="0"/>
            </a:br>
            <a:br>
              <a:rPr lang="de-DE" sz="1000" dirty="0">
                <a:solidFill>
                  <a:schemeClr val="dk1"/>
                </a:solidFill>
              </a:rPr>
            </a:br>
            <a:r>
              <a:rPr lang="de-DE" sz="1000" dirty="0">
                <a:solidFill>
                  <a:schemeClr val="dk1"/>
                </a:solidFill>
              </a:rPr>
              <a:t>Das Bildungsmaterial wurde entwickelt im Rahmen des Programms „Empowerment für Diversität – Allianz für Chancengerechtigkeit in der Gesundheitsversorgung“, angesiedelt an die Charité – Universitätsmedizin, gefördert von der Stiftung Mercator.</a:t>
            </a:r>
            <a:br>
              <a:rPr lang="de-DE" sz="1000" b="1" dirty="0">
                <a:solidFill>
                  <a:schemeClr val="dk1"/>
                </a:solidFill>
              </a:rPr>
            </a:br>
            <a:br>
              <a:rPr lang="de-DE" sz="1000" b="1" dirty="0">
                <a:solidFill>
                  <a:schemeClr val="dk1"/>
                </a:solidFill>
              </a:rPr>
            </a:br>
            <a:r>
              <a:rPr lang="de-DE" sz="1000" b="1" dirty="0">
                <a:solidFill>
                  <a:schemeClr val="dk1"/>
                </a:solidFill>
              </a:rPr>
              <a:t>Design &amp; Layout: </a:t>
            </a:r>
            <a:r>
              <a:rPr lang="de-DE" sz="1000" dirty="0">
                <a:solidFill>
                  <a:schemeClr val="dk1"/>
                </a:solidFill>
              </a:rPr>
              <a:t>Thomas </a:t>
            </a:r>
            <a:r>
              <a:rPr lang="de-DE" sz="1000" dirty="0" err="1">
                <a:solidFill>
                  <a:schemeClr val="dk1"/>
                </a:solidFill>
              </a:rPr>
              <a:t>Kunicke</a:t>
            </a:r>
            <a:br>
              <a:rPr lang="de-DE" sz="1000" b="1" dirty="0">
                <a:solidFill>
                  <a:schemeClr val="dk1"/>
                </a:solidFill>
              </a:rPr>
            </a:br>
            <a:br>
              <a:rPr lang="de-DE" sz="1000" b="1" dirty="0">
                <a:solidFill>
                  <a:schemeClr val="dk1"/>
                </a:solidFill>
              </a:rPr>
            </a:br>
            <a:r>
              <a:rPr lang="de-DE" sz="1000" b="1" dirty="0">
                <a:solidFill>
                  <a:schemeClr val="dk1"/>
                </a:solidFill>
              </a:rPr>
              <a:t>Erscheinungsjahr: </a:t>
            </a:r>
            <a:r>
              <a:rPr lang="de-DE" sz="1000" dirty="0">
                <a:solidFill>
                  <a:schemeClr val="dk1"/>
                </a:solidFill>
              </a:rPr>
              <a:t>2025</a:t>
            </a:r>
            <a:br>
              <a:rPr lang="de-DE" sz="3200" dirty="0">
                <a:solidFill>
                  <a:srgbClr val="FF0000"/>
                </a:solidFill>
                <a:latin typeface="Comfortaa Light"/>
                <a:ea typeface="Comfortaa Light"/>
                <a:cs typeface="Comfortaa Light"/>
                <a:sym typeface="Comfortaa Light"/>
              </a:rPr>
            </a:br>
            <a:endParaRPr lang="de-DE" sz="3200" dirty="0"/>
          </a:p>
        </p:txBody>
      </p:sp>
      <p:pic>
        <p:nvPicPr>
          <p:cNvPr id="7" name="Grafik 6">
            <a:extLst>
              <a:ext uri="{FF2B5EF4-FFF2-40B4-BE49-F238E27FC236}">
                <a16:creationId xmlns:a16="http://schemas.microsoft.com/office/drawing/2014/main" id="{5D54CF1E-C3ED-8EA4-00EF-8090BE8621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39285" y="87337"/>
            <a:ext cx="1548000" cy="715721"/>
          </a:xfrm>
          <a:prstGeom prst="rect">
            <a:avLst/>
          </a:prstGeom>
        </p:spPr>
      </p:pic>
      <p:pic>
        <p:nvPicPr>
          <p:cNvPr id="2" name="Grafik 1">
            <a:extLst>
              <a:ext uri="{FF2B5EF4-FFF2-40B4-BE49-F238E27FC236}">
                <a16:creationId xmlns:a16="http://schemas.microsoft.com/office/drawing/2014/main" id="{B387D875-D626-A481-D591-D739FC05C042}"/>
              </a:ext>
            </a:extLst>
          </p:cNvPr>
          <p:cNvPicPr>
            <a:picLocks noChangeAspect="1"/>
          </p:cNvPicPr>
          <p:nvPr/>
        </p:nvPicPr>
        <p:blipFill>
          <a:blip r:embed="rId4"/>
          <a:stretch>
            <a:fillRect/>
          </a:stretch>
        </p:blipFill>
        <p:spPr>
          <a:xfrm>
            <a:off x="1317068" y="3128112"/>
            <a:ext cx="859984" cy="300888"/>
          </a:xfrm>
          <a:prstGeom prst="rect">
            <a:avLst/>
          </a:prstGeom>
        </p:spPr>
      </p:pic>
    </p:spTree>
    <p:extLst>
      <p:ext uri="{BB962C8B-B14F-4D97-AF65-F5344CB8AC3E}">
        <p14:creationId xmlns:p14="http://schemas.microsoft.com/office/powerpoint/2010/main" val="4073109467"/>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7A2CA771BC7EAE4880E0AEDFCB1F20E0" ma:contentTypeVersion="7" ma:contentTypeDescription="Ein neues Dokument erstellen." ma:contentTypeScope="" ma:versionID="1c548770b68b405210ba3537f9a1d5da">
  <xsd:schema xmlns:xsd="http://www.w3.org/2001/XMLSchema" xmlns:xs="http://www.w3.org/2001/XMLSchema" xmlns:p="http://schemas.microsoft.com/office/2006/metadata/properties" xmlns:ns2="130c3be4-b0e0-4195-b57a-ee438243e9ba" targetNamespace="http://schemas.microsoft.com/office/2006/metadata/properties" ma:root="true" ma:fieldsID="49fc94a466f4054486d9e6176508fc00" ns2:_="">
    <xsd:import namespace="130c3be4-b0e0-4195-b57a-ee438243e9b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0c3be4-b0e0-4195-b57a-ee438243e9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2D7782E-1412-4288-A4CB-1D20D85622C1}"/>
</file>

<file path=customXml/itemProps2.xml><?xml version="1.0" encoding="utf-8"?>
<ds:datastoreItem xmlns:ds="http://schemas.openxmlformats.org/officeDocument/2006/customXml" ds:itemID="{47336374-599D-4E73-BCF7-AFFC152C34FC}"/>
</file>

<file path=customXml/itemProps3.xml><?xml version="1.0" encoding="utf-8"?>
<ds:datastoreItem xmlns:ds="http://schemas.openxmlformats.org/officeDocument/2006/customXml" ds:itemID="{D7A1EBAA-D3F9-4259-B4A5-679C27F5B7F1}"/>
</file>

<file path=docProps/app.xml><?xml version="1.0" encoding="utf-8"?>
<Properties xmlns="http://schemas.openxmlformats.org/officeDocument/2006/extended-properties" xmlns:vt="http://schemas.openxmlformats.org/officeDocument/2006/docPropsVTypes">
  <TotalTime>0</TotalTime>
  <Words>1293</Words>
  <Application>Microsoft Office PowerPoint</Application>
  <PresentationFormat>Breitbild</PresentationFormat>
  <Paragraphs>131</Paragraphs>
  <Slides>12</Slides>
  <Notes>3</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12</vt:i4>
      </vt:variant>
    </vt:vector>
  </HeadingPairs>
  <TitlesOfParts>
    <vt:vector size="18" baseType="lpstr">
      <vt:lpstr>Arial</vt:lpstr>
      <vt:lpstr>Arial Rounded MT Bold</vt:lpstr>
      <vt:lpstr>Calibri</vt:lpstr>
      <vt:lpstr>Calibri Light</vt:lpstr>
      <vt:lpstr>Comfortaa Light</vt:lpstr>
      <vt:lpstr>Office</vt:lpstr>
      <vt:lpstr>PowerPoint-Präsentation</vt:lpstr>
      <vt:lpstr>Zahlen und Fakten aus einem Bericht des NaDiRa 2023*</vt:lpstr>
      <vt:lpstr>Schwerpunkt Gesundheitssektor</vt:lpstr>
      <vt:lpstr>Diskriminierungsebenen</vt:lpstr>
      <vt:lpstr>Diskriminierungsebenen</vt:lpstr>
      <vt:lpstr>Diskriminierungsformen  (cave! Kein Anspruch auf Vollständigkeit)</vt:lpstr>
      <vt:lpstr>Diskriminierungsformen cave! Kein Anspruch auf Vollständigkeit</vt:lpstr>
      <vt:lpstr>Das Allgemeine Gleichbehandlungsgesetz (AGG)</vt:lpstr>
      <vt:lpstr>Die Merkmale, die hier beschrieben werden, sind die Merkmale der inneren Persönlichkeit eines Diversitätsmodells </vt:lpstr>
      <vt:lpstr>PowerPoint-Präsentation</vt:lpstr>
      <vt:lpstr>PowerPoint-Präsentation</vt:lpstr>
      <vt:lpstr>Impressum  Herausgeber*innen: Empowerment für Diversität – Allianz für Chancengleichheit in der Gesundheitsversorgung Augustenburger Platz 1 13353 Berlin www.empowerment.charite.de &amp; Lindenburg Akademie Aus- und Weiterbildung an der Uniklinik Köln Gleueler Straße 176-178 50935 Köln Schule für Pflegefachberufe der Lindenburg Akademie Scheidtweiler Straße 11-13 50933 Köln www.uk-koeln.de/lehre/lindenburg-akademie/  Autorin: Melanie Baltes  CC BY-ND 4.0    https://creativecommons.org/licenses/by-nd/4.0/deed.de  Dieses Bildungsmaterial ist urheberrechtlich geschützt und – soweit nicht anders angegeben – lizenziert unter der Lizenz Creative Commons Namensnennung-Keine Bearbeitung 4.0 International (CC BY-ND 4.0). Das bedeutet, dass es von allen interessierten Personen zu jedem Zweck ohne individuelle Zustimmung und kostenlos genutzt werden kann. Dies umfasst Kopien aller Art, jegliche digitale oder physische Weitergabe und Online-Stellung sowie das Teilen, ganz gleich, in welchem Medium oder auf welcher Plattform. Bei der Nutzung müssen zumindest die Hinweise auf Autor*in (wie oben angegeben) und Lizenz beibehalten werden. Nicht gestattet ist es, das Material in geänderter Form oder Fassung zu veröffentlichen und/oder mit der Öffentlichkeit zu teilen (ND=Keine Bearbeitung). Details ergeben sich aus dem Lizenztext, der abrufbar ist unter https://creativecommons.org/licenses/by-nd/4.0/legalcode.de.  Von der ND-Einschränkung (ND = Keine Bearbeitung) ausgenommen (also ausdrücklich erlaubt) sind didaktische Änderungen im Rahmen der Verwendung im Unterricht. Darunter fallen insbesondere die Anpassung des Ablaufs von Übungen an die berufsspezifischen Anforderungen jeweiliger Zielgruppen (z.B. Medizinstudierende, Auszubildende zur Pflegefachperson etc.) und die Übertragung in einfache Sprache. Die Online-Stellung solcher Änderungen muss bei den Autor*innen angefragt werden.  Von der CC-Lizenz ausgenommen sind die in der Veröffentlichung zitierten Fremdabbildungen. Diese werden nach der Zitatregelung in § 51 des Urhebergesetztes (UrhG) verwendet.  Das Bildungsmaterial wurde entwickelt im Rahmen des Programms „Empowerment für Diversität – Allianz für Chancengerechtigkeit in der Gesundheitsversorgung“, angesiedelt an die Charité – Universitätsmedizin, gefördert von der Stiftung Mercator.  Design &amp; Layout: Thomas Kunicke  Erscheinungsjahr: 2025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Kunicke, Thomas</dc:creator>
  <cp:lastModifiedBy>Ute Siebert</cp:lastModifiedBy>
  <cp:revision>54</cp:revision>
  <dcterms:created xsi:type="dcterms:W3CDTF">2025-02-07T16:45:06Z</dcterms:created>
  <dcterms:modified xsi:type="dcterms:W3CDTF">2025-12-03T14:34:53Z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0x0101007A2CA771BC7EAE4880E0AEDFCB1F20E0</vt:lpwstr>
  </property>
</Properties>
</file>