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charts/style1.xml" ContentType="application/vnd.ms-office.chartstyle+xml"/>
  <Override PartName="/ppt/charts/colors1.xml" ContentType="application/vnd.ms-office.chartcolorstyle+xml"/>
  <Override PartName="/ppt/charts/chart1.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450" r:id="rId3"/>
    <p:sldId id="457" r:id="rId4"/>
    <p:sldId id="456" r:id="rId5"/>
    <p:sldId id="446" r:id="rId6"/>
    <p:sldId id="448" r:id="rId7"/>
    <p:sldId id="459" r:id="rId8"/>
    <p:sldId id="460" r:id="rId9"/>
    <p:sldId id="304" r:id="rId10"/>
    <p:sldId id="305" r:id="rId11"/>
    <p:sldId id="258" r:id="rId12"/>
    <p:sldId id="261" r:id="rId13"/>
    <p:sldId id="461" r:id="rId14"/>
    <p:sldId id="462"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 Siebert" initials="US" lastIdx="7" clrIdx="0">
    <p:extLst>
      <p:ext uri="{19B8F6BF-5375-455C-9EA6-DF929625EA0E}">
        <p15:presenceInfo xmlns:p15="http://schemas.microsoft.com/office/powerpoint/2012/main" userId="c1a74a4b5c3a94db" providerId="Windows Live"/>
      </p:ext>
    </p:extLst>
  </p:cmAuthor>
  <p:cmAuthor id="2" name="Leona Maaß" initials="LM" lastIdx="3" clrIdx="1">
    <p:extLst>
      <p:ext uri="{19B8F6BF-5375-455C-9EA6-DF929625EA0E}">
        <p15:presenceInfo xmlns:p15="http://schemas.microsoft.com/office/powerpoint/2012/main" userId="S-1-5-21-594032296-1993299482-929701000-1232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3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dirty="0"/>
              <a:t>Vorurteilsentwicklung nach</a:t>
            </a:r>
            <a:r>
              <a:rPr lang="de-DE" baseline="0" dirty="0"/>
              <a:t> Altersgruppen</a:t>
            </a:r>
            <a:r>
              <a:rPr lang="de-DE" dirty="0"/>
              <a:t>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tx>
            <c:strRef>
              <c:f>Tabelle1!$B$1</c:f>
              <c:strCache>
                <c:ptCount val="1"/>
                <c:pt idx="0">
                  <c:v>Hoher sozialer Status</c:v>
                </c:pt>
              </c:strCache>
            </c:strRef>
          </c:tx>
          <c:spPr>
            <a:ln w="28575" cap="rnd">
              <a:solidFill>
                <a:schemeClr val="accent1"/>
              </a:solidFill>
              <a:round/>
            </a:ln>
            <a:effectLst/>
          </c:spPr>
          <c:marker>
            <c:symbol val="none"/>
          </c:marker>
          <c:cat>
            <c:strRef>
              <c:f>Tabelle1!$A$2:$A$7</c:f>
              <c:strCache>
                <c:ptCount val="6"/>
                <c:pt idx="0">
                  <c:v>Alter 2-4J</c:v>
                </c:pt>
                <c:pt idx="1">
                  <c:v>Alter 5-7J</c:v>
                </c:pt>
                <c:pt idx="2">
                  <c:v>Alter 8-10J</c:v>
                </c:pt>
                <c:pt idx="3">
                  <c:v>Alter 11-13J</c:v>
                </c:pt>
                <c:pt idx="4">
                  <c:v>Alter 14-16J</c:v>
                </c:pt>
                <c:pt idx="5">
                  <c:v>Alter 17-19J</c:v>
                </c:pt>
              </c:strCache>
            </c:strRef>
          </c:cat>
          <c:val>
            <c:numRef>
              <c:f>Tabelle1!$B$2:$B$7</c:f>
              <c:numCache>
                <c:formatCode>General</c:formatCode>
                <c:ptCount val="6"/>
                <c:pt idx="0">
                  <c:v>0.6</c:v>
                </c:pt>
                <c:pt idx="1">
                  <c:v>1</c:v>
                </c:pt>
                <c:pt idx="2">
                  <c:v>0.8</c:v>
                </c:pt>
                <c:pt idx="3">
                  <c:v>0.6</c:v>
                </c:pt>
                <c:pt idx="4">
                  <c:v>0.55000000000000004</c:v>
                </c:pt>
                <c:pt idx="5">
                  <c:v>0.5</c:v>
                </c:pt>
              </c:numCache>
            </c:numRef>
          </c:val>
          <c:smooth val="0"/>
          <c:extLst>
            <c:ext xmlns:c16="http://schemas.microsoft.com/office/drawing/2014/chart" uri="{C3380CC4-5D6E-409C-BE32-E72D297353CC}">
              <c16:uniqueId val="{00000000-8231-4E37-8EDE-B0283E8A134B}"/>
            </c:ext>
          </c:extLst>
        </c:ser>
        <c:ser>
          <c:idx val="1"/>
          <c:order val="1"/>
          <c:tx>
            <c:strRef>
              <c:f>Tabelle1!$C$1</c:f>
              <c:strCache>
                <c:ptCount val="1"/>
                <c:pt idx="0">
                  <c:v>Geringer sozialer Status</c:v>
                </c:pt>
              </c:strCache>
            </c:strRef>
          </c:tx>
          <c:spPr>
            <a:ln w="28575" cap="rnd">
              <a:solidFill>
                <a:schemeClr val="accent2"/>
              </a:solidFill>
              <a:round/>
            </a:ln>
            <a:effectLst/>
          </c:spPr>
          <c:marker>
            <c:symbol val="none"/>
          </c:marker>
          <c:cat>
            <c:strRef>
              <c:f>Tabelle1!$A$2:$A$7</c:f>
              <c:strCache>
                <c:ptCount val="6"/>
                <c:pt idx="0">
                  <c:v>Alter 2-4J</c:v>
                </c:pt>
                <c:pt idx="1">
                  <c:v>Alter 5-7J</c:v>
                </c:pt>
                <c:pt idx="2">
                  <c:v>Alter 8-10J</c:v>
                </c:pt>
                <c:pt idx="3">
                  <c:v>Alter 11-13J</c:v>
                </c:pt>
                <c:pt idx="4">
                  <c:v>Alter 14-16J</c:v>
                </c:pt>
                <c:pt idx="5">
                  <c:v>Alter 17-19J</c:v>
                </c:pt>
              </c:strCache>
            </c:strRef>
          </c:cat>
          <c:val>
            <c:numRef>
              <c:f>Tabelle1!$C$2:$C$7</c:f>
              <c:numCache>
                <c:formatCode>General</c:formatCode>
                <c:ptCount val="6"/>
                <c:pt idx="0">
                  <c:v>0.2</c:v>
                </c:pt>
                <c:pt idx="1">
                  <c:v>0.4</c:v>
                </c:pt>
                <c:pt idx="2">
                  <c:v>0.7</c:v>
                </c:pt>
                <c:pt idx="3">
                  <c:v>0.8</c:v>
                </c:pt>
                <c:pt idx="4">
                  <c:v>0.9</c:v>
                </c:pt>
                <c:pt idx="5">
                  <c:v>0.95</c:v>
                </c:pt>
              </c:numCache>
            </c:numRef>
          </c:val>
          <c:smooth val="0"/>
          <c:extLst>
            <c:ext xmlns:c16="http://schemas.microsoft.com/office/drawing/2014/chart" uri="{C3380CC4-5D6E-409C-BE32-E72D297353CC}">
              <c16:uniqueId val="{00000001-8231-4E37-8EDE-B0283E8A134B}"/>
            </c:ext>
          </c:extLst>
        </c:ser>
        <c:dLbls>
          <c:showLegendKey val="0"/>
          <c:showVal val="0"/>
          <c:showCatName val="0"/>
          <c:showSerName val="0"/>
          <c:showPercent val="0"/>
          <c:showBubbleSize val="0"/>
        </c:dLbls>
        <c:smooth val="0"/>
        <c:axId val="1496703616"/>
        <c:axId val="1713591168"/>
      </c:lineChart>
      <c:catAx>
        <c:axId val="1496703616"/>
        <c:scaling>
          <c:orientation val="minMax"/>
        </c:scaling>
        <c:delete val="0"/>
        <c:axPos val="b"/>
        <c:title>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713591168"/>
        <c:crosses val="autoZero"/>
        <c:auto val="1"/>
        <c:lblAlgn val="ctr"/>
        <c:lblOffset val="100"/>
        <c:noMultiLvlLbl val="0"/>
      </c:catAx>
      <c:valAx>
        <c:axId val="1713591168"/>
        <c:scaling>
          <c:orientation val="minMax"/>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de-DE" dirty="0"/>
                  <a:t>Ausprägung Vorurteile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crossAx val="1496703616"/>
        <c:crosses val="autoZero"/>
        <c:crossBetween val="between"/>
      </c:valAx>
      <c:spPr>
        <a:noFill/>
        <a:ln>
          <a:solidFill>
            <a:schemeClr val="accent1"/>
          </a:solid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25DBC4-BE80-4D20-8D02-1285A1807D49}" type="datetimeFigureOut">
              <a:rPr lang="de-DE" smtClean="0"/>
              <a:t>03.12.2025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24783B-0E38-40BF-844E-CC98EFA55341}" type="slidenum">
              <a:rPr lang="de-DE" smtClean="0"/>
              <a:t>‹Nr.›</a:t>
            </a:fld>
            <a:endParaRPr lang="de-DE"/>
          </a:p>
        </p:txBody>
      </p:sp>
    </p:spTree>
    <p:extLst>
      <p:ext uri="{BB962C8B-B14F-4D97-AF65-F5344CB8AC3E}">
        <p14:creationId xmlns:p14="http://schemas.microsoft.com/office/powerpoint/2010/main" val="3367617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pic>
        <p:nvPicPr>
          <p:cNvPr id="8" name="Inhaltsplatzhalter 4">
            <a:extLst>
              <a:ext uri="{FF2B5EF4-FFF2-40B4-BE49-F238E27FC236}">
                <a16:creationId xmlns:a16="http://schemas.microsoft.com/office/drawing/2014/main" id="{17D7545E-E4F8-48F2-8593-306FF30DE50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doi.org/10.4324/9780367809218" TargetMode="External"/><Relationship Id="rId5" Type="http://schemas.openxmlformats.org/officeDocument/2006/relationships/hyperlink" Target="https://doi.org/10.1037/h0074426" TargetMode="External"/><Relationship Id="rId4" Type="http://schemas.openxmlformats.org/officeDocument/2006/relationships/hyperlink" Target="https://doi.org/10.1007/978-3-531-92208-9"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pubmed.ncbi.nlm.nih.gov/2202322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uk-koeln.de/lehre/lindenburg-akademie/"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r Verbinder 9">
            <a:extLst>
              <a:ext uri="{FF2B5EF4-FFF2-40B4-BE49-F238E27FC236}">
                <a16:creationId xmlns:a16="http://schemas.microsoft.com/office/drawing/2014/main" id="{1886FB6F-776C-4655-9033-8FED8C915901}"/>
              </a:ext>
            </a:extLst>
          </p:cNvPr>
          <p:cNvCxnSpPr/>
          <p:nvPr/>
        </p:nvCxnSpPr>
        <p:spPr>
          <a:xfrm>
            <a:off x="53018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839058" y="2042313"/>
            <a:ext cx="4496454" cy="2308324"/>
          </a:xfrm>
          <a:prstGeom prst="rect">
            <a:avLst/>
          </a:prstGeom>
          <a:noFill/>
        </p:spPr>
        <p:txBody>
          <a:bodyPr wrap="square" rtlCol="0">
            <a:spAutoFit/>
          </a:bodyPr>
          <a:lstStyle/>
          <a:p>
            <a:r>
              <a:rPr lang="de-DE" altLang="de-DE" sz="2400" b="1" dirty="0"/>
              <a:t>Aufbaumodul </a:t>
            </a:r>
          </a:p>
          <a:p>
            <a:r>
              <a:rPr lang="de-DE" altLang="de-DE" sz="2400" b="1" dirty="0"/>
              <a:t>Diversität in der Pflege</a:t>
            </a:r>
          </a:p>
          <a:p>
            <a:endParaRPr lang="de-DE" sz="2400" b="1" dirty="0">
              <a:solidFill>
                <a:srgbClr val="FF0000"/>
              </a:solidFill>
              <a:latin typeface="+mj-lt"/>
            </a:endParaRPr>
          </a:p>
          <a:p>
            <a:r>
              <a:rPr lang="de-DE" sz="2400" dirty="0">
                <a:solidFill>
                  <a:schemeClr val="dk1"/>
                </a:solidFill>
              </a:rPr>
              <a:t>Diskriminierungskritische Haltung in Gesundheitsfachberufen</a:t>
            </a:r>
          </a:p>
          <a:p>
            <a:endParaRPr lang="de-DE" sz="2400" b="1" dirty="0">
              <a:solidFill>
                <a:srgbClr val="FF0000"/>
              </a:solidFill>
              <a:latin typeface="+mj-lt"/>
            </a:endParaRPr>
          </a:p>
        </p:txBody>
      </p:sp>
      <p:pic>
        <p:nvPicPr>
          <p:cNvPr id="9" name="Grafik 8">
            <a:extLst>
              <a:ext uri="{FF2B5EF4-FFF2-40B4-BE49-F238E27FC236}">
                <a16:creationId xmlns:a16="http://schemas.microsoft.com/office/drawing/2014/main" id="{01F8D193-B9D3-4ABA-B70E-D5B2A607D2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03063" y="69230"/>
            <a:ext cx="1548000" cy="715721"/>
          </a:xfrm>
          <a:prstGeom prst="rect">
            <a:avLst/>
          </a:prstGeom>
        </p:spPr>
      </p:pic>
      <p:pic>
        <p:nvPicPr>
          <p:cNvPr id="2" name="Grafik 1">
            <a:extLst>
              <a:ext uri="{FF2B5EF4-FFF2-40B4-BE49-F238E27FC236}">
                <a16:creationId xmlns:a16="http://schemas.microsoft.com/office/drawing/2014/main" id="{F896AB3F-034D-7389-EAB7-4A9C8D8B6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328" y="2294257"/>
            <a:ext cx="3086830" cy="2056380"/>
          </a:xfrm>
          <a:prstGeom prst="rect">
            <a:avLst/>
          </a:prstGeom>
        </p:spPr>
      </p:pic>
      <p:sp>
        <p:nvSpPr>
          <p:cNvPr id="3" name="Textfeld 2">
            <a:extLst>
              <a:ext uri="{FF2B5EF4-FFF2-40B4-BE49-F238E27FC236}">
                <a16:creationId xmlns:a16="http://schemas.microsoft.com/office/drawing/2014/main" id="{814E825A-CEF7-C1D0-2487-EDCC872048D4}"/>
              </a:ext>
            </a:extLst>
          </p:cNvPr>
          <p:cNvSpPr txBox="1"/>
          <p:nvPr/>
        </p:nvSpPr>
        <p:spPr>
          <a:xfrm>
            <a:off x="1243328" y="4350637"/>
            <a:ext cx="3086830" cy="307777"/>
          </a:xfrm>
          <a:prstGeom prst="rect">
            <a:avLst/>
          </a:prstGeom>
          <a:noFill/>
        </p:spPr>
        <p:txBody>
          <a:bodyPr wrap="square" rtlCol="0">
            <a:spAutoFit/>
          </a:bodyPr>
          <a:lstStyle/>
          <a:p>
            <a:r>
              <a:rPr lang="de-DE" sz="700" dirty="0"/>
              <a:t>Foto: Nutzung mit freundlicher Genehmigung von </a:t>
            </a:r>
            <a:r>
              <a:rPr lang="de-DE" sz="700" dirty="0" err="1"/>
              <a:t>MedizinFotoKöln</a:t>
            </a:r>
            <a:r>
              <a:rPr lang="de-DE" sz="700" dirty="0"/>
              <a:t>/ Christian Wittke</a:t>
            </a:r>
          </a:p>
        </p:txBody>
      </p:sp>
    </p:spTree>
    <p:extLst>
      <p:ext uri="{BB962C8B-B14F-4D97-AF65-F5344CB8AC3E}">
        <p14:creationId xmlns:p14="http://schemas.microsoft.com/office/powerpoint/2010/main" val="318459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4C93D3-D967-48C2-8408-32CD9C87E0F9}"/>
              </a:ext>
            </a:extLst>
          </p:cNvPr>
          <p:cNvSpPr>
            <a:spLocks noGrp="1"/>
          </p:cNvSpPr>
          <p:nvPr>
            <p:ph type="title"/>
          </p:nvPr>
        </p:nvSpPr>
        <p:spPr>
          <a:xfrm>
            <a:off x="931985" y="755894"/>
            <a:ext cx="10515600" cy="1325563"/>
          </a:xfrm>
        </p:spPr>
        <p:txBody>
          <a:bodyPr/>
          <a:lstStyle/>
          <a:p>
            <a:r>
              <a:rPr lang="de-DE" dirty="0"/>
              <a:t>Machtverhältnisse</a:t>
            </a:r>
          </a:p>
        </p:txBody>
      </p:sp>
      <p:sp>
        <p:nvSpPr>
          <p:cNvPr id="3" name="Inhaltsplatzhalter 2">
            <a:extLst>
              <a:ext uri="{FF2B5EF4-FFF2-40B4-BE49-F238E27FC236}">
                <a16:creationId xmlns:a16="http://schemas.microsoft.com/office/drawing/2014/main" id="{BC98976A-E56E-4CEC-856D-D9E0233CD418}"/>
              </a:ext>
            </a:extLst>
          </p:cNvPr>
          <p:cNvSpPr>
            <a:spLocks noGrp="1"/>
          </p:cNvSpPr>
          <p:nvPr>
            <p:ph idx="1"/>
          </p:nvPr>
        </p:nvSpPr>
        <p:spPr>
          <a:xfrm>
            <a:off x="838200" y="2181225"/>
            <a:ext cx="10515600" cy="3995738"/>
          </a:xfrm>
        </p:spPr>
        <p:txBody>
          <a:bodyPr>
            <a:normAutofit/>
          </a:bodyPr>
          <a:lstStyle/>
          <a:p>
            <a:r>
              <a:rPr lang="de-DE" dirty="0"/>
              <a:t>„Macht ist ein </a:t>
            </a:r>
            <a:r>
              <a:rPr lang="de-DE" b="1" dirty="0"/>
              <a:t>politisch-soziologischer Grundbegriff</a:t>
            </a:r>
            <a:r>
              <a:rPr lang="de-DE" dirty="0"/>
              <a:t>, der </a:t>
            </a:r>
            <a:r>
              <a:rPr lang="de-DE" dirty="0">
                <a:solidFill>
                  <a:srgbClr val="FF0000"/>
                </a:solidFill>
              </a:rPr>
              <a:t>für Abhängigkeits- oder Überlegenheitsverhältnisse </a:t>
            </a:r>
            <a:r>
              <a:rPr lang="de-DE" dirty="0"/>
              <a:t>verwendet wird, d. h. für die Möglichkeit der Machthabenden, </a:t>
            </a:r>
            <a:r>
              <a:rPr lang="de-DE" b="1" u="sng" dirty="0"/>
              <a:t>ohne</a:t>
            </a:r>
            <a:r>
              <a:rPr lang="de-DE" b="1" dirty="0"/>
              <a:t> Zustimmung</a:t>
            </a:r>
            <a:r>
              <a:rPr lang="de-DE" dirty="0"/>
              <a:t>, gegen den Willen oder trotz Widerstandes anderer die eigenen Ziele durchzusetzen und zu verwirklichen.</a:t>
            </a:r>
          </a:p>
          <a:p>
            <a:r>
              <a:rPr lang="de-DE" dirty="0"/>
              <a:t>Macht kann </a:t>
            </a:r>
            <a:r>
              <a:rPr lang="de-DE" b="1" dirty="0"/>
              <a:t>von Personen, Gruppen, Organisationen bzw. dem Staat ausgeübt </a:t>
            </a:r>
            <a:r>
              <a:rPr lang="de-DE" dirty="0"/>
              <a:t>werden oder von </a:t>
            </a:r>
            <a:r>
              <a:rPr lang="de-DE" b="1" dirty="0">
                <a:solidFill>
                  <a:srgbClr val="FF0000"/>
                </a:solidFill>
              </a:rPr>
              <a:t>gesellschaftlichen</a:t>
            </a:r>
            <a:r>
              <a:rPr lang="de-DE" dirty="0">
                <a:solidFill>
                  <a:srgbClr val="FF0000"/>
                </a:solidFill>
              </a:rPr>
              <a:t> </a:t>
            </a:r>
            <a:r>
              <a:rPr lang="de-DE" dirty="0"/>
              <a:t>(wirtschaftlichen, technischen, rechtlichen, kulturell-religiös geprägten) </a:t>
            </a:r>
            <a:r>
              <a:rPr lang="de-DE" b="1" dirty="0">
                <a:solidFill>
                  <a:srgbClr val="FF0000"/>
                </a:solidFill>
              </a:rPr>
              <a:t>Strukturen</a:t>
            </a:r>
            <a:r>
              <a:rPr lang="de-DE" dirty="0"/>
              <a:t> ausgehen.“ […] (Schubert &amp; Klein, 2020, S.166)</a:t>
            </a:r>
          </a:p>
          <a:p>
            <a:pPr marL="0" indent="0">
              <a:buNone/>
            </a:pPr>
            <a:endParaRPr lang="de-DE" dirty="0"/>
          </a:p>
        </p:txBody>
      </p:sp>
      <p:sp>
        <p:nvSpPr>
          <p:cNvPr id="4" name="Foliennummernplatzhalter 3">
            <a:extLst>
              <a:ext uri="{FF2B5EF4-FFF2-40B4-BE49-F238E27FC236}">
                <a16:creationId xmlns:a16="http://schemas.microsoft.com/office/drawing/2014/main" id="{421EBDDE-EBBE-4BE8-B41E-DBD2AF747BF4}"/>
              </a:ext>
            </a:extLst>
          </p:cNvPr>
          <p:cNvSpPr>
            <a:spLocks noGrp="1"/>
          </p:cNvSpPr>
          <p:nvPr>
            <p:ph type="sldNum" sz="quarter" idx="12"/>
          </p:nvPr>
        </p:nvSpPr>
        <p:spPr/>
        <p:txBody>
          <a:bodyPr/>
          <a:lstStyle/>
          <a:p>
            <a:fld id="{198D41E2-2A83-4340-91BF-18A6FDD179C4}" type="slidenum">
              <a:rPr lang="de-DE" smtClean="0"/>
              <a:t>2</a:t>
            </a:fld>
            <a:endParaRPr lang="de-DE"/>
          </a:p>
        </p:txBody>
      </p:sp>
      <p:pic>
        <p:nvPicPr>
          <p:cNvPr id="5" name="Grafik 4">
            <a:extLst>
              <a:ext uri="{FF2B5EF4-FFF2-40B4-BE49-F238E27FC236}">
                <a16:creationId xmlns:a16="http://schemas.microsoft.com/office/drawing/2014/main" id="{03080389-A46D-8276-1BF2-2CB9855527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Tree>
    <p:extLst>
      <p:ext uri="{BB962C8B-B14F-4D97-AF65-F5344CB8AC3E}">
        <p14:creationId xmlns:p14="http://schemas.microsoft.com/office/powerpoint/2010/main" val="2002608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4C93D3-D967-48C2-8408-32CD9C87E0F9}"/>
              </a:ext>
            </a:extLst>
          </p:cNvPr>
          <p:cNvSpPr>
            <a:spLocks noGrp="1"/>
          </p:cNvSpPr>
          <p:nvPr>
            <p:ph type="title"/>
          </p:nvPr>
        </p:nvSpPr>
        <p:spPr>
          <a:xfrm>
            <a:off x="931985" y="794971"/>
            <a:ext cx="10515600" cy="1325563"/>
          </a:xfrm>
        </p:spPr>
        <p:txBody>
          <a:bodyPr/>
          <a:lstStyle/>
          <a:p>
            <a:r>
              <a:rPr lang="de-DE" dirty="0"/>
              <a:t>Machtverhältnisse</a:t>
            </a:r>
          </a:p>
        </p:txBody>
      </p:sp>
      <p:sp>
        <p:nvSpPr>
          <p:cNvPr id="3" name="Inhaltsplatzhalter 2">
            <a:extLst>
              <a:ext uri="{FF2B5EF4-FFF2-40B4-BE49-F238E27FC236}">
                <a16:creationId xmlns:a16="http://schemas.microsoft.com/office/drawing/2014/main" id="{BC98976A-E56E-4CEC-856D-D9E0233CD418}"/>
              </a:ext>
            </a:extLst>
          </p:cNvPr>
          <p:cNvSpPr>
            <a:spLocks noGrp="1"/>
          </p:cNvSpPr>
          <p:nvPr>
            <p:ph idx="1"/>
          </p:nvPr>
        </p:nvSpPr>
        <p:spPr>
          <a:xfrm>
            <a:off x="838200" y="2005012"/>
            <a:ext cx="10515600" cy="4351338"/>
          </a:xfrm>
        </p:spPr>
        <p:txBody>
          <a:bodyPr>
            <a:normAutofit fontScale="85000" lnSpcReduction="20000"/>
          </a:bodyPr>
          <a:lstStyle/>
          <a:p>
            <a:r>
              <a:rPr lang="de-DE" dirty="0"/>
              <a:t>„Demzufolge wird zwischen </a:t>
            </a:r>
            <a:r>
              <a:rPr lang="de-DE" b="1" dirty="0"/>
              <a:t>persönlicher</a:t>
            </a:r>
            <a:r>
              <a:rPr lang="de-DE" dirty="0"/>
              <a:t> und </a:t>
            </a:r>
            <a:r>
              <a:rPr lang="de-DE" b="1" dirty="0"/>
              <a:t>sozialer</a:t>
            </a:r>
            <a:r>
              <a:rPr lang="de-DE" dirty="0"/>
              <a:t> Macht sowie Machtstrukturen unterschieden. </a:t>
            </a:r>
          </a:p>
          <a:p>
            <a:r>
              <a:rPr lang="de-DE" dirty="0"/>
              <a:t>Entsprechend ihrer (sozialen) Entwicklung verfügen alle Gesellschaften über unterschiedliche (persönliche, soziale, anonyme) Machtpositionen. </a:t>
            </a:r>
          </a:p>
          <a:p>
            <a:r>
              <a:rPr lang="de-DE" dirty="0"/>
              <a:t>Machtverhältnisse beschreiben </a:t>
            </a:r>
            <a:r>
              <a:rPr lang="de-DE" b="1" dirty="0"/>
              <a:t>immer zweiseitige (Austausch-)Verhältnisse</a:t>
            </a:r>
            <a:r>
              <a:rPr lang="de-DE" dirty="0"/>
              <a:t>, bei denen eine Seite über (mehr oder weniger) Macht verfügt (z. B. über Belohnung, Bestrafung) und Einfluss nehmen kann (z. B. über Anreize, Wissen),während die andere Seite dies (positiv) akzeptiert, keinen Widerspruch erhebt bzw. nichts gegen die Ausübung der Macht unternimmt oder zur Duldung oder Befolgung gezwungen wird.</a:t>
            </a:r>
          </a:p>
          <a:p>
            <a:r>
              <a:rPr lang="de-DE" dirty="0"/>
              <a:t>Probleme der Machtausübung können dadurch verstärkt werden, dass keine persönliche Zuordnung der ausgeübten Macht mehr möglich ist, weil Macht anonym (z. B. aufgrund wissenschaftlich-technischer, wirtschaftlich-technischer Strukturen oder Sachzwänge) ausgeübt wird.[…]“ (Schubert &amp; Klein, 2020, S.166) </a:t>
            </a:r>
          </a:p>
          <a:p>
            <a:endParaRPr lang="de-DE" dirty="0"/>
          </a:p>
        </p:txBody>
      </p:sp>
      <p:sp>
        <p:nvSpPr>
          <p:cNvPr id="4" name="Foliennummernplatzhalter 3">
            <a:extLst>
              <a:ext uri="{FF2B5EF4-FFF2-40B4-BE49-F238E27FC236}">
                <a16:creationId xmlns:a16="http://schemas.microsoft.com/office/drawing/2014/main" id="{421EBDDE-EBBE-4BE8-B41E-DBD2AF747BF4}"/>
              </a:ext>
            </a:extLst>
          </p:cNvPr>
          <p:cNvSpPr>
            <a:spLocks noGrp="1"/>
          </p:cNvSpPr>
          <p:nvPr>
            <p:ph type="sldNum" sz="quarter" idx="12"/>
          </p:nvPr>
        </p:nvSpPr>
        <p:spPr/>
        <p:txBody>
          <a:bodyPr/>
          <a:lstStyle/>
          <a:p>
            <a:fld id="{198D41E2-2A83-4340-91BF-18A6FDD179C4}" type="slidenum">
              <a:rPr lang="de-DE" smtClean="0"/>
              <a:t>3</a:t>
            </a:fld>
            <a:endParaRPr lang="de-DE"/>
          </a:p>
        </p:txBody>
      </p:sp>
      <p:pic>
        <p:nvPicPr>
          <p:cNvPr id="5" name="Grafik 4">
            <a:extLst>
              <a:ext uri="{FF2B5EF4-FFF2-40B4-BE49-F238E27FC236}">
                <a16:creationId xmlns:a16="http://schemas.microsoft.com/office/drawing/2014/main" id="{8738E6CB-02C1-2ACE-FF44-5E9AB0F1AC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Tree>
    <p:extLst>
      <p:ext uri="{BB962C8B-B14F-4D97-AF65-F5344CB8AC3E}">
        <p14:creationId xmlns:p14="http://schemas.microsoft.com/office/powerpoint/2010/main" val="1716660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4C93D3-D967-48C2-8408-32CD9C87E0F9}"/>
              </a:ext>
            </a:extLst>
          </p:cNvPr>
          <p:cNvSpPr>
            <a:spLocks noGrp="1"/>
          </p:cNvSpPr>
          <p:nvPr>
            <p:ph type="title"/>
          </p:nvPr>
        </p:nvSpPr>
        <p:spPr>
          <a:xfrm>
            <a:off x="916354" y="810602"/>
            <a:ext cx="10515600" cy="1325563"/>
          </a:xfrm>
        </p:spPr>
        <p:txBody>
          <a:bodyPr/>
          <a:lstStyle/>
          <a:p>
            <a:r>
              <a:rPr lang="de-DE" dirty="0"/>
              <a:t>Machtverhältnisse</a:t>
            </a:r>
          </a:p>
        </p:txBody>
      </p:sp>
      <p:sp>
        <p:nvSpPr>
          <p:cNvPr id="3" name="Inhaltsplatzhalter 2">
            <a:extLst>
              <a:ext uri="{FF2B5EF4-FFF2-40B4-BE49-F238E27FC236}">
                <a16:creationId xmlns:a16="http://schemas.microsoft.com/office/drawing/2014/main" id="{BC98976A-E56E-4CEC-856D-D9E0233CD418}"/>
              </a:ext>
            </a:extLst>
          </p:cNvPr>
          <p:cNvSpPr>
            <a:spLocks noGrp="1"/>
          </p:cNvSpPr>
          <p:nvPr>
            <p:ph idx="1"/>
          </p:nvPr>
        </p:nvSpPr>
        <p:spPr>
          <a:xfrm>
            <a:off x="838200" y="2070589"/>
            <a:ext cx="10515600" cy="4351338"/>
          </a:xfrm>
        </p:spPr>
        <p:txBody>
          <a:bodyPr>
            <a:normAutofit fontScale="92500" lnSpcReduction="20000"/>
          </a:bodyPr>
          <a:lstStyle/>
          <a:p>
            <a:r>
              <a:rPr lang="de-DE" dirty="0"/>
              <a:t>„Da Macht ein </a:t>
            </a:r>
            <a:r>
              <a:rPr lang="de-DE" b="1" dirty="0"/>
              <a:t>generelles Phänomen sozialer Gemeinschaften </a:t>
            </a:r>
            <a:r>
              <a:rPr lang="de-DE" dirty="0"/>
              <a:t>ist, bleibt es eine dauerhafte politische und soziale sowie ethische und erzieherische Aufgabe, Missbrauch von Macht zu verhindern. </a:t>
            </a:r>
          </a:p>
          <a:p>
            <a:r>
              <a:rPr lang="de-DE" dirty="0"/>
              <a:t>In der politischen Praxis wurden hierfür entwickelt: </a:t>
            </a:r>
          </a:p>
          <a:p>
            <a:pPr lvl="1"/>
            <a:r>
              <a:rPr lang="de-DE" dirty="0"/>
              <a:t>a) </a:t>
            </a:r>
            <a:r>
              <a:rPr lang="de-DE" b="1" dirty="0"/>
              <a:t>institutionelle Beschränkungen </a:t>
            </a:r>
            <a:r>
              <a:rPr lang="de-DE" dirty="0"/>
              <a:t>(durch Gewaltenteilung/Gewaltenverschränkung, Rechtsordnung, zeitliche Begrenzung)</a:t>
            </a:r>
          </a:p>
          <a:p>
            <a:pPr lvl="1"/>
            <a:r>
              <a:rPr lang="de-DE" dirty="0"/>
              <a:t>b) das politisch-soziale Prinzip der </a:t>
            </a:r>
            <a:r>
              <a:rPr lang="de-DE" b="1" dirty="0"/>
              <a:t>Gegenmachtbildung</a:t>
            </a:r>
            <a:r>
              <a:rPr lang="de-DE" dirty="0"/>
              <a:t> (Checks and </a:t>
            </a:r>
            <a:r>
              <a:rPr lang="de-DE" dirty="0" err="1"/>
              <a:t>Balances</a:t>
            </a:r>
            <a:r>
              <a:rPr lang="de-DE" dirty="0"/>
              <a:t>) und das Prinzip der Öffentlichkeit (Information, Transparenz, öffentliche Auseinandersetzung) </a:t>
            </a:r>
          </a:p>
          <a:p>
            <a:pPr lvl="1"/>
            <a:r>
              <a:rPr lang="de-DE" dirty="0"/>
              <a:t>c) </a:t>
            </a:r>
            <a:r>
              <a:rPr lang="de-DE" b="1" dirty="0"/>
              <a:t>vertragliche und rechtliche Formen freiwilligen Verzichts </a:t>
            </a:r>
            <a:r>
              <a:rPr lang="de-DE" dirty="0"/>
              <a:t>auf Ausübung oder Nutzung vorhandener Macht (z.B. zwischen Staaten). Können Machtverhältnisse auf Dauer errichtet werden und prägen sie entsprechende soziale Regeln und Ordnungen, wird dies soziologisch als legitime Machtausübung bzw. legitime Herrschaft bezeichnet.“ (Schubert &amp; Klein, 2020, S.166)</a:t>
            </a:r>
          </a:p>
          <a:p>
            <a:endParaRPr lang="de-DE" dirty="0"/>
          </a:p>
        </p:txBody>
      </p:sp>
      <p:sp>
        <p:nvSpPr>
          <p:cNvPr id="4" name="Foliennummernplatzhalter 3">
            <a:extLst>
              <a:ext uri="{FF2B5EF4-FFF2-40B4-BE49-F238E27FC236}">
                <a16:creationId xmlns:a16="http://schemas.microsoft.com/office/drawing/2014/main" id="{421EBDDE-EBBE-4BE8-B41E-DBD2AF747BF4}"/>
              </a:ext>
            </a:extLst>
          </p:cNvPr>
          <p:cNvSpPr>
            <a:spLocks noGrp="1"/>
          </p:cNvSpPr>
          <p:nvPr>
            <p:ph type="sldNum" sz="quarter" idx="12"/>
          </p:nvPr>
        </p:nvSpPr>
        <p:spPr/>
        <p:txBody>
          <a:bodyPr/>
          <a:lstStyle/>
          <a:p>
            <a:fld id="{198D41E2-2A83-4340-91BF-18A6FDD179C4}" type="slidenum">
              <a:rPr lang="de-DE" smtClean="0"/>
              <a:t>4</a:t>
            </a:fld>
            <a:endParaRPr lang="de-DE"/>
          </a:p>
        </p:txBody>
      </p:sp>
      <p:pic>
        <p:nvPicPr>
          <p:cNvPr id="5" name="Grafik 4">
            <a:extLst>
              <a:ext uri="{FF2B5EF4-FFF2-40B4-BE49-F238E27FC236}">
                <a16:creationId xmlns:a16="http://schemas.microsoft.com/office/drawing/2014/main" id="{3AB5DBF4-E71B-395A-60F5-D82A6F15B4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Tree>
    <p:extLst>
      <p:ext uri="{BB962C8B-B14F-4D97-AF65-F5344CB8AC3E}">
        <p14:creationId xmlns:p14="http://schemas.microsoft.com/office/powerpoint/2010/main" val="266975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27EFE-C10E-4813-B1F5-689A6AAD50E9}"/>
              </a:ext>
            </a:extLst>
          </p:cNvPr>
          <p:cNvSpPr>
            <a:spLocks noGrp="1"/>
          </p:cNvSpPr>
          <p:nvPr>
            <p:ph type="title"/>
          </p:nvPr>
        </p:nvSpPr>
        <p:spPr>
          <a:xfrm>
            <a:off x="916354" y="681037"/>
            <a:ext cx="10515600" cy="1325563"/>
          </a:xfrm>
        </p:spPr>
        <p:txBody>
          <a:bodyPr/>
          <a:lstStyle/>
          <a:p>
            <a:r>
              <a:rPr lang="de-DE" dirty="0"/>
              <a:t>Stereotyp</a:t>
            </a:r>
          </a:p>
        </p:txBody>
      </p:sp>
      <p:sp>
        <p:nvSpPr>
          <p:cNvPr id="3" name="Inhaltsplatzhalter 2">
            <a:extLst>
              <a:ext uri="{FF2B5EF4-FFF2-40B4-BE49-F238E27FC236}">
                <a16:creationId xmlns:a16="http://schemas.microsoft.com/office/drawing/2014/main" id="{456FFBB3-CAB3-4764-96E0-B2CA4F7B3860}"/>
              </a:ext>
            </a:extLst>
          </p:cNvPr>
          <p:cNvSpPr>
            <a:spLocks noGrp="1"/>
          </p:cNvSpPr>
          <p:nvPr>
            <p:ph idx="1"/>
          </p:nvPr>
        </p:nvSpPr>
        <p:spPr/>
        <p:txBody>
          <a:bodyPr>
            <a:normAutofit fontScale="92500" lnSpcReduction="20000"/>
          </a:bodyPr>
          <a:lstStyle/>
          <a:p>
            <a:r>
              <a:rPr lang="de-DE" dirty="0"/>
              <a:t>Wortherkunft:</a:t>
            </a:r>
          </a:p>
          <a:p>
            <a:pPr lvl="1"/>
            <a:r>
              <a:rPr lang="de-DE" dirty="0"/>
              <a:t>Stereos= starr/fest</a:t>
            </a:r>
          </a:p>
          <a:p>
            <a:pPr lvl="1"/>
            <a:r>
              <a:rPr lang="de-DE" dirty="0" err="1"/>
              <a:t>Typos</a:t>
            </a:r>
            <a:r>
              <a:rPr lang="de-DE" dirty="0"/>
              <a:t>= Entwurf, feste Norm, charakteristisches Gepräge</a:t>
            </a:r>
          </a:p>
          <a:p>
            <a:pPr lvl="1"/>
            <a:endParaRPr lang="de-DE" dirty="0"/>
          </a:p>
          <a:p>
            <a:r>
              <a:rPr lang="de-DE" dirty="0"/>
              <a:t>Ursprung:</a:t>
            </a:r>
          </a:p>
          <a:p>
            <a:pPr lvl="1"/>
            <a:r>
              <a:rPr lang="de-DE" dirty="0"/>
              <a:t>Bezeichnung eines Vorgangs der Drucktechnik im 18.JH</a:t>
            </a:r>
          </a:p>
          <a:p>
            <a:pPr lvl="2"/>
            <a:r>
              <a:rPr lang="de-DE" dirty="0"/>
              <a:t>=einen Stempel aufdrücken</a:t>
            </a:r>
          </a:p>
          <a:p>
            <a:r>
              <a:rPr lang="de-DE" dirty="0"/>
              <a:t>Definition:</a:t>
            </a:r>
          </a:p>
          <a:p>
            <a:pPr lvl="1"/>
            <a:r>
              <a:rPr lang="de-DE" dirty="0"/>
              <a:t>„[…]einen starren Eindruck, der nur in geringem Maße mit der Realität übereinstimmt, und dadurch zustande kommt, dass wir zuerst urteilen und dann hinschauen[…]“. (Katz &amp; </a:t>
            </a:r>
            <a:r>
              <a:rPr lang="de-DE" dirty="0" err="1"/>
              <a:t>Braly</a:t>
            </a:r>
            <a:r>
              <a:rPr lang="de-DE" dirty="0"/>
              <a:t>, 1933 zitiert nach Petersen &amp; Six, 2020 S.21)</a:t>
            </a:r>
          </a:p>
          <a:p>
            <a:pPr lvl="1"/>
            <a:r>
              <a:rPr lang="de-DE" dirty="0"/>
              <a:t>„[…] eine Reihe von Überzeugungen über Mitglieder einer sozialen Gruppe […]“/ „[…] Assoziation einer Reihe von Merkmalen einer Kategorie[…]“. (Kite &amp; Whitley, 2016 zitiert nach Petersen &amp; Six, 2020 S.21)</a:t>
            </a:r>
          </a:p>
        </p:txBody>
      </p:sp>
      <p:sp>
        <p:nvSpPr>
          <p:cNvPr id="4" name="Foliennummernplatzhalter 3">
            <a:extLst>
              <a:ext uri="{FF2B5EF4-FFF2-40B4-BE49-F238E27FC236}">
                <a16:creationId xmlns:a16="http://schemas.microsoft.com/office/drawing/2014/main" id="{8A7CB13E-A51F-445E-9C29-139AACC7BF43}"/>
              </a:ext>
            </a:extLst>
          </p:cNvPr>
          <p:cNvSpPr>
            <a:spLocks noGrp="1"/>
          </p:cNvSpPr>
          <p:nvPr>
            <p:ph type="sldNum" sz="quarter" idx="12"/>
          </p:nvPr>
        </p:nvSpPr>
        <p:spPr/>
        <p:txBody>
          <a:bodyPr/>
          <a:lstStyle/>
          <a:p>
            <a:fld id="{198D41E2-2A83-4340-91BF-18A6FDD179C4}" type="slidenum">
              <a:rPr lang="de-DE" smtClean="0"/>
              <a:t>5</a:t>
            </a:fld>
            <a:endParaRPr lang="de-DE"/>
          </a:p>
        </p:txBody>
      </p:sp>
      <p:pic>
        <p:nvPicPr>
          <p:cNvPr id="5" name="Grafik 4">
            <a:extLst>
              <a:ext uri="{FF2B5EF4-FFF2-40B4-BE49-F238E27FC236}">
                <a16:creationId xmlns:a16="http://schemas.microsoft.com/office/drawing/2014/main" id="{B59F7CEB-23EE-B73D-B6AB-9134DB25A9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Tree>
    <p:extLst>
      <p:ext uri="{BB962C8B-B14F-4D97-AF65-F5344CB8AC3E}">
        <p14:creationId xmlns:p14="http://schemas.microsoft.com/office/powerpoint/2010/main" val="1116580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B01177-D7FD-4310-BA41-D049CBBD09BF}"/>
              </a:ext>
            </a:extLst>
          </p:cNvPr>
          <p:cNvSpPr>
            <a:spLocks noGrp="1"/>
          </p:cNvSpPr>
          <p:nvPr>
            <p:ph type="title"/>
          </p:nvPr>
        </p:nvSpPr>
        <p:spPr>
          <a:xfrm>
            <a:off x="857250" y="783926"/>
            <a:ext cx="10515600" cy="1325563"/>
          </a:xfrm>
        </p:spPr>
        <p:txBody>
          <a:bodyPr/>
          <a:lstStyle/>
          <a:p>
            <a:r>
              <a:rPr lang="de-DE" dirty="0"/>
              <a:t>Vorurteile</a:t>
            </a:r>
          </a:p>
        </p:txBody>
      </p:sp>
      <p:sp>
        <p:nvSpPr>
          <p:cNvPr id="3" name="Inhaltsplatzhalter 2">
            <a:extLst>
              <a:ext uri="{FF2B5EF4-FFF2-40B4-BE49-F238E27FC236}">
                <a16:creationId xmlns:a16="http://schemas.microsoft.com/office/drawing/2014/main" id="{975D9E1E-7BE1-47A2-841A-F0A9CE7E7218}"/>
              </a:ext>
            </a:extLst>
          </p:cNvPr>
          <p:cNvSpPr>
            <a:spLocks noGrp="1"/>
          </p:cNvSpPr>
          <p:nvPr>
            <p:ph idx="1"/>
          </p:nvPr>
        </p:nvSpPr>
        <p:spPr>
          <a:xfrm>
            <a:off x="857250" y="1825625"/>
            <a:ext cx="10515600" cy="4351338"/>
          </a:xfrm>
        </p:spPr>
        <p:txBody>
          <a:bodyPr/>
          <a:lstStyle/>
          <a:p>
            <a:r>
              <a:rPr lang="de-DE" b="0" i="0" dirty="0">
                <a:solidFill>
                  <a:srgbClr val="000000"/>
                </a:solidFill>
                <a:effectLst/>
                <a:latin typeface="MessinaSansWeb"/>
              </a:rPr>
              <a:t>Definition: </a:t>
            </a:r>
          </a:p>
          <a:p>
            <a:pPr marL="742950" lvl="1" indent="-285750"/>
            <a:r>
              <a:rPr lang="de-DE" dirty="0">
                <a:solidFill>
                  <a:srgbClr val="000000"/>
                </a:solidFill>
                <a:latin typeface="MessinaSansWeb"/>
              </a:rPr>
              <a:t>[…] </a:t>
            </a:r>
            <a:r>
              <a:rPr lang="de-DE" b="0" i="0" dirty="0">
                <a:solidFill>
                  <a:srgbClr val="000000"/>
                </a:solidFill>
                <a:effectLst/>
                <a:latin typeface="MessinaSansWeb"/>
              </a:rPr>
              <a:t>sind herabsetzende Einstellungen gegenüber sozialen Gruppen oder ihren Mitgliedern, die auf wirklichen oder zugeschriebenen Merkmalen von Mitgliedern dieser Gruppen beruhen. Sie treten zwischen (sozialen) Gruppen auf, umfassen eine (positive oder negative) Bewertung einer Gruppe, stellen eine verzerrte Wahrnehmung einer Gruppe dar und basieren auf wirklichen oder vorgestellten Gruppenmerkmalen. […] (Nelson, 2002)</a:t>
            </a:r>
            <a:endParaRPr lang="de-DE" dirty="0"/>
          </a:p>
          <a:p>
            <a:pPr marL="0" indent="0">
              <a:buNone/>
            </a:pPr>
            <a:endParaRPr lang="de-DE" dirty="0"/>
          </a:p>
        </p:txBody>
      </p:sp>
      <p:sp>
        <p:nvSpPr>
          <p:cNvPr id="4" name="Foliennummernplatzhalter 3">
            <a:extLst>
              <a:ext uri="{FF2B5EF4-FFF2-40B4-BE49-F238E27FC236}">
                <a16:creationId xmlns:a16="http://schemas.microsoft.com/office/drawing/2014/main" id="{8A0DF8DA-D83B-4C52-B37C-C9EED2450E17}"/>
              </a:ext>
            </a:extLst>
          </p:cNvPr>
          <p:cNvSpPr>
            <a:spLocks noGrp="1"/>
          </p:cNvSpPr>
          <p:nvPr>
            <p:ph type="sldNum" sz="quarter" idx="12"/>
          </p:nvPr>
        </p:nvSpPr>
        <p:spPr/>
        <p:txBody>
          <a:bodyPr/>
          <a:lstStyle/>
          <a:p>
            <a:fld id="{198D41E2-2A83-4340-91BF-18A6FDD179C4}" type="slidenum">
              <a:rPr lang="de-DE" smtClean="0"/>
              <a:t>6</a:t>
            </a:fld>
            <a:endParaRPr lang="de-DE"/>
          </a:p>
        </p:txBody>
      </p:sp>
      <p:pic>
        <p:nvPicPr>
          <p:cNvPr id="5" name="Grafik 4">
            <a:extLst>
              <a:ext uri="{FF2B5EF4-FFF2-40B4-BE49-F238E27FC236}">
                <a16:creationId xmlns:a16="http://schemas.microsoft.com/office/drawing/2014/main" id="{5FB52B65-808A-47CC-00B9-3ECEC49E5D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Tree>
    <p:extLst>
      <p:ext uri="{BB962C8B-B14F-4D97-AF65-F5344CB8AC3E}">
        <p14:creationId xmlns:p14="http://schemas.microsoft.com/office/powerpoint/2010/main" val="806722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B01177-D7FD-4310-BA41-D049CBBD09BF}"/>
              </a:ext>
            </a:extLst>
          </p:cNvPr>
          <p:cNvSpPr>
            <a:spLocks noGrp="1"/>
          </p:cNvSpPr>
          <p:nvPr>
            <p:ph type="title"/>
          </p:nvPr>
        </p:nvSpPr>
        <p:spPr>
          <a:xfrm>
            <a:off x="857250" y="783926"/>
            <a:ext cx="10515600" cy="1325563"/>
          </a:xfrm>
        </p:spPr>
        <p:txBody>
          <a:bodyPr/>
          <a:lstStyle/>
          <a:p>
            <a:r>
              <a:rPr lang="de-DE" dirty="0"/>
              <a:t>Vorurteile</a:t>
            </a:r>
          </a:p>
        </p:txBody>
      </p:sp>
      <p:sp>
        <p:nvSpPr>
          <p:cNvPr id="3" name="Inhaltsplatzhalter 2">
            <a:extLst>
              <a:ext uri="{FF2B5EF4-FFF2-40B4-BE49-F238E27FC236}">
                <a16:creationId xmlns:a16="http://schemas.microsoft.com/office/drawing/2014/main" id="{975D9E1E-7BE1-47A2-841A-F0A9CE7E7218}"/>
              </a:ext>
            </a:extLst>
          </p:cNvPr>
          <p:cNvSpPr>
            <a:spLocks noGrp="1"/>
          </p:cNvSpPr>
          <p:nvPr>
            <p:ph idx="1"/>
          </p:nvPr>
        </p:nvSpPr>
        <p:spPr>
          <a:xfrm>
            <a:off x="857250" y="1825625"/>
            <a:ext cx="10515600" cy="4351338"/>
          </a:xfrm>
        </p:spPr>
        <p:txBody>
          <a:bodyPr/>
          <a:lstStyle/>
          <a:p>
            <a:r>
              <a:rPr lang="de-DE" sz="2400" dirty="0"/>
              <a:t>Theorie der Vorurteilsentwicklung (kognitive &amp; sozial-kognitive Ansätze)</a:t>
            </a:r>
          </a:p>
          <a:p>
            <a:pPr marL="0" indent="0">
              <a:buNone/>
            </a:pPr>
            <a:endParaRPr lang="de-DE" dirty="0"/>
          </a:p>
        </p:txBody>
      </p:sp>
      <p:sp>
        <p:nvSpPr>
          <p:cNvPr id="4" name="Foliennummernplatzhalter 3">
            <a:extLst>
              <a:ext uri="{FF2B5EF4-FFF2-40B4-BE49-F238E27FC236}">
                <a16:creationId xmlns:a16="http://schemas.microsoft.com/office/drawing/2014/main" id="{8A0DF8DA-D83B-4C52-B37C-C9EED2450E17}"/>
              </a:ext>
            </a:extLst>
          </p:cNvPr>
          <p:cNvSpPr>
            <a:spLocks noGrp="1"/>
          </p:cNvSpPr>
          <p:nvPr>
            <p:ph type="sldNum" sz="quarter" idx="12"/>
          </p:nvPr>
        </p:nvSpPr>
        <p:spPr/>
        <p:txBody>
          <a:bodyPr/>
          <a:lstStyle/>
          <a:p>
            <a:fld id="{198D41E2-2A83-4340-91BF-18A6FDD179C4}" type="slidenum">
              <a:rPr lang="de-DE" smtClean="0"/>
              <a:t>7</a:t>
            </a:fld>
            <a:endParaRPr lang="de-DE"/>
          </a:p>
        </p:txBody>
      </p:sp>
      <p:graphicFrame>
        <p:nvGraphicFramePr>
          <p:cNvPr id="7" name="Diagramm 6">
            <a:extLst>
              <a:ext uri="{FF2B5EF4-FFF2-40B4-BE49-F238E27FC236}">
                <a16:creationId xmlns:a16="http://schemas.microsoft.com/office/drawing/2014/main" id="{18487572-DDFC-5C1B-9398-D97B5FE7B727}"/>
              </a:ext>
            </a:extLst>
          </p:cNvPr>
          <p:cNvGraphicFramePr/>
          <p:nvPr>
            <p:extLst>
              <p:ext uri="{D42A27DB-BD31-4B8C-83A1-F6EECF244321}">
                <p14:modId xmlns:p14="http://schemas.microsoft.com/office/powerpoint/2010/main" val="2878017517"/>
              </p:ext>
            </p:extLst>
          </p:nvPr>
        </p:nvGraphicFramePr>
        <p:xfrm>
          <a:off x="1064438" y="2270222"/>
          <a:ext cx="6442149" cy="374600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feld 7">
            <a:extLst>
              <a:ext uri="{FF2B5EF4-FFF2-40B4-BE49-F238E27FC236}">
                <a16:creationId xmlns:a16="http://schemas.microsoft.com/office/drawing/2014/main" id="{28AE41E3-DBBD-6674-31DA-DBDB55854A72}"/>
              </a:ext>
            </a:extLst>
          </p:cNvPr>
          <p:cNvSpPr txBox="1"/>
          <p:nvPr/>
        </p:nvSpPr>
        <p:spPr>
          <a:xfrm>
            <a:off x="7643590" y="5369899"/>
            <a:ext cx="2071909" cy="461665"/>
          </a:xfrm>
          <a:prstGeom prst="rect">
            <a:avLst/>
          </a:prstGeom>
          <a:noFill/>
        </p:spPr>
        <p:txBody>
          <a:bodyPr wrap="square" rtlCol="0">
            <a:spAutoFit/>
          </a:bodyPr>
          <a:lstStyle/>
          <a:p>
            <a:r>
              <a:rPr lang="de-DE" sz="1200" dirty="0"/>
              <a:t>Quelle: eigene Darstellung in Anlehnung an Raabe (2011)</a:t>
            </a:r>
          </a:p>
        </p:txBody>
      </p:sp>
      <p:sp>
        <p:nvSpPr>
          <p:cNvPr id="12" name="Textfeld 11">
            <a:extLst>
              <a:ext uri="{FF2B5EF4-FFF2-40B4-BE49-F238E27FC236}">
                <a16:creationId xmlns:a16="http://schemas.microsoft.com/office/drawing/2014/main" id="{AF1D1853-09D2-C51D-240B-CE0E3FEA3D27}"/>
              </a:ext>
            </a:extLst>
          </p:cNvPr>
          <p:cNvSpPr txBox="1"/>
          <p:nvPr/>
        </p:nvSpPr>
        <p:spPr>
          <a:xfrm>
            <a:off x="7700263" y="2530549"/>
            <a:ext cx="3729259" cy="2839350"/>
          </a:xfrm>
          <a:prstGeom prst="rect">
            <a:avLst/>
          </a:prstGeom>
          <a:noFill/>
        </p:spPr>
        <p:txBody>
          <a:bodyPr wrap="square" rtlCol="0">
            <a:spAutoFit/>
          </a:bodyPr>
          <a:lstStyle/>
          <a:p>
            <a:endParaRPr lang="de-DE" dirty="0"/>
          </a:p>
        </p:txBody>
      </p:sp>
      <p:pic>
        <p:nvPicPr>
          <p:cNvPr id="5" name="Grafik 4">
            <a:extLst>
              <a:ext uri="{FF2B5EF4-FFF2-40B4-BE49-F238E27FC236}">
                <a16:creationId xmlns:a16="http://schemas.microsoft.com/office/drawing/2014/main" id="{AAAA2D8E-F01F-EE26-E880-53A0983963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Tree>
    <p:extLst>
      <p:ext uri="{BB962C8B-B14F-4D97-AF65-F5344CB8AC3E}">
        <p14:creationId xmlns:p14="http://schemas.microsoft.com/office/powerpoint/2010/main" val="3394372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B01177-D7FD-4310-BA41-D049CBBD09BF}"/>
              </a:ext>
            </a:extLst>
          </p:cNvPr>
          <p:cNvSpPr>
            <a:spLocks noGrp="1"/>
          </p:cNvSpPr>
          <p:nvPr>
            <p:ph type="title"/>
          </p:nvPr>
        </p:nvSpPr>
        <p:spPr>
          <a:xfrm>
            <a:off x="857250" y="783926"/>
            <a:ext cx="10515600" cy="1325563"/>
          </a:xfrm>
        </p:spPr>
        <p:txBody>
          <a:bodyPr/>
          <a:lstStyle/>
          <a:p>
            <a:r>
              <a:rPr lang="de-DE" dirty="0"/>
              <a:t>Vorurteile</a:t>
            </a:r>
          </a:p>
        </p:txBody>
      </p:sp>
      <p:sp>
        <p:nvSpPr>
          <p:cNvPr id="3" name="Inhaltsplatzhalter 2">
            <a:extLst>
              <a:ext uri="{FF2B5EF4-FFF2-40B4-BE49-F238E27FC236}">
                <a16:creationId xmlns:a16="http://schemas.microsoft.com/office/drawing/2014/main" id="{975D9E1E-7BE1-47A2-841A-F0A9CE7E7218}"/>
              </a:ext>
            </a:extLst>
          </p:cNvPr>
          <p:cNvSpPr>
            <a:spLocks noGrp="1"/>
          </p:cNvSpPr>
          <p:nvPr>
            <p:ph idx="1"/>
          </p:nvPr>
        </p:nvSpPr>
        <p:spPr>
          <a:xfrm>
            <a:off x="857250" y="1825625"/>
            <a:ext cx="10515600" cy="4351338"/>
          </a:xfrm>
        </p:spPr>
        <p:txBody>
          <a:bodyPr>
            <a:normAutofit lnSpcReduction="10000"/>
          </a:bodyPr>
          <a:lstStyle/>
          <a:p>
            <a:r>
              <a:rPr lang="de-DE" sz="2400" dirty="0"/>
              <a:t>Theorie der Vorurteilsentwicklung (kognitive &amp; sozial-kognitive Ansätze)</a:t>
            </a:r>
          </a:p>
          <a:p>
            <a:pPr lvl="1"/>
            <a:r>
              <a:rPr lang="de-DE" sz="2000" dirty="0"/>
              <a:t>Raabe &amp; </a:t>
            </a:r>
            <a:r>
              <a:rPr lang="de-DE" sz="2000" dirty="0" err="1"/>
              <a:t>Beelmann</a:t>
            </a:r>
            <a:r>
              <a:rPr lang="de-DE" sz="2000" dirty="0"/>
              <a:t> (2011) führten eine Metaanalyse von 121 Querschnittsstudien durch, um Altersunterschiede in Vorurteilen zu untersuchen.</a:t>
            </a:r>
          </a:p>
          <a:p>
            <a:pPr lvl="1"/>
            <a:r>
              <a:rPr lang="de-DE" sz="2000" dirty="0"/>
              <a:t>Ergebnisse der Metaanalyse: Signifikanter Anstieg von Vorurteilen bei Kindern gegenüber anderen ethnischen Gruppen zwischen dem 2. und 4. Lebensjahr.</a:t>
            </a:r>
          </a:p>
          <a:p>
            <a:pPr lvl="1"/>
            <a:r>
              <a:rPr lang="de-DE" sz="2000" dirty="0"/>
              <a:t>Höhepunkt der Vorurteile bis etwa zum 7. Lebensjahr.</a:t>
            </a:r>
          </a:p>
          <a:p>
            <a:pPr lvl="1"/>
            <a:r>
              <a:rPr lang="de-DE" sz="2000" dirty="0"/>
              <a:t>Leichte, aber signifikante Abnahme der Vorurteile zwischen 8. und 10. Lebensjahr.</a:t>
            </a:r>
          </a:p>
          <a:p>
            <a:pPr lvl="1"/>
            <a:r>
              <a:rPr lang="de-DE" sz="2000" dirty="0"/>
              <a:t>Mittlere Kindheit ist entscheidende Phase für die Ausbildung von Vorurteilen.</a:t>
            </a:r>
          </a:p>
          <a:p>
            <a:pPr lvl="1"/>
            <a:r>
              <a:rPr lang="de-DE" sz="2000" dirty="0"/>
              <a:t>Abnahme der Vorurteile ab ca. 7 Jahren wird auf die Entwicklung sozio-kognitiver Fähigkeiten zurückgeführt, z. B. Empathie (Heinemann, 2012).</a:t>
            </a:r>
          </a:p>
          <a:p>
            <a:pPr lvl="1"/>
            <a:r>
              <a:rPr lang="de-DE" sz="2000" dirty="0"/>
              <a:t>Unterschied nach sozialer Zugehörigkeit:</a:t>
            </a:r>
          </a:p>
          <a:p>
            <a:pPr lvl="2"/>
            <a:r>
              <a:rPr lang="de-DE" sz="1600" dirty="0"/>
              <a:t>Kinder der Mehrheitsgesellschaft zeigen früh Vorurteile.</a:t>
            </a:r>
          </a:p>
          <a:p>
            <a:pPr lvl="2"/>
            <a:r>
              <a:rPr lang="de-DE" sz="1600" dirty="0"/>
              <a:t>Kinder sozialer Minderheiten zeigen zunächst oft positive Einstellungen gegenüber der Mehrheit.</a:t>
            </a:r>
          </a:p>
          <a:p>
            <a:pPr lvl="2"/>
            <a:r>
              <a:rPr lang="de-DE" sz="1600" dirty="0"/>
              <a:t>Vorurteile bei Minderheiten können später durch erfahrene Benachteiligung entstehen und oft hartnäckiger sein.</a:t>
            </a:r>
          </a:p>
          <a:p>
            <a:pPr marL="0" indent="0">
              <a:buNone/>
            </a:pPr>
            <a:endParaRPr lang="de-DE" dirty="0"/>
          </a:p>
        </p:txBody>
      </p:sp>
      <p:sp>
        <p:nvSpPr>
          <p:cNvPr id="4" name="Foliennummernplatzhalter 3">
            <a:extLst>
              <a:ext uri="{FF2B5EF4-FFF2-40B4-BE49-F238E27FC236}">
                <a16:creationId xmlns:a16="http://schemas.microsoft.com/office/drawing/2014/main" id="{8A0DF8DA-D83B-4C52-B37C-C9EED2450E17}"/>
              </a:ext>
            </a:extLst>
          </p:cNvPr>
          <p:cNvSpPr>
            <a:spLocks noGrp="1"/>
          </p:cNvSpPr>
          <p:nvPr>
            <p:ph type="sldNum" sz="quarter" idx="12"/>
          </p:nvPr>
        </p:nvSpPr>
        <p:spPr/>
        <p:txBody>
          <a:bodyPr/>
          <a:lstStyle/>
          <a:p>
            <a:fld id="{198D41E2-2A83-4340-91BF-18A6FDD179C4}" type="slidenum">
              <a:rPr lang="de-DE" smtClean="0"/>
              <a:t>8</a:t>
            </a:fld>
            <a:endParaRPr lang="de-DE"/>
          </a:p>
        </p:txBody>
      </p:sp>
      <p:sp>
        <p:nvSpPr>
          <p:cNvPr id="12" name="Textfeld 11">
            <a:extLst>
              <a:ext uri="{FF2B5EF4-FFF2-40B4-BE49-F238E27FC236}">
                <a16:creationId xmlns:a16="http://schemas.microsoft.com/office/drawing/2014/main" id="{AF1D1853-09D2-C51D-240B-CE0E3FEA3D27}"/>
              </a:ext>
            </a:extLst>
          </p:cNvPr>
          <p:cNvSpPr txBox="1"/>
          <p:nvPr/>
        </p:nvSpPr>
        <p:spPr>
          <a:xfrm>
            <a:off x="7700263" y="2530549"/>
            <a:ext cx="3729259" cy="2839350"/>
          </a:xfrm>
          <a:prstGeom prst="rect">
            <a:avLst/>
          </a:prstGeom>
          <a:noFill/>
        </p:spPr>
        <p:txBody>
          <a:bodyPr wrap="square" rtlCol="0">
            <a:spAutoFit/>
          </a:bodyPr>
          <a:lstStyle/>
          <a:p>
            <a:endParaRPr lang="de-DE" dirty="0"/>
          </a:p>
        </p:txBody>
      </p:sp>
      <p:pic>
        <p:nvPicPr>
          <p:cNvPr id="5" name="Grafik 4">
            <a:extLst>
              <a:ext uri="{FF2B5EF4-FFF2-40B4-BE49-F238E27FC236}">
                <a16:creationId xmlns:a16="http://schemas.microsoft.com/office/drawing/2014/main" id="{B2E7ECD8-CDED-2665-C901-ACEEA07BF0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Tree>
    <p:extLst>
      <p:ext uri="{BB962C8B-B14F-4D97-AF65-F5344CB8AC3E}">
        <p14:creationId xmlns:p14="http://schemas.microsoft.com/office/powerpoint/2010/main" val="882077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36600" y="1086485"/>
            <a:ext cx="10515600" cy="1325563"/>
          </a:xfrm>
        </p:spPr>
        <p:txBody>
          <a:bodyPr>
            <a:normAutofit fontScale="90000"/>
          </a:bodyPr>
          <a:lstStyle/>
          <a:p>
            <a:r>
              <a:rPr lang="de-DE" dirty="0"/>
              <a:t>Der </a:t>
            </a:r>
            <a:r>
              <a:rPr lang="de-DE" b="1" dirty="0"/>
              <a:t>Anti-Bias-Ansatz</a:t>
            </a:r>
            <a:r>
              <a:rPr lang="de-DE" dirty="0"/>
              <a:t> von </a:t>
            </a:r>
            <a:r>
              <a:rPr lang="en-US" dirty="0"/>
              <a:t>Louise Derman-Sparks und Carol Brunson-Philips 1980</a:t>
            </a:r>
            <a:br>
              <a:rPr lang="en-US" dirty="0"/>
            </a:br>
            <a:endParaRPr lang="de-DE" dirty="0"/>
          </a:p>
        </p:txBody>
      </p:sp>
      <p:sp>
        <p:nvSpPr>
          <p:cNvPr id="3" name="Inhaltsplatzhalter 2"/>
          <p:cNvSpPr>
            <a:spLocks noGrp="1"/>
          </p:cNvSpPr>
          <p:nvPr>
            <p:ph idx="1"/>
          </p:nvPr>
        </p:nvSpPr>
        <p:spPr>
          <a:xfrm>
            <a:off x="939800" y="2355849"/>
            <a:ext cx="10515600" cy="4351338"/>
          </a:xfrm>
        </p:spPr>
        <p:txBody>
          <a:bodyPr/>
          <a:lstStyle/>
          <a:p>
            <a:pPr marL="342900" lvl="1" indent="-342900">
              <a:buClr>
                <a:srgbClr val="009BDC"/>
              </a:buClr>
              <a:defRPr/>
            </a:pPr>
            <a:r>
              <a:rPr lang="de-DE" dirty="0"/>
              <a:t> ‚</a:t>
            </a:r>
            <a:r>
              <a:rPr lang="de-DE" dirty="0" err="1"/>
              <a:t>bias</a:t>
            </a:r>
            <a:r>
              <a:rPr lang="de-DE" dirty="0"/>
              <a:t>‘ = ‚Voreingenommenheit, ‚Vorurteil‘ oder ‚Schieflage‘</a:t>
            </a:r>
          </a:p>
          <a:p>
            <a:pPr marL="270000" lvl="1" indent="-270000">
              <a:buClr>
                <a:srgbClr val="009BDC"/>
              </a:buClr>
              <a:defRPr/>
            </a:pPr>
            <a:r>
              <a:rPr lang="de-DE" dirty="0"/>
              <a:t>Ausgrenzung und Benachteiligung wird erlernt und in Form von „Institutioneller Diskriminierung“ weiter tradiert (</a:t>
            </a:r>
            <a:r>
              <a:rPr lang="de-DE" dirty="0" err="1"/>
              <a:t>Gramelt</a:t>
            </a:r>
            <a:r>
              <a:rPr lang="de-DE" dirty="0"/>
              <a:t>, 2010, S. 88) </a:t>
            </a:r>
          </a:p>
          <a:p>
            <a:pPr marL="270000" lvl="1" indent="-270000">
              <a:buClr>
                <a:srgbClr val="009BDC"/>
              </a:buClr>
              <a:defRPr/>
            </a:pPr>
            <a:r>
              <a:rPr lang="de-DE" dirty="0">
                <a:solidFill>
                  <a:srgbClr val="2E2B21"/>
                </a:solidFill>
                <a:ea typeface="Calibri" panose="020F0502020204030204" pitchFamily="34" charset="0"/>
                <a:cs typeface="Calibri Light" panose="020F0302020204030204" pitchFamily="34" charset="0"/>
              </a:rPr>
              <a:t>Ansatz kommt ursprünglich aus der </a:t>
            </a:r>
            <a:r>
              <a:rPr lang="de-DE" i="1" dirty="0" err="1">
                <a:solidFill>
                  <a:srgbClr val="2E2B21"/>
                </a:solidFill>
                <a:ea typeface="Calibri" panose="020F0502020204030204" pitchFamily="34" charset="0"/>
                <a:cs typeface="Calibri Light" panose="020F0302020204030204" pitchFamily="34" charset="0"/>
              </a:rPr>
              <a:t>social</a:t>
            </a:r>
            <a:r>
              <a:rPr lang="de-DE" i="1" dirty="0">
                <a:solidFill>
                  <a:srgbClr val="2E2B21"/>
                </a:solidFill>
                <a:ea typeface="Calibri" panose="020F0502020204030204" pitchFamily="34" charset="0"/>
                <a:cs typeface="Calibri Light" panose="020F0302020204030204" pitchFamily="34" charset="0"/>
              </a:rPr>
              <a:t> </a:t>
            </a:r>
            <a:r>
              <a:rPr lang="de-DE" i="1" dirty="0" err="1">
                <a:solidFill>
                  <a:srgbClr val="2E2B21"/>
                </a:solidFill>
                <a:ea typeface="Calibri" panose="020F0502020204030204" pitchFamily="34" charset="0"/>
                <a:cs typeface="Calibri Light" panose="020F0302020204030204" pitchFamily="34" charset="0"/>
              </a:rPr>
              <a:t>justice</a:t>
            </a:r>
            <a:r>
              <a:rPr lang="de-DE" i="1" dirty="0">
                <a:solidFill>
                  <a:srgbClr val="2E2B21"/>
                </a:solidFill>
                <a:ea typeface="Calibri" panose="020F0502020204030204" pitchFamily="34" charset="0"/>
                <a:cs typeface="Calibri Light" panose="020F0302020204030204" pitchFamily="34" charset="0"/>
              </a:rPr>
              <a:t> </a:t>
            </a:r>
            <a:r>
              <a:rPr lang="de-DE" dirty="0">
                <a:solidFill>
                  <a:srgbClr val="2E2B21"/>
                </a:solidFill>
                <a:ea typeface="Calibri" panose="020F0502020204030204" pitchFamily="34" charset="0"/>
                <a:cs typeface="Calibri Light" panose="020F0302020204030204" pitchFamily="34" charset="0"/>
              </a:rPr>
              <a:t>und </a:t>
            </a:r>
            <a:r>
              <a:rPr lang="de-DE" i="1" dirty="0" err="1">
                <a:solidFill>
                  <a:srgbClr val="2E2B21"/>
                </a:solidFill>
                <a:ea typeface="Calibri" panose="020F0502020204030204" pitchFamily="34" charset="0"/>
                <a:cs typeface="Calibri Light" panose="020F0302020204030204" pitchFamily="34" charset="0"/>
              </a:rPr>
              <a:t>black</a:t>
            </a:r>
            <a:r>
              <a:rPr lang="de-DE" i="1" dirty="0">
                <a:solidFill>
                  <a:srgbClr val="2E2B21"/>
                </a:solidFill>
                <a:ea typeface="Calibri" panose="020F0502020204030204" pitchFamily="34" charset="0"/>
                <a:cs typeface="Calibri Light" panose="020F0302020204030204" pitchFamily="34" charset="0"/>
              </a:rPr>
              <a:t> power </a:t>
            </a:r>
            <a:r>
              <a:rPr lang="de-DE" dirty="0">
                <a:solidFill>
                  <a:srgbClr val="2E2B21"/>
                </a:solidFill>
                <a:ea typeface="Calibri" panose="020F0502020204030204" pitchFamily="34" charset="0"/>
                <a:cs typeface="Calibri Light" panose="020F0302020204030204" pitchFamily="34" charset="0"/>
              </a:rPr>
              <a:t>Bewegung der 1960er Jahre USA </a:t>
            </a:r>
          </a:p>
          <a:p>
            <a:pPr marL="270000" lvl="1" indent="-270000">
              <a:buClr>
                <a:srgbClr val="009BDC"/>
              </a:buClr>
              <a:defRPr/>
            </a:pPr>
            <a:r>
              <a:rPr lang="de-DE" dirty="0"/>
              <a:t>In der frühkindlichen Pädagogik in den 80er weiterentwickelt und wurde in der Erwachsenenbildung in Form von Anti- Diskriminierungs-, Anti-Rassismus-, Friedens- und Demokratie-Seminaren angewendet</a:t>
            </a:r>
          </a:p>
        </p:txBody>
      </p:sp>
      <p:pic>
        <p:nvPicPr>
          <p:cNvPr id="4" name="Grafik 3">
            <a:extLst>
              <a:ext uri="{FF2B5EF4-FFF2-40B4-BE49-F238E27FC236}">
                <a16:creationId xmlns:a16="http://schemas.microsoft.com/office/drawing/2014/main" id="{962BC3DC-5483-9BFD-8864-DF67CCAD79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Tree>
    <p:extLst>
      <p:ext uri="{BB962C8B-B14F-4D97-AF65-F5344CB8AC3E}">
        <p14:creationId xmlns:p14="http://schemas.microsoft.com/office/powerpoint/2010/main" val="19594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853757"/>
            <a:ext cx="10515600" cy="1325563"/>
          </a:xfrm>
        </p:spPr>
        <p:txBody>
          <a:bodyPr/>
          <a:lstStyle/>
          <a:p>
            <a:r>
              <a:rPr lang="de-DE" dirty="0"/>
              <a:t>Zentrale Thesen</a:t>
            </a:r>
          </a:p>
        </p:txBody>
      </p:sp>
      <p:sp>
        <p:nvSpPr>
          <p:cNvPr id="3" name="Inhaltsplatzhalter 2"/>
          <p:cNvSpPr>
            <a:spLocks noGrp="1"/>
          </p:cNvSpPr>
          <p:nvPr>
            <p:ph idx="1"/>
          </p:nvPr>
        </p:nvSpPr>
        <p:spPr/>
        <p:txBody>
          <a:bodyPr>
            <a:normAutofit/>
          </a:bodyPr>
          <a:lstStyle/>
          <a:p>
            <a:pPr marL="0" lvl="1" indent="0">
              <a:buClr>
                <a:srgbClr val="009BDC"/>
              </a:buClr>
              <a:buNone/>
              <a:defRPr/>
            </a:pPr>
            <a:r>
              <a:rPr lang="de-DE" dirty="0"/>
              <a:t>Alle Menschen besitzen Diskriminierungserfahrungen, sowohl aus der Position des Diskriminierenden, als auch aus der Position des Diskriminierten. Jedoch in unterschiedlichem Ausmaß. (Stichwort: Intersektionalität)</a:t>
            </a:r>
          </a:p>
          <a:p>
            <a:pPr marL="270000" lvl="1" indent="-270000">
              <a:buClr>
                <a:srgbClr val="009BDC"/>
              </a:buClr>
              <a:defRPr/>
            </a:pPr>
            <a:r>
              <a:rPr lang="de-DE" dirty="0"/>
              <a:t>Diskriminierung wird bereits im Kindesalter erlernt und internalisiert</a:t>
            </a:r>
          </a:p>
          <a:p>
            <a:pPr marL="270000" lvl="1" indent="-270000">
              <a:buClr>
                <a:srgbClr val="009BDC"/>
              </a:buClr>
              <a:defRPr/>
            </a:pPr>
            <a:r>
              <a:rPr lang="de-DE" dirty="0"/>
              <a:t>Diskriminierung basiert auf Macht, die zur Konstruktion und Aufrechterhaltung beiträgt (Schmidt, 2009, S. 70) </a:t>
            </a:r>
          </a:p>
          <a:p>
            <a:pPr marL="270000" lvl="1" indent="-270000">
              <a:buClr>
                <a:srgbClr val="009BDC"/>
              </a:buClr>
              <a:defRPr/>
            </a:pPr>
            <a:r>
              <a:rPr lang="de-DE" dirty="0"/>
              <a:t>Eine Auseinandersetzung mit den herrschenden Machtverhältnissen und der eigenen subjektiven Erfahrung im Kontext der gesellschaftlichen Herrschaftsverhältnisse ist deshalb unausweichlich </a:t>
            </a:r>
          </a:p>
          <a:p>
            <a:pPr marL="270000" lvl="1" indent="-270000">
              <a:buClr>
                <a:srgbClr val="009BDC"/>
              </a:buClr>
              <a:defRPr/>
            </a:pPr>
            <a:r>
              <a:rPr lang="de-DE" dirty="0"/>
              <a:t>Der Anti-Bias-Ansatz setzt an dieser Stelle an, fördert die Reflexion der eigenen Verstrickung in diese Machtverhältnisse und verdeutlicht die eigene Beteiligung an ihrer Aufrechterhaltung (Schmidt, 2009, S.33)</a:t>
            </a:r>
          </a:p>
        </p:txBody>
      </p:sp>
      <p:pic>
        <p:nvPicPr>
          <p:cNvPr id="4" name="Grafik 3">
            <a:extLst>
              <a:ext uri="{FF2B5EF4-FFF2-40B4-BE49-F238E27FC236}">
                <a16:creationId xmlns:a16="http://schemas.microsoft.com/office/drawing/2014/main" id="{A4F4F866-0C5F-2346-06C7-6A5055F588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Tree>
    <p:extLst>
      <p:ext uri="{BB962C8B-B14F-4D97-AF65-F5344CB8AC3E}">
        <p14:creationId xmlns:p14="http://schemas.microsoft.com/office/powerpoint/2010/main" val="129220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pic>
        <p:nvPicPr>
          <p:cNvPr id="12" name="Grafik 11">
            <a:extLst>
              <a:ext uri="{FF2B5EF4-FFF2-40B4-BE49-F238E27FC236}">
                <a16:creationId xmlns:a16="http://schemas.microsoft.com/office/drawing/2014/main" id="{A8EEF079-EAA8-46FE-B147-C1AF9F63B1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185" y="3464794"/>
            <a:ext cx="1548000" cy="715721"/>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pic>
        <p:nvPicPr>
          <p:cNvPr id="7" name="Grafik 6">
            <a:extLst>
              <a:ext uri="{FF2B5EF4-FFF2-40B4-BE49-F238E27FC236}">
                <a16:creationId xmlns:a16="http://schemas.microsoft.com/office/drawing/2014/main" id="{249E0605-5AC2-4EFD-B063-5DD13DEDB8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
        <p:nvSpPr>
          <p:cNvPr id="2" name="Textfeld 1">
            <a:extLst>
              <a:ext uri="{FF2B5EF4-FFF2-40B4-BE49-F238E27FC236}">
                <a16:creationId xmlns:a16="http://schemas.microsoft.com/office/drawing/2014/main" id="{9769A46E-2E13-4D17-9925-9FED0AB2484F}"/>
              </a:ext>
            </a:extLst>
          </p:cNvPr>
          <p:cNvSpPr txBox="1"/>
          <p:nvPr/>
        </p:nvSpPr>
        <p:spPr>
          <a:xfrm>
            <a:off x="2493054" y="1490753"/>
            <a:ext cx="9022952" cy="4247317"/>
          </a:xfrm>
          <a:prstGeom prst="rect">
            <a:avLst/>
          </a:prstGeom>
          <a:noFill/>
        </p:spPr>
        <p:txBody>
          <a:bodyPr wrap="square" rtlCol="0">
            <a:spAutoFit/>
          </a:bodyPr>
          <a:lstStyle/>
          <a:p>
            <a:r>
              <a:rPr lang="de-DE" dirty="0" err="1"/>
              <a:t>Gramelt</a:t>
            </a:r>
            <a:r>
              <a:rPr lang="de-DE" dirty="0"/>
              <a:t>, K. (2010). </a:t>
            </a:r>
            <a:r>
              <a:rPr lang="de-DE" i="1" dirty="0"/>
              <a:t>Der Anti-Bias-Ansatz. Zu Konzept und Praxis einer Pädagogik für den Umgang mit (kultureller) Vielfalt</a:t>
            </a:r>
            <a:r>
              <a:rPr lang="de-DE" dirty="0"/>
              <a:t> (1. Aufl.). VS Verlag für Sozialwissenschaften. </a:t>
            </a:r>
            <a:r>
              <a:rPr lang="de-DE" dirty="0">
                <a:hlinkClick r:id="rId4"/>
              </a:rPr>
              <a:t>https://doi.org/10.1007/978-3-531-92208-9</a:t>
            </a:r>
            <a:endParaRPr lang="de-DE" dirty="0"/>
          </a:p>
          <a:p>
            <a:endParaRPr lang="de-DE" dirty="0"/>
          </a:p>
          <a:p>
            <a:r>
              <a:rPr lang="de-DE" dirty="0"/>
              <a:t>Heinemann, K. S. (2012). </a:t>
            </a:r>
            <a:r>
              <a:rPr lang="de-DE" i="1" dirty="0"/>
              <a:t>Wodurch wird die Vorurteilsentwicklung im Kindes- und Jugendalter beeinflusst? Eine Meta-Analyse zu individuellen und sozialen Einflussfaktoren</a:t>
            </a:r>
            <a:r>
              <a:rPr lang="de-DE" dirty="0"/>
              <a:t> (Dissertation, Friedrich-Schiller-Universität Jena). Friedrich-Schiller-Universität Jena.</a:t>
            </a:r>
          </a:p>
          <a:p>
            <a:endParaRPr lang="en-US" dirty="0"/>
          </a:p>
          <a:p>
            <a:r>
              <a:rPr lang="en-US" dirty="0"/>
              <a:t>Katz, D., &amp; </a:t>
            </a:r>
            <a:r>
              <a:rPr lang="en-US" dirty="0" err="1"/>
              <a:t>Braly</a:t>
            </a:r>
            <a:r>
              <a:rPr lang="en-US" dirty="0"/>
              <a:t>, K. W. (1933). </a:t>
            </a:r>
            <a:r>
              <a:rPr lang="en-US" i="1" dirty="0"/>
              <a:t>Racial stereotypes of one hundred college students.</a:t>
            </a:r>
            <a:r>
              <a:rPr lang="en-US" dirty="0"/>
              <a:t> Journal of Abnormal and Social Psychology, 28(3), 280-290. </a:t>
            </a:r>
            <a:r>
              <a:rPr lang="en-US" dirty="0">
                <a:hlinkClick r:id="rId5"/>
              </a:rPr>
              <a:t>https://doi.org/10.1037/h0074426</a:t>
            </a:r>
            <a:endParaRPr lang="en-US" dirty="0"/>
          </a:p>
          <a:p>
            <a:endParaRPr lang="en-US" dirty="0"/>
          </a:p>
          <a:p>
            <a:r>
              <a:rPr lang="en-US" dirty="0"/>
              <a:t>Kite, M. E., Whitley, B. E., Jr., &amp; Wagner, L. S. (2022). </a:t>
            </a:r>
            <a:r>
              <a:rPr lang="en-US" i="1" dirty="0"/>
              <a:t>Psychology of prejudice and discrimination</a:t>
            </a:r>
            <a:r>
              <a:rPr lang="en-US" dirty="0"/>
              <a:t> (4th ed.). Routledge. </a:t>
            </a:r>
            <a:r>
              <a:rPr lang="en-US" dirty="0">
                <a:hlinkClick r:id="rId6"/>
              </a:rPr>
              <a:t>https://doi.org/10.4324/9780367809218</a:t>
            </a:r>
            <a:endParaRPr lang="en-US" dirty="0"/>
          </a:p>
          <a:p>
            <a:endParaRPr lang="en-US" dirty="0"/>
          </a:p>
          <a:p>
            <a:endParaRPr lang="de-DE" dirty="0"/>
          </a:p>
        </p:txBody>
      </p:sp>
    </p:spTree>
    <p:extLst>
      <p:ext uri="{BB962C8B-B14F-4D97-AF65-F5344CB8AC3E}">
        <p14:creationId xmlns:p14="http://schemas.microsoft.com/office/powerpoint/2010/main" val="273708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pic>
        <p:nvPicPr>
          <p:cNvPr id="7" name="Grafik 6">
            <a:extLst>
              <a:ext uri="{FF2B5EF4-FFF2-40B4-BE49-F238E27FC236}">
                <a16:creationId xmlns:a16="http://schemas.microsoft.com/office/drawing/2014/main" id="{249E0605-5AC2-4EFD-B063-5DD13DEDB8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
        <p:nvSpPr>
          <p:cNvPr id="2" name="Textfeld 1">
            <a:extLst>
              <a:ext uri="{FF2B5EF4-FFF2-40B4-BE49-F238E27FC236}">
                <a16:creationId xmlns:a16="http://schemas.microsoft.com/office/drawing/2014/main" id="{9769A46E-2E13-4D17-9925-9FED0AB2484F}"/>
              </a:ext>
            </a:extLst>
          </p:cNvPr>
          <p:cNvSpPr txBox="1"/>
          <p:nvPr/>
        </p:nvSpPr>
        <p:spPr>
          <a:xfrm>
            <a:off x="2533694" y="1316286"/>
            <a:ext cx="9022952" cy="5047536"/>
          </a:xfrm>
          <a:prstGeom prst="rect">
            <a:avLst/>
          </a:prstGeom>
          <a:noFill/>
        </p:spPr>
        <p:txBody>
          <a:bodyPr wrap="square" rtlCol="0">
            <a:spAutoFit/>
          </a:bodyPr>
          <a:lstStyle/>
          <a:p>
            <a:r>
              <a:rPr lang="en-US" dirty="0"/>
              <a:t>Nelson, T. D. (2002). </a:t>
            </a:r>
            <a:r>
              <a:rPr lang="en-US" i="1" dirty="0"/>
              <a:t>The psychology of prejudice.</a:t>
            </a:r>
            <a:r>
              <a:rPr lang="en-US" dirty="0"/>
              <a:t> Allyn &amp; Bacon.</a:t>
            </a:r>
            <a:endParaRPr lang="de-DE" dirty="0"/>
          </a:p>
          <a:p>
            <a:endParaRPr lang="de-DE" dirty="0"/>
          </a:p>
          <a:p>
            <a:r>
              <a:rPr lang="de-DE" dirty="0"/>
              <a:t>Petersen, L. E., &amp; Six, B. (2020). </a:t>
            </a:r>
            <a:r>
              <a:rPr lang="de-DE" i="1" dirty="0"/>
              <a:t>Stereotype, Vorurteile und soziale Diskriminierung</a:t>
            </a:r>
            <a:r>
              <a:rPr lang="de-DE" dirty="0"/>
              <a:t> (5. Aufl.). Hogrefe. </a:t>
            </a:r>
          </a:p>
          <a:p>
            <a:endParaRPr lang="de-DE" dirty="0"/>
          </a:p>
          <a:p>
            <a:r>
              <a:rPr lang="de-DE" dirty="0"/>
              <a:t>Raabe, T., &amp; </a:t>
            </a:r>
            <a:r>
              <a:rPr lang="de-DE" dirty="0" err="1"/>
              <a:t>Beelmann</a:t>
            </a:r>
            <a:r>
              <a:rPr lang="de-DE" dirty="0"/>
              <a:t>, A. (2011). Development </a:t>
            </a:r>
            <a:r>
              <a:rPr lang="de-DE" dirty="0" err="1"/>
              <a:t>of</a:t>
            </a:r>
            <a:r>
              <a:rPr lang="de-DE" dirty="0"/>
              <a:t> </a:t>
            </a:r>
            <a:r>
              <a:rPr lang="de-DE" dirty="0" err="1"/>
              <a:t>ethnic</a:t>
            </a:r>
            <a:r>
              <a:rPr lang="de-DE" dirty="0"/>
              <a:t>, </a:t>
            </a:r>
            <a:r>
              <a:rPr lang="de-DE" dirty="0" err="1"/>
              <a:t>racial</a:t>
            </a:r>
            <a:r>
              <a:rPr lang="de-DE" dirty="0"/>
              <a:t>, and national </a:t>
            </a:r>
            <a:r>
              <a:rPr lang="de-DE" dirty="0" err="1"/>
              <a:t>prejudice</a:t>
            </a:r>
            <a:r>
              <a:rPr lang="de-DE" dirty="0"/>
              <a:t> in </a:t>
            </a:r>
            <a:r>
              <a:rPr lang="de-DE" dirty="0" err="1"/>
              <a:t>childhood</a:t>
            </a:r>
            <a:r>
              <a:rPr lang="de-DE" dirty="0"/>
              <a:t> and </a:t>
            </a:r>
            <a:r>
              <a:rPr lang="de-DE" dirty="0" err="1"/>
              <a:t>adolescence</a:t>
            </a:r>
            <a:r>
              <a:rPr lang="de-DE" dirty="0"/>
              <a:t>: A multinational </a:t>
            </a:r>
            <a:r>
              <a:rPr lang="de-DE" dirty="0" err="1"/>
              <a:t>meta‐analysis</a:t>
            </a:r>
            <a:r>
              <a:rPr lang="de-DE" dirty="0"/>
              <a:t> </a:t>
            </a:r>
            <a:r>
              <a:rPr lang="de-DE" dirty="0" err="1"/>
              <a:t>of</a:t>
            </a:r>
            <a:r>
              <a:rPr lang="de-DE" dirty="0"/>
              <a:t> </a:t>
            </a:r>
            <a:r>
              <a:rPr lang="de-DE" dirty="0" err="1"/>
              <a:t>age</a:t>
            </a:r>
            <a:r>
              <a:rPr lang="de-DE" dirty="0"/>
              <a:t> </a:t>
            </a:r>
            <a:r>
              <a:rPr lang="de-DE" dirty="0" err="1"/>
              <a:t>differences</a:t>
            </a:r>
            <a:r>
              <a:rPr lang="de-DE" dirty="0"/>
              <a:t>. </a:t>
            </a:r>
            <a:r>
              <a:rPr lang="de-DE" i="1" dirty="0"/>
              <a:t>Child Development, 82</a:t>
            </a:r>
            <a:r>
              <a:rPr lang="de-DE" dirty="0"/>
              <a:t>(6), 1715–1737. </a:t>
            </a:r>
            <a:r>
              <a:rPr lang="de-DE" dirty="0">
                <a:hlinkClick r:id="rId4"/>
              </a:rPr>
              <a:t>https://pubmed.ncbi.nlm.nih.gov/22023224/</a:t>
            </a:r>
            <a:endParaRPr lang="de-DE" dirty="0"/>
          </a:p>
          <a:p>
            <a:endParaRPr lang="de-DE" dirty="0"/>
          </a:p>
          <a:p>
            <a:r>
              <a:rPr lang="de-DE" dirty="0"/>
              <a:t>Schmidt, B. (2009). </a:t>
            </a:r>
            <a:r>
              <a:rPr lang="de-DE" i="1" dirty="0"/>
              <a:t>Den Anti-Bias-Ansatz zur Diskussion stellen: Beitrag zur Klärung theoretischer Grundlagen in der Anti-Bias-Arbeit</a:t>
            </a:r>
            <a:r>
              <a:rPr lang="de-DE" dirty="0"/>
              <a:t> (Schriftenreihe des Interdisziplinären Zentrums für Bildung und Kommunikation in Migrationsprozessen (IBKM) Nr. 44). BIS-Verlag. ISBN 978-3-8142-2158-8</a:t>
            </a:r>
          </a:p>
          <a:p>
            <a:endParaRPr lang="de-DE" dirty="0"/>
          </a:p>
          <a:p>
            <a:r>
              <a:rPr lang="de-DE" dirty="0"/>
              <a:t>Schubert, K., &amp; Klein, M. (2020). </a:t>
            </a:r>
            <a:r>
              <a:rPr lang="de-DE" i="1" dirty="0"/>
              <a:t>Das Politiklexikon</a:t>
            </a:r>
            <a:r>
              <a:rPr lang="de-DE" dirty="0"/>
              <a:t> (7., aktualisierte und erweiterte Auflage). Dietz. Lizenzausgabe: Bundeszentrale für politische Bildung.</a:t>
            </a:r>
          </a:p>
          <a:p>
            <a:endParaRPr lang="en-US" dirty="0"/>
          </a:p>
          <a:p>
            <a:endParaRPr lang="de-DE" sz="1600" dirty="0"/>
          </a:p>
        </p:txBody>
      </p:sp>
    </p:spTree>
    <p:extLst>
      <p:ext uri="{BB962C8B-B14F-4D97-AF65-F5344CB8AC3E}">
        <p14:creationId xmlns:p14="http://schemas.microsoft.com/office/powerpoint/2010/main" val="194965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5CC46-E6BA-3F15-7034-8F0FBC88FE5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FC60CE-9F81-1D1A-2084-18145C856F64}"/>
              </a:ext>
            </a:extLst>
          </p:cNvPr>
          <p:cNvSpPr>
            <a:spLocks noGrp="1"/>
          </p:cNvSpPr>
          <p:nvPr>
            <p:ph type="title"/>
          </p:nvPr>
        </p:nvSpPr>
        <p:spPr>
          <a:xfrm>
            <a:off x="838200" y="853757"/>
            <a:ext cx="10515600" cy="1325563"/>
          </a:xfrm>
        </p:spPr>
        <p:txBody>
          <a:bodyPr/>
          <a:lstStyle/>
          <a:p>
            <a:endParaRPr lang="de-DE" dirty="0"/>
          </a:p>
        </p:txBody>
      </p:sp>
      <p:sp>
        <p:nvSpPr>
          <p:cNvPr id="3" name="Inhaltsplatzhalter 2">
            <a:extLst>
              <a:ext uri="{FF2B5EF4-FFF2-40B4-BE49-F238E27FC236}">
                <a16:creationId xmlns:a16="http://schemas.microsoft.com/office/drawing/2014/main" id="{CAABE8D6-8791-693C-3790-C9B6E95E5863}"/>
              </a:ext>
            </a:extLst>
          </p:cNvPr>
          <p:cNvSpPr>
            <a:spLocks noGrp="1"/>
          </p:cNvSpPr>
          <p:nvPr>
            <p:ph idx="1"/>
          </p:nvPr>
        </p:nvSpPr>
        <p:spPr>
          <a:xfrm>
            <a:off x="533400" y="762000"/>
            <a:ext cx="10820400" cy="5242243"/>
          </a:xfrm>
        </p:spPr>
        <p:txBody>
          <a:bodyPr>
            <a:normAutofit fontScale="25000" lnSpcReduction="20000"/>
          </a:bodyPr>
          <a:lstStyle/>
          <a:p>
            <a:pPr marL="0" lvl="1" indent="0">
              <a:buClr>
                <a:srgbClr val="009BDC"/>
              </a:buClr>
              <a:buNone/>
              <a:defRPr/>
            </a:pPr>
            <a:endParaRPr lang="de-DE" dirty="0"/>
          </a:p>
          <a:p>
            <a:pPr marL="0" lvl="0" indent="0">
              <a:lnSpc>
                <a:spcPct val="120000"/>
              </a:lnSpc>
              <a:spcBef>
                <a:spcPts val="0"/>
              </a:spcBef>
              <a:buNone/>
            </a:pPr>
            <a:r>
              <a:rPr lang="de-DE" sz="4800" b="1" dirty="0">
                <a:solidFill>
                  <a:srgbClr val="020203"/>
                </a:solidFill>
              </a:rPr>
              <a:t>Impressum</a:t>
            </a:r>
          </a:p>
          <a:p>
            <a:pPr marL="0" lvl="0" indent="0">
              <a:lnSpc>
                <a:spcPct val="120000"/>
              </a:lnSpc>
              <a:spcBef>
                <a:spcPts val="0"/>
              </a:spcBef>
              <a:buNone/>
            </a:pPr>
            <a:endParaRPr lang="de-DE" sz="3200" b="1" dirty="0">
              <a:solidFill>
                <a:srgbClr val="020203"/>
              </a:solidFill>
            </a:endParaRPr>
          </a:p>
          <a:p>
            <a:pPr marL="0" lvl="0" indent="0">
              <a:lnSpc>
                <a:spcPct val="120000"/>
              </a:lnSpc>
              <a:spcBef>
                <a:spcPts val="0"/>
              </a:spcBef>
              <a:buNone/>
            </a:pPr>
            <a:r>
              <a:rPr lang="de-DE" sz="3600" b="1" dirty="0">
                <a:solidFill>
                  <a:srgbClr val="020203"/>
                </a:solidFill>
              </a:rPr>
              <a:t>Herausgeber*innen:</a:t>
            </a:r>
          </a:p>
          <a:p>
            <a:pPr marL="0" lvl="0" indent="0">
              <a:lnSpc>
                <a:spcPct val="120000"/>
              </a:lnSpc>
              <a:spcBef>
                <a:spcPts val="0"/>
              </a:spcBef>
              <a:buNone/>
            </a:pPr>
            <a:r>
              <a:rPr lang="de-DE" sz="3600" dirty="0">
                <a:solidFill>
                  <a:srgbClr val="020203"/>
                </a:solidFill>
              </a:rPr>
              <a:t>Empowerment für Diversität – Allianz für Chancengleichheit in der Gesundheitsversorgung</a:t>
            </a:r>
          </a:p>
          <a:p>
            <a:pPr marL="0" lvl="0" indent="0">
              <a:lnSpc>
                <a:spcPct val="120000"/>
              </a:lnSpc>
              <a:spcBef>
                <a:spcPts val="0"/>
              </a:spcBef>
              <a:buNone/>
            </a:pPr>
            <a:r>
              <a:rPr lang="de-DE" sz="3600" dirty="0">
                <a:solidFill>
                  <a:schemeClr val="dk1"/>
                </a:solidFill>
              </a:rPr>
              <a:t>Augustenburger Platz 1</a:t>
            </a:r>
          </a:p>
          <a:p>
            <a:pPr marL="0" lvl="0" indent="0">
              <a:lnSpc>
                <a:spcPct val="120000"/>
              </a:lnSpc>
              <a:spcBef>
                <a:spcPts val="0"/>
              </a:spcBef>
              <a:buNone/>
            </a:pPr>
            <a:r>
              <a:rPr lang="de-DE" sz="3600" dirty="0">
                <a:solidFill>
                  <a:schemeClr val="dk1"/>
                </a:solidFill>
              </a:rPr>
              <a:t>13353 Berlin</a:t>
            </a:r>
          </a:p>
          <a:p>
            <a:pPr marL="0" lvl="0" indent="0">
              <a:lnSpc>
                <a:spcPct val="120000"/>
              </a:lnSpc>
              <a:spcBef>
                <a:spcPts val="0"/>
              </a:spcBef>
              <a:buNone/>
            </a:pPr>
            <a:r>
              <a:rPr lang="de-DE" sz="3600" dirty="0">
                <a:solidFill>
                  <a:schemeClr val="dk1"/>
                </a:solidFill>
              </a:rPr>
              <a:t>www.empowerment.charite.de</a:t>
            </a:r>
          </a:p>
          <a:p>
            <a:pPr marL="0" lvl="0" indent="0">
              <a:lnSpc>
                <a:spcPct val="120000"/>
              </a:lnSpc>
              <a:spcBef>
                <a:spcPts val="0"/>
              </a:spcBef>
              <a:buNone/>
            </a:pPr>
            <a:r>
              <a:rPr lang="de-DE" sz="3600" dirty="0">
                <a:solidFill>
                  <a:schemeClr val="dk1"/>
                </a:solidFill>
              </a:rPr>
              <a:t>&amp;</a:t>
            </a:r>
            <a:endParaRPr lang="de-DE" sz="3600" b="1" dirty="0">
              <a:solidFill>
                <a:schemeClr val="dk1"/>
              </a:solidFill>
            </a:endParaRPr>
          </a:p>
          <a:p>
            <a:pPr marL="0" lvl="0" indent="0">
              <a:lnSpc>
                <a:spcPct val="120000"/>
              </a:lnSpc>
              <a:spcBef>
                <a:spcPts val="0"/>
              </a:spcBef>
              <a:buClr>
                <a:schemeClr val="dk1"/>
              </a:buClr>
              <a:buSzPts val="1100"/>
              <a:buNone/>
            </a:pPr>
            <a:r>
              <a:rPr lang="de-DE" sz="3600" dirty="0">
                <a:solidFill>
                  <a:schemeClr val="dk1"/>
                </a:solidFill>
              </a:rPr>
              <a:t>Lindenburg Akademie Aus- und Weiterbildung an der Uniklinik Köln</a:t>
            </a:r>
          </a:p>
          <a:p>
            <a:pPr marL="0" lvl="0" indent="0">
              <a:lnSpc>
                <a:spcPct val="120000"/>
              </a:lnSpc>
              <a:spcBef>
                <a:spcPts val="0"/>
              </a:spcBef>
              <a:buClr>
                <a:schemeClr val="dk1"/>
              </a:buClr>
              <a:buSzPts val="1100"/>
              <a:buNone/>
            </a:pPr>
            <a:r>
              <a:rPr lang="de-DE" sz="3600" dirty="0">
                <a:solidFill>
                  <a:schemeClr val="dk1"/>
                </a:solidFill>
              </a:rPr>
              <a:t>Gleueler Straße 176-178 50935 Köln</a:t>
            </a:r>
          </a:p>
          <a:p>
            <a:pPr marL="0" lvl="0" indent="0">
              <a:lnSpc>
                <a:spcPct val="120000"/>
              </a:lnSpc>
              <a:spcBef>
                <a:spcPts val="0"/>
              </a:spcBef>
              <a:buClr>
                <a:schemeClr val="dk1"/>
              </a:buClr>
              <a:buSzPts val="1100"/>
              <a:buNone/>
            </a:pPr>
            <a:r>
              <a:rPr lang="de-DE" sz="3600" dirty="0">
                <a:solidFill>
                  <a:schemeClr val="dk1"/>
                </a:solidFill>
              </a:rPr>
              <a:t>Schule für Pflegefachberufe der Lindenburg Akademie</a:t>
            </a:r>
          </a:p>
          <a:p>
            <a:pPr marL="0" lvl="0" indent="0">
              <a:lnSpc>
                <a:spcPct val="120000"/>
              </a:lnSpc>
              <a:spcBef>
                <a:spcPts val="0"/>
              </a:spcBef>
              <a:buNone/>
            </a:pPr>
            <a:r>
              <a:rPr lang="de-DE" sz="3600" dirty="0">
                <a:solidFill>
                  <a:schemeClr val="dk1"/>
                </a:solidFill>
              </a:rPr>
              <a:t>Scheidtweiler Straße 11-13 50933 Köln</a:t>
            </a:r>
            <a:endParaRPr lang="de-DE" sz="3600" dirty="0"/>
          </a:p>
          <a:p>
            <a:pPr marL="0" lvl="0" indent="0">
              <a:lnSpc>
                <a:spcPct val="120000"/>
              </a:lnSpc>
              <a:spcBef>
                <a:spcPts val="0"/>
              </a:spcBef>
              <a:buNone/>
            </a:pPr>
            <a:r>
              <a:rPr lang="de-DE" sz="3600" dirty="0">
                <a:hlinkClick r:id="rId2"/>
              </a:rPr>
              <a:t>www.uk-koeln.de/lehre/lindenburg-akademie/</a:t>
            </a:r>
            <a:endParaRPr lang="de-DE" sz="3600" dirty="0"/>
          </a:p>
          <a:p>
            <a:pPr marL="0" lvl="0" indent="0">
              <a:lnSpc>
                <a:spcPct val="120000"/>
              </a:lnSpc>
              <a:spcBef>
                <a:spcPts val="0"/>
              </a:spcBef>
              <a:buNone/>
            </a:pPr>
            <a:endParaRPr lang="de-DE" sz="3600" b="1" dirty="0">
              <a:solidFill>
                <a:schemeClr val="dk1"/>
              </a:solidFill>
            </a:endParaRPr>
          </a:p>
          <a:p>
            <a:pPr marL="0" indent="0">
              <a:lnSpc>
                <a:spcPct val="120000"/>
              </a:lnSpc>
              <a:spcBef>
                <a:spcPts val="0"/>
              </a:spcBef>
              <a:buNone/>
            </a:pPr>
            <a:r>
              <a:rPr lang="de-DE" sz="3600" b="1" dirty="0">
                <a:solidFill>
                  <a:schemeClr val="dk1"/>
                </a:solidFill>
              </a:rPr>
              <a:t>Autorinnen: </a:t>
            </a:r>
            <a:r>
              <a:rPr lang="de-DE" sz="3600" dirty="0">
                <a:solidFill>
                  <a:schemeClr val="dk1"/>
                </a:solidFill>
              </a:rPr>
              <a:t>Melanie Baltes, Leona Maaß</a:t>
            </a:r>
            <a:endParaRPr lang="de-DE" sz="3600" dirty="0"/>
          </a:p>
          <a:p>
            <a:pPr marL="0" indent="0">
              <a:lnSpc>
                <a:spcPct val="120000"/>
              </a:lnSpc>
              <a:spcBef>
                <a:spcPts val="0"/>
              </a:spcBef>
              <a:buNone/>
            </a:pPr>
            <a:endParaRPr lang="de-DE" sz="3600" dirty="0"/>
          </a:p>
          <a:p>
            <a:pPr marL="0" indent="0">
              <a:lnSpc>
                <a:spcPct val="120000"/>
              </a:lnSpc>
              <a:spcBef>
                <a:spcPts val="0"/>
              </a:spcBef>
              <a:buNone/>
            </a:pPr>
            <a:r>
              <a:rPr lang="de-DE" sz="3600" dirty="0"/>
              <a:t>CC BY-ND 4.0  </a:t>
            </a:r>
          </a:p>
          <a:p>
            <a:pPr marL="0" indent="0">
              <a:lnSpc>
                <a:spcPct val="120000"/>
              </a:lnSpc>
              <a:spcBef>
                <a:spcPts val="0"/>
              </a:spcBef>
              <a:buNone/>
            </a:pPr>
            <a:br>
              <a:rPr lang="de-DE" sz="3600" dirty="0"/>
            </a:br>
            <a:r>
              <a:rPr lang="de-DE" sz="3600" dirty="0">
                <a:solidFill>
                  <a:schemeClr val="dk1"/>
                </a:solidFill>
              </a:rPr>
              <a:t>https://creativecommons.org/licenses/by-nd/4.0/deed.de</a:t>
            </a:r>
            <a:endParaRPr lang="de-DE" sz="3600" dirty="0"/>
          </a:p>
          <a:p>
            <a:pPr marL="0" indent="0">
              <a:lnSpc>
                <a:spcPct val="120000"/>
              </a:lnSpc>
              <a:buNone/>
            </a:pPr>
            <a:r>
              <a:rPr lang="de-DE" sz="36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pPr marL="0" indent="0">
              <a:lnSpc>
                <a:spcPct val="120000"/>
              </a:lnSpc>
              <a:buNone/>
            </a:pPr>
            <a:r>
              <a:rPr lang="de-DE" sz="36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pPr marL="0" indent="0">
              <a:lnSpc>
                <a:spcPct val="120000"/>
              </a:lnSpc>
              <a:buNone/>
            </a:pPr>
            <a:r>
              <a:rPr lang="de-DE" sz="3600" dirty="0"/>
              <a:t>Von der CC-Lizenz ausgenommen sind die in der Veröffentlichung zitierten Fremdabbildungen. Diese werden nach der Zitatregelung in § 51 des Urhebergesetztes (UrhG) verwendet.</a:t>
            </a:r>
            <a:endParaRPr lang="de-DE" sz="3600" dirty="0">
              <a:solidFill>
                <a:schemeClr val="dk1"/>
              </a:solidFill>
            </a:endParaRPr>
          </a:p>
          <a:p>
            <a:pPr marL="0" indent="0">
              <a:lnSpc>
                <a:spcPct val="120000"/>
              </a:lnSpc>
              <a:buNone/>
            </a:pPr>
            <a:r>
              <a:rPr lang="de-DE" sz="36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3600" b="1" dirty="0">
              <a:solidFill>
                <a:schemeClr val="dk1"/>
              </a:solidFill>
            </a:endParaRPr>
          </a:p>
          <a:p>
            <a:pPr marL="0" indent="0">
              <a:lnSpc>
                <a:spcPct val="120000"/>
              </a:lnSpc>
              <a:buNone/>
            </a:pPr>
            <a:r>
              <a:rPr lang="de-DE" sz="3600" b="1" dirty="0">
                <a:solidFill>
                  <a:schemeClr val="dk1"/>
                </a:solidFill>
              </a:rPr>
              <a:t>Design &amp; Layout: </a:t>
            </a:r>
            <a:r>
              <a:rPr lang="de-DE" sz="3600" dirty="0">
                <a:solidFill>
                  <a:schemeClr val="dk1"/>
                </a:solidFill>
              </a:rPr>
              <a:t>Thomas </a:t>
            </a:r>
            <a:r>
              <a:rPr lang="de-DE" sz="3600" dirty="0" err="1">
                <a:solidFill>
                  <a:schemeClr val="dk1"/>
                </a:solidFill>
              </a:rPr>
              <a:t>Kunicke</a:t>
            </a:r>
            <a:endParaRPr lang="de-DE" sz="3600" b="1" dirty="0">
              <a:solidFill>
                <a:schemeClr val="dk1"/>
              </a:solidFill>
            </a:endParaRPr>
          </a:p>
          <a:p>
            <a:pPr marL="0" lvl="0" indent="0">
              <a:lnSpc>
                <a:spcPct val="120000"/>
              </a:lnSpc>
              <a:buNone/>
            </a:pPr>
            <a:r>
              <a:rPr lang="de-DE" sz="3600" b="1" dirty="0">
                <a:solidFill>
                  <a:schemeClr val="dk1"/>
                </a:solidFill>
              </a:rPr>
              <a:t>Erscheinungsjahr: </a:t>
            </a:r>
            <a:r>
              <a:rPr lang="de-DE" sz="3600" dirty="0">
                <a:solidFill>
                  <a:schemeClr val="dk1"/>
                </a:solidFill>
              </a:rPr>
              <a:t>2025</a:t>
            </a:r>
            <a:endParaRPr lang="de-DE" sz="3600" dirty="0">
              <a:solidFill>
                <a:srgbClr val="FF0000"/>
              </a:solidFill>
              <a:latin typeface="Comfortaa Light"/>
              <a:ea typeface="Comfortaa Light"/>
              <a:cs typeface="Comfortaa Light"/>
              <a:sym typeface="Comfortaa Light"/>
            </a:endParaRPr>
          </a:p>
          <a:p>
            <a:pPr marL="0" lvl="1" indent="0">
              <a:lnSpc>
                <a:spcPct val="120000"/>
              </a:lnSpc>
              <a:buClr>
                <a:srgbClr val="009BDC"/>
              </a:buClr>
              <a:buNone/>
              <a:defRPr/>
            </a:pPr>
            <a:endParaRPr lang="de-DE" dirty="0"/>
          </a:p>
          <a:p>
            <a:pPr marL="0" lvl="1" indent="0">
              <a:lnSpc>
                <a:spcPct val="120000"/>
              </a:lnSpc>
              <a:buClr>
                <a:srgbClr val="009BDC"/>
              </a:buClr>
              <a:buNone/>
              <a:defRPr/>
            </a:pPr>
            <a:endParaRPr lang="de-DE" dirty="0"/>
          </a:p>
          <a:p>
            <a:pPr marL="0" lvl="1" indent="0">
              <a:lnSpc>
                <a:spcPct val="120000"/>
              </a:lnSpc>
              <a:buClr>
                <a:srgbClr val="009BDC"/>
              </a:buClr>
              <a:buNone/>
              <a:defRPr/>
            </a:pPr>
            <a:endParaRPr lang="de-DE" dirty="0"/>
          </a:p>
          <a:p>
            <a:pPr marL="0" lvl="1" indent="0">
              <a:lnSpc>
                <a:spcPct val="120000"/>
              </a:lnSpc>
              <a:buClr>
                <a:srgbClr val="009BDC"/>
              </a:buClr>
              <a:buNone/>
              <a:defRPr/>
            </a:pPr>
            <a:endParaRPr lang="de-DE" dirty="0"/>
          </a:p>
          <a:p>
            <a:pPr marL="0" lvl="1" indent="0">
              <a:buClr>
                <a:srgbClr val="009BDC"/>
              </a:buClr>
              <a:buNone/>
              <a:defRPr/>
            </a:pPr>
            <a:endParaRPr lang="de-DE" dirty="0"/>
          </a:p>
          <a:p>
            <a:pPr marL="0" lvl="1" indent="0">
              <a:buClr>
                <a:srgbClr val="009BDC"/>
              </a:buClr>
              <a:buNone/>
              <a:defRPr/>
            </a:pPr>
            <a:endParaRPr lang="de-DE" dirty="0"/>
          </a:p>
        </p:txBody>
      </p:sp>
      <p:pic>
        <p:nvPicPr>
          <p:cNvPr id="4" name="Grafik 3">
            <a:extLst>
              <a:ext uri="{FF2B5EF4-FFF2-40B4-BE49-F238E27FC236}">
                <a16:creationId xmlns:a16="http://schemas.microsoft.com/office/drawing/2014/main" id="{FC64084E-0454-24D3-9D48-485B3F9DF07F}"/>
              </a:ext>
            </a:extLst>
          </p:cNvPr>
          <p:cNvPicPr>
            <a:picLocks noChangeAspect="1"/>
          </p:cNvPicPr>
          <p:nvPr/>
        </p:nvPicPr>
        <p:blipFill>
          <a:blip r:embed="rId3"/>
          <a:stretch>
            <a:fillRect/>
          </a:stretch>
        </p:blipFill>
        <p:spPr>
          <a:xfrm>
            <a:off x="1391382" y="3031967"/>
            <a:ext cx="859984" cy="300888"/>
          </a:xfrm>
          <a:prstGeom prst="rect">
            <a:avLst/>
          </a:prstGeom>
        </p:spPr>
      </p:pic>
      <p:pic>
        <p:nvPicPr>
          <p:cNvPr id="5" name="Grafik 4">
            <a:extLst>
              <a:ext uri="{FF2B5EF4-FFF2-40B4-BE49-F238E27FC236}">
                <a16:creationId xmlns:a16="http://schemas.microsoft.com/office/drawing/2014/main" id="{FA863014-E356-E01B-6799-02D5D5ED22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0060" y="106387"/>
            <a:ext cx="1548000" cy="715721"/>
          </a:xfrm>
          <a:prstGeom prst="rect">
            <a:avLst/>
          </a:prstGeom>
        </p:spPr>
      </p:pic>
    </p:spTree>
    <p:extLst>
      <p:ext uri="{BB962C8B-B14F-4D97-AF65-F5344CB8AC3E}">
        <p14:creationId xmlns:p14="http://schemas.microsoft.com/office/powerpoint/2010/main" val="8690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
                                            <p:txEl>
                                              <p:pRg st="21" end="21"/>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
                                            <p:txEl>
                                              <p:pRg st="22" end="22"/>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
                                            <p:txEl>
                                              <p:pRg st="23" end="23"/>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
                                            <p:txEl>
                                              <p:pRg st="24" end="2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7" ma:contentTypeDescription="Ein neues Dokument erstellen." ma:contentTypeScope="" ma:versionID="1c548770b68b405210ba3537f9a1d5da">
  <xsd:schema xmlns:xsd="http://www.w3.org/2001/XMLSchema" xmlns:xs="http://www.w3.org/2001/XMLSchema" xmlns:p="http://schemas.microsoft.com/office/2006/metadata/properties" xmlns:ns2="130c3be4-b0e0-4195-b57a-ee438243e9ba" targetNamespace="http://schemas.microsoft.com/office/2006/metadata/properties" ma:root="true" ma:fieldsID="49fc94a466f4054486d9e6176508fc00" ns2:_="">
    <xsd:import namespace="130c3be4-b0e0-4195-b57a-ee438243e9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8645BEF-FE6B-4F19-9A4D-39A82DA889A3}"/>
</file>

<file path=customXml/itemProps2.xml><?xml version="1.0" encoding="utf-8"?>
<ds:datastoreItem xmlns:ds="http://schemas.openxmlformats.org/officeDocument/2006/customXml" ds:itemID="{37D67674-CBE3-46B8-9A61-51DDDEF49A74}"/>
</file>

<file path=customXml/itemProps3.xml><?xml version="1.0" encoding="utf-8"?>
<ds:datastoreItem xmlns:ds="http://schemas.openxmlformats.org/officeDocument/2006/customXml" ds:itemID="{B8DD3209-030B-49F9-B28B-20D9F8F77CB6}"/>
</file>

<file path=docProps/app.xml><?xml version="1.0" encoding="utf-8"?>
<Properties xmlns="http://schemas.openxmlformats.org/officeDocument/2006/extended-properties" xmlns:vt="http://schemas.openxmlformats.org/officeDocument/2006/docPropsVTypes">
  <TotalTime>0</TotalTime>
  <Words>1696</Words>
  <Application>Microsoft Office PowerPoint</Application>
  <PresentationFormat>Breitbild</PresentationFormat>
  <Paragraphs>118</Paragraphs>
  <Slides>14</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14</vt:i4>
      </vt:variant>
    </vt:vector>
  </HeadingPairs>
  <TitlesOfParts>
    <vt:vector size="20" baseType="lpstr">
      <vt:lpstr>Arial</vt:lpstr>
      <vt:lpstr>Calibri</vt:lpstr>
      <vt:lpstr>Calibri Light</vt:lpstr>
      <vt:lpstr>Comfortaa Light</vt:lpstr>
      <vt:lpstr>MessinaSansWeb</vt:lpstr>
      <vt:lpstr>Office</vt:lpstr>
      <vt:lpstr>PowerPoint-Präsentation</vt:lpstr>
      <vt:lpstr>Machtverhältnisse</vt:lpstr>
      <vt:lpstr>Machtverhältnisse</vt:lpstr>
      <vt:lpstr>Machtverhältnisse</vt:lpstr>
      <vt:lpstr>Stereotyp</vt:lpstr>
      <vt:lpstr>Vorurteile</vt:lpstr>
      <vt:lpstr>Vorurteile</vt:lpstr>
      <vt:lpstr>Vorurteile</vt:lpstr>
      <vt:lpstr>Der Anti-Bias-Ansatz von Louise Derman-Sparks und Carol Brunson-Philips 1980 </vt:lpstr>
      <vt:lpstr>Zentrale Thesen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62</cp:revision>
  <dcterms:created xsi:type="dcterms:W3CDTF">2025-02-07T16:45:06Z</dcterms:created>
  <dcterms:modified xsi:type="dcterms:W3CDTF">2025-12-03T14:35:40Z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