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9"/>
  </p:notesMasterIdLst>
  <p:sldIdLst>
    <p:sldId id="256" r:id="rId5"/>
    <p:sldId id="335" r:id="rId6"/>
    <p:sldId id="257" r:id="rId7"/>
    <p:sldId id="360" r:id="rId8"/>
    <p:sldId id="262" r:id="rId9"/>
    <p:sldId id="300" r:id="rId10"/>
    <p:sldId id="264" r:id="rId11"/>
    <p:sldId id="303" r:id="rId12"/>
    <p:sldId id="265" r:id="rId13"/>
    <p:sldId id="304" r:id="rId14"/>
    <p:sldId id="305" r:id="rId15"/>
    <p:sldId id="365" r:id="rId16"/>
    <p:sldId id="308" r:id="rId17"/>
    <p:sldId id="309" r:id="rId18"/>
    <p:sldId id="373" r:id="rId19"/>
    <p:sldId id="310" r:id="rId20"/>
    <p:sldId id="314" r:id="rId21"/>
    <p:sldId id="315" r:id="rId22"/>
    <p:sldId id="316" r:id="rId23"/>
    <p:sldId id="317" r:id="rId24"/>
    <p:sldId id="266" r:id="rId25"/>
    <p:sldId id="318" r:id="rId26"/>
    <p:sldId id="320" r:id="rId27"/>
    <p:sldId id="324" r:id="rId28"/>
    <p:sldId id="325" r:id="rId29"/>
    <p:sldId id="333" r:id="rId30"/>
    <p:sldId id="326" r:id="rId31"/>
    <p:sldId id="327" r:id="rId32"/>
    <p:sldId id="328" r:id="rId33"/>
    <p:sldId id="329" r:id="rId34"/>
    <p:sldId id="330" r:id="rId35"/>
    <p:sldId id="368" r:id="rId36"/>
    <p:sldId id="331" r:id="rId37"/>
    <p:sldId id="332" r:id="rId38"/>
    <p:sldId id="334" r:id="rId39"/>
    <p:sldId id="356" r:id="rId40"/>
    <p:sldId id="336" r:id="rId41"/>
    <p:sldId id="337" r:id="rId42"/>
    <p:sldId id="338" r:id="rId43"/>
    <p:sldId id="364" r:id="rId44"/>
    <p:sldId id="357" r:id="rId45"/>
    <p:sldId id="339" r:id="rId46"/>
    <p:sldId id="340" r:id="rId47"/>
    <p:sldId id="344" r:id="rId48"/>
    <p:sldId id="345" r:id="rId49"/>
    <p:sldId id="341" r:id="rId50"/>
    <p:sldId id="363" r:id="rId51"/>
    <p:sldId id="346" r:id="rId52"/>
    <p:sldId id="347" r:id="rId53"/>
    <p:sldId id="371" r:id="rId54"/>
    <p:sldId id="348" r:id="rId55"/>
    <p:sldId id="349" r:id="rId56"/>
    <p:sldId id="350" r:id="rId57"/>
    <p:sldId id="351" r:id="rId58"/>
    <p:sldId id="352" r:id="rId59"/>
    <p:sldId id="353" r:id="rId60"/>
    <p:sldId id="354" r:id="rId61"/>
    <p:sldId id="366" r:id="rId62"/>
    <p:sldId id="358" r:id="rId63"/>
    <p:sldId id="258" r:id="rId64"/>
    <p:sldId id="261" r:id="rId65"/>
    <p:sldId id="369" r:id="rId66"/>
    <p:sldId id="370" r:id="rId67"/>
    <p:sldId id="374" r:id="rId6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 Siebert" initials="US" lastIdx="38" clrIdx="0">
    <p:extLst>
      <p:ext uri="{19B8F6BF-5375-455C-9EA6-DF929625EA0E}">
        <p15:presenceInfo xmlns:p15="http://schemas.microsoft.com/office/powerpoint/2012/main" userId="c1a74a4b5c3a94db" providerId="Windows Live"/>
      </p:ext>
    </p:extLst>
  </p:cmAuthor>
  <p:cmAuthor id="2" name="Bandemer, Stella" initials="BS" lastIdx="3" clrIdx="1">
    <p:extLst>
      <p:ext uri="{19B8F6BF-5375-455C-9EA6-DF929625EA0E}">
        <p15:presenceInfo xmlns:p15="http://schemas.microsoft.com/office/powerpoint/2012/main" userId="S-1-5-21-84678851-728190932-378935785-115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8" autoAdjust="0"/>
    <p:restoredTop sz="79648" autoAdjust="0"/>
  </p:normalViewPr>
  <p:slideViewPr>
    <p:cSldViewPr snapToGrid="0">
      <p:cViewPr varScale="1">
        <p:scale>
          <a:sx n="85" d="100"/>
          <a:sy n="85" d="100"/>
        </p:scale>
        <p:origin x="738" y="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64DE2F-ADA4-4AFA-80B7-8125FA2D8A3B}" type="datetimeFigureOut">
              <a:rPr lang="de-DE" smtClean="0"/>
              <a:t>01.12.2025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C6A05D-1EDF-4407-B5D3-D0504C5B8745}" type="slidenum">
              <a:rPr lang="de-DE" smtClean="0"/>
              <a:t>‹Nr.›</a:t>
            </a:fld>
            <a:endParaRPr lang="de-DE"/>
          </a:p>
        </p:txBody>
      </p:sp>
    </p:spTree>
    <p:extLst>
      <p:ext uri="{BB962C8B-B14F-4D97-AF65-F5344CB8AC3E}">
        <p14:creationId xmlns:p14="http://schemas.microsoft.com/office/powerpoint/2010/main" val="2037391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Zum Begriff „Migrationshintergrund“:  er wird in vielen Statistiken weiterhin benutzt, und daher auch hier auf dieser Folie.</a:t>
            </a:r>
          </a:p>
          <a:p>
            <a:endParaRPr lang="de-DE" dirty="0"/>
          </a:p>
          <a:p>
            <a:r>
              <a:rPr lang="de-DE" dirty="0"/>
              <a:t>Der Begriff wird jedoch </a:t>
            </a:r>
            <a:r>
              <a:rPr lang="de-DE" sz="1200" kern="1200" dirty="0">
                <a:solidFill>
                  <a:schemeClr val="tx1"/>
                </a:solidFill>
                <a:effectLst/>
                <a:latin typeface="+mn-lt"/>
                <a:ea typeface="+mn-ea"/>
                <a:cs typeface="+mn-cs"/>
              </a:rPr>
              <a:t>mittlerweile viel kritisiert, da „Migrationshintergrund” nicht zwischen Menschen mit eigener Migrationserfahrung in der ersten Generation und Menschen unterscheidet, die in Deutschland geboren und aufgewachsen sind, die selbst keine Migrationserfahrung haben. Alle werden in einen Topf geworfen, und die Gruppe der Menschen mit Migrationshintergrund wird immer größer, weil auch Personen in dritter und vierter Generation, die in Deutschland geboren sind, so bezeichnet werden.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Außerdem kritisieren Kluge und Rau (2021), dass nach der amtlichen Definition von „Migrationshintergrund“  Kinder deutscher Eltern, die im Ausland geboren wurden, keinen Migrationshintergrund besitzen und Vertriebene des zweiten Weltkriegs und deren Nachkommen ebenfalls nicht zu Menschen mit Migrationshintergrund gezählt werden. Somit werden durch den Begriff „Migrationshintergrund“ alte, fragwürdige Vorstellungen von ethnischer Zugehörigkeit und Staatsangehörigkeit im Sinn des „ius </a:t>
            </a:r>
            <a:r>
              <a:rPr lang="de-DE" sz="1200" kern="1200" dirty="0" err="1">
                <a:solidFill>
                  <a:schemeClr val="tx1"/>
                </a:solidFill>
                <a:effectLst/>
                <a:latin typeface="+mn-lt"/>
                <a:ea typeface="+mn-ea"/>
                <a:cs typeface="+mn-cs"/>
              </a:rPr>
              <a:t>sanguinis</a:t>
            </a:r>
            <a:r>
              <a:rPr lang="de-DE" sz="1200" kern="1200" dirty="0">
                <a:solidFill>
                  <a:schemeClr val="tx1"/>
                </a:solidFill>
                <a:effectLst/>
                <a:latin typeface="+mn-lt"/>
                <a:ea typeface="+mn-ea"/>
                <a:cs typeface="+mn-cs"/>
              </a:rPr>
              <a:t>“ transportiert werden.</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Viele Menschen nutzen lieber die Selbstbezeichnung „Menschen mit (familiärer) Migrationsgeschichte“, denn dieser Begriff kann sowohl Menschen mit eigener Migrationserfahrung als auch Menschen mit einer familiären Migrationsgeschichte meinen, die selbst jedoch keine Migrationserfahrung gemacht haben.  Man kann auch wechseln je nach Kontext zwischen „Menschen mit Migrationsgeschichte“ (jene die selbst migriert oder geflüchtet sind) und „Menschen mit (familiärer) Migrationsgeschichte“ (die in Deutschland geboren sind, aber in der Familie Menschen haben, die nach Deutschland migriert sind).</a:t>
            </a:r>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6CC6A05D-1EDF-4407-B5D3-D0504C5B8745}" type="slidenum">
              <a:rPr lang="de-DE" smtClean="0"/>
              <a:t>7</a:t>
            </a:fld>
            <a:endParaRPr lang="de-DE"/>
          </a:p>
        </p:txBody>
      </p:sp>
    </p:spTree>
    <p:extLst>
      <p:ext uri="{BB962C8B-B14F-4D97-AF65-F5344CB8AC3E}">
        <p14:creationId xmlns:p14="http://schemas.microsoft.com/office/powerpoint/2010/main" val="3614195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CC6A05D-1EDF-4407-B5D3-D0504C5B8745}" type="slidenum">
              <a:rPr lang="de-DE" smtClean="0"/>
              <a:t>42</a:t>
            </a:fld>
            <a:endParaRPr lang="de-DE"/>
          </a:p>
        </p:txBody>
      </p:sp>
    </p:spTree>
    <p:extLst>
      <p:ext uri="{BB962C8B-B14F-4D97-AF65-F5344CB8AC3E}">
        <p14:creationId xmlns:p14="http://schemas.microsoft.com/office/powerpoint/2010/main" val="3027947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01.12.2025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01.12.2025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01.12.2025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01.12.2025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01.12.2025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01.12.2025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01.12.2025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01.12.2025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01.12.2025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01.12.2025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01.12.2025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01.12.2025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nfo@basisundwoge.de"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ailto:maziar.taymoorzadeh@basisundwoge.d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hyperlink" Target="https://www.youtube.com/watch?v=sLcdcZpm3_g" TargetMode="External"/><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doi.org/10.1515/9783110788761-004?urlappend=%3Futm_source%3Dresearchgate"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creativecommons.org/licenses/by-nc-nd/4.0/" TargetMode="External"/><Relationship Id="rId5" Type="http://schemas.openxmlformats.org/officeDocument/2006/relationships/image" Target="../media/image6.emf"/><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doi.org/10.1515/9783110788761-004?urlappend=%3Futm_source%3Dresearchgate"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creativecommons.org/licenses/by-nc-nd/4.0/" TargetMode="External"/><Relationship Id="rId5" Type="http://schemas.openxmlformats.org/officeDocument/2006/relationships/image" Target="../media/image6.emf"/><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doi.org/10.1515/9783110788761-004?urlappend=%3Futm_source%3Dresearchgate"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creativecommons.org/licenses/by-nc-nd/4.0/" TargetMode="External"/><Relationship Id="rId5" Type="http://schemas.openxmlformats.org/officeDocument/2006/relationships/image" Target="../media/image6.emf"/><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doi.org/10.1515/9783110788761-004?urlappend=%3Futm_source%3Dresearchgate"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creativecommons.org/licenses/by-nc-nd/4.0/" TargetMode="External"/><Relationship Id="rId5" Type="http://schemas.openxmlformats.org/officeDocument/2006/relationships/image" Target="../media/image6.emf"/><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sv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png"/><Relationship Id="rId7" Type="http://schemas.openxmlformats.org/officeDocument/2006/relationships/image" Target="../media/image12.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png"/><Relationship Id="rId7" Type="http://schemas.openxmlformats.org/officeDocument/2006/relationships/image" Target="../media/image14.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3" Type="http://schemas.openxmlformats.org/officeDocument/2006/relationships/image" Target="../media/image2.png"/><Relationship Id="rId7" Type="http://schemas.openxmlformats.org/officeDocument/2006/relationships/image" Target="../media/image16.svg"/><Relationship Id="rId12"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2.svg"/><Relationship Id="rId10" Type="http://schemas.openxmlformats.org/officeDocument/2006/relationships/image" Target="../media/image19.png"/><Relationship Id="rId4" Type="http://schemas.openxmlformats.org/officeDocument/2006/relationships/image" Target="../media/image11.png"/><Relationship Id="rId9" Type="http://schemas.openxmlformats.org/officeDocument/2006/relationships/image" Target="../media/image18.svg"/><Relationship Id="rId14"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14.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svg"/><Relationship Id="rId10"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image" Target="../media/image24.svg"/></Relationships>
</file>

<file path=ppt/slides/_rels/slide30.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svg"/><Relationship Id="rId18" Type="http://schemas.openxmlformats.org/officeDocument/2006/relationships/image" Target="../media/image37.png"/><Relationship Id="rId3" Type="http://schemas.openxmlformats.org/officeDocument/2006/relationships/image" Target="../media/image2.png"/><Relationship Id="rId21" Type="http://schemas.openxmlformats.org/officeDocument/2006/relationships/image" Target="../media/image40.svg"/><Relationship Id="rId7" Type="http://schemas.openxmlformats.org/officeDocument/2006/relationships/image" Target="../media/image26.svg"/><Relationship Id="rId12" Type="http://schemas.openxmlformats.org/officeDocument/2006/relationships/image" Target="../media/image31.png"/><Relationship Id="rId17" Type="http://schemas.openxmlformats.org/officeDocument/2006/relationships/image" Target="../media/image36.svg"/><Relationship Id="rId2" Type="http://schemas.openxmlformats.org/officeDocument/2006/relationships/image" Target="../media/image4.png"/><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svg"/><Relationship Id="rId24" Type="http://schemas.openxmlformats.org/officeDocument/2006/relationships/image" Target="../media/image3.png"/><Relationship Id="rId5" Type="http://schemas.openxmlformats.org/officeDocument/2006/relationships/image" Target="../media/image12.svg"/><Relationship Id="rId15" Type="http://schemas.openxmlformats.org/officeDocument/2006/relationships/image" Target="../media/image34.svg"/><Relationship Id="rId23" Type="http://schemas.openxmlformats.org/officeDocument/2006/relationships/image" Target="../media/image42.svg"/><Relationship Id="rId10" Type="http://schemas.openxmlformats.org/officeDocument/2006/relationships/image" Target="../media/image29.png"/><Relationship Id="rId19" Type="http://schemas.openxmlformats.org/officeDocument/2006/relationships/image" Target="../media/image38.svg"/><Relationship Id="rId4" Type="http://schemas.openxmlformats.org/officeDocument/2006/relationships/image" Target="../media/image11.png"/><Relationship Id="rId9" Type="http://schemas.openxmlformats.org/officeDocument/2006/relationships/image" Target="../media/image28.svg"/><Relationship Id="rId14" Type="http://schemas.openxmlformats.org/officeDocument/2006/relationships/image" Target="../media/image33.png"/><Relationship Id="rId22" Type="http://schemas.openxmlformats.org/officeDocument/2006/relationships/image" Target="../media/image41.png"/></Relationships>
</file>

<file path=ppt/slides/_rels/slide3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14.svg"/><Relationship Id="rId12"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44.svg"/><Relationship Id="rId5" Type="http://schemas.openxmlformats.org/officeDocument/2006/relationships/image" Target="../media/image8.svg"/><Relationship Id="rId10" Type="http://schemas.openxmlformats.org/officeDocument/2006/relationships/image" Target="../media/image43.png"/><Relationship Id="rId4" Type="http://schemas.openxmlformats.org/officeDocument/2006/relationships/image" Target="../media/image7.png"/><Relationship Id="rId9" Type="http://schemas.openxmlformats.org/officeDocument/2006/relationships/image" Target="../media/image24.sv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hyperlink" Target="https://www.openpeeps.com/" TargetMode="External"/><Relationship Id="rId3" Type="http://schemas.openxmlformats.org/officeDocument/2006/relationships/image" Target="../media/image2.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51.png"/><Relationship Id="rId5" Type="http://schemas.openxmlformats.org/officeDocument/2006/relationships/image" Target="../media/image46.svg"/><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49.png"/></Relationships>
</file>

<file path=ppt/slides/_rels/slide43.xml.rels><?xml version="1.0" encoding="UTF-8" standalone="yes"?>
<Relationships xmlns="http://schemas.openxmlformats.org/package/2006/relationships"><Relationship Id="rId8" Type="http://schemas.openxmlformats.org/officeDocument/2006/relationships/hyperlink" Target="https://www.uke.de/organisationsstruktur/zentrale-bereiche/personalbeauftragte/integrationsbeauftragte-des-uke/index.html" TargetMode="External"/><Relationship Id="rId3" Type="http://schemas.openxmlformats.org/officeDocument/2006/relationships/image" Target="../media/image2.png"/><Relationship Id="rId7" Type="http://schemas.openxmlformats.org/officeDocument/2006/relationships/image" Target="../media/image54.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www.uke.de/karriere/das-uke-als-arbeitgeber/diversity-im-uke/index.html" TargetMode="External"/><Relationship Id="rId5" Type="http://schemas.openxmlformats.org/officeDocument/2006/relationships/image" Target="../media/image53.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bqn-berlin.de/wp-content/uploads/Anforderungsprofile-diversity-orientiert-gestalten.pdf" TargetMode="External"/><Relationship Id="rId5" Type="http://schemas.openxmlformats.org/officeDocument/2006/relationships/image" Target="../media/image3.png"/><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hyperlink" Target="mailto:maziar.taymoorzadeh@basisundwoge.de" TargetMode="External"/><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8" Type="http://schemas.openxmlformats.org/officeDocument/2006/relationships/hyperlink" Target="https://www.dominicfrohn.de/wp-content/uploads/2022/11/IDA_Sonderauswertung_OiO_NRW-1.pdf" TargetMode="External"/><Relationship Id="rId3" Type="http://schemas.openxmlformats.org/officeDocument/2006/relationships/hyperlink" Target="https://www.deutschland.de/de/topic/leben/diversity-in-deutschland-zahlen-und-fakten" TargetMode="External"/><Relationship Id="rId7" Type="http://schemas.openxmlformats.org/officeDocument/2006/relationships/hyperlink" Target="https://www.destatis.de/DE/Themen/Arbeit/Arbeitsmarkt/Qualitaet-Arbeit/Dimension-7/diskriminierung-arbeitsplatzl.html?utm_source=chatgpt.com" TargetMode="External"/><Relationship Id="rId12"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www.berlin.de/sen/asgiva/presse/pressemitteilungen/2024/pressemitteilung.1504895.php" TargetMode="External"/><Relationship Id="rId11" Type="http://schemas.openxmlformats.org/officeDocument/2006/relationships/image" Target="../media/image3.png"/><Relationship Id="rId5" Type="http://schemas.openxmlformats.org/officeDocument/2006/relationships/hyperlink" Target="https://www.integrationsbeauftragte.de/resource/blob/1872554/1875962/3c8faa9a8155f496ab8b2a192a4c59ee/201207-kulturelle-diversitaet-broschuere-data.pdf" TargetMode="External"/><Relationship Id="rId10" Type="http://schemas.openxmlformats.org/officeDocument/2006/relationships/hyperlink" Target="https://www.mckinsey.de/news/presse/2023-09-18-kulturelle-vielfalt" TargetMode="External"/><Relationship Id="rId4" Type="http://schemas.openxmlformats.org/officeDocument/2006/relationships/hyperlink" Target="https://www.allbright-stiftung.de/berichte" TargetMode="External"/><Relationship Id="rId9" Type="http://schemas.openxmlformats.org/officeDocument/2006/relationships/hyperlink" Target="https://www.svr-migration.de/wp-content/uploads/2018/01/SVR-FB_Diskriminierungserfahrungen.pdf" TargetMode="External"/></Relationships>
</file>

<file path=ppt/slides/_rels/slide62.xml.rels><?xml version="1.0" encoding="UTF-8" standalone="yes"?>
<Relationships xmlns="http://schemas.openxmlformats.org/package/2006/relationships"><Relationship Id="rId8" Type="http://schemas.openxmlformats.org/officeDocument/2006/relationships/hyperlink" Target="https://www.mkjfgfi.nrw/LSBTIQ%2A-am-arbeitsplatz?utm_source=chatgpt.com" TargetMode="External"/><Relationship Id="rId13" Type="http://schemas.openxmlformats.org/officeDocument/2006/relationships/image" Target="../media/image2.png"/><Relationship Id="rId3" Type="http://schemas.openxmlformats.org/officeDocument/2006/relationships/hyperlink" Target="https://www.iges.com/kunden/gesundheit/forschungsergebnisse/2024/diskriminierung-im-gesundheitswesen/index_ger.html" TargetMode="External"/><Relationship Id="rId7" Type="http://schemas.openxmlformats.org/officeDocument/2006/relationships/hyperlink" Target="https://www.bgw-online.de/resource/blob/22160/5d35353fe4c9037e6ae64a010e796808/bericht-gewalt-pflege-data.pdf?utm_source=chatgpt.com" TargetMode="External"/><Relationship Id="rId12"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www.antidiskriminierungsstelle.de/SharedDocs/aktuelles/DE/2024/20240422_diskriminierung_gesundheitswesen.html?utm_source=chatgpt.com" TargetMode="External"/><Relationship Id="rId11" Type="http://schemas.openxmlformats.org/officeDocument/2006/relationships/hyperlink" Target="https://www.dezim-institut.de/dezim-forschungsgemeinschaft/forschungsverbund-diskriminierung-und-rassismus-fodira/fodira-projekt-rassismus-im-gesundheitswesen/?utm_source=chatgpt.com" TargetMode="External"/><Relationship Id="rId5" Type="http://schemas.openxmlformats.org/officeDocument/2006/relationships/hyperlink" Target="https://www.aerztezeitung.de/Nachrichten/Studie-zeigt-Rassismusprobleme-im-deutschen-Gesundheitswesen-444386.html?utm_source=chatgpt.com" TargetMode="External"/><Relationship Id="rId10" Type="http://schemas.openxmlformats.org/officeDocument/2006/relationships/hyperlink" Target="https://open.spotify.com/episode/5SbELNKanSmXksNjvz0khT?utm_source=chatgpt.com" TargetMode="External"/><Relationship Id="rId4" Type="http://schemas.openxmlformats.org/officeDocument/2006/relationships/hyperlink" Target="https://www.dezim-institut.de/projekte/projekt-detail/nadira-kurzstudie-rassismus-im-gesundheitswesen-6-05/?utm_source=chatgpt.com" TargetMode="External"/><Relationship Id="rId9" Type="http://schemas.openxmlformats.org/officeDocument/2006/relationships/hyperlink" Target="https://www.antidiskriminierungsstelle.de/SharedDocs/downloads/DE/publikationen/Leitfaeden/leitfaden_was_tun_bei_sexueller_belaestigung.pdf"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s://www.gesetze-im-internet.de/agg/" TargetMode="External"/><Relationship Id="rId3" Type="http://schemas.openxmlformats.org/officeDocument/2006/relationships/hyperlink" Target="https://www.mckinsey.com/~/media/mckinsey/featured%20insights/diversity%20and%20inclusion/diversity%20wins-how-inclusion-matters/diversity-wins-how-inclusion-matters-vf.pdf" TargetMode="External"/><Relationship Id="rId7" Type="http://schemas.openxmlformats.org/officeDocument/2006/relationships/hyperlink" Target="https://static1.squarespace.com/static/57ea5d2920099e3d1d3c150b/t/57fcdd273e00beed98220521/1476189483497/Eckpunktepapier_advd.pdf" TargetMode="External"/><Relationship Id="rId12"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nachrichten.idw-online.de/2024/05/14/iu-studie-zu-diversity-und-inklusion-das-erwarten-fachkraefte-von-zukuenftigen-arbeitgebenden" TargetMode="External"/><Relationship Id="rId11" Type="http://schemas.openxmlformats.org/officeDocument/2006/relationships/image" Target="../media/image3.png"/><Relationship Id="rId5" Type="http://schemas.openxmlformats.org/officeDocument/2006/relationships/hyperlink" Target="https://www.acbo.org/files/Institute/2024/The_Business_Case_for_DEI_-_AICP_and_CIMA.pdf" TargetMode="External"/><Relationship Id="rId10" Type="http://schemas.openxmlformats.org/officeDocument/2006/relationships/hyperlink" Target="https://bqn-berlin.de/wp-content/uploads/Anforderungsprofile-diversity-orientiert-gestalten.pdf?utm_source=chatgpt.com" TargetMode="External"/><Relationship Id="rId4" Type="http://schemas.openxmlformats.org/officeDocument/2006/relationships/hyperlink" Target="https://www.mckinsey.com/~/media/mckinsey/featured%20insights/diversity%20and%20inclusion/diversity-wins-how-inclusion-matters/diversity-wins-how-inclusion-matters-vf.pdf" TargetMode="External"/><Relationship Id="rId9" Type="http://schemas.openxmlformats.org/officeDocument/2006/relationships/hyperlink" Target="https://d262ilb51hltx0.cloudfront.net/max/2000/1*71TzKnr7bzXU_l_pU6DCNA.jpe"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3.png"/><Relationship Id="rId4" Type="http://schemas.openxmlformats.org/officeDocument/2006/relationships/hyperlink" Target="http://www.aerztekammer-hamburg.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3018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922628" y="1879350"/>
            <a:ext cx="4496454" cy="461665"/>
          </a:xfrm>
          <a:prstGeom prst="rect">
            <a:avLst/>
          </a:prstGeom>
          <a:noFill/>
        </p:spPr>
        <p:txBody>
          <a:bodyPr wrap="square" rtlCol="0">
            <a:spAutoFit/>
          </a:bodyPr>
          <a:lstStyle/>
          <a:p>
            <a:r>
              <a:rPr lang="de-DE" sz="2400" b="1" dirty="0">
                <a:latin typeface="+mj-lt"/>
              </a:rPr>
              <a:t>Führen in Diversen Teams</a:t>
            </a:r>
          </a:p>
        </p:txBody>
      </p:sp>
      <p:sp>
        <p:nvSpPr>
          <p:cNvPr id="12" name="Textfeld 11">
            <a:extLst>
              <a:ext uri="{FF2B5EF4-FFF2-40B4-BE49-F238E27FC236}">
                <a16:creationId xmlns:a16="http://schemas.microsoft.com/office/drawing/2014/main" id="{34A84B46-C83E-43E8-8F25-9D8E99EAE018}"/>
              </a:ext>
            </a:extLst>
          </p:cNvPr>
          <p:cNvSpPr txBox="1"/>
          <p:nvPr/>
        </p:nvSpPr>
        <p:spPr>
          <a:xfrm>
            <a:off x="5922628" y="2341015"/>
            <a:ext cx="4496454" cy="461665"/>
          </a:xfrm>
          <a:prstGeom prst="rect">
            <a:avLst/>
          </a:prstGeom>
          <a:noFill/>
        </p:spPr>
        <p:txBody>
          <a:bodyPr wrap="square" rtlCol="0">
            <a:spAutoFit/>
          </a:bodyPr>
          <a:lstStyle/>
          <a:p>
            <a:r>
              <a:rPr lang="de-DE" sz="2400" dirty="0">
                <a:latin typeface="+mj-lt"/>
              </a:rPr>
              <a:t>Ärztekammer Hamburg</a:t>
            </a:r>
          </a:p>
        </p:txBody>
      </p:sp>
      <p:sp>
        <p:nvSpPr>
          <p:cNvPr id="13" name="Textfeld 12">
            <a:extLst>
              <a:ext uri="{FF2B5EF4-FFF2-40B4-BE49-F238E27FC236}">
                <a16:creationId xmlns:a16="http://schemas.microsoft.com/office/drawing/2014/main" id="{28C1FA48-7653-4B3D-98BF-AD3D4053AA0F}"/>
              </a:ext>
            </a:extLst>
          </p:cNvPr>
          <p:cNvSpPr txBox="1"/>
          <p:nvPr/>
        </p:nvSpPr>
        <p:spPr>
          <a:xfrm>
            <a:off x="5922628" y="3593656"/>
            <a:ext cx="4496454" cy="707886"/>
          </a:xfrm>
          <a:prstGeom prst="rect">
            <a:avLst/>
          </a:prstGeom>
          <a:noFill/>
        </p:spPr>
        <p:txBody>
          <a:bodyPr wrap="square" rtlCol="0">
            <a:spAutoFit/>
          </a:bodyPr>
          <a:lstStyle/>
          <a:p>
            <a:r>
              <a:rPr lang="de-DE" sz="2000" b="1" dirty="0">
                <a:latin typeface="+mj-lt"/>
              </a:rPr>
              <a:t>Maziar Taymoorzadeh</a:t>
            </a:r>
          </a:p>
          <a:p>
            <a:r>
              <a:rPr lang="de-DE" sz="2000" dirty="0">
                <a:latin typeface="+mj-lt"/>
              </a:rPr>
              <a:t>Bildungsreferent für Antidiskriminierung</a:t>
            </a:r>
          </a:p>
        </p:txBody>
      </p:sp>
      <p:sp>
        <p:nvSpPr>
          <p:cNvPr id="14" name="Textfeld 13">
            <a:extLst>
              <a:ext uri="{FF2B5EF4-FFF2-40B4-BE49-F238E27FC236}">
                <a16:creationId xmlns:a16="http://schemas.microsoft.com/office/drawing/2014/main" id="{FC881A0E-36DA-43CA-87D2-FDEDAED3C161}"/>
              </a:ext>
            </a:extLst>
          </p:cNvPr>
          <p:cNvSpPr txBox="1"/>
          <p:nvPr/>
        </p:nvSpPr>
        <p:spPr>
          <a:xfrm>
            <a:off x="5922628" y="5430293"/>
            <a:ext cx="4496454" cy="307777"/>
          </a:xfrm>
          <a:prstGeom prst="rect">
            <a:avLst/>
          </a:prstGeom>
          <a:noFill/>
        </p:spPr>
        <p:txBody>
          <a:bodyPr wrap="square" rtlCol="0">
            <a:spAutoFit/>
          </a:bodyPr>
          <a:lstStyle/>
          <a:p>
            <a:r>
              <a:rPr lang="de-DE" sz="1400" dirty="0">
                <a:latin typeface="+mj-lt"/>
              </a:rPr>
              <a:t>19.11.2025</a:t>
            </a:r>
          </a:p>
        </p:txBody>
      </p:sp>
      <p:sp>
        <p:nvSpPr>
          <p:cNvPr id="15" name="Textfeld 14">
            <a:extLst>
              <a:ext uri="{FF2B5EF4-FFF2-40B4-BE49-F238E27FC236}">
                <a16:creationId xmlns:a16="http://schemas.microsoft.com/office/drawing/2014/main" id="{F6D5C292-0875-43A1-878E-12FD709B0121}"/>
              </a:ext>
            </a:extLst>
          </p:cNvPr>
          <p:cNvSpPr txBox="1"/>
          <p:nvPr/>
        </p:nvSpPr>
        <p:spPr>
          <a:xfrm>
            <a:off x="2066000" y="1982450"/>
            <a:ext cx="2925450" cy="2893100"/>
          </a:xfrm>
          <a:prstGeom prst="rect">
            <a:avLst/>
          </a:prstGeom>
          <a:noFill/>
        </p:spPr>
        <p:txBody>
          <a:bodyPr wrap="square" rtlCol="0">
            <a:spAutoFit/>
          </a:bodyPr>
          <a:lstStyle/>
          <a:p>
            <a:r>
              <a:rPr lang="de-DE" sz="2000" dirty="0" err="1">
                <a:latin typeface="+mj-lt"/>
              </a:rPr>
              <a:t>basis</a:t>
            </a:r>
            <a:r>
              <a:rPr lang="de-DE" sz="2000" dirty="0">
                <a:latin typeface="+mj-lt"/>
              </a:rPr>
              <a:t> &amp; woge e.V.</a:t>
            </a:r>
          </a:p>
          <a:p>
            <a:r>
              <a:rPr lang="de-DE" sz="1600" dirty="0">
                <a:latin typeface="+mj-lt"/>
              </a:rPr>
              <a:t>Beratung. Hilfe. Perspektiven.</a:t>
            </a:r>
          </a:p>
          <a:p>
            <a:endParaRPr lang="de-DE" sz="1600" dirty="0">
              <a:latin typeface="+mj-lt"/>
            </a:endParaRPr>
          </a:p>
          <a:p>
            <a:r>
              <a:rPr lang="de-DE" sz="1600" dirty="0">
                <a:latin typeface="+mj-lt"/>
              </a:rPr>
              <a:t>Lübecker Straße 128 </a:t>
            </a:r>
          </a:p>
          <a:p>
            <a:r>
              <a:rPr lang="de-DE" sz="1600" dirty="0">
                <a:latin typeface="+mj-lt"/>
              </a:rPr>
              <a:t>22087 Hamburg</a:t>
            </a:r>
          </a:p>
          <a:p>
            <a:r>
              <a:rPr lang="de-DE" sz="1600" dirty="0">
                <a:latin typeface="+mj-lt"/>
              </a:rPr>
              <a:t>Tel.: 040 – 39 84 26 – 0</a:t>
            </a:r>
          </a:p>
          <a:p>
            <a:r>
              <a:rPr lang="de-DE" sz="1600" dirty="0">
                <a:latin typeface="+mj-lt"/>
                <a:hlinkClick r:id="rId3"/>
              </a:rPr>
              <a:t>info@basisundwoge.de</a:t>
            </a:r>
            <a:endParaRPr lang="de-DE" sz="1600" dirty="0">
              <a:latin typeface="+mj-lt"/>
            </a:endParaRPr>
          </a:p>
          <a:p>
            <a:r>
              <a:rPr lang="de-DE" sz="1600" dirty="0">
                <a:latin typeface="+mj-lt"/>
              </a:rPr>
              <a:t>Kontakt zum Autor:</a:t>
            </a:r>
            <a:br>
              <a:rPr lang="de-DE" sz="1600" dirty="0">
                <a:latin typeface="+mj-lt"/>
              </a:rPr>
            </a:br>
            <a:r>
              <a:rPr lang="de-DE" sz="1600" dirty="0">
                <a:latin typeface="+mj-lt"/>
                <a:hlinkClick r:id="rId4"/>
              </a:rPr>
              <a:t>maziar.taymoorzadeh@basisundwoge.de</a:t>
            </a:r>
            <a:endParaRPr lang="de-DE" sz="1600" dirty="0">
              <a:latin typeface="+mj-lt"/>
            </a:endParaRPr>
          </a:p>
          <a:p>
            <a:endParaRPr lang="de-DE" dirty="0">
              <a:latin typeface="+mj-lt"/>
            </a:endParaRPr>
          </a:p>
        </p:txBody>
      </p:sp>
      <p:pic>
        <p:nvPicPr>
          <p:cNvPr id="5" name="Grafik 4" descr="Ein Bild, das Schrift, Screenshot, Grafiken, Uhr enthält.&#10;&#10;KI-generierte Inhalte können fehlerhaft sein.">
            <a:extLst>
              <a:ext uri="{FF2B5EF4-FFF2-40B4-BE49-F238E27FC236}">
                <a16:creationId xmlns:a16="http://schemas.microsoft.com/office/drawing/2014/main" id="{BEDBBAA4-C7CE-909E-8575-5AFC49567B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49130" y="255367"/>
            <a:ext cx="1013323" cy="504053"/>
          </a:xfrm>
          <a:prstGeom prst="rect">
            <a:avLst/>
          </a:prstGeom>
        </p:spPr>
      </p:pic>
      <p:pic>
        <p:nvPicPr>
          <p:cNvPr id="16" name="Grafik 15">
            <a:extLst>
              <a:ext uri="{FF2B5EF4-FFF2-40B4-BE49-F238E27FC236}">
                <a16:creationId xmlns:a16="http://schemas.microsoft.com/office/drawing/2014/main" id="{EEC11E9C-5162-4613-B843-27B84FD8A9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21363" y="330963"/>
            <a:ext cx="1419603" cy="352859"/>
          </a:xfrm>
          <a:prstGeom prst="rect">
            <a:avLst/>
          </a:prstGeom>
        </p:spPr>
      </p:pic>
      <p:sp>
        <p:nvSpPr>
          <p:cNvPr id="4" name="Textfeld 3">
            <a:extLst>
              <a:ext uri="{FF2B5EF4-FFF2-40B4-BE49-F238E27FC236}">
                <a16:creationId xmlns:a16="http://schemas.microsoft.com/office/drawing/2014/main" id="{6C74E7BA-968A-3C80-3800-2F955D648978}"/>
              </a:ext>
            </a:extLst>
          </p:cNvPr>
          <p:cNvSpPr txBox="1"/>
          <p:nvPr/>
        </p:nvSpPr>
        <p:spPr>
          <a:xfrm>
            <a:off x="1579418" y="5389031"/>
            <a:ext cx="3648364" cy="390300"/>
          </a:xfrm>
          <a:prstGeom prst="rect">
            <a:avLst/>
          </a:prstGeom>
          <a:noFill/>
        </p:spPr>
        <p:txBody>
          <a:bodyPr wrap="square" rtlCol="0">
            <a:spAutoFit/>
          </a:bodyPr>
          <a:lstStyle/>
          <a:p>
            <a:pPr lvl="0">
              <a:lnSpc>
                <a:spcPct val="80000"/>
              </a:lnSpc>
            </a:pPr>
            <a:r>
              <a:rPr lang="de-DE" sz="800" dirty="0">
                <a:solidFill>
                  <a:schemeClr val="dk1"/>
                </a:solidFill>
              </a:rPr>
              <a:t>Dieses Bildungsmaterial urheberrechtlich geschützt und unter der </a:t>
            </a:r>
            <a:r>
              <a:rPr lang="de-DE" sz="800" b="1" dirty="0">
                <a:solidFill>
                  <a:schemeClr val="dk1"/>
                </a:solidFill>
              </a:rPr>
              <a:t>Creative Commons CC BY ND 4.0 lizensiert</a:t>
            </a:r>
            <a:r>
              <a:rPr lang="de-DE" sz="800" dirty="0">
                <a:solidFill>
                  <a:schemeClr val="dk1"/>
                </a:solidFill>
              </a:rPr>
              <a:t>, wenn nicht anders angeben. https://creativecommons.org/licenses/by-nd/4.0/deed.de</a:t>
            </a:r>
          </a:p>
        </p:txBody>
      </p:sp>
    </p:spTree>
    <p:extLst>
      <p:ext uri="{BB962C8B-B14F-4D97-AF65-F5344CB8AC3E}">
        <p14:creationId xmlns:p14="http://schemas.microsoft.com/office/powerpoint/2010/main" val="318459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EED0C-9741-D76B-0B59-0E3BE24D491D}"/>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7239D171-1701-11C8-0289-0A8D1EA7A6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BB20880D-BC6C-9273-EC85-5ED6FF13E0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871E5542-3564-1CFA-B480-110284550152}"/>
              </a:ext>
            </a:extLst>
          </p:cNvPr>
          <p:cNvSpPr txBox="1"/>
          <p:nvPr/>
        </p:nvSpPr>
        <p:spPr>
          <a:xfrm>
            <a:off x="1530036" y="1472998"/>
            <a:ext cx="7849355" cy="430887"/>
          </a:xfrm>
          <a:prstGeom prst="rect">
            <a:avLst/>
          </a:prstGeom>
          <a:noFill/>
        </p:spPr>
        <p:txBody>
          <a:bodyPr wrap="square" rtlCol="0">
            <a:spAutoFit/>
          </a:bodyPr>
          <a:lstStyle/>
          <a:p>
            <a:r>
              <a:rPr lang="de-DE" sz="2200" b="1" dirty="0"/>
              <a:t>Agenda</a:t>
            </a:r>
          </a:p>
        </p:txBody>
      </p:sp>
      <p:sp>
        <p:nvSpPr>
          <p:cNvPr id="7" name="Textfeld 6">
            <a:extLst>
              <a:ext uri="{FF2B5EF4-FFF2-40B4-BE49-F238E27FC236}">
                <a16:creationId xmlns:a16="http://schemas.microsoft.com/office/drawing/2014/main" id="{1B364E5E-E477-2D3A-2287-FB8DA9C794D4}"/>
              </a:ext>
            </a:extLst>
          </p:cNvPr>
          <p:cNvSpPr txBox="1"/>
          <p:nvPr/>
        </p:nvSpPr>
        <p:spPr>
          <a:xfrm>
            <a:off x="1530036" y="2253713"/>
            <a:ext cx="8851637" cy="2814617"/>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de-DE" sz="2000" dirty="0"/>
              <a:t>Warum Diversity als Führungsaufgabe?</a:t>
            </a:r>
          </a:p>
          <a:p>
            <a:pPr marL="342900" indent="-342900">
              <a:lnSpc>
                <a:spcPct val="150000"/>
              </a:lnSpc>
              <a:buFont typeface="Wingdings" panose="05000000000000000000" pitchFamily="2" charset="2"/>
              <a:buChar char="ü"/>
            </a:pPr>
            <a:r>
              <a:rPr lang="de-DE" sz="2000" dirty="0"/>
              <a:t>Diversity in Organisationen verstehen</a:t>
            </a:r>
          </a:p>
          <a:p>
            <a:pPr marL="342900" indent="-342900">
              <a:lnSpc>
                <a:spcPct val="150000"/>
              </a:lnSpc>
              <a:buFont typeface="Wingdings" panose="05000000000000000000" pitchFamily="2" charset="2"/>
              <a:buChar char="ü"/>
            </a:pPr>
            <a:r>
              <a:rPr lang="de-DE" sz="2000" dirty="0"/>
              <a:t>Diversity &amp; Antidiskriminierung</a:t>
            </a:r>
          </a:p>
          <a:p>
            <a:pPr marL="342900" indent="-342900">
              <a:lnSpc>
                <a:spcPct val="150000"/>
              </a:lnSpc>
              <a:buFont typeface="Wingdings" panose="05000000000000000000" pitchFamily="2" charset="2"/>
              <a:buChar char="ü"/>
            </a:pPr>
            <a:r>
              <a:rPr lang="de-DE" sz="2000" dirty="0"/>
              <a:t>Diskriminierung verstehen</a:t>
            </a:r>
          </a:p>
          <a:p>
            <a:pPr marL="342900" indent="-342900">
              <a:lnSpc>
                <a:spcPct val="150000"/>
              </a:lnSpc>
              <a:buFont typeface="Wingdings" panose="05000000000000000000" pitchFamily="2" charset="2"/>
              <a:buChar char="ü"/>
            </a:pPr>
            <a:r>
              <a:rPr lang="de-DE" sz="2000" dirty="0"/>
              <a:t>Organisationen im Wandel</a:t>
            </a:r>
          </a:p>
          <a:p>
            <a:pPr marL="342900" indent="-342900">
              <a:lnSpc>
                <a:spcPct val="150000"/>
              </a:lnSpc>
              <a:buFont typeface="Wingdings" panose="05000000000000000000" pitchFamily="2" charset="2"/>
              <a:buChar char="ü"/>
            </a:pPr>
            <a:r>
              <a:rPr lang="de-DE" sz="2000" dirty="0"/>
              <a:t>Diversity als Führungsaufgabe</a:t>
            </a:r>
          </a:p>
        </p:txBody>
      </p:sp>
      <p:pic>
        <p:nvPicPr>
          <p:cNvPr id="11" name="Grafik 10">
            <a:extLst>
              <a:ext uri="{FF2B5EF4-FFF2-40B4-BE49-F238E27FC236}">
                <a16:creationId xmlns:a16="http://schemas.microsoft.com/office/drawing/2014/main" id="{36213B4D-7FC7-4BF9-A2BF-2BAA2700ED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690974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23D1E1EF-81EB-F134-81A6-BDED22415A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pic>
        <p:nvPicPr>
          <p:cNvPr id="8" name="WELCOME ALL PEOPLE">
            <a:hlinkClick r:id="" action="ppaction://media"/>
            <a:extLst>
              <a:ext uri="{FF2B5EF4-FFF2-40B4-BE49-F238E27FC236}">
                <a16:creationId xmlns:a16="http://schemas.microsoft.com/office/drawing/2014/main" id="{1B4A0DAB-C4D1-A819-D40C-479DA3ED700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974109" y="1143000"/>
            <a:ext cx="8128000" cy="4572000"/>
          </a:xfrm>
          <a:prstGeom prst="rect">
            <a:avLst/>
          </a:prstGeom>
        </p:spPr>
      </p:pic>
      <p:pic>
        <p:nvPicPr>
          <p:cNvPr id="9" name="Grafik 8">
            <a:extLst>
              <a:ext uri="{FF2B5EF4-FFF2-40B4-BE49-F238E27FC236}">
                <a16:creationId xmlns:a16="http://schemas.microsoft.com/office/drawing/2014/main" id="{6E0CE448-2946-40F4-BC40-8DE0B0045C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
        <p:nvSpPr>
          <p:cNvPr id="4" name="Textfeld 3">
            <a:extLst>
              <a:ext uri="{FF2B5EF4-FFF2-40B4-BE49-F238E27FC236}">
                <a16:creationId xmlns:a16="http://schemas.microsoft.com/office/drawing/2014/main" id="{8F47C94B-269F-E857-D9D3-A1F5D96E43F8}"/>
              </a:ext>
            </a:extLst>
          </p:cNvPr>
          <p:cNvSpPr txBox="1"/>
          <p:nvPr/>
        </p:nvSpPr>
        <p:spPr>
          <a:xfrm>
            <a:off x="577273" y="2059709"/>
            <a:ext cx="2087418" cy="2646878"/>
          </a:xfrm>
          <a:prstGeom prst="rect">
            <a:avLst/>
          </a:prstGeom>
          <a:noFill/>
        </p:spPr>
        <p:txBody>
          <a:bodyPr wrap="square" rtlCol="0">
            <a:spAutoFit/>
          </a:bodyPr>
          <a:lstStyle/>
          <a:p>
            <a:r>
              <a:rPr lang="de-DE" sz="1400" dirty="0"/>
              <a:t>Video „Welcome all People“ von Universitätsklinikum Hamburg-Eppendorf I UKE, Länge: 2:07 Min.</a:t>
            </a:r>
          </a:p>
          <a:p>
            <a:endParaRPr lang="de-DE" sz="1400" dirty="0"/>
          </a:p>
          <a:p>
            <a:r>
              <a:rPr lang="de-DE" sz="1400" dirty="0">
                <a:hlinkClick r:id="rId8"/>
              </a:rPr>
              <a:t>https://www.youtube.com/watch?v=sLcdcZpm3_g</a:t>
            </a:r>
            <a:endParaRPr lang="de-DE" sz="1400" dirty="0"/>
          </a:p>
          <a:p>
            <a:endParaRPr lang="de-DE" dirty="0"/>
          </a:p>
          <a:p>
            <a:endParaRPr lang="de-DE" dirty="0"/>
          </a:p>
          <a:p>
            <a:endParaRPr lang="de-DE" dirty="0"/>
          </a:p>
        </p:txBody>
      </p:sp>
    </p:spTree>
    <p:extLst>
      <p:ext uri="{BB962C8B-B14F-4D97-AF65-F5344CB8AC3E}">
        <p14:creationId xmlns:p14="http://schemas.microsoft.com/office/powerpoint/2010/main" val="905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96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34848" mute="1">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B4B55-CB47-B0D6-BFB5-6004FA1D2C6A}"/>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EE88367-C707-668E-C6F4-6B19EDE20B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D4FA2E85-E62B-BD93-D102-9279FF157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EB18D763-4EC0-8EFB-3A32-6FF70C0F6063}"/>
              </a:ext>
            </a:extLst>
          </p:cNvPr>
          <p:cNvSpPr txBox="1"/>
          <p:nvPr/>
        </p:nvSpPr>
        <p:spPr>
          <a:xfrm>
            <a:off x="1530036" y="2033134"/>
            <a:ext cx="8463709" cy="1323439"/>
          </a:xfrm>
          <a:prstGeom prst="rect">
            <a:avLst/>
          </a:prstGeom>
          <a:noFill/>
        </p:spPr>
        <p:txBody>
          <a:bodyPr wrap="square" rtlCol="0">
            <a:spAutoFit/>
          </a:bodyPr>
          <a:lstStyle/>
          <a:p>
            <a:r>
              <a:rPr lang="de-DE" sz="2000" dirty="0"/>
              <a:t>Folgendes trägt sich in Ihrem Beisein auf Station zu:</a:t>
            </a:r>
          </a:p>
          <a:p>
            <a:r>
              <a:rPr lang="de-DE" sz="2000" dirty="0"/>
              <a:t>„Ein Patient verweigert die Behandlung durch eine Assistenzärztin mit Hijab. Im Team herrscht Unsicherheit, ob man dem Patienten entgegenkommen oder die Kollegin unterstützen soll.“</a:t>
            </a:r>
          </a:p>
        </p:txBody>
      </p:sp>
      <p:sp>
        <p:nvSpPr>
          <p:cNvPr id="4" name="Textfeld 3">
            <a:extLst>
              <a:ext uri="{FF2B5EF4-FFF2-40B4-BE49-F238E27FC236}">
                <a16:creationId xmlns:a16="http://schemas.microsoft.com/office/drawing/2014/main" id="{12FC2DE7-B129-6264-1199-BB01BBB4631E}"/>
              </a:ext>
            </a:extLst>
          </p:cNvPr>
          <p:cNvSpPr txBox="1"/>
          <p:nvPr/>
        </p:nvSpPr>
        <p:spPr>
          <a:xfrm>
            <a:off x="1530036" y="1273821"/>
            <a:ext cx="7849355" cy="430887"/>
          </a:xfrm>
          <a:prstGeom prst="rect">
            <a:avLst/>
          </a:prstGeom>
          <a:noFill/>
        </p:spPr>
        <p:txBody>
          <a:bodyPr wrap="square" rtlCol="0">
            <a:spAutoFit/>
          </a:bodyPr>
          <a:lstStyle/>
          <a:p>
            <a:r>
              <a:rPr lang="de-DE" sz="2200" b="1" dirty="0"/>
              <a:t>Sie sind als Führungsperson gefragt!</a:t>
            </a:r>
          </a:p>
        </p:txBody>
      </p:sp>
      <p:sp>
        <p:nvSpPr>
          <p:cNvPr id="7" name="Textfeld 6">
            <a:extLst>
              <a:ext uri="{FF2B5EF4-FFF2-40B4-BE49-F238E27FC236}">
                <a16:creationId xmlns:a16="http://schemas.microsoft.com/office/drawing/2014/main" id="{C9097F7E-60A1-FC88-62DF-C414DFD7D6EF}"/>
              </a:ext>
            </a:extLst>
          </p:cNvPr>
          <p:cNvSpPr txBox="1"/>
          <p:nvPr/>
        </p:nvSpPr>
        <p:spPr>
          <a:xfrm>
            <a:off x="1530036" y="3611218"/>
            <a:ext cx="8851637" cy="1938992"/>
          </a:xfrm>
          <a:prstGeom prst="rect">
            <a:avLst/>
          </a:prstGeom>
          <a:noFill/>
        </p:spPr>
        <p:txBody>
          <a:bodyPr wrap="square" rtlCol="0">
            <a:spAutoFit/>
          </a:bodyPr>
          <a:lstStyle/>
          <a:p>
            <a:r>
              <a:rPr lang="de-DE" sz="2000" b="1" dirty="0"/>
              <a:t>Aufgabe</a:t>
            </a:r>
            <a:br>
              <a:rPr lang="de-DE" sz="2000" dirty="0"/>
            </a:br>
            <a:r>
              <a:rPr lang="de-DE" sz="2000" dirty="0"/>
              <a:t>Machen Sie sich Notizen zu folgenden Fragen:</a:t>
            </a:r>
          </a:p>
          <a:p>
            <a:pPr marL="342900" indent="-342900">
              <a:buFont typeface="Arial" panose="020B0604020202020204" pitchFamily="34" charset="0"/>
              <a:buChar char="•"/>
            </a:pPr>
            <a:r>
              <a:rPr lang="de-DE" sz="2000" dirty="0"/>
              <a:t>Was würden Sie als Führungsperson in dieser Situation tun?</a:t>
            </a:r>
          </a:p>
          <a:p>
            <a:pPr marL="342900" indent="-342900">
              <a:buFont typeface="Arial" panose="020B0604020202020204" pitchFamily="34" charset="0"/>
              <a:buChar char="•"/>
            </a:pPr>
            <a:r>
              <a:rPr lang="de-DE" sz="2000" dirty="0"/>
              <a:t>Welche Botschaften senden Sie nach innen (Team) und nach außen (Patient)?</a:t>
            </a:r>
          </a:p>
          <a:p>
            <a:endParaRPr lang="de-DE" sz="2000" dirty="0"/>
          </a:p>
          <a:p>
            <a:r>
              <a:rPr lang="de-DE" sz="2000" dirty="0"/>
              <a:t>Sie haben 5 Minuten Zeit.</a:t>
            </a:r>
          </a:p>
        </p:txBody>
      </p:sp>
      <p:pic>
        <p:nvPicPr>
          <p:cNvPr id="10" name="Grafik 9">
            <a:extLst>
              <a:ext uri="{FF2B5EF4-FFF2-40B4-BE49-F238E27FC236}">
                <a16:creationId xmlns:a16="http://schemas.microsoft.com/office/drawing/2014/main" id="{73704E3E-50CC-4687-9193-F1A30D0180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84021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1B98F-322C-6141-FEBE-4270BA93C250}"/>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9870B5B-B86D-EFE3-AB14-1ED650EFD1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FEC6DB61-9A3C-F69F-CD53-05FF14B94A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E47E7969-0707-CAF2-D75E-214ACDDC7D24}"/>
              </a:ext>
            </a:extLst>
          </p:cNvPr>
          <p:cNvSpPr txBox="1"/>
          <p:nvPr/>
        </p:nvSpPr>
        <p:spPr>
          <a:xfrm>
            <a:off x="3737572" y="2716642"/>
            <a:ext cx="4716855" cy="1323439"/>
          </a:xfrm>
          <a:prstGeom prst="rect">
            <a:avLst/>
          </a:prstGeom>
          <a:noFill/>
        </p:spPr>
        <p:txBody>
          <a:bodyPr wrap="square" rtlCol="0">
            <a:spAutoFit/>
          </a:bodyPr>
          <a:lstStyle/>
          <a:p>
            <a:pPr algn="ctr"/>
            <a:r>
              <a:rPr lang="de-DE" sz="4000" b="1" dirty="0"/>
              <a:t>Warum ist Diversity Führungsaufgabe?</a:t>
            </a:r>
          </a:p>
        </p:txBody>
      </p:sp>
      <p:sp>
        <p:nvSpPr>
          <p:cNvPr id="4" name="Textfeld 3">
            <a:extLst>
              <a:ext uri="{FF2B5EF4-FFF2-40B4-BE49-F238E27FC236}">
                <a16:creationId xmlns:a16="http://schemas.microsoft.com/office/drawing/2014/main" id="{5B4A8FED-D517-5287-B778-32D8A85F0354}"/>
              </a:ext>
            </a:extLst>
          </p:cNvPr>
          <p:cNvSpPr txBox="1"/>
          <p:nvPr/>
        </p:nvSpPr>
        <p:spPr>
          <a:xfrm>
            <a:off x="3737572" y="4249480"/>
            <a:ext cx="4716855" cy="461665"/>
          </a:xfrm>
          <a:prstGeom prst="rect">
            <a:avLst/>
          </a:prstGeom>
          <a:noFill/>
        </p:spPr>
        <p:txBody>
          <a:bodyPr wrap="square" rtlCol="0">
            <a:spAutoFit/>
          </a:bodyPr>
          <a:lstStyle/>
          <a:p>
            <a:pPr algn="ctr"/>
            <a:r>
              <a:rPr lang="de-DE" sz="2400" b="1" i="1" dirty="0">
                <a:solidFill>
                  <a:schemeClr val="accent2"/>
                </a:solidFill>
              </a:rPr>
              <a:t>Vielfalt als Realität</a:t>
            </a:r>
          </a:p>
        </p:txBody>
      </p:sp>
      <p:pic>
        <p:nvPicPr>
          <p:cNvPr id="7" name="Grafik 6">
            <a:extLst>
              <a:ext uri="{FF2B5EF4-FFF2-40B4-BE49-F238E27FC236}">
                <a16:creationId xmlns:a16="http://schemas.microsoft.com/office/drawing/2014/main" id="{AD0C4F2D-6AEC-4F55-BD27-2341E9EEE6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198538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83B56-6DCB-1F8B-7B14-CC5997374E6C}"/>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F6D1625B-4DFA-D435-8F19-2828768F18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6A7DDFCF-822C-EAD7-52D1-CCB7134CAD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C7675859-7575-1B4A-CB8C-BE73D5AE04F1}"/>
              </a:ext>
            </a:extLst>
          </p:cNvPr>
          <p:cNvSpPr txBox="1"/>
          <p:nvPr/>
        </p:nvSpPr>
        <p:spPr>
          <a:xfrm>
            <a:off x="1530036" y="1273821"/>
            <a:ext cx="7849355" cy="430887"/>
          </a:xfrm>
          <a:prstGeom prst="rect">
            <a:avLst/>
          </a:prstGeom>
          <a:noFill/>
        </p:spPr>
        <p:txBody>
          <a:bodyPr wrap="square" rtlCol="0">
            <a:spAutoFit/>
          </a:bodyPr>
          <a:lstStyle/>
          <a:p>
            <a:r>
              <a:rPr lang="de-DE" sz="2200" b="1" dirty="0"/>
              <a:t>Gesellschaftlicher Wandel als Ausgangspunkt</a:t>
            </a:r>
          </a:p>
        </p:txBody>
      </p:sp>
      <p:sp>
        <p:nvSpPr>
          <p:cNvPr id="9" name="Textfeld 8">
            <a:extLst>
              <a:ext uri="{FF2B5EF4-FFF2-40B4-BE49-F238E27FC236}">
                <a16:creationId xmlns:a16="http://schemas.microsoft.com/office/drawing/2014/main" id="{28FBD748-3DC2-5333-8D58-4860F8876479}"/>
              </a:ext>
            </a:extLst>
          </p:cNvPr>
          <p:cNvSpPr txBox="1"/>
          <p:nvPr/>
        </p:nvSpPr>
        <p:spPr>
          <a:xfrm>
            <a:off x="1575517" y="3429000"/>
            <a:ext cx="1385887" cy="707886"/>
          </a:xfrm>
          <a:prstGeom prst="rect">
            <a:avLst/>
          </a:prstGeom>
          <a:noFill/>
        </p:spPr>
        <p:txBody>
          <a:bodyPr wrap="square" rtlCol="0">
            <a:spAutoFit/>
          </a:bodyPr>
          <a:lstStyle/>
          <a:p>
            <a:pPr algn="ctr"/>
            <a:r>
              <a:rPr lang="de-DE" sz="2000" i="1" dirty="0"/>
              <a:t>Migration &amp; Flucht</a:t>
            </a:r>
            <a:endParaRPr lang="de-DE" i="1" dirty="0"/>
          </a:p>
        </p:txBody>
      </p:sp>
      <p:sp>
        <p:nvSpPr>
          <p:cNvPr id="10" name="Textfeld 9">
            <a:extLst>
              <a:ext uri="{FF2B5EF4-FFF2-40B4-BE49-F238E27FC236}">
                <a16:creationId xmlns:a16="http://schemas.microsoft.com/office/drawing/2014/main" id="{10432105-D6AD-A98D-DD30-176E72D1FA72}"/>
              </a:ext>
            </a:extLst>
          </p:cNvPr>
          <p:cNvSpPr txBox="1"/>
          <p:nvPr/>
        </p:nvSpPr>
        <p:spPr>
          <a:xfrm>
            <a:off x="5454713" y="3413809"/>
            <a:ext cx="1847850" cy="400110"/>
          </a:xfrm>
          <a:prstGeom prst="rect">
            <a:avLst/>
          </a:prstGeom>
          <a:noFill/>
        </p:spPr>
        <p:txBody>
          <a:bodyPr wrap="square" rtlCol="0">
            <a:spAutoFit/>
          </a:bodyPr>
          <a:lstStyle/>
          <a:p>
            <a:r>
              <a:rPr lang="de-DE" sz="2000" i="1" dirty="0"/>
              <a:t>Demografie</a:t>
            </a:r>
            <a:endParaRPr lang="de-DE" i="1" dirty="0"/>
          </a:p>
        </p:txBody>
      </p:sp>
      <p:sp>
        <p:nvSpPr>
          <p:cNvPr id="11" name="Textfeld 10">
            <a:extLst>
              <a:ext uri="{FF2B5EF4-FFF2-40B4-BE49-F238E27FC236}">
                <a16:creationId xmlns:a16="http://schemas.microsoft.com/office/drawing/2014/main" id="{827509F6-EF71-7D7F-FC31-0C88174FD0D7}"/>
              </a:ext>
            </a:extLst>
          </p:cNvPr>
          <p:cNvSpPr txBox="1"/>
          <p:nvPr/>
        </p:nvSpPr>
        <p:spPr>
          <a:xfrm>
            <a:off x="7456886" y="2340910"/>
            <a:ext cx="2559050" cy="1015663"/>
          </a:xfrm>
          <a:prstGeom prst="rect">
            <a:avLst/>
          </a:prstGeom>
          <a:noFill/>
        </p:spPr>
        <p:txBody>
          <a:bodyPr wrap="square" rtlCol="0">
            <a:spAutoFit/>
          </a:bodyPr>
          <a:lstStyle/>
          <a:p>
            <a:pPr algn="ctr"/>
            <a:r>
              <a:rPr lang="de-DE" sz="2000" i="1" dirty="0"/>
              <a:t>Veränderte Partnerschafts- &amp; Familienformen</a:t>
            </a:r>
            <a:endParaRPr lang="de-DE" i="1" dirty="0"/>
          </a:p>
        </p:txBody>
      </p:sp>
      <p:sp>
        <p:nvSpPr>
          <p:cNvPr id="12" name="Textfeld 11">
            <a:extLst>
              <a:ext uri="{FF2B5EF4-FFF2-40B4-BE49-F238E27FC236}">
                <a16:creationId xmlns:a16="http://schemas.microsoft.com/office/drawing/2014/main" id="{96A932AE-D312-67CB-C993-B14963D3101E}"/>
              </a:ext>
            </a:extLst>
          </p:cNvPr>
          <p:cNvSpPr txBox="1"/>
          <p:nvPr/>
        </p:nvSpPr>
        <p:spPr>
          <a:xfrm>
            <a:off x="7456886" y="4221249"/>
            <a:ext cx="2147887" cy="707886"/>
          </a:xfrm>
          <a:prstGeom prst="rect">
            <a:avLst/>
          </a:prstGeom>
          <a:noFill/>
        </p:spPr>
        <p:txBody>
          <a:bodyPr wrap="square" rtlCol="0">
            <a:spAutoFit/>
          </a:bodyPr>
          <a:lstStyle/>
          <a:p>
            <a:pPr algn="ctr"/>
            <a:r>
              <a:rPr lang="de-DE" sz="2000" i="1" dirty="0"/>
              <a:t>Ethnische &amp; religiöse Vielfalt</a:t>
            </a:r>
            <a:endParaRPr lang="de-DE" i="1" dirty="0"/>
          </a:p>
        </p:txBody>
      </p:sp>
      <p:sp>
        <p:nvSpPr>
          <p:cNvPr id="13" name="Textfeld 12">
            <a:extLst>
              <a:ext uri="{FF2B5EF4-FFF2-40B4-BE49-F238E27FC236}">
                <a16:creationId xmlns:a16="http://schemas.microsoft.com/office/drawing/2014/main" id="{804F1BE8-D07B-5EFD-4073-C3A0D9C0BC70}"/>
              </a:ext>
            </a:extLst>
          </p:cNvPr>
          <p:cNvSpPr txBox="1"/>
          <p:nvPr/>
        </p:nvSpPr>
        <p:spPr>
          <a:xfrm>
            <a:off x="2754995" y="2261690"/>
            <a:ext cx="2311400" cy="707886"/>
          </a:xfrm>
          <a:prstGeom prst="rect">
            <a:avLst/>
          </a:prstGeom>
          <a:noFill/>
        </p:spPr>
        <p:txBody>
          <a:bodyPr wrap="square" rtlCol="0">
            <a:spAutoFit/>
          </a:bodyPr>
          <a:lstStyle/>
          <a:p>
            <a:pPr algn="ctr"/>
            <a:r>
              <a:rPr lang="de-DE" sz="2000" i="1" dirty="0"/>
              <a:t>Individualisierung und Wertewandel</a:t>
            </a:r>
            <a:endParaRPr lang="de-DE" i="1" dirty="0"/>
          </a:p>
        </p:txBody>
      </p:sp>
      <p:sp>
        <p:nvSpPr>
          <p:cNvPr id="14" name="Textfeld 13">
            <a:extLst>
              <a:ext uri="{FF2B5EF4-FFF2-40B4-BE49-F238E27FC236}">
                <a16:creationId xmlns:a16="http://schemas.microsoft.com/office/drawing/2014/main" id="{DDA7CBFB-22F7-E883-9691-19717A9F7C9C}"/>
              </a:ext>
            </a:extLst>
          </p:cNvPr>
          <p:cNvSpPr txBox="1"/>
          <p:nvPr/>
        </p:nvSpPr>
        <p:spPr>
          <a:xfrm>
            <a:off x="3244412" y="4421304"/>
            <a:ext cx="2311400" cy="1015663"/>
          </a:xfrm>
          <a:prstGeom prst="rect">
            <a:avLst/>
          </a:prstGeom>
          <a:noFill/>
        </p:spPr>
        <p:txBody>
          <a:bodyPr wrap="square" rtlCol="0">
            <a:spAutoFit/>
          </a:bodyPr>
          <a:lstStyle/>
          <a:p>
            <a:pPr algn="ctr"/>
            <a:r>
              <a:rPr lang="de-DE" sz="2000" i="1" dirty="0"/>
              <a:t>Rollenverständnis der Geschlechter im Wandel</a:t>
            </a:r>
            <a:endParaRPr lang="de-DE" i="1" dirty="0"/>
          </a:p>
        </p:txBody>
      </p:sp>
      <p:pic>
        <p:nvPicPr>
          <p:cNvPr id="15" name="Grafik 14">
            <a:extLst>
              <a:ext uri="{FF2B5EF4-FFF2-40B4-BE49-F238E27FC236}">
                <a16:creationId xmlns:a16="http://schemas.microsoft.com/office/drawing/2014/main" id="{172C369C-4814-441F-ABBF-14944FD827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47695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048AA-2180-4616-F682-A5021F788E81}"/>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5D5D407C-538B-6115-BBDB-1C7102B98F9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B943AF69-D518-DA41-401C-E096D03A99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AADD4697-59CB-202A-222F-6E4A33406398}"/>
              </a:ext>
            </a:extLst>
          </p:cNvPr>
          <p:cNvSpPr txBox="1"/>
          <p:nvPr/>
        </p:nvSpPr>
        <p:spPr>
          <a:xfrm>
            <a:off x="1530036" y="1942149"/>
            <a:ext cx="8463709" cy="373794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de-DE" sz="2000" dirty="0"/>
              <a:t>Ca. 24,9 Millionen Menschen haben einen „Migrationshintergrund“ (≈ 30%).</a:t>
            </a:r>
          </a:p>
          <a:p>
            <a:pPr marL="342900" indent="-342900">
              <a:lnSpc>
                <a:spcPct val="150000"/>
              </a:lnSpc>
              <a:buFont typeface="Arial" panose="020B0604020202020204" pitchFamily="34" charset="0"/>
              <a:buChar char="•"/>
            </a:pPr>
            <a:r>
              <a:rPr lang="de-DE" sz="2000" dirty="0"/>
              <a:t>Menschen aus über 200 (!) Nationalitäten leben in Deutschland.</a:t>
            </a:r>
          </a:p>
          <a:p>
            <a:pPr marL="342900" indent="-342900">
              <a:lnSpc>
                <a:spcPct val="150000"/>
              </a:lnSpc>
              <a:buFont typeface="Arial" panose="020B0604020202020204" pitchFamily="34" charset="0"/>
              <a:buChar char="•"/>
            </a:pPr>
            <a:r>
              <a:rPr lang="de-DE" sz="2000" dirty="0"/>
              <a:t>7,8 Millionen Menschen mit Behinderung leben in Deutschland.</a:t>
            </a:r>
          </a:p>
          <a:p>
            <a:pPr marL="342900" indent="-342900">
              <a:lnSpc>
                <a:spcPct val="150000"/>
              </a:lnSpc>
              <a:buFont typeface="Arial" panose="020B0604020202020204" pitchFamily="34" charset="0"/>
              <a:buChar char="•"/>
            </a:pPr>
            <a:r>
              <a:rPr lang="de-DE" sz="2000" dirty="0"/>
              <a:t>11 % der deutschen Bevölkerung bezeichnen sich als LGBTIQ.</a:t>
            </a:r>
          </a:p>
          <a:p>
            <a:pPr marL="342900" indent="-342900">
              <a:lnSpc>
                <a:spcPct val="150000"/>
              </a:lnSpc>
              <a:buFont typeface="Arial" panose="020B0604020202020204" pitchFamily="34" charset="0"/>
              <a:buChar char="•"/>
            </a:pPr>
            <a:r>
              <a:rPr lang="de-DE" sz="2000" dirty="0"/>
              <a:t>50 % der Menschen sind Christen, 8,5% Muslime, 36% nicht religiös.</a:t>
            </a:r>
          </a:p>
          <a:p>
            <a:pPr marL="342900" indent="-342900">
              <a:lnSpc>
                <a:spcPct val="150000"/>
              </a:lnSpc>
              <a:buFont typeface="Arial" panose="020B0604020202020204" pitchFamily="34" charset="0"/>
              <a:buChar char="•"/>
            </a:pPr>
            <a:r>
              <a:rPr lang="de-DE" sz="2000" dirty="0"/>
              <a:t>Seit Mai 2021 ist die Spanierin Belén </a:t>
            </a:r>
            <a:r>
              <a:rPr lang="de-DE" sz="2000" dirty="0" err="1"/>
              <a:t>Garijo</a:t>
            </a:r>
            <a:r>
              <a:rPr lang="de-DE" sz="2000" dirty="0"/>
              <a:t> Vorsitzende der Geschäftsleitung des Darmstädter Chemie- und Pharmakonzerns Merck. Damit ist sie die erste Frau, die allein einen Dax-Konzern führt.</a:t>
            </a:r>
          </a:p>
        </p:txBody>
      </p:sp>
      <p:sp>
        <p:nvSpPr>
          <p:cNvPr id="4" name="Textfeld 3">
            <a:extLst>
              <a:ext uri="{FF2B5EF4-FFF2-40B4-BE49-F238E27FC236}">
                <a16:creationId xmlns:a16="http://schemas.microsoft.com/office/drawing/2014/main" id="{AC5F91C3-37CC-2BE8-BA3E-8EBB8C36B313}"/>
              </a:ext>
            </a:extLst>
          </p:cNvPr>
          <p:cNvSpPr txBox="1"/>
          <p:nvPr/>
        </p:nvSpPr>
        <p:spPr>
          <a:xfrm>
            <a:off x="1530036" y="1273821"/>
            <a:ext cx="7849355" cy="461665"/>
          </a:xfrm>
          <a:prstGeom prst="rect">
            <a:avLst/>
          </a:prstGeom>
          <a:noFill/>
        </p:spPr>
        <p:txBody>
          <a:bodyPr wrap="square" rtlCol="0">
            <a:spAutoFit/>
          </a:bodyPr>
          <a:lstStyle/>
          <a:p>
            <a:r>
              <a:rPr lang="de-DE" sz="2400" b="1" dirty="0"/>
              <a:t>Vielfalt ist gesellschaftliche Realität in Deutschland</a:t>
            </a:r>
            <a:r>
              <a:rPr lang="de-DE" sz="2400" b="1" baseline="30000" dirty="0"/>
              <a:t>1</a:t>
            </a:r>
          </a:p>
        </p:txBody>
      </p:sp>
      <p:pic>
        <p:nvPicPr>
          <p:cNvPr id="7" name="Grafik 6">
            <a:extLst>
              <a:ext uri="{FF2B5EF4-FFF2-40B4-BE49-F238E27FC236}">
                <a16:creationId xmlns:a16="http://schemas.microsoft.com/office/drawing/2014/main" id="{02A72BA9-0178-4008-A624-10CBB3E431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3740343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CA205-0519-B31A-964B-823E5694982D}"/>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D01F30B-03A5-8D52-590F-C8BED93FAE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A2227219-A3C5-C05D-FF51-0D1EC7D15E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2DCCE781-A477-5C89-E294-9BBF90FF6152}"/>
              </a:ext>
            </a:extLst>
          </p:cNvPr>
          <p:cNvSpPr txBox="1"/>
          <p:nvPr/>
        </p:nvSpPr>
        <p:spPr>
          <a:xfrm>
            <a:off x="1530036" y="1942149"/>
            <a:ext cx="8463709" cy="372409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de-DE" dirty="0" err="1"/>
              <a:t>AllBright</a:t>
            </a:r>
            <a:r>
              <a:rPr lang="de-DE" dirty="0"/>
              <a:t> Stiftung: Erhebung 2017</a:t>
            </a:r>
            <a:r>
              <a:rPr lang="de-DE" baseline="30000" dirty="0"/>
              <a:t>2</a:t>
            </a:r>
            <a:r>
              <a:rPr lang="de-DE" dirty="0"/>
              <a:t> bei 160 börsennotierte Unternehmen (DAX, MDAX, SDAX) mit &gt;6 Millionen Beschäftigten (Umsatz entspricht ca. 80 % des deutschen Börsenwerts / ≈ 40 % des BIP). Ergebnisse:</a:t>
            </a:r>
          </a:p>
          <a:p>
            <a:pPr marL="742950" lvl="1" indent="-285750">
              <a:buFont typeface="Arial" panose="020B0604020202020204" pitchFamily="34" charset="0"/>
              <a:buChar char="•"/>
            </a:pPr>
            <a:r>
              <a:rPr lang="de-DE" dirty="0"/>
              <a:t>Anzahl der Männer mit Vornamen Thomas &amp; Michael: 49 (676 insgesamt)</a:t>
            </a:r>
          </a:p>
          <a:p>
            <a:pPr marL="742950" lvl="1" indent="-285750">
              <a:buFont typeface="Arial" panose="020B0604020202020204" pitchFamily="34" charset="0"/>
              <a:buChar char="•"/>
            </a:pPr>
            <a:r>
              <a:rPr lang="de-DE" dirty="0"/>
              <a:t>Anzahl der Frauen insgesamt: 46 (676 insgesamt)</a:t>
            </a:r>
          </a:p>
          <a:p>
            <a:pPr marL="742950" lvl="1" indent="-285750">
              <a:buFont typeface="Arial" panose="020B0604020202020204" pitchFamily="34" charset="0"/>
              <a:buChar char="•"/>
            </a:pPr>
            <a:r>
              <a:rPr lang="de-DE" dirty="0"/>
              <a:t>Männer in Vorständen: 93,6%; Frauenanteil in Vorständen: 6,4 %</a:t>
            </a:r>
          </a:p>
          <a:p>
            <a:pPr marL="742950" lvl="1" indent="-285750">
              <a:buFont typeface="Arial" panose="020B0604020202020204" pitchFamily="34" charset="0"/>
              <a:buChar char="•"/>
            </a:pPr>
            <a:r>
              <a:rPr lang="de-DE" dirty="0"/>
              <a:t>2024 beträgt der Frauenanteil in Vorständen 20,3 %.</a:t>
            </a:r>
          </a:p>
          <a:p>
            <a:pPr marL="742950" lvl="1" indent="-285750">
              <a:buFont typeface="Arial" panose="020B0604020202020204" pitchFamily="34" charset="0"/>
              <a:buChar char="•"/>
            </a:pPr>
            <a:endParaRPr lang="de-DE" dirty="0"/>
          </a:p>
          <a:p>
            <a:pPr marL="285750" indent="-285750">
              <a:spcAft>
                <a:spcPts val="1200"/>
              </a:spcAft>
              <a:buFont typeface="Arial" panose="020B0604020202020204" pitchFamily="34" charset="0"/>
              <a:buChar char="•"/>
            </a:pPr>
            <a:r>
              <a:rPr lang="de-DE" dirty="0"/>
              <a:t>In der Bundesverwaltung haben nur 12 % der Beschäftigten einen „Migrationshintergrund“ – bei 27 % in der erwerbsfähigen Bevölkerung.</a:t>
            </a:r>
            <a:r>
              <a:rPr lang="de-DE" baseline="30000" dirty="0"/>
              <a:t>3</a:t>
            </a:r>
          </a:p>
          <a:p>
            <a:pPr marL="285750" indent="-285750">
              <a:spcAft>
                <a:spcPts val="1200"/>
              </a:spcAft>
              <a:buFont typeface="Arial" panose="020B0604020202020204" pitchFamily="34" charset="0"/>
              <a:buChar char="•"/>
            </a:pPr>
            <a:r>
              <a:rPr lang="de-DE" dirty="0"/>
              <a:t>In der Landesverwaltung in Berlin haben nur 21,7% der Mitarbeitenden einen „Migrationshintergrund“ – bei 39,4 Prozent der Berliner Gesamtbevölkerung.</a:t>
            </a:r>
            <a:r>
              <a:rPr lang="de-DE" baseline="30000" dirty="0"/>
              <a:t>4</a:t>
            </a:r>
          </a:p>
        </p:txBody>
      </p:sp>
      <p:sp>
        <p:nvSpPr>
          <p:cNvPr id="4" name="Textfeld 3">
            <a:extLst>
              <a:ext uri="{FF2B5EF4-FFF2-40B4-BE49-F238E27FC236}">
                <a16:creationId xmlns:a16="http://schemas.microsoft.com/office/drawing/2014/main" id="{2AA5808D-3E3C-239A-E06C-AA7505C5C2A7}"/>
              </a:ext>
            </a:extLst>
          </p:cNvPr>
          <p:cNvSpPr txBox="1"/>
          <p:nvPr/>
        </p:nvSpPr>
        <p:spPr>
          <a:xfrm>
            <a:off x="1530036" y="1273821"/>
            <a:ext cx="7849355" cy="461665"/>
          </a:xfrm>
          <a:prstGeom prst="rect">
            <a:avLst/>
          </a:prstGeom>
          <a:noFill/>
        </p:spPr>
        <p:txBody>
          <a:bodyPr wrap="square" rtlCol="0">
            <a:spAutoFit/>
          </a:bodyPr>
          <a:lstStyle/>
          <a:p>
            <a:r>
              <a:rPr lang="de-DE" sz="2400" b="1" dirty="0"/>
              <a:t>…aber nicht überall!</a:t>
            </a:r>
          </a:p>
        </p:txBody>
      </p:sp>
      <p:pic>
        <p:nvPicPr>
          <p:cNvPr id="7" name="Grafik 6">
            <a:extLst>
              <a:ext uri="{FF2B5EF4-FFF2-40B4-BE49-F238E27FC236}">
                <a16:creationId xmlns:a16="http://schemas.microsoft.com/office/drawing/2014/main" id="{6F1D21C2-9425-49EA-B911-36586EF25F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93800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A3DC6-4D76-EC2E-0485-2F909BE5B5E2}"/>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D99CC6C2-7A71-9A98-065F-AC3C261183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EAA9105B-6225-16BE-9FED-1730B4553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DA654E92-9FB8-D442-C11D-A67D9D688D17}"/>
              </a:ext>
            </a:extLst>
          </p:cNvPr>
          <p:cNvSpPr txBox="1"/>
          <p:nvPr/>
        </p:nvSpPr>
        <p:spPr>
          <a:xfrm>
            <a:off x="1530036" y="1942149"/>
            <a:ext cx="9507310" cy="412420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de-DE" dirty="0"/>
              <a:t>Laut dem Statistischen Bundesamt gaben im Jahr 2021 etwa 10 % der Beschäftigten an Diskriminierung am Arbeitsplatz erlebt zu haben (11% Frauen).</a:t>
            </a:r>
            <a:r>
              <a:rPr lang="de-DE" baseline="30000" dirty="0"/>
              <a:t>5</a:t>
            </a:r>
          </a:p>
          <a:p>
            <a:pPr marL="285750" indent="-285750">
              <a:spcAft>
                <a:spcPts val="600"/>
              </a:spcAft>
              <a:buFont typeface="Arial" panose="020B0604020202020204" pitchFamily="34" charset="0"/>
              <a:buChar char="•"/>
            </a:pPr>
            <a:r>
              <a:rPr lang="de-DE" dirty="0"/>
              <a:t>Laut einer Studie des Landes NRW erleben circa ein Drittel der Befragten (Lesben, Schwule, </a:t>
            </a:r>
            <a:r>
              <a:rPr lang="de-DE" dirty="0" err="1"/>
              <a:t>Inter</a:t>
            </a:r>
            <a:r>
              <a:rPr lang="de-DE" dirty="0"/>
              <a:t>:) Ungleichbehandlung am Arbeitsplatz – bei Trans: und nicht-binären Personen fast 50%.</a:t>
            </a:r>
            <a:r>
              <a:rPr lang="de-DE" baseline="30000" dirty="0"/>
              <a:t>6</a:t>
            </a:r>
          </a:p>
          <a:p>
            <a:pPr marL="285750" indent="-285750">
              <a:buFont typeface="Arial" panose="020B0604020202020204" pitchFamily="34" charset="0"/>
              <a:buChar char="•"/>
            </a:pPr>
            <a:r>
              <a:rPr lang="de-DE" dirty="0"/>
              <a:t>Studie des Sachverständigenrat für Integration und Migration (gGmbH)</a:t>
            </a:r>
            <a:r>
              <a:rPr lang="de-DE" baseline="30000" dirty="0"/>
              <a:t>7</a:t>
            </a:r>
            <a:r>
              <a:rPr lang="de-DE" dirty="0"/>
              <a:t>:</a:t>
            </a:r>
          </a:p>
          <a:p>
            <a:pPr marL="742950" lvl="1" indent="-285750">
              <a:buFont typeface="Arial" panose="020B0604020202020204" pitchFamily="34" charset="0"/>
              <a:buChar char="•"/>
            </a:pPr>
            <a:r>
              <a:rPr lang="de-DE" dirty="0"/>
              <a:t>Zugewanderte, die sich äußerlich nicht von der Mehrheitsbevölkerung unterscheiden, berichten zu 17 Prozent von erlebter Diskriminierung.</a:t>
            </a:r>
          </a:p>
          <a:p>
            <a:pPr marL="742950" lvl="1" indent="-285750">
              <a:buFont typeface="Arial" panose="020B0604020202020204" pitchFamily="34" charset="0"/>
              <a:buChar char="•"/>
            </a:pPr>
            <a:r>
              <a:rPr lang="de-DE" dirty="0"/>
              <a:t>Zugewanderte, deren „Migrationshintergrund“ aufgrund ihres Erscheinungsbildes erkennbar ist, berichten davon zu 48 Prozent.</a:t>
            </a:r>
          </a:p>
          <a:p>
            <a:pPr marL="742950" lvl="1" indent="-285750">
              <a:buFont typeface="Arial" panose="020B0604020202020204" pitchFamily="34" charset="0"/>
              <a:buChar char="•"/>
            </a:pPr>
            <a:r>
              <a:rPr lang="de-DE" dirty="0"/>
              <a:t>Bei Zugewanderten mit sichtbarem „Migrationshintergrund“ und einem Akzent steigt dieser Wert sogar auf 59 Prozent.</a:t>
            </a:r>
          </a:p>
          <a:p>
            <a:pPr marL="285750" indent="-285750">
              <a:buFont typeface="Arial" panose="020B0604020202020204" pitchFamily="34" charset="0"/>
              <a:buChar char="•"/>
            </a:pPr>
            <a:r>
              <a:rPr lang="de-DE" dirty="0"/>
              <a:t>Deutschland entgehen schätzungsweise 100 Milliarden Euro, weil Menschen mit familiärer Migrationsgeschichte seltener befördert werden, schlechtere Gehälter erhalten und insgesamt weniger Chancen bekommen.</a:t>
            </a:r>
            <a:r>
              <a:rPr lang="de-DE" baseline="30000" dirty="0"/>
              <a:t>7</a:t>
            </a:r>
          </a:p>
        </p:txBody>
      </p:sp>
      <p:sp>
        <p:nvSpPr>
          <p:cNvPr id="4" name="Textfeld 3">
            <a:extLst>
              <a:ext uri="{FF2B5EF4-FFF2-40B4-BE49-F238E27FC236}">
                <a16:creationId xmlns:a16="http://schemas.microsoft.com/office/drawing/2014/main" id="{689CCCED-A79E-9606-8D82-3EABCE258C03}"/>
              </a:ext>
            </a:extLst>
          </p:cNvPr>
          <p:cNvSpPr txBox="1"/>
          <p:nvPr/>
        </p:nvSpPr>
        <p:spPr>
          <a:xfrm>
            <a:off x="1530036" y="1273821"/>
            <a:ext cx="7849355" cy="461665"/>
          </a:xfrm>
          <a:prstGeom prst="rect">
            <a:avLst/>
          </a:prstGeom>
          <a:noFill/>
        </p:spPr>
        <p:txBody>
          <a:bodyPr wrap="square" rtlCol="0">
            <a:spAutoFit/>
          </a:bodyPr>
          <a:lstStyle/>
          <a:p>
            <a:r>
              <a:rPr lang="de-DE" sz="2400" b="1" dirty="0"/>
              <a:t>Einer der Gründe für die Diskrepanz ist Diskriminierung</a:t>
            </a:r>
          </a:p>
        </p:txBody>
      </p:sp>
      <p:pic>
        <p:nvPicPr>
          <p:cNvPr id="7" name="Grafik 6">
            <a:extLst>
              <a:ext uri="{FF2B5EF4-FFF2-40B4-BE49-F238E27FC236}">
                <a16:creationId xmlns:a16="http://schemas.microsoft.com/office/drawing/2014/main" id="{E6D1D2B5-FAFF-42B0-8A24-17A5589CDC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37082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03496-276B-BF2E-A3A3-B41DFF7D1DEC}"/>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13C4465-3464-2151-69F9-6F2FFF22E0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9E2A5FEE-BE6C-E42C-4FBD-FC3C0568C3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1ACAAD3E-EC41-6E56-D420-AF28A58F1E0A}"/>
              </a:ext>
            </a:extLst>
          </p:cNvPr>
          <p:cNvSpPr txBox="1"/>
          <p:nvPr/>
        </p:nvSpPr>
        <p:spPr>
          <a:xfrm>
            <a:off x="1530036" y="1942149"/>
            <a:ext cx="9507310" cy="324704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de-DE" dirty="0"/>
              <a:t>Viele </a:t>
            </a:r>
            <a:r>
              <a:rPr lang="de-DE" dirty="0" err="1"/>
              <a:t>Patient:innen</a:t>
            </a:r>
            <a:r>
              <a:rPr lang="de-DE" dirty="0"/>
              <a:t> fühlen sich im Gesundheitswesen nicht gleichwertig behandelt.</a:t>
            </a:r>
          </a:p>
          <a:p>
            <a:pPr marL="285750" indent="-285750">
              <a:spcAft>
                <a:spcPts val="600"/>
              </a:spcAft>
              <a:buFont typeface="Arial" panose="020B0604020202020204" pitchFamily="34" charset="0"/>
              <a:buChar char="•"/>
            </a:pPr>
            <a:r>
              <a:rPr lang="de-DE" dirty="0"/>
              <a:t>Diskriminierung passiert häufig leise – über Blickkontakt, Tonfall oder Behandlungsentscheidungen, wie unterschiedliche Untersuchungen (2017-2024)</a:t>
            </a:r>
            <a:r>
              <a:rPr lang="de-DE" baseline="30000" dirty="0"/>
              <a:t>8</a:t>
            </a:r>
            <a:r>
              <a:rPr lang="de-DE" dirty="0"/>
              <a:t> </a:t>
            </a:r>
            <a:r>
              <a:rPr lang="de-DE" baseline="30000" dirty="0"/>
              <a:t>9 10</a:t>
            </a:r>
            <a:r>
              <a:rPr lang="de-DE" dirty="0"/>
              <a:t> </a:t>
            </a:r>
            <a:r>
              <a:rPr lang="de-DE" baseline="30000" dirty="0"/>
              <a:t>11 </a:t>
            </a:r>
            <a:r>
              <a:rPr lang="de-DE" dirty="0"/>
              <a:t>zeigen.</a:t>
            </a:r>
          </a:p>
          <a:p>
            <a:pPr marL="742950" lvl="1" indent="-285750">
              <a:spcAft>
                <a:spcPts val="600"/>
              </a:spcAft>
              <a:buFont typeface="Arial" panose="020B0604020202020204" pitchFamily="34" charset="0"/>
              <a:buChar char="•"/>
            </a:pPr>
            <a:r>
              <a:rPr lang="de-DE" dirty="0"/>
              <a:t>Menschen mit chronischen Erkrankungen oder Behinderungen berichten, dass sie nicht ernst genommen werden – oder dass ihnen bestimmte Behandlungen verweigert werden.</a:t>
            </a:r>
          </a:p>
          <a:p>
            <a:pPr marL="742950" lvl="1" indent="-285750">
              <a:spcAft>
                <a:spcPts val="600"/>
              </a:spcAft>
              <a:buFont typeface="Arial" panose="020B0604020202020204" pitchFamily="34" charset="0"/>
              <a:buChar char="•"/>
            </a:pPr>
            <a:r>
              <a:rPr lang="de-DE" dirty="0"/>
              <a:t>Wer übergewichtig ist, wird oft nicht neutral beraten – sondern mit Vorurteilen konfrontiert.</a:t>
            </a:r>
          </a:p>
          <a:p>
            <a:pPr marL="742950" lvl="1" indent="-285750">
              <a:spcAft>
                <a:spcPts val="600"/>
              </a:spcAft>
              <a:buFont typeface="Arial" panose="020B0604020202020204" pitchFamily="34" charset="0"/>
              <a:buChar char="•"/>
            </a:pPr>
            <a:r>
              <a:rPr lang="de-DE" dirty="0" err="1"/>
              <a:t>Patient:innen</a:t>
            </a:r>
            <a:r>
              <a:rPr lang="de-DE" dirty="0"/>
              <a:t> mit Migrationsgeschichte berichten, dass sie weniger ausführlich aufgeklärt oder schneller „abgewimmelt“ werden.</a:t>
            </a:r>
          </a:p>
          <a:p>
            <a:pPr marL="285750" indent="-285750">
              <a:spcAft>
                <a:spcPts val="600"/>
              </a:spcAft>
              <a:buFont typeface="Arial" panose="020B0604020202020204" pitchFamily="34" charset="0"/>
              <a:buChar char="•"/>
            </a:pPr>
            <a:r>
              <a:rPr lang="de-DE" dirty="0"/>
              <a:t>Folge: Besonders Frauen, Menschen mit Behinderungen oder aus marginalisierten Gruppen geben an, lieber auf Behandlungen zu verzichten, als wieder diskriminiert zu werden.</a:t>
            </a:r>
          </a:p>
        </p:txBody>
      </p:sp>
      <p:sp>
        <p:nvSpPr>
          <p:cNvPr id="4" name="Textfeld 3">
            <a:extLst>
              <a:ext uri="{FF2B5EF4-FFF2-40B4-BE49-F238E27FC236}">
                <a16:creationId xmlns:a16="http://schemas.microsoft.com/office/drawing/2014/main" id="{2F7A72B0-5054-5F17-7A87-D196D2E251A9}"/>
              </a:ext>
            </a:extLst>
          </p:cNvPr>
          <p:cNvSpPr txBox="1"/>
          <p:nvPr/>
        </p:nvSpPr>
        <p:spPr>
          <a:xfrm>
            <a:off x="1530036" y="1273821"/>
            <a:ext cx="7849355" cy="461665"/>
          </a:xfrm>
          <a:prstGeom prst="rect">
            <a:avLst/>
          </a:prstGeom>
          <a:noFill/>
        </p:spPr>
        <p:txBody>
          <a:bodyPr wrap="square" rtlCol="0">
            <a:spAutoFit/>
          </a:bodyPr>
          <a:lstStyle/>
          <a:p>
            <a:r>
              <a:rPr lang="de-DE" sz="2400" b="1" dirty="0"/>
              <a:t>Diskriminierungen im Gesundheitsbereich</a:t>
            </a:r>
          </a:p>
        </p:txBody>
      </p:sp>
      <p:pic>
        <p:nvPicPr>
          <p:cNvPr id="7" name="Grafik 6">
            <a:extLst>
              <a:ext uri="{FF2B5EF4-FFF2-40B4-BE49-F238E27FC236}">
                <a16:creationId xmlns:a16="http://schemas.microsoft.com/office/drawing/2014/main" id="{B0D3424F-64F3-48F0-B909-A6C85BB46C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316704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CEB48-1747-8390-68FB-7D0C2A69E2BC}"/>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5DC0C7E6-70A8-A59D-0838-9F3C144D6B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344C27DD-0A23-2415-EEA1-55969F7A97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20B12F62-98F6-6813-B7C9-020A1C9914D7}"/>
              </a:ext>
            </a:extLst>
          </p:cNvPr>
          <p:cNvSpPr txBox="1"/>
          <p:nvPr/>
        </p:nvSpPr>
        <p:spPr>
          <a:xfrm>
            <a:off x="1530036" y="1942149"/>
            <a:ext cx="9507310" cy="372409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de-DE" dirty="0"/>
              <a:t>Wie Erhebungen in 2021- 2024 </a:t>
            </a:r>
            <a:r>
              <a:rPr lang="de-DE" baseline="30000" dirty="0"/>
              <a:t>12 13 14 15 </a:t>
            </a:r>
            <a:r>
              <a:rPr lang="de-DE" dirty="0"/>
              <a:t>zeigen, erleben Pflegende, </a:t>
            </a:r>
            <a:r>
              <a:rPr lang="de-DE" dirty="0" err="1"/>
              <a:t>Ärzt:innen</a:t>
            </a:r>
            <a:r>
              <a:rPr lang="de-DE" dirty="0"/>
              <a:t> oder andere Angestellte im Gesundheitsbereich Diskriminierungen (durch </a:t>
            </a:r>
            <a:r>
              <a:rPr lang="de-DE" dirty="0" err="1"/>
              <a:t>Kolleg:innen</a:t>
            </a:r>
            <a:r>
              <a:rPr lang="de-DE" dirty="0"/>
              <a:t>, Vorgesetzte, </a:t>
            </a:r>
            <a:r>
              <a:rPr lang="de-DE" dirty="0" err="1"/>
              <a:t>Patient:innen</a:t>
            </a:r>
            <a:r>
              <a:rPr lang="de-DE" dirty="0"/>
              <a:t>).</a:t>
            </a:r>
          </a:p>
          <a:p>
            <a:pPr marL="742950" lvl="1" indent="-285750">
              <a:spcAft>
                <a:spcPts val="600"/>
              </a:spcAft>
              <a:buFont typeface="Arial" panose="020B0604020202020204" pitchFamily="34" charset="0"/>
              <a:buChar char="•"/>
            </a:pPr>
            <a:r>
              <a:rPr lang="de-DE" dirty="0"/>
              <a:t>Sexuelle Belästigung: Über 60 % der Pflegekräfte berichten, dass sie verbal, nonverbal oder sogar körperlich sexuell belästigt werden.</a:t>
            </a:r>
          </a:p>
          <a:p>
            <a:pPr marL="742950" lvl="1" indent="-285750">
              <a:spcAft>
                <a:spcPts val="600"/>
              </a:spcAft>
              <a:buFont typeface="Arial" panose="020B0604020202020204" pitchFamily="34" charset="0"/>
              <a:buChar char="•"/>
            </a:pPr>
            <a:r>
              <a:rPr lang="de-DE" dirty="0"/>
              <a:t>Rassismus: Pflegekräfte aus dem Ausland erzählen, dass sie anders behandelt werden – weniger Vertrauen, schlechtere Teamintegration oder rassistische Kommentare.</a:t>
            </a:r>
          </a:p>
          <a:p>
            <a:pPr marL="742950" lvl="1" indent="-285750">
              <a:spcAft>
                <a:spcPts val="600"/>
              </a:spcAft>
              <a:buFont typeface="Arial" panose="020B0604020202020204" pitchFamily="34" charset="0"/>
              <a:buChar char="•"/>
            </a:pPr>
            <a:r>
              <a:rPr lang="de-DE" dirty="0"/>
              <a:t>Schwangerschaft: Ärztinnen in der Weiterbildung verlieren oft den Anschluss. In der Chirurgie sprechen Betroffene offen über strukturelle Benachteiligung – ohne Regelung oder Schutz.</a:t>
            </a:r>
          </a:p>
          <a:p>
            <a:pPr marL="285750" indent="-285750">
              <a:spcAft>
                <a:spcPts val="600"/>
              </a:spcAft>
              <a:buFont typeface="Arial" panose="020B0604020202020204" pitchFamily="34" charset="0"/>
              <a:buChar char="•"/>
            </a:pPr>
            <a:r>
              <a:rPr lang="de-DE" dirty="0"/>
              <a:t>Folge: Diskriminierung führt zu innerem Rückzug, höherem Krankenstand und dem Gefühl, im Team nicht sicher zu sein.</a:t>
            </a:r>
          </a:p>
        </p:txBody>
      </p:sp>
      <p:sp>
        <p:nvSpPr>
          <p:cNvPr id="4" name="Textfeld 3">
            <a:extLst>
              <a:ext uri="{FF2B5EF4-FFF2-40B4-BE49-F238E27FC236}">
                <a16:creationId xmlns:a16="http://schemas.microsoft.com/office/drawing/2014/main" id="{3EBE498F-ECFA-EB0D-DE87-23FA3F121C98}"/>
              </a:ext>
            </a:extLst>
          </p:cNvPr>
          <p:cNvSpPr txBox="1"/>
          <p:nvPr/>
        </p:nvSpPr>
        <p:spPr>
          <a:xfrm>
            <a:off x="1530036" y="1273821"/>
            <a:ext cx="7849355" cy="461665"/>
          </a:xfrm>
          <a:prstGeom prst="rect">
            <a:avLst/>
          </a:prstGeom>
          <a:noFill/>
        </p:spPr>
        <p:txBody>
          <a:bodyPr wrap="square" rtlCol="0">
            <a:spAutoFit/>
          </a:bodyPr>
          <a:lstStyle/>
          <a:p>
            <a:r>
              <a:rPr lang="de-DE" sz="2400" b="1" dirty="0"/>
              <a:t>Diskriminierungen im Gesundheitsbereich</a:t>
            </a:r>
          </a:p>
        </p:txBody>
      </p:sp>
      <p:pic>
        <p:nvPicPr>
          <p:cNvPr id="7" name="Grafik 6">
            <a:extLst>
              <a:ext uri="{FF2B5EF4-FFF2-40B4-BE49-F238E27FC236}">
                <a16:creationId xmlns:a16="http://schemas.microsoft.com/office/drawing/2014/main" id="{D94CBAB3-13A5-40DC-9D5D-2C915B904C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41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46908-FE52-C868-A92F-7D73DF944607}"/>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2B1F056D-DC09-AB8E-E867-C95E80E500F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008A52F9-0C45-E744-E9EE-F7937FD56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94BC4338-82D6-824A-F35E-95715433F2AC}"/>
              </a:ext>
            </a:extLst>
          </p:cNvPr>
          <p:cNvSpPr txBox="1"/>
          <p:nvPr/>
        </p:nvSpPr>
        <p:spPr>
          <a:xfrm>
            <a:off x="1530036" y="1273821"/>
            <a:ext cx="7849355" cy="400110"/>
          </a:xfrm>
          <a:prstGeom prst="rect">
            <a:avLst/>
          </a:prstGeom>
          <a:noFill/>
        </p:spPr>
        <p:txBody>
          <a:bodyPr wrap="square" rtlCol="0">
            <a:spAutoFit/>
          </a:bodyPr>
          <a:lstStyle/>
          <a:p>
            <a:r>
              <a:rPr lang="de-DE" sz="2000" b="1" dirty="0"/>
              <a:t>Diversitätsorientierte Führung als Antwort</a:t>
            </a:r>
          </a:p>
        </p:txBody>
      </p:sp>
      <p:sp>
        <p:nvSpPr>
          <p:cNvPr id="3" name="Textfeld 2">
            <a:extLst>
              <a:ext uri="{FF2B5EF4-FFF2-40B4-BE49-F238E27FC236}">
                <a16:creationId xmlns:a16="http://schemas.microsoft.com/office/drawing/2014/main" id="{15038F6D-CE1F-9CAF-0D71-0443AE44337A}"/>
              </a:ext>
            </a:extLst>
          </p:cNvPr>
          <p:cNvSpPr txBox="1"/>
          <p:nvPr/>
        </p:nvSpPr>
        <p:spPr>
          <a:xfrm>
            <a:off x="1530036" y="1930547"/>
            <a:ext cx="9234534" cy="3416320"/>
          </a:xfrm>
          <a:prstGeom prst="rect">
            <a:avLst/>
          </a:prstGeom>
          <a:noFill/>
        </p:spPr>
        <p:txBody>
          <a:bodyPr wrap="square" rtlCol="0">
            <a:spAutoFit/>
          </a:bodyPr>
          <a:lstStyle/>
          <a:p>
            <a:pPr marL="285750" indent="-285750">
              <a:buFont typeface="Arial" panose="020B0604020202020204" pitchFamily="34" charset="0"/>
              <a:buChar char="•"/>
            </a:pPr>
            <a:r>
              <a:rPr lang="de-DE" dirty="0"/>
              <a:t>Diversitätsorientierte Führung (oder Inclusive Leadership) stammt aus dem Diversity Management, der Antidiskriminierungsforschung und der Führungspsychologie.</a:t>
            </a:r>
          </a:p>
          <a:p>
            <a:pPr marL="285750" indent="-285750">
              <a:buFont typeface="Arial" panose="020B0604020202020204" pitchFamily="34" charset="0"/>
              <a:buChar char="•"/>
            </a:pPr>
            <a:r>
              <a:rPr lang="de-DE" dirty="0"/>
              <a:t>Entstanden u. a. aus der Einsicht: </a:t>
            </a:r>
            <a:r>
              <a:rPr lang="de-DE" i="1" dirty="0"/>
              <a:t>Vielfalt allein reicht nicht – sie muss durch Führung ermöglicht und geschützt werden.</a:t>
            </a:r>
          </a:p>
          <a:p>
            <a:endParaRPr lang="de-DE" i="1" dirty="0"/>
          </a:p>
          <a:p>
            <a:pPr marL="285750" indent="-285750">
              <a:buFont typeface="Arial" panose="020B0604020202020204" pitchFamily="34" charset="0"/>
              <a:buChar char="•"/>
            </a:pPr>
            <a:r>
              <a:rPr lang="de-DE" i="1" dirty="0"/>
              <a:t>Ziele:</a:t>
            </a:r>
          </a:p>
          <a:p>
            <a:pPr marL="742950" lvl="1" indent="-285750">
              <a:buFont typeface="Arial" panose="020B0604020202020204" pitchFamily="34" charset="0"/>
              <a:buChar char="•"/>
            </a:pPr>
            <a:r>
              <a:rPr lang="de-DE" i="1" dirty="0"/>
              <a:t>Vielfalt sichtbar machen und zur Wirkung bringen</a:t>
            </a:r>
          </a:p>
          <a:p>
            <a:pPr marL="742950" lvl="1" indent="-285750">
              <a:buFont typeface="Arial" panose="020B0604020202020204" pitchFamily="34" charset="0"/>
              <a:buChar char="•"/>
            </a:pPr>
            <a:r>
              <a:rPr lang="de-DE" i="1" dirty="0"/>
              <a:t>Diskriminierung erkennen, verhindern und abbauen</a:t>
            </a:r>
          </a:p>
          <a:p>
            <a:pPr marL="742950" lvl="1" indent="-285750">
              <a:buFont typeface="Arial" panose="020B0604020202020204" pitchFamily="34" charset="0"/>
              <a:buChar char="•"/>
            </a:pPr>
            <a:r>
              <a:rPr lang="de-DE" i="1" dirty="0"/>
              <a:t>Teams stärken durch Zugehörigkeit</a:t>
            </a:r>
          </a:p>
          <a:p>
            <a:pPr marL="742950" lvl="1" indent="-285750">
              <a:buFont typeface="Arial" panose="020B0604020202020204" pitchFamily="34" charset="0"/>
              <a:buChar char="•"/>
            </a:pPr>
            <a:r>
              <a:rPr lang="de-DE" i="1" dirty="0"/>
              <a:t>Fairness und Teilhabe</a:t>
            </a:r>
          </a:p>
          <a:p>
            <a:pPr marL="742950" lvl="1" indent="-285750">
              <a:buFont typeface="Arial" panose="020B0604020202020204" pitchFamily="34" charset="0"/>
              <a:buChar char="•"/>
            </a:pPr>
            <a:r>
              <a:rPr lang="de-DE" i="1" dirty="0"/>
              <a:t>Versorgung und Zusammenarbeit gerecht gestalten</a:t>
            </a:r>
          </a:p>
          <a:p>
            <a:pPr marL="285750" indent="-285750">
              <a:buFont typeface="Arial" panose="020B0604020202020204" pitchFamily="34" charset="0"/>
              <a:buChar char="•"/>
            </a:pPr>
            <a:endParaRPr lang="de-DE" dirty="0"/>
          </a:p>
        </p:txBody>
      </p:sp>
      <p:pic>
        <p:nvPicPr>
          <p:cNvPr id="7" name="Grafik 6">
            <a:extLst>
              <a:ext uri="{FF2B5EF4-FFF2-40B4-BE49-F238E27FC236}">
                <a16:creationId xmlns:a16="http://schemas.microsoft.com/office/drawing/2014/main" id="{8E16A993-00EF-4C10-A876-9AAFBB2ABC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657167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E0011-9EC6-1C4C-BA3D-829CD2B9B362}"/>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E0901C49-7E29-B3C5-7801-A598B442C9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AEF5D78E-1DC8-E1E1-BECD-2AAC5078A3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382665E0-9D03-9AF3-1112-4DE414CB1E9B}"/>
              </a:ext>
            </a:extLst>
          </p:cNvPr>
          <p:cNvSpPr txBox="1"/>
          <p:nvPr/>
        </p:nvSpPr>
        <p:spPr>
          <a:xfrm>
            <a:off x="1530036" y="1942149"/>
            <a:ext cx="9507310" cy="293926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de-DE" sz="2000" dirty="0"/>
              <a:t>Diverse Teams, die die Gesellschaft abbilden, sind erfolgreicher</a:t>
            </a:r>
            <a:r>
              <a:rPr lang="de-DE" sz="2000" baseline="30000" dirty="0"/>
              <a:t>16</a:t>
            </a:r>
          </a:p>
          <a:p>
            <a:pPr marL="285750" indent="-285750">
              <a:spcAft>
                <a:spcPts val="600"/>
              </a:spcAft>
              <a:buFont typeface="Arial" panose="020B0604020202020204" pitchFamily="34" charset="0"/>
              <a:buChar char="•"/>
            </a:pPr>
            <a:r>
              <a:rPr lang="de-DE" sz="2000" dirty="0"/>
              <a:t>In kulturell diversen Teams erzielen Mitarbeitende höhere Leistungsbewertungen</a:t>
            </a:r>
            <a:r>
              <a:rPr lang="de-DE" sz="2000" baseline="30000" dirty="0"/>
              <a:t>17</a:t>
            </a:r>
          </a:p>
          <a:p>
            <a:pPr marL="285750" indent="-285750">
              <a:spcAft>
                <a:spcPts val="600"/>
              </a:spcAft>
              <a:buFont typeface="Arial" panose="020B0604020202020204" pitchFamily="34" charset="0"/>
              <a:buChar char="•"/>
            </a:pPr>
            <a:r>
              <a:rPr lang="de-DE" sz="2000" dirty="0"/>
              <a:t>Unternehmen mit inklusivem Umfeld verzeichnen zudem geringere Fluktuation und höhere Mitarbeiterzufriedenheit</a:t>
            </a:r>
            <a:r>
              <a:rPr lang="de-DE" sz="2000" baseline="30000" dirty="0"/>
              <a:t>18</a:t>
            </a:r>
            <a:endParaRPr lang="de-DE" sz="2000" dirty="0"/>
          </a:p>
          <a:p>
            <a:pPr marL="285750" indent="-285750">
              <a:spcAft>
                <a:spcPts val="600"/>
              </a:spcAft>
              <a:buFont typeface="Arial" panose="020B0604020202020204" pitchFamily="34" charset="0"/>
              <a:buChar char="•"/>
            </a:pPr>
            <a:r>
              <a:rPr lang="de-DE" sz="2000" dirty="0"/>
              <a:t>Organisationen, die sich vielfältig ausrichten sind ein demokratisches Rückgrat</a:t>
            </a:r>
          </a:p>
          <a:p>
            <a:pPr marL="285750" indent="-285750">
              <a:spcAft>
                <a:spcPts val="600"/>
              </a:spcAft>
              <a:buFont typeface="Arial" panose="020B0604020202020204" pitchFamily="34" charset="0"/>
              <a:buChar char="•"/>
            </a:pPr>
            <a:r>
              <a:rPr lang="de-DE" sz="2000" dirty="0"/>
              <a:t>Vor dem Hintergrund des Fachkräftemangels ist Diversität und Inklusion nicht nur gesellschaftlich, sondern auch wirtschaftlich dringend notwendig</a:t>
            </a:r>
          </a:p>
          <a:p>
            <a:pPr marL="285750" indent="-285750">
              <a:spcAft>
                <a:spcPts val="600"/>
              </a:spcAft>
              <a:buFont typeface="Arial" panose="020B0604020202020204" pitchFamily="34" charset="0"/>
              <a:buChar char="•"/>
            </a:pPr>
            <a:r>
              <a:rPr lang="de-DE" sz="2000" dirty="0"/>
              <a:t>Diversity als Pull-Faktor</a:t>
            </a:r>
            <a:r>
              <a:rPr lang="de-DE" sz="2000" baseline="30000" dirty="0"/>
              <a:t>19</a:t>
            </a:r>
          </a:p>
        </p:txBody>
      </p:sp>
      <p:sp>
        <p:nvSpPr>
          <p:cNvPr id="4" name="Textfeld 3">
            <a:extLst>
              <a:ext uri="{FF2B5EF4-FFF2-40B4-BE49-F238E27FC236}">
                <a16:creationId xmlns:a16="http://schemas.microsoft.com/office/drawing/2014/main" id="{AFB4D1AE-B63F-962E-E991-9C47C79FD7A2}"/>
              </a:ext>
            </a:extLst>
          </p:cNvPr>
          <p:cNvSpPr txBox="1"/>
          <p:nvPr/>
        </p:nvSpPr>
        <p:spPr>
          <a:xfrm>
            <a:off x="1530036" y="1273821"/>
            <a:ext cx="7849355" cy="461665"/>
          </a:xfrm>
          <a:prstGeom prst="rect">
            <a:avLst/>
          </a:prstGeom>
          <a:noFill/>
        </p:spPr>
        <p:txBody>
          <a:bodyPr wrap="square" rtlCol="0">
            <a:spAutoFit/>
          </a:bodyPr>
          <a:lstStyle/>
          <a:p>
            <a:r>
              <a:rPr lang="de-DE" sz="2400" b="1" dirty="0"/>
              <a:t>Diversity ist ein Schatz, den es auszuheben gilt!</a:t>
            </a:r>
          </a:p>
        </p:txBody>
      </p:sp>
      <p:pic>
        <p:nvPicPr>
          <p:cNvPr id="7" name="Grafik 6">
            <a:extLst>
              <a:ext uri="{FF2B5EF4-FFF2-40B4-BE49-F238E27FC236}">
                <a16:creationId xmlns:a16="http://schemas.microsoft.com/office/drawing/2014/main" id="{6980338A-2DC0-46AC-B608-7E1486FFB8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7348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9B991-32AD-DE20-36EB-3A7C0DEFD3A8}"/>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E9F7A3D7-BC5D-C33C-F198-EDE9384DF7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002886AF-12CC-EE12-43B3-2B1A6E7EC6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B930DD12-8CCC-E9CD-20D6-B47047A0A245}"/>
              </a:ext>
            </a:extLst>
          </p:cNvPr>
          <p:cNvSpPr txBox="1"/>
          <p:nvPr/>
        </p:nvSpPr>
        <p:spPr>
          <a:xfrm>
            <a:off x="3737572" y="2716642"/>
            <a:ext cx="4716855" cy="1323439"/>
          </a:xfrm>
          <a:prstGeom prst="rect">
            <a:avLst/>
          </a:prstGeom>
          <a:noFill/>
        </p:spPr>
        <p:txBody>
          <a:bodyPr wrap="square" rtlCol="0">
            <a:spAutoFit/>
          </a:bodyPr>
          <a:lstStyle/>
          <a:p>
            <a:pPr algn="ctr"/>
            <a:r>
              <a:rPr lang="de-DE" sz="4000" b="1" dirty="0"/>
              <a:t>Wie lässt sich Diversity fassen?</a:t>
            </a:r>
          </a:p>
        </p:txBody>
      </p:sp>
      <p:sp>
        <p:nvSpPr>
          <p:cNvPr id="4" name="Textfeld 3">
            <a:extLst>
              <a:ext uri="{FF2B5EF4-FFF2-40B4-BE49-F238E27FC236}">
                <a16:creationId xmlns:a16="http://schemas.microsoft.com/office/drawing/2014/main" id="{22E3FB20-5552-13EE-6D98-9E92301C5991}"/>
              </a:ext>
            </a:extLst>
          </p:cNvPr>
          <p:cNvSpPr txBox="1"/>
          <p:nvPr/>
        </p:nvSpPr>
        <p:spPr>
          <a:xfrm>
            <a:off x="3737572" y="4249480"/>
            <a:ext cx="4716855" cy="830997"/>
          </a:xfrm>
          <a:prstGeom prst="rect">
            <a:avLst/>
          </a:prstGeom>
          <a:noFill/>
        </p:spPr>
        <p:txBody>
          <a:bodyPr wrap="square" rtlCol="0">
            <a:spAutoFit/>
          </a:bodyPr>
          <a:lstStyle/>
          <a:p>
            <a:pPr algn="ctr"/>
            <a:r>
              <a:rPr lang="de-DE" sz="2400" b="1" i="1" dirty="0">
                <a:solidFill>
                  <a:schemeClr val="accent2"/>
                </a:solidFill>
              </a:rPr>
              <a:t>Vielfalt im organisationalen Kontext</a:t>
            </a:r>
          </a:p>
        </p:txBody>
      </p:sp>
      <p:pic>
        <p:nvPicPr>
          <p:cNvPr id="7" name="Grafik 6">
            <a:extLst>
              <a:ext uri="{FF2B5EF4-FFF2-40B4-BE49-F238E27FC236}">
                <a16:creationId xmlns:a16="http://schemas.microsoft.com/office/drawing/2014/main" id="{703ECB13-E149-48F3-94C1-9888C49384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348842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7AFA4-79C2-43C0-7009-A857594D84DD}"/>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E7930E90-74ED-E259-DED0-63C970BF1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C71BD271-330E-77C7-19AA-BECE4C1046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41516A87-DC06-BE55-552B-8141BD3A5A91}"/>
              </a:ext>
            </a:extLst>
          </p:cNvPr>
          <p:cNvSpPr txBox="1"/>
          <p:nvPr/>
        </p:nvSpPr>
        <p:spPr>
          <a:xfrm>
            <a:off x="1530036" y="1273821"/>
            <a:ext cx="7849355" cy="461665"/>
          </a:xfrm>
          <a:prstGeom prst="rect">
            <a:avLst/>
          </a:prstGeom>
          <a:noFill/>
        </p:spPr>
        <p:txBody>
          <a:bodyPr wrap="square" rtlCol="0">
            <a:spAutoFit/>
          </a:bodyPr>
          <a:lstStyle/>
          <a:p>
            <a:r>
              <a:rPr lang="de-DE" sz="2400" b="1" dirty="0"/>
              <a:t>Diversität in Organisationen</a:t>
            </a:r>
          </a:p>
        </p:txBody>
      </p:sp>
      <p:sp>
        <p:nvSpPr>
          <p:cNvPr id="7" name="Textplatzhalter 2">
            <a:extLst>
              <a:ext uri="{FF2B5EF4-FFF2-40B4-BE49-F238E27FC236}">
                <a16:creationId xmlns:a16="http://schemas.microsoft.com/office/drawing/2014/main" id="{44BA1095-6647-0C83-A07A-9EB3905CD985}"/>
              </a:ext>
            </a:extLst>
          </p:cNvPr>
          <p:cNvSpPr txBox="1">
            <a:spLocks/>
          </p:cNvSpPr>
          <p:nvPr/>
        </p:nvSpPr>
        <p:spPr>
          <a:xfrm>
            <a:off x="1530036" y="1924165"/>
            <a:ext cx="4368338" cy="2798934"/>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sz="2000" b="1" dirty="0">
                <a:solidFill>
                  <a:schemeClr val="tx1"/>
                </a:solidFill>
              </a:rPr>
              <a:t>1.</a:t>
            </a:r>
            <a:r>
              <a:rPr lang="de-DE" sz="2000" dirty="0">
                <a:solidFill>
                  <a:schemeClr val="tx1"/>
                </a:solidFill>
              </a:rPr>
              <a:t> Unsere individuelle </a:t>
            </a:r>
            <a:r>
              <a:rPr lang="de-DE" sz="2000" u="sng" dirty="0">
                <a:solidFill>
                  <a:schemeClr val="tx1"/>
                </a:solidFill>
              </a:rPr>
              <a:t>Persönlichkeit</a:t>
            </a:r>
            <a:r>
              <a:rPr lang="de-DE" sz="2000" dirty="0">
                <a:solidFill>
                  <a:schemeClr val="tx1"/>
                </a:solidFill>
              </a:rPr>
              <a:t> (z. B. Offenheit, Risikobereitschaft, Kommunikationsstil).</a:t>
            </a:r>
          </a:p>
          <a:p>
            <a:pPr marL="360000" indent="-360000" algn="l">
              <a:buFontTx/>
              <a:buAutoNum type="arabicPeriod"/>
            </a:pPr>
            <a:endParaRPr lang="de-DE" sz="2000" dirty="0">
              <a:solidFill>
                <a:schemeClr val="tx1"/>
              </a:solidFill>
            </a:endParaRPr>
          </a:p>
          <a:p>
            <a:pPr marL="342900" indent="-342900" algn="l">
              <a:buFont typeface="Wingdings" panose="05000000000000000000" pitchFamily="2" charset="2"/>
              <a:buChar char="Ø"/>
            </a:pPr>
            <a:r>
              <a:rPr lang="de-DE" sz="2000" dirty="0">
                <a:solidFill>
                  <a:schemeClr val="tx1"/>
                </a:solidFill>
              </a:rPr>
              <a:t>Relevanz: Jede Person hat eine einzigartige „innere Landkarte“, die unseren Umgang mit Diversität beeinflusst.</a:t>
            </a:r>
          </a:p>
          <a:p>
            <a:pPr marL="360000" indent="-360000">
              <a:buFontTx/>
              <a:buAutoNum type="arabicPeriod"/>
            </a:pPr>
            <a:endParaRPr lang="de-DE" dirty="0"/>
          </a:p>
        </p:txBody>
      </p:sp>
      <p:pic>
        <p:nvPicPr>
          <p:cNvPr id="9" name="Grafik 8">
            <a:extLst>
              <a:ext uri="{FF2B5EF4-FFF2-40B4-BE49-F238E27FC236}">
                <a16:creationId xmlns:a16="http://schemas.microsoft.com/office/drawing/2014/main" id="{6D1D991D-BE22-7596-059C-7042609A3F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pic>
        <p:nvPicPr>
          <p:cNvPr id="3" name="Grafik 2">
            <a:extLst>
              <a:ext uri="{FF2B5EF4-FFF2-40B4-BE49-F238E27FC236}">
                <a16:creationId xmlns:a16="http://schemas.microsoft.com/office/drawing/2014/main" id="{01588EDB-0659-B8C5-6FD1-23FF92463F0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74306" y="1273821"/>
            <a:ext cx="4577241" cy="4568159"/>
          </a:xfrm>
          <a:prstGeom prst="rect">
            <a:avLst/>
          </a:prstGeom>
          <a:noFill/>
          <a:ln>
            <a:noFill/>
          </a:ln>
        </p:spPr>
      </p:pic>
      <p:sp>
        <p:nvSpPr>
          <p:cNvPr id="6" name="Textfeld 5">
            <a:extLst>
              <a:ext uri="{FF2B5EF4-FFF2-40B4-BE49-F238E27FC236}">
                <a16:creationId xmlns:a16="http://schemas.microsoft.com/office/drawing/2014/main" id="{2C3F244C-FF72-ED78-7E15-CC4291629780}"/>
              </a:ext>
            </a:extLst>
          </p:cNvPr>
          <p:cNvSpPr txBox="1"/>
          <p:nvPr/>
        </p:nvSpPr>
        <p:spPr>
          <a:xfrm>
            <a:off x="1452843" y="5465979"/>
            <a:ext cx="6412832" cy="461665"/>
          </a:xfrm>
          <a:prstGeom prst="rect">
            <a:avLst/>
          </a:prstGeom>
          <a:noFill/>
        </p:spPr>
        <p:txBody>
          <a:bodyPr wrap="square" rtlCol="0">
            <a:spAutoFit/>
          </a:bodyPr>
          <a:lstStyle/>
          <a:p>
            <a:r>
              <a:rPr lang="de-DE" sz="800" dirty="0"/>
              <a:t>Grafik zitiert nach: „</a:t>
            </a:r>
            <a:r>
              <a:rPr lang="de-DE" sz="800" dirty="0" err="1"/>
              <a:t>Diversity</a:t>
            </a:r>
            <a:r>
              <a:rPr lang="de-DE" sz="800" dirty="0"/>
              <a:t> Rad nach </a:t>
            </a:r>
            <a:r>
              <a:rPr lang="de-DE" sz="800" dirty="0" err="1"/>
              <a:t>Gardenswartz</a:t>
            </a:r>
            <a:r>
              <a:rPr lang="de-DE" sz="800" dirty="0"/>
              <a:t> und Rowe (eigene Darstellung)“ von Heike Wiesner &amp; Laura Haase (2023); lizenziert unter CC BY-NC-ND 4.0, </a:t>
            </a:r>
            <a:r>
              <a:rPr lang="de-DE" sz="800" u="sng" dirty="0">
                <a:hlinkClick r:id="rId6"/>
              </a:rPr>
              <a:t>https://creativecommons.org/licenses/by-nc-nd/4.0/</a:t>
            </a:r>
            <a:r>
              <a:rPr lang="de-DE" sz="800" dirty="0"/>
              <a:t>  Quelle: Transformative Technologien: Implementierung von </a:t>
            </a:r>
            <a:r>
              <a:rPr lang="de-DE" sz="800" dirty="0" err="1"/>
              <a:t>Diversity</a:t>
            </a:r>
            <a:r>
              <a:rPr lang="de-DE" sz="800" dirty="0"/>
              <a:t>-Aspekten in der Lehre am Beispiel von Robotik, S. 63, publiziert von De Gruyter, DOI: doi.org/</a:t>
            </a:r>
            <a:r>
              <a:rPr lang="de-DE" sz="800" u="sng" dirty="0">
                <a:hlinkClick r:id="rId7"/>
              </a:rPr>
              <a:t>10.1515/9783110788761-004</a:t>
            </a:r>
            <a:endParaRPr lang="de-DE" sz="800" dirty="0"/>
          </a:p>
        </p:txBody>
      </p:sp>
    </p:spTree>
    <p:extLst>
      <p:ext uri="{BB962C8B-B14F-4D97-AF65-F5344CB8AC3E}">
        <p14:creationId xmlns:p14="http://schemas.microsoft.com/office/powerpoint/2010/main" val="359110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6CB0F-1465-1B91-6345-F84AB56F88E0}"/>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A5558B8-16C6-AF3F-6716-B99A0335E1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DF56EFAA-9E99-974C-228B-B26DD5DC74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49A16716-7667-C2CB-7EDE-45F8CA11E160}"/>
              </a:ext>
            </a:extLst>
          </p:cNvPr>
          <p:cNvSpPr txBox="1"/>
          <p:nvPr/>
        </p:nvSpPr>
        <p:spPr>
          <a:xfrm>
            <a:off x="1530036" y="1273821"/>
            <a:ext cx="7849355" cy="461665"/>
          </a:xfrm>
          <a:prstGeom prst="rect">
            <a:avLst/>
          </a:prstGeom>
          <a:noFill/>
        </p:spPr>
        <p:txBody>
          <a:bodyPr wrap="square" rtlCol="0">
            <a:spAutoFit/>
          </a:bodyPr>
          <a:lstStyle/>
          <a:p>
            <a:r>
              <a:rPr lang="de-DE" sz="2400" b="1" dirty="0"/>
              <a:t>Diversität in Organisationen</a:t>
            </a:r>
          </a:p>
        </p:txBody>
      </p:sp>
      <p:sp>
        <p:nvSpPr>
          <p:cNvPr id="7" name="Textplatzhalter 2">
            <a:extLst>
              <a:ext uri="{FF2B5EF4-FFF2-40B4-BE49-F238E27FC236}">
                <a16:creationId xmlns:a16="http://schemas.microsoft.com/office/drawing/2014/main" id="{DAC4D153-6DF6-6119-F4BA-5B741882BBD5}"/>
              </a:ext>
            </a:extLst>
          </p:cNvPr>
          <p:cNvSpPr txBox="1">
            <a:spLocks/>
          </p:cNvSpPr>
          <p:nvPr/>
        </p:nvSpPr>
        <p:spPr>
          <a:xfrm>
            <a:off x="1530036" y="1735486"/>
            <a:ext cx="4224219" cy="2798934"/>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0"/>
              </a:spcBef>
            </a:pPr>
            <a:r>
              <a:rPr lang="de-DE" sz="2000" b="1" dirty="0">
                <a:solidFill>
                  <a:schemeClr val="tx1"/>
                </a:solidFill>
              </a:rPr>
              <a:t>2.</a:t>
            </a:r>
            <a:r>
              <a:rPr lang="de-DE" sz="2000" dirty="0">
                <a:solidFill>
                  <a:schemeClr val="tx1"/>
                </a:solidFill>
              </a:rPr>
              <a:t> Die </a:t>
            </a:r>
            <a:r>
              <a:rPr lang="de-DE" sz="2000" u="sng" dirty="0">
                <a:solidFill>
                  <a:schemeClr val="tx1"/>
                </a:solidFill>
              </a:rPr>
              <a:t>Innere-Dimensionen</a:t>
            </a:r>
            <a:r>
              <a:rPr lang="de-DE" sz="2000" dirty="0">
                <a:solidFill>
                  <a:schemeClr val="tx1"/>
                </a:solidFill>
              </a:rPr>
              <a:t> enthält Merkmale, mit denen wir geboren werden, die sich nicht (leicht) verändern.</a:t>
            </a:r>
          </a:p>
          <a:p>
            <a:pPr marL="360000" indent="-360000" algn="l">
              <a:spcBef>
                <a:spcPts val="0"/>
              </a:spcBef>
              <a:buAutoNum type="arabicPeriod"/>
            </a:pPr>
            <a:endParaRPr lang="de-DE" sz="2000" dirty="0">
              <a:solidFill>
                <a:schemeClr val="tx1"/>
              </a:solidFill>
            </a:endParaRPr>
          </a:p>
          <a:p>
            <a:pPr marL="342900" indent="-342900" algn="l">
              <a:spcBef>
                <a:spcPts val="0"/>
              </a:spcBef>
              <a:buFont typeface="Wingdings" panose="05000000000000000000" pitchFamily="2" charset="2"/>
              <a:buChar char="Ø"/>
            </a:pPr>
            <a:r>
              <a:rPr lang="de-DE" sz="2000" dirty="0">
                <a:solidFill>
                  <a:schemeClr val="tx1"/>
                </a:solidFill>
              </a:rPr>
              <a:t>Relevanz: Oft nicht sichtbar und Grundlage für Diskriminierung oder Privilegien.</a:t>
            </a:r>
          </a:p>
        </p:txBody>
      </p:sp>
      <p:pic>
        <p:nvPicPr>
          <p:cNvPr id="9" name="Grafik 8">
            <a:extLst>
              <a:ext uri="{FF2B5EF4-FFF2-40B4-BE49-F238E27FC236}">
                <a16:creationId xmlns:a16="http://schemas.microsoft.com/office/drawing/2014/main" id="{98395CE0-CA7C-4603-80EE-C71F4CB882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pic>
        <p:nvPicPr>
          <p:cNvPr id="3" name="Grafik 2">
            <a:extLst>
              <a:ext uri="{FF2B5EF4-FFF2-40B4-BE49-F238E27FC236}">
                <a16:creationId xmlns:a16="http://schemas.microsoft.com/office/drawing/2014/main" id="{FEA5F536-78EE-C32B-4F49-AB88B7C1319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81871" y="1144920"/>
            <a:ext cx="4577241" cy="4568159"/>
          </a:xfrm>
          <a:prstGeom prst="rect">
            <a:avLst/>
          </a:prstGeom>
          <a:noFill/>
          <a:ln>
            <a:noFill/>
          </a:ln>
        </p:spPr>
      </p:pic>
      <p:sp>
        <p:nvSpPr>
          <p:cNvPr id="6" name="Textfeld 5">
            <a:extLst>
              <a:ext uri="{FF2B5EF4-FFF2-40B4-BE49-F238E27FC236}">
                <a16:creationId xmlns:a16="http://schemas.microsoft.com/office/drawing/2014/main" id="{0C379987-9CBA-1FCB-F582-90A9441231FB}"/>
              </a:ext>
            </a:extLst>
          </p:cNvPr>
          <p:cNvSpPr txBox="1"/>
          <p:nvPr/>
        </p:nvSpPr>
        <p:spPr>
          <a:xfrm>
            <a:off x="1443790" y="5284910"/>
            <a:ext cx="6160168" cy="646331"/>
          </a:xfrm>
          <a:prstGeom prst="rect">
            <a:avLst/>
          </a:prstGeom>
          <a:noFill/>
        </p:spPr>
        <p:txBody>
          <a:bodyPr wrap="square" rtlCol="0">
            <a:spAutoFit/>
          </a:bodyPr>
          <a:lstStyle/>
          <a:p>
            <a:r>
              <a:rPr lang="de-DE" sz="900"/>
              <a:t>Grafik zitiert nach: „Diversity Rad nach Gardenswartz und Rowe (eigene Darstellung)“ von Heike Wiesner &amp; Laura Haase (2023); lizenziert unter CC BY-NC-ND 4.0, </a:t>
            </a:r>
            <a:r>
              <a:rPr lang="de-DE" sz="900" u="sng">
                <a:hlinkClick r:id="rId6"/>
              </a:rPr>
              <a:t>https://creativecommons.org/licenses/by-nc-nd/4.0/</a:t>
            </a:r>
            <a:r>
              <a:rPr lang="de-DE" sz="900"/>
              <a:t>  Quelle: Transformative Technologien: Implementierung von Diversity-Aspekten in der Lehre am Beispiel von Robotik, S. 63, publiziert von De Gruyter, DOI: doi.org/</a:t>
            </a:r>
            <a:r>
              <a:rPr lang="de-DE" sz="900" u="sng">
                <a:hlinkClick r:id="rId7"/>
              </a:rPr>
              <a:t>10.1515/9783110788761-004</a:t>
            </a:r>
            <a:endParaRPr lang="de-DE" sz="900" dirty="0"/>
          </a:p>
        </p:txBody>
      </p:sp>
    </p:spTree>
    <p:extLst>
      <p:ext uri="{BB962C8B-B14F-4D97-AF65-F5344CB8AC3E}">
        <p14:creationId xmlns:p14="http://schemas.microsoft.com/office/powerpoint/2010/main" val="129796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AFDF5-CE81-5130-D259-A2890AECA358}"/>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06BD4A2-DDD2-977A-84A1-A4F6D4CD88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A39C184B-D27B-88DE-F20F-E5919CCF0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7B551BE4-2CB8-1122-E5A4-751080708D25}"/>
              </a:ext>
            </a:extLst>
          </p:cNvPr>
          <p:cNvSpPr txBox="1"/>
          <p:nvPr/>
        </p:nvSpPr>
        <p:spPr>
          <a:xfrm>
            <a:off x="1530036" y="1238044"/>
            <a:ext cx="7849355" cy="461665"/>
          </a:xfrm>
          <a:prstGeom prst="rect">
            <a:avLst/>
          </a:prstGeom>
          <a:noFill/>
        </p:spPr>
        <p:txBody>
          <a:bodyPr wrap="square" rtlCol="0">
            <a:spAutoFit/>
          </a:bodyPr>
          <a:lstStyle/>
          <a:p>
            <a:r>
              <a:rPr lang="de-DE" sz="2400" b="1" dirty="0"/>
              <a:t>Diversität in Organisationen</a:t>
            </a:r>
          </a:p>
        </p:txBody>
      </p:sp>
      <p:sp>
        <p:nvSpPr>
          <p:cNvPr id="7" name="Textplatzhalter 2">
            <a:extLst>
              <a:ext uri="{FF2B5EF4-FFF2-40B4-BE49-F238E27FC236}">
                <a16:creationId xmlns:a16="http://schemas.microsoft.com/office/drawing/2014/main" id="{57B9043B-1536-4535-5EE8-5EF50F97092C}"/>
              </a:ext>
            </a:extLst>
          </p:cNvPr>
          <p:cNvSpPr txBox="1">
            <a:spLocks/>
          </p:cNvSpPr>
          <p:nvPr/>
        </p:nvSpPr>
        <p:spPr>
          <a:xfrm>
            <a:off x="1530036" y="1699709"/>
            <a:ext cx="4224219" cy="2798934"/>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0"/>
              </a:spcBef>
            </a:pPr>
            <a:r>
              <a:rPr lang="de-DE" sz="2000" b="1" dirty="0">
                <a:solidFill>
                  <a:schemeClr val="tx1"/>
                </a:solidFill>
              </a:rPr>
              <a:t>3. </a:t>
            </a:r>
            <a:r>
              <a:rPr lang="de-DE" sz="2000" dirty="0">
                <a:solidFill>
                  <a:schemeClr val="tx1"/>
                </a:solidFill>
              </a:rPr>
              <a:t>Die </a:t>
            </a:r>
            <a:r>
              <a:rPr lang="de-DE" sz="2000" u="sng" dirty="0">
                <a:solidFill>
                  <a:schemeClr val="tx1"/>
                </a:solidFill>
              </a:rPr>
              <a:t>Äußere Dimension</a:t>
            </a:r>
            <a:r>
              <a:rPr lang="de-DE" sz="2000" dirty="0">
                <a:solidFill>
                  <a:schemeClr val="tx1"/>
                </a:solidFill>
              </a:rPr>
              <a:t> beschreibt erworbene oder veränderbare Merkmale (z.B. Bildung, Einkommen, Hobbies).</a:t>
            </a:r>
          </a:p>
          <a:p>
            <a:pPr algn="l">
              <a:spcBef>
                <a:spcPts val="0"/>
              </a:spcBef>
            </a:pPr>
            <a:endParaRPr lang="de-DE" sz="2000" dirty="0">
              <a:solidFill>
                <a:schemeClr val="tx1"/>
              </a:solidFill>
            </a:endParaRPr>
          </a:p>
          <a:p>
            <a:pPr algn="l">
              <a:spcBef>
                <a:spcPts val="0"/>
              </a:spcBef>
            </a:pPr>
            <a:r>
              <a:rPr lang="de-DE" sz="2000" dirty="0">
                <a:solidFill>
                  <a:schemeClr val="tx1"/>
                </a:solidFill>
              </a:rPr>
              <a:t>Relevanz: Sie beeinflussen unsere Werte, Interessen und unsere Netzwerke.</a:t>
            </a:r>
          </a:p>
          <a:p>
            <a:pPr algn="l">
              <a:spcBef>
                <a:spcPts val="0"/>
              </a:spcBef>
            </a:pPr>
            <a:endParaRPr lang="de-DE" sz="2000" dirty="0">
              <a:solidFill>
                <a:schemeClr val="tx1"/>
              </a:solidFill>
            </a:endParaRPr>
          </a:p>
        </p:txBody>
      </p:sp>
      <p:pic>
        <p:nvPicPr>
          <p:cNvPr id="9" name="Grafik 8">
            <a:extLst>
              <a:ext uri="{FF2B5EF4-FFF2-40B4-BE49-F238E27FC236}">
                <a16:creationId xmlns:a16="http://schemas.microsoft.com/office/drawing/2014/main" id="{07F32F95-F794-44E0-B117-D2C2AF3FC5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pic>
        <p:nvPicPr>
          <p:cNvPr id="3" name="Grafik 2">
            <a:extLst>
              <a:ext uri="{FF2B5EF4-FFF2-40B4-BE49-F238E27FC236}">
                <a16:creationId xmlns:a16="http://schemas.microsoft.com/office/drawing/2014/main" id="{C3364D3A-306C-D84E-3F95-EA795134C97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81871" y="1238044"/>
            <a:ext cx="4577241" cy="4568159"/>
          </a:xfrm>
          <a:prstGeom prst="rect">
            <a:avLst/>
          </a:prstGeom>
          <a:noFill/>
          <a:ln>
            <a:noFill/>
          </a:ln>
        </p:spPr>
      </p:pic>
      <p:sp>
        <p:nvSpPr>
          <p:cNvPr id="6" name="Textfeld 5">
            <a:extLst>
              <a:ext uri="{FF2B5EF4-FFF2-40B4-BE49-F238E27FC236}">
                <a16:creationId xmlns:a16="http://schemas.microsoft.com/office/drawing/2014/main" id="{9005D06F-5456-7345-70DD-908FB8BE67D3}"/>
              </a:ext>
            </a:extLst>
          </p:cNvPr>
          <p:cNvSpPr txBox="1"/>
          <p:nvPr/>
        </p:nvSpPr>
        <p:spPr>
          <a:xfrm>
            <a:off x="1443790" y="5284910"/>
            <a:ext cx="5534526" cy="646331"/>
          </a:xfrm>
          <a:prstGeom prst="rect">
            <a:avLst/>
          </a:prstGeom>
          <a:noFill/>
        </p:spPr>
        <p:txBody>
          <a:bodyPr wrap="square" rtlCol="0">
            <a:spAutoFit/>
          </a:bodyPr>
          <a:lstStyle/>
          <a:p>
            <a:r>
              <a:rPr lang="de-DE" sz="900"/>
              <a:t>Grafik zitiert nach: „Diversity Rad nach Gardenswartz und Rowe (eigene Darstellung)“ von Heike Wiesner &amp; Laura Haase (2023); lizenziert unter CC BY-NC-ND 4.0, </a:t>
            </a:r>
            <a:r>
              <a:rPr lang="de-DE" sz="900" u="sng">
                <a:hlinkClick r:id="rId6"/>
              </a:rPr>
              <a:t>https://creativecommons.org/licenses/by-nc-nd/4.0/</a:t>
            </a:r>
            <a:r>
              <a:rPr lang="de-DE" sz="900"/>
              <a:t>  Quelle: Transformative Technologien: Implementierung von Diversity-Aspekten in der Lehre am Beispiel von Robotik, S. 63, publiziert von De Gruyter, DOI: doi.org/</a:t>
            </a:r>
            <a:r>
              <a:rPr lang="de-DE" sz="900" u="sng">
                <a:hlinkClick r:id="rId7"/>
              </a:rPr>
              <a:t>10.1515/9783110788761-004</a:t>
            </a:r>
            <a:endParaRPr lang="de-DE" sz="900" dirty="0"/>
          </a:p>
        </p:txBody>
      </p:sp>
    </p:spTree>
    <p:extLst>
      <p:ext uri="{BB962C8B-B14F-4D97-AF65-F5344CB8AC3E}">
        <p14:creationId xmlns:p14="http://schemas.microsoft.com/office/powerpoint/2010/main" val="204414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DA4ED-B06E-4DB7-9581-7DCF49BEDF4C}"/>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09D7DBC9-2928-FE37-D017-16AFB27595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91894FBF-CEAD-7388-F605-F0B0DADE06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0B19ABD0-56CE-2D00-7B9D-0A24CEBF7065}"/>
              </a:ext>
            </a:extLst>
          </p:cNvPr>
          <p:cNvSpPr txBox="1"/>
          <p:nvPr/>
        </p:nvSpPr>
        <p:spPr>
          <a:xfrm>
            <a:off x="1530036" y="1238044"/>
            <a:ext cx="7849355" cy="461665"/>
          </a:xfrm>
          <a:prstGeom prst="rect">
            <a:avLst/>
          </a:prstGeom>
          <a:noFill/>
        </p:spPr>
        <p:txBody>
          <a:bodyPr wrap="square" rtlCol="0">
            <a:spAutoFit/>
          </a:bodyPr>
          <a:lstStyle/>
          <a:p>
            <a:r>
              <a:rPr lang="de-DE" sz="2400" b="1" dirty="0"/>
              <a:t>Diversität in Organisationen</a:t>
            </a:r>
          </a:p>
        </p:txBody>
      </p:sp>
      <p:sp>
        <p:nvSpPr>
          <p:cNvPr id="7" name="Textplatzhalter 2">
            <a:extLst>
              <a:ext uri="{FF2B5EF4-FFF2-40B4-BE49-F238E27FC236}">
                <a16:creationId xmlns:a16="http://schemas.microsoft.com/office/drawing/2014/main" id="{8B56EDBF-D103-30A2-25FB-763BECF11B14}"/>
              </a:ext>
            </a:extLst>
          </p:cNvPr>
          <p:cNvSpPr txBox="1">
            <a:spLocks/>
          </p:cNvSpPr>
          <p:nvPr/>
        </p:nvSpPr>
        <p:spPr>
          <a:xfrm>
            <a:off x="1530036" y="1699709"/>
            <a:ext cx="4224219" cy="2798934"/>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0"/>
              </a:spcBef>
            </a:pPr>
            <a:r>
              <a:rPr lang="de-DE" sz="2000" b="1" dirty="0">
                <a:solidFill>
                  <a:schemeClr val="tx1"/>
                </a:solidFill>
              </a:rPr>
              <a:t>4. </a:t>
            </a:r>
            <a:r>
              <a:rPr lang="de-DE" sz="2000" dirty="0">
                <a:solidFill>
                  <a:schemeClr val="tx1"/>
                </a:solidFill>
              </a:rPr>
              <a:t>Die </a:t>
            </a:r>
            <a:r>
              <a:rPr lang="de-DE" sz="2000" u="sng" dirty="0">
                <a:solidFill>
                  <a:schemeClr val="tx1"/>
                </a:solidFill>
              </a:rPr>
              <a:t>Organisationale Dimension</a:t>
            </a:r>
            <a:r>
              <a:rPr lang="de-DE" sz="2000" dirty="0">
                <a:solidFill>
                  <a:schemeClr val="tx1"/>
                </a:solidFill>
              </a:rPr>
              <a:t> beschreibt Aspekte der Zugehörigkeit innerhalb einer Organisation (Funktion, Abteilung, etc.)</a:t>
            </a:r>
          </a:p>
          <a:p>
            <a:pPr algn="l">
              <a:spcBef>
                <a:spcPts val="0"/>
              </a:spcBef>
            </a:pPr>
            <a:endParaRPr lang="de-DE" sz="2000" dirty="0">
              <a:solidFill>
                <a:schemeClr val="tx1"/>
              </a:solidFill>
            </a:endParaRPr>
          </a:p>
          <a:p>
            <a:pPr algn="l">
              <a:spcBef>
                <a:spcPts val="0"/>
              </a:spcBef>
            </a:pPr>
            <a:r>
              <a:rPr lang="de-DE" sz="2000" dirty="0">
                <a:solidFill>
                  <a:schemeClr val="tx1"/>
                </a:solidFill>
              </a:rPr>
              <a:t>Relevanz: Bestimmt oft Macht, Sichtbarkeit und Einfluss innerhalb einer Organisation.</a:t>
            </a:r>
          </a:p>
          <a:p>
            <a:pPr algn="l">
              <a:spcBef>
                <a:spcPts val="0"/>
              </a:spcBef>
            </a:pPr>
            <a:endParaRPr lang="de-DE" sz="2000" dirty="0">
              <a:solidFill>
                <a:schemeClr val="tx1"/>
              </a:solidFill>
            </a:endParaRPr>
          </a:p>
        </p:txBody>
      </p:sp>
      <p:pic>
        <p:nvPicPr>
          <p:cNvPr id="9" name="Grafik 8">
            <a:extLst>
              <a:ext uri="{FF2B5EF4-FFF2-40B4-BE49-F238E27FC236}">
                <a16:creationId xmlns:a16="http://schemas.microsoft.com/office/drawing/2014/main" id="{AB8222CC-C813-4592-AD71-53639055CB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pic>
        <p:nvPicPr>
          <p:cNvPr id="3" name="Grafik 2">
            <a:extLst>
              <a:ext uri="{FF2B5EF4-FFF2-40B4-BE49-F238E27FC236}">
                <a16:creationId xmlns:a16="http://schemas.microsoft.com/office/drawing/2014/main" id="{4D326B08-57F8-14D3-31E9-DA2EE6356F6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81871" y="1144920"/>
            <a:ext cx="4577241" cy="4568159"/>
          </a:xfrm>
          <a:prstGeom prst="rect">
            <a:avLst/>
          </a:prstGeom>
          <a:noFill/>
          <a:ln>
            <a:noFill/>
          </a:ln>
        </p:spPr>
      </p:pic>
      <p:sp>
        <p:nvSpPr>
          <p:cNvPr id="6" name="Textfeld 5">
            <a:extLst>
              <a:ext uri="{FF2B5EF4-FFF2-40B4-BE49-F238E27FC236}">
                <a16:creationId xmlns:a16="http://schemas.microsoft.com/office/drawing/2014/main" id="{7F3533E4-53CF-B1B3-9C3F-467E7DD72A36}"/>
              </a:ext>
            </a:extLst>
          </p:cNvPr>
          <p:cNvSpPr txBox="1"/>
          <p:nvPr/>
        </p:nvSpPr>
        <p:spPr>
          <a:xfrm>
            <a:off x="1443790" y="5284910"/>
            <a:ext cx="5630778" cy="646331"/>
          </a:xfrm>
          <a:prstGeom prst="rect">
            <a:avLst/>
          </a:prstGeom>
          <a:noFill/>
        </p:spPr>
        <p:txBody>
          <a:bodyPr wrap="square" rtlCol="0">
            <a:spAutoFit/>
          </a:bodyPr>
          <a:lstStyle/>
          <a:p>
            <a:r>
              <a:rPr lang="de-DE" sz="900" dirty="0"/>
              <a:t>Grafik zitiert nach: „</a:t>
            </a:r>
            <a:r>
              <a:rPr lang="de-DE" sz="900" dirty="0" err="1"/>
              <a:t>Diversity</a:t>
            </a:r>
            <a:r>
              <a:rPr lang="de-DE" sz="900" dirty="0"/>
              <a:t> Rad nach </a:t>
            </a:r>
            <a:r>
              <a:rPr lang="de-DE" sz="900" dirty="0" err="1"/>
              <a:t>Gardenswartz</a:t>
            </a:r>
            <a:r>
              <a:rPr lang="de-DE" sz="900" dirty="0"/>
              <a:t> und Rowe (eigene Darstellung)“ von Heike Wiesner &amp; Laura Haase (2023); lizenziert unter CC BY-NC-ND 4.0, </a:t>
            </a:r>
            <a:r>
              <a:rPr lang="de-DE" sz="900" u="sng" dirty="0">
                <a:hlinkClick r:id="rId6"/>
              </a:rPr>
              <a:t>https://creativecommons.org/licenses/by-nc-nd/4.0/</a:t>
            </a:r>
            <a:r>
              <a:rPr lang="de-DE" sz="900" dirty="0"/>
              <a:t>  Quelle: Transformative Technologien: Implementierung von </a:t>
            </a:r>
            <a:r>
              <a:rPr lang="de-DE" sz="900" dirty="0" err="1"/>
              <a:t>Diversity</a:t>
            </a:r>
            <a:r>
              <a:rPr lang="de-DE" sz="900" dirty="0"/>
              <a:t>-Aspekten in der Lehre am Beispiel von Robotik, S. 63, publiziert von De Gruyter, DOI: doi.org/</a:t>
            </a:r>
            <a:r>
              <a:rPr lang="de-DE" sz="900" u="sng" dirty="0">
                <a:hlinkClick r:id="rId7"/>
              </a:rPr>
              <a:t>10.1515/9783110788761-004</a:t>
            </a:r>
            <a:endParaRPr lang="de-DE" sz="900" dirty="0"/>
          </a:p>
        </p:txBody>
      </p:sp>
    </p:spTree>
    <p:extLst>
      <p:ext uri="{BB962C8B-B14F-4D97-AF65-F5344CB8AC3E}">
        <p14:creationId xmlns:p14="http://schemas.microsoft.com/office/powerpoint/2010/main" val="278022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16904-8C02-4493-76CD-4CDA079F00A5}"/>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99D8160B-1244-CB9B-DC76-29B6D71540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58D9BC71-DB33-2791-C959-142F92C72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CF92080C-3A2D-9915-E039-FF209665685E}"/>
              </a:ext>
            </a:extLst>
          </p:cNvPr>
          <p:cNvSpPr txBox="1"/>
          <p:nvPr/>
        </p:nvSpPr>
        <p:spPr>
          <a:xfrm>
            <a:off x="1530036" y="1238044"/>
            <a:ext cx="7849355" cy="461665"/>
          </a:xfrm>
          <a:prstGeom prst="rect">
            <a:avLst/>
          </a:prstGeom>
          <a:noFill/>
        </p:spPr>
        <p:txBody>
          <a:bodyPr wrap="square" rtlCol="0">
            <a:spAutoFit/>
          </a:bodyPr>
          <a:lstStyle/>
          <a:p>
            <a:r>
              <a:rPr lang="de-DE" sz="2400" b="1" dirty="0"/>
              <a:t>Diversität in Organisationen</a:t>
            </a:r>
          </a:p>
        </p:txBody>
      </p:sp>
      <p:sp>
        <p:nvSpPr>
          <p:cNvPr id="7" name="Textplatzhalter 2">
            <a:extLst>
              <a:ext uri="{FF2B5EF4-FFF2-40B4-BE49-F238E27FC236}">
                <a16:creationId xmlns:a16="http://schemas.microsoft.com/office/drawing/2014/main" id="{9079EBA9-1414-4C30-A014-6420D996373F}"/>
              </a:ext>
            </a:extLst>
          </p:cNvPr>
          <p:cNvSpPr txBox="1">
            <a:spLocks/>
          </p:cNvSpPr>
          <p:nvPr/>
        </p:nvSpPr>
        <p:spPr>
          <a:xfrm>
            <a:off x="1530036" y="1699709"/>
            <a:ext cx="8926716" cy="3513479"/>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l">
              <a:lnSpc>
                <a:spcPct val="150000"/>
              </a:lnSpc>
              <a:spcBef>
                <a:spcPts val="0"/>
              </a:spcBef>
              <a:buFont typeface="Wingdings" panose="05000000000000000000" pitchFamily="2" charset="2"/>
              <a:buChar char="§"/>
            </a:pPr>
            <a:r>
              <a:rPr lang="de-DE" sz="2000" dirty="0">
                <a:solidFill>
                  <a:schemeClr val="tx1"/>
                </a:solidFill>
              </a:rPr>
              <a:t>Vielfalt ist ein komplexes Zusammenspiel unterschiedlichster Faktoren.</a:t>
            </a:r>
          </a:p>
          <a:p>
            <a:pPr marL="342900" indent="-342900" algn="l">
              <a:lnSpc>
                <a:spcPct val="150000"/>
              </a:lnSpc>
              <a:spcBef>
                <a:spcPts val="0"/>
              </a:spcBef>
              <a:buFont typeface="Wingdings" panose="05000000000000000000" pitchFamily="2" charset="2"/>
              <a:buChar char="§"/>
            </a:pPr>
            <a:r>
              <a:rPr lang="de-DE" sz="2000" dirty="0">
                <a:solidFill>
                  <a:schemeClr val="tx1"/>
                </a:solidFill>
              </a:rPr>
              <a:t>Jeder Faktor beeinflusst unseren Blick auf die Welt, wie wir handeln und wie wir uns und andere wahrnehmen.</a:t>
            </a:r>
          </a:p>
          <a:p>
            <a:pPr marL="342900" indent="-342900" algn="l">
              <a:lnSpc>
                <a:spcPct val="150000"/>
              </a:lnSpc>
              <a:spcBef>
                <a:spcPts val="0"/>
              </a:spcBef>
              <a:buFont typeface="Wingdings" panose="05000000000000000000" pitchFamily="2" charset="2"/>
              <a:buChar char="§"/>
            </a:pPr>
            <a:r>
              <a:rPr lang="de-DE" sz="2000" dirty="0">
                <a:solidFill>
                  <a:schemeClr val="tx1"/>
                </a:solidFill>
              </a:rPr>
              <a:t>Inklusion und Wertschätzung geht über die Sichtbarmachung dieser und das Ablegen von Oberflächlichkeiten.</a:t>
            </a:r>
          </a:p>
          <a:p>
            <a:pPr marL="342900" indent="-342900" algn="l">
              <a:lnSpc>
                <a:spcPct val="150000"/>
              </a:lnSpc>
              <a:spcBef>
                <a:spcPts val="0"/>
              </a:spcBef>
              <a:buFont typeface="Wingdings" panose="05000000000000000000" pitchFamily="2" charset="2"/>
              <a:buChar char="§"/>
            </a:pPr>
            <a:r>
              <a:rPr lang="de-DE" sz="2000" dirty="0">
                <a:solidFill>
                  <a:schemeClr val="tx1"/>
                </a:solidFill>
              </a:rPr>
              <a:t>Die Kern-Dimensionen zeigen uns auch nochmal die Bedeutung von Diskriminierungen, wenn wir über Diversity sprechen.</a:t>
            </a:r>
          </a:p>
        </p:txBody>
      </p:sp>
      <p:pic>
        <p:nvPicPr>
          <p:cNvPr id="8" name="Grafik 7">
            <a:extLst>
              <a:ext uri="{FF2B5EF4-FFF2-40B4-BE49-F238E27FC236}">
                <a16:creationId xmlns:a16="http://schemas.microsoft.com/office/drawing/2014/main" id="{45DBFB0F-57B8-4F80-B26C-AA7E7A42E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340271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F71C6-3B36-FA03-0A4D-BDD31B96FB34}"/>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EBF96C9C-B84F-5675-6ECD-00A93A3D15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F2A68EEC-9AC8-9939-B1DF-396BA4976E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D0B8E537-7EFE-97D4-42E4-EC59D65BB721}"/>
              </a:ext>
            </a:extLst>
          </p:cNvPr>
          <p:cNvSpPr txBox="1"/>
          <p:nvPr/>
        </p:nvSpPr>
        <p:spPr>
          <a:xfrm>
            <a:off x="1530036" y="1238044"/>
            <a:ext cx="8591738" cy="461665"/>
          </a:xfrm>
          <a:prstGeom prst="rect">
            <a:avLst/>
          </a:prstGeom>
          <a:noFill/>
        </p:spPr>
        <p:txBody>
          <a:bodyPr wrap="square" rtlCol="0">
            <a:spAutoFit/>
          </a:bodyPr>
          <a:lstStyle/>
          <a:p>
            <a:r>
              <a:rPr lang="de-DE" sz="2400" b="1" dirty="0"/>
              <a:t>Diversity ohne Antidiskriminierung bedeutet…</a:t>
            </a:r>
          </a:p>
        </p:txBody>
      </p:sp>
      <p:sp>
        <p:nvSpPr>
          <p:cNvPr id="7" name="Textplatzhalter 2">
            <a:extLst>
              <a:ext uri="{FF2B5EF4-FFF2-40B4-BE49-F238E27FC236}">
                <a16:creationId xmlns:a16="http://schemas.microsoft.com/office/drawing/2014/main" id="{62BC57AC-578E-A82A-403E-BE936052CB65}"/>
              </a:ext>
            </a:extLst>
          </p:cNvPr>
          <p:cNvSpPr txBox="1">
            <a:spLocks/>
          </p:cNvSpPr>
          <p:nvPr/>
        </p:nvSpPr>
        <p:spPr>
          <a:xfrm>
            <a:off x="1530036" y="1924617"/>
            <a:ext cx="8926716" cy="3513479"/>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l">
              <a:lnSpc>
                <a:spcPct val="150000"/>
              </a:lnSpc>
              <a:spcBef>
                <a:spcPts val="0"/>
              </a:spcBef>
              <a:buFont typeface="Wingdings" panose="05000000000000000000" pitchFamily="2" charset="2"/>
              <a:buChar char="§"/>
            </a:pPr>
            <a:r>
              <a:rPr lang="de-DE" sz="2000" dirty="0">
                <a:solidFill>
                  <a:schemeClr val="tx1"/>
                </a:solidFill>
              </a:rPr>
              <a:t>… Symbolpolitik statt Veränderung.</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das Fortbestehen unbewusster Vorurteile.</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die Instrumentalisierung von marginalisierten Gruppen.</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fehlende Wirkungskontrolle und Feedbackkultur.</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die Verfestigung bestehender Machtverhältnisse.</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Unsichtbar-Machung struktureller Diskriminierung.</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Verfehlung des eigentlichen Ziels von Diversity.</a:t>
            </a:r>
          </a:p>
          <a:p>
            <a:pPr marL="342900" indent="-342900" algn="l">
              <a:lnSpc>
                <a:spcPct val="150000"/>
              </a:lnSpc>
              <a:spcBef>
                <a:spcPts val="0"/>
              </a:spcBef>
              <a:buFont typeface="Wingdings" panose="05000000000000000000" pitchFamily="2" charset="2"/>
              <a:buChar char="§"/>
            </a:pPr>
            <a:endParaRPr lang="de-DE" sz="2000" dirty="0">
              <a:solidFill>
                <a:schemeClr val="tx1"/>
              </a:solidFill>
            </a:endParaRPr>
          </a:p>
        </p:txBody>
      </p:sp>
      <p:pic>
        <p:nvPicPr>
          <p:cNvPr id="8" name="Grafik 7">
            <a:extLst>
              <a:ext uri="{FF2B5EF4-FFF2-40B4-BE49-F238E27FC236}">
                <a16:creationId xmlns:a16="http://schemas.microsoft.com/office/drawing/2014/main" id="{7C7A91DD-E998-424F-B2E6-522B0B6705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374269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725EB-4041-E349-20F3-2B67C3BD03AD}"/>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EFC7B9B9-C903-B3A0-48CC-7E348B806E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D82CF2CA-33BA-3C7A-FA10-9BAC80148E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89C966C8-7777-9F45-2385-9AF0B1B19B2E}"/>
              </a:ext>
            </a:extLst>
          </p:cNvPr>
          <p:cNvSpPr txBox="1"/>
          <p:nvPr/>
        </p:nvSpPr>
        <p:spPr>
          <a:xfrm>
            <a:off x="3737572" y="2716642"/>
            <a:ext cx="4716855" cy="1323439"/>
          </a:xfrm>
          <a:prstGeom prst="rect">
            <a:avLst/>
          </a:prstGeom>
          <a:noFill/>
        </p:spPr>
        <p:txBody>
          <a:bodyPr wrap="square" rtlCol="0">
            <a:spAutoFit/>
          </a:bodyPr>
          <a:lstStyle/>
          <a:p>
            <a:pPr algn="ctr"/>
            <a:r>
              <a:rPr lang="de-DE" sz="4000" b="1" dirty="0"/>
              <a:t>Diskriminierung verstehen!</a:t>
            </a:r>
          </a:p>
        </p:txBody>
      </p:sp>
      <p:sp>
        <p:nvSpPr>
          <p:cNvPr id="4" name="Textfeld 3">
            <a:extLst>
              <a:ext uri="{FF2B5EF4-FFF2-40B4-BE49-F238E27FC236}">
                <a16:creationId xmlns:a16="http://schemas.microsoft.com/office/drawing/2014/main" id="{BA70E927-41C8-45E7-70AA-057DE77AEF69}"/>
              </a:ext>
            </a:extLst>
          </p:cNvPr>
          <p:cNvSpPr txBox="1"/>
          <p:nvPr/>
        </p:nvSpPr>
        <p:spPr>
          <a:xfrm>
            <a:off x="3737572" y="4406498"/>
            <a:ext cx="4716855" cy="461665"/>
          </a:xfrm>
          <a:prstGeom prst="rect">
            <a:avLst/>
          </a:prstGeom>
          <a:noFill/>
        </p:spPr>
        <p:txBody>
          <a:bodyPr wrap="square" rtlCol="0">
            <a:spAutoFit/>
          </a:bodyPr>
          <a:lstStyle/>
          <a:p>
            <a:pPr algn="ctr"/>
            <a:r>
              <a:rPr lang="de-DE" sz="2400" b="1" i="1" dirty="0">
                <a:solidFill>
                  <a:schemeClr val="accent2"/>
                </a:solidFill>
              </a:rPr>
              <a:t>Mehr als eine Einstellungssache</a:t>
            </a:r>
          </a:p>
        </p:txBody>
      </p:sp>
      <p:pic>
        <p:nvPicPr>
          <p:cNvPr id="7" name="Grafik 6">
            <a:extLst>
              <a:ext uri="{FF2B5EF4-FFF2-40B4-BE49-F238E27FC236}">
                <a16:creationId xmlns:a16="http://schemas.microsoft.com/office/drawing/2014/main" id="{ED35F5F1-7AB5-41BC-8026-7F9CBCD623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157085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E0F58-4BD0-A8CA-261E-0D93DF798C0F}"/>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F5AC17B-2D85-378E-A46F-B510B32C99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A40D54A7-35BC-F69F-89B5-2C5898880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4093D7B0-65EE-83D5-50BA-15714273962B}"/>
              </a:ext>
            </a:extLst>
          </p:cNvPr>
          <p:cNvSpPr txBox="1"/>
          <p:nvPr/>
        </p:nvSpPr>
        <p:spPr>
          <a:xfrm>
            <a:off x="1530036" y="1238044"/>
            <a:ext cx="8591738" cy="461665"/>
          </a:xfrm>
          <a:prstGeom prst="rect">
            <a:avLst/>
          </a:prstGeom>
          <a:noFill/>
        </p:spPr>
        <p:txBody>
          <a:bodyPr wrap="square" rtlCol="0">
            <a:spAutoFit/>
          </a:bodyPr>
          <a:lstStyle/>
          <a:p>
            <a:r>
              <a:rPr lang="de-DE" sz="2400" b="1" dirty="0"/>
              <a:t>Diskriminierung: Eine Definition</a:t>
            </a:r>
            <a:r>
              <a:rPr lang="de-DE" sz="2400" b="1" baseline="30000" dirty="0"/>
              <a:t>20</a:t>
            </a:r>
          </a:p>
        </p:txBody>
      </p:sp>
      <p:sp>
        <p:nvSpPr>
          <p:cNvPr id="7" name="Textplatzhalter 2">
            <a:extLst>
              <a:ext uri="{FF2B5EF4-FFF2-40B4-BE49-F238E27FC236}">
                <a16:creationId xmlns:a16="http://schemas.microsoft.com/office/drawing/2014/main" id="{23AC02B8-40D4-AF5E-0781-0D81C8B10DB4}"/>
              </a:ext>
            </a:extLst>
          </p:cNvPr>
          <p:cNvSpPr txBox="1">
            <a:spLocks/>
          </p:cNvSpPr>
          <p:nvPr/>
        </p:nvSpPr>
        <p:spPr>
          <a:xfrm>
            <a:off x="1530035" y="2200564"/>
            <a:ext cx="4214982" cy="2456872"/>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0"/>
              </a:spcBef>
              <a:spcAft>
                <a:spcPts val="600"/>
              </a:spcAft>
            </a:pPr>
            <a:r>
              <a:rPr lang="de-DE" sz="2000" b="1" dirty="0">
                <a:solidFill>
                  <a:schemeClr val="tx1"/>
                </a:solidFill>
              </a:rPr>
              <a:t>Eine Diskriminierung verstehen wir als</a:t>
            </a:r>
          </a:p>
          <a:p>
            <a:pPr marL="342900" indent="-342900" algn="l">
              <a:spcBef>
                <a:spcPts val="0"/>
              </a:spcBef>
              <a:spcAft>
                <a:spcPts val="600"/>
              </a:spcAft>
              <a:buFont typeface="Arial" panose="020B0604020202020204" pitchFamily="34" charset="0"/>
              <a:buChar char="•"/>
            </a:pPr>
            <a:r>
              <a:rPr lang="de-DE" sz="2000" dirty="0">
                <a:solidFill>
                  <a:schemeClr val="tx1"/>
                </a:solidFill>
              </a:rPr>
              <a:t>Unterscheidung, Ausschluss, Beschränkung,</a:t>
            </a:r>
          </a:p>
          <a:p>
            <a:pPr marL="342900" indent="-342900" algn="l">
              <a:spcBef>
                <a:spcPts val="0"/>
              </a:spcBef>
              <a:spcAft>
                <a:spcPts val="600"/>
              </a:spcAft>
              <a:buFont typeface="Arial" panose="020B0604020202020204" pitchFamily="34" charset="0"/>
              <a:buChar char="•"/>
            </a:pPr>
            <a:r>
              <a:rPr lang="de-DE" sz="2000" dirty="0">
                <a:solidFill>
                  <a:schemeClr val="tx1"/>
                </a:solidFill>
              </a:rPr>
              <a:t>aufgrund eines </a:t>
            </a:r>
            <a:r>
              <a:rPr lang="de-DE" sz="2000" u="sng" dirty="0">
                <a:solidFill>
                  <a:schemeClr val="tx1"/>
                </a:solidFill>
              </a:rPr>
              <a:t>schützenswerten</a:t>
            </a:r>
            <a:r>
              <a:rPr lang="de-DE" sz="2000" dirty="0">
                <a:solidFill>
                  <a:schemeClr val="tx1"/>
                </a:solidFill>
              </a:rPr>
              <a:t> Merkmals,</a:t>
            </a:r>
          </a:p>
          <a:p>
            <a:pPr marL="342900" indent="-342900" algn="l">
              <a:spcBef>
                <a:spcPts val="0"/>
              </a:spcBef>
              <a:spcAft>
                <a:spcPts val="600"/>
              </a:spcAft>
              <a:buFont typeface="Arial" panose="020B0604020202020204" pitchFamily="34" charset="0"/>
              <a:buChar char="•"/>
            </a:pPr>
            <a:r>
              <a:rPr lang="de-DE" sz="2000" dirty="0">
                <a:solidFill>
                  <a:schemeClr val="tx1"/>
                </a:solidFill>
              </a:rPr>
              <a:t>die zu Benachteiligung oder Herabwürdigung führt.</a:t>
            </a:r>
          </a:p>
        </p:txBody>
      </p:sp>
      <p:sp>
        <p:nvSpPr>
          <p:cNvPr id="3" name="Textplatzhalter 2">
            <a:extLst>
              <a:ext uri="{FF2B5EF4-FFF2-40B4-BE49-F238E27FC236}">
                <a16:creationId xmlns:a16="http://schemas.microsoft.com/office/drawing/2014/main" id="{25A3634C-B825-76D7-0004-7BDD8632FF8C}"/>
              </a:ext>
            </a:extLst>
          </p:cNvPr>
          <p:cNvSpPr txBox="1">
            <a:spLocks/>
          </p:cNvSpPr>
          <p:nvPr/>
        </p:nvSpPr>
        <p:spPr>
          <a:xfrm>
            <a:off x="6446984" y="1699709"/>
            <a:ext cx="5541818" cy="3842830"/>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de-DE" sz="2000" b="1" dirty="0">
                <a:solidFill>
                  <a:schemeClr val="tx1"/>
                </a:solidFill>
              </a:rPr>
              <a:t>Merkmale:</a:t>
            </a:r>
          </a:p>
          <a:p>
            <a:pPr marL="342900" indent="-342900" algn="l">
              <a:spcAft>
                <a:spcPts val="600"/>
              </a:spcAft>
              <a:buFont typeface="Arial" panose="020B0604020202020204" pitchFamily="34" charset="0"/>
              <a:buChar char="•"/>
            </a:pPr>
            <a:r>
              <a:rPr lang="de-DE" sz="2000" dirty="0">
                <a:solidFill>
                  <a:schemeClr val="tx1"/>
                </a:solidFill>
              </a:rPr>
              <a:t>(zugeschriebenen) ethnischen Herkunft</a:t>
            </a:r>
          </a:p>
          <a:p>
            <a:pPr marL="342900" indent="-342900" algn="l">
              <a:spcAft>
                <a:spcPts val="600"/>
              </a:spcAft>
              <a:buFont typeface="Arial" panose="020B0604020202020204" pitchFamily="34" charset="0"/>
              <a:buChar char="•"/>
            </a:pPr>
            <a:r>
              <a:rPr lang="de-DE" sz="2000" dirty="0">
                <a:solidFill>
                  <a:schemeClr val="tx1"/>
                </a:solidFill>
              </a:rPr>
              <a:t>Nationalität</a:t>
            </a:r>
          </a:p>
          <a:p>
            <a:pPr marL="342900" indent="-342900" algn="l">
              <a:spcAft>
                <a:spcPts val="600"/>
              </a:spcAft>
              <a:buFont typeface="Arial" panose="020B0604020202020204" pitchFamily="34" charset="0"/>
              <a:buChar char="•"/>
            </a:pPr>
            <a:r>
              <a:rPr lang="de-DE" sz="2000" dirty="0">
                <a:solidFill>
                  <a:schemeClr val="tx1"/>
                </a:solidFill>
              </a:rPr>
              <a:t>Sprache</a:t>
            </a:r>
          </a:p>
          <a:p>
            <a:pPr marL="342900" indent="-342900" algn="l">
              <a:spcAft>
                <a:spcPts val="600"/>
              </a:spcAft>
              <a:buFont typeface="Arial" panose="020B0604020202020204" pitchFamily="34" charset="0"/>
              <a:buChar char="•"/>
            </a:pPr>
            <a:r>
              <a:rPr lang="de-DE" sz="2000" dirty="0">
                <a:solidFill>
                  <a:schemeClr val="tx1"/>
                </a:solidFill>
              </a:rPr>
              <a:t>Aufenthaltsstatus</a:t>
            </a:r>
          </a:p>
          <a:p>
            <a:pPr marL="342900" indent="-342900" algn="l">
              <a:spcAft>
                <a:spcPts val="600"/>
              </a:spcAft>
              <a:buFont typeface="Arial" panose="020B0604020202020204" pitchFamily="34" charset="0"/>
              <a:buChar char="•"/>
            </a:pPr>
            <a:r>
              <a:rPr lang="de-DE" sz="2000" dirty="0">
                <a:solidFill>
                  <a:schemeClr val="tx1"/>
                </a:solidFill>
              </a:rPr>
              <a:t>Hautfarbe und äußere Erscheinung</a:t>
            </a:r>
          </a:p>
          <a:p>
            <a:pPr marL="342900" indent="-342900" algn="l">
              <a:spcAft>
                <a:spcPts val="600"/>
              </a:spcAft>
              <a:buFont typeface="Arial" panose="020B0604020202020204" pitchFamily="34" charset="0"/>
              <a:buChar char="•"/>
            </a:pPr>
            <a:r>
              <a:rPr lang="de-DE" sz="2000" dirty="0">
                <a:solidFill>
                  <a:schemeClr val="tx1"/>
                </a:solidFill>
              </a:rPr>
              <a:t>Geschlecht oder sexuelle Orientierung</a:t>
            </a:r>
          </a:p>
          <a:p>
            <a:pPr marL="342900" indent="-342900" algn="l">
              <a:spcAft>
                <a:spcPts val="600"/>
              </a:spcAft>
              <a:buFont typeface="Arial" panose="020B0604020202020204" pitchFamily="34" charset="0"/>
              <a:buChar char="•"/>
            </a:pPr>
            <a:r>
              <a:rPr lang="de-DE" sz="2000" dirty="0">
                <a:solidFill>
                  <a:schemeClr val="tx1"/>
                </a:solidFill>
              </a:rPr>
              <a:t>Religion und Weltanschauung</a:t>
            </a:r>
          </a:p>
          <a:p>
            <a:pPr marL="342900" indent="-342900" algn="l">
              <a:spcAft>
                <a:spcPts val="600"/>
              </a:spcAft>
              <a:buFont typeface="Arial" panose="020B0604020202020204" pitchFamily="34" charset="0"/>
              <a:buChar char="•"/>
            </a:pPr>
            <a:r>
              <a:rPr lang="de-DE" sz="2000" dirty="0">
                <a:solidFill>
                  <a:schemeClr val="tx1"/>
                </a:solidFill>
              </a:rPr>
              <a:t>sozialer Status und Familienstand</a:t>
            </a:r>
          </a:p>
          <a:p>
            <a:pPr marL="342900" indent="-342900" algn="l">
              <a:spcAft>
                <a:spcPts val="600"/>
              </a:spcAft>
              <a:buFont typeface="Arial" panose="020B0604020202020204" pitchFamily="34" charset="0"/>
              <a:buChar char="•"/>
            </a:pPr>
            <a:r>
              <a:rPr lang="de-DE" sz="2000" dirty="0">
                <a:solidFill>
                  <a:schemeClr val="tx1"/>
                </a:solidFill>
              </a:rPr>
              <a:t>Behinderung und Alter</a:t>
            </a:r>
          </a:p>
        </p:txBody>
      </p:sp>
      <p:pic>
        <p:nvPicPr>
          <p:cNvPr id="8" name="Grafik 7">
            <a:extLst>
              <a:ext uri="{FF2B5EF4-FFF2-40B4-BE49-F238E27FC236}">
                <a16:creationId xmlns:a16="http://schemas.microsoft.com/office/drawing/2014/main" id="{FC3F2CE2-019F-41FA-9CB7-FC6937F57F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14566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D8C7C-08FA-6EEF-9764-F021A054E56C}"/>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2FD5EC7-EA50-FEE0-261F-A6069EB2DC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4C123D4E-07EA-7FC0-CD50-496E8C4E81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364AFEA4-1C44-4F97-1455-EC1891FBFC79}"/>
              </a:ext>
            </a:extLst>
          </p:cNvPr>
          <p:cNvSpPr txBox="1"/>
          <p:nvPr/>
        </p:nvSpPr>
        <p:spPr>
          <a:xfrm>
            <a:off x="1530036" y="1238044"/>
            <a:ext cx="8591738" cy="461665"/>
          </a:xfrm>
          <a:prstGeom prst="rect">
            <a:avLst/>
          </a:prstGeom>
          <a:noFill/>
        </p:spPr>
        <p:txBody>
          <a:bodyPr wrap="square" rtlCol="0">
            <a:spAutoFit/>
          </a:bodyPr>
          <a:lstStyle/>
          <a:p>
            <a:r>
              <a:rPr lang="de-DE" sz="2400" b="1" dirty="0"/>
              <a:t>Diskriminierung: Allgemeines Gleichbehandlungsgesetz (AGG)</a:t>
            </a:r>
            <a:r>
              <a:rPr lang="de-DE" sz="2400" b="1" baseline="30000" dirty="0"/>
              <a:t>21</a:t>
            </a:r>
          </a:p>
        </p:txBody>
      </p:sp>
      <p:sp>
        <p:nvSpPr>
          <p:cNvPr id="7" name="Textplatzhalter 2">
            <a:extLst>
              <a:ext uri="{FF2B5EF4-FFF2-40B4-BE49-F238E27FC236}">
                <a16:creationId xmlns:a16="http://schemas.microsoft.com/office/drawing/2014/main" id="{C68A59E8-6782-C6DF-DABA-E9902EB6C5FC}"/>
              </a:ext>
            </a:extLst>
          </p:cNvPr>
          <p:cNvSpPr txBox="1">
            <a:spLocks/>
          </p:cNvSpPr>
          <p:nvPr/>
        </p:nvSpPr>
        <p:spPr>
          <a:xfrm>
            <a:off x="1530036" y="1698613"/>
            <a:ext cx="5064728" cy="1796357"/>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0"/>
              </a:spcBef>
              <a:spcAft>
                <a:spcPts val="600"/>
              </a:spcAft>
            </a:pPr>
            <a:r>
              <a:rPr lang="de-DE" sz="2000" b="1" dirty="0">
                <a:solidFill>
                  <a:schemeClr val="tx1"/>
                </a:solidFill>
              </a:rPr>
              <a:t>Diskriminierung liegt vor bei</a:t>
            </a:r>
          </a:p>
          <a:p>
            <a:pPr marL="285750" indent="-285750" algn="l">
              <a:spcBef>
                <a:spcPts val="0"/>
              </a:spcBef>
              <a:spcAft>
                <a:spcPts val="600"/>
              </a:spcAft>
              <a:buFont typeface="Arial" panose="020B0604020202020204" pitchFamily="34" charset="0"/>
              <a:buChar char="•"/>
            </a:pPr>
            <a:r>
              <a:rPr lang="de-DE" sz="2000" dirty="0">
                <a:solidFill>
                  <a:schemeClr val="tx1"/>
                </a:solidFill>
              </a:rPr>
              <a:t>einer Benachteiligung,</a:t>
            </a:r>
          </a:p>
          <a:p>
            <a:pPr marL="285750" indent="-285750" algn="l">
              <a:spcBef>
                <a:spcPts val="0"/>
              </a:spcBef>
              <a:spcAft>
                <a:spcPts val="600"/>
              </a:spcAft>
              <a:buFont typeface="Arial" panose="020B0604020202020204" pitchFamily="34" charset="0"/>
              <a:buChar char="•"/>
            </a:pPr>
            <a:r>
              <a:rPr lang="de-DE" sz="2000" dirty="0">
                <a:solidFill>
                  <a:schemeClr val="tx1"/>
                </a:solidFill>
              </a:rPr>
              <a:t>aufgrund eines geschützten Merkmals,</a:t>
            </a:r>
          </a:p>
          <a:p>
            <a:pPr marL="285750" indent="-285750" algn="l">
              <a:spcBef>
                <a:spcPts val="0"/>
              </a:spcBef>
              <a:spcAft>
                <a:spcPts val="600"/>
              </a:spcAft>
              <a:buFont typeface="Arial" panose="020B0604020202020204" pitchFamily="34" charset="0"/>
              <a:buChar char="•"/>
            </a:pPr>
            <a:r>
              <a:rPr lang="de-DE" sz="2000" dirty="0">
                <a:solidFill>
                  <a:schemeClr val="tx1"/>
                </a:solidFill>
              </a:rPr>
              <a:t>ohne sachlichen Grund.</a:t>
            </a:r>
          </a:p>
        </p:txBody>
      </p:sp>
      <p:sp>
        <p:nvSpPr>
          <p:cNvPr id="3" name="Textplatzhalter 2">
            <a:extLst>
              <a:ext uri="{FF2B5EF4-FFF2-40B4-BE49-F238E27FC236}">
                <a16:creationId xmlns:a16="http://schemas.microsoft.com/office/drawing/2014/main" id="{9DEED761-4B5F-32BD-08CC-DAC07075811A}"/>
              </a:ext>
            </a:extLst>
          </p:cNvPr>
          <p:cNvSpPr txBox="1">
            <a:spLocks/>
          </p:cNvSpPr>
          <p:nvPr/>
        </p:nvSpPr>
        <p:spPr>
          <a:xfrm>
            <a:off x="6945105" y="2156572"/>
            <a:ext cx="4673600" cy="3269672"/>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de-DE" sz="2000" b="1" dirty="0">
                <a:solidFill>
                  <a:schemeClr val="tx1"/>
                </a:solidFill>
              </a:rPr>
              <a:t>Geschützte Merkmale:</a:t>
            </a:r>
          </a:p>
          <a:p>
            <a:pPr marL="342900" indent="-342900" algn="l">
              <a:spcAft>
                <a:spcPts val="600"/>
              </a:spcAft>
              <a:buFont typeface="Arial" panose="020B0604020202020204" pitchFamily="34" charset="0"/>
              <a:buChar char="•"/>
            </a:pPr>
            <a:r>
              <a:rPr lang="de-DE" sz="2000" dirty="0">
                <a:solidFill>
                  <a:schemeClr val="tx1"/>
                </a:solidFill>
              </a:rPr>
              <a:t>„Rasse“ oder ethnische Herkunft</a:t>
            </a:r>
          </a:p>
          <a:p>
            <a:pPr marL="342900" indent="-342900" algn="l">
              <a:spcAft>
                <a:spcPts val="600"/>
              </a:spcAft>
              <a:buFont typeface="Arial" panose="020B0604020202020204" pitchFamily="34" charset="0"/>
              <a:buChar char="•"/>
            </a:pPr>
            <a:r>
              <a:rPr lang="de-DE" sz="2000" dirty="0">
                <a:solidFill>
                  <a:schemeClr val="tx1"/>
                </a:solidFill>
              </a:rPr>
              <a:t>Geschlecht</a:t>
            </a:r>
          </a:p>
          <a:p>
            <a:pPr marL="342900" indent="-342900" algn="l">
              <a:spcAft>
                <a:spcPts val="600"/>
              </a:spcAft>
              <a:buFont typeface="Arial" panose="020B0604020202020204" pitchFamily="34" charset="0"/>
              <a:buChar char="•"/>
            </a:pPr>
            <a:r>
              <a:rPr lang="de-DE" sz="2000" dirty="0">
                <a:solidFill>
                  <a:schemeClr val="tx1"/>
                </a:solidFill>
              </a:rPr>
              <a:t>Religion oder Weltanschauung</a:t>
            </a:r>
          </a:p>
          <a:p>
            <a:pPr marL="342900" indent="-342900" algn="l">
              <a:spcAft>
                <a:spcPts val="600"/>
              </a:spcAft>
              <a:buFont typeface="Arial" panose="020B0604020202020204" pitchFamily="34" charset="0"/>
              <a:buChar char="•"/>
            </a:pPr>
            <a:r>
              <a:rPr lang="de-DE" sz="2000" dirty="0">
                <a:solidFill>
                  <a:schemeClr val="tx1"/>
                </a:solidFill>
              </a:rPr>
              <a:t>Behinderung</a:t>
            </a:r>
          </a:p>
          <a:p>
            <a:pPr marL="342900" indent="-342900" algn="l">
              <a:spcAft>
                <a:spcPts val="600"/>
              </a:spcAft>
              <a:buFont typeface="Arial" panose="020B0604020202020204" pitchFamily="34" charset="0"/>
              <a:buChar char="•"/>
            </a:pPr>
            <a:r>
              <a:rPr lang="de-DE" sz="2000" dirty="0">
                <a:solidFill>
                  <a:schemeClr val="tx1"/>
                </a:solidFill>
              </a:rPr>
              <a:t>Alter</a:t>
            </a:r>
          </a:p>
          <a:p>
            <a:pPr marL="342900" indent="-342900" algn="l">
              <a:spcAft>
                <a:spcPts val="600"/>
              </a:spcAft>
              <a:buFont typeface="Arial" panose="020B0604020202020204" pitchFamily="34" charset="0"/>
              <a:buChar char="•"/>
            </a:pPr>
            <a:r>
              <a:rPr lang="de-DE" sz="2000" dirty="0">
                <a:solidFill>
                  <a:schemeClr val="tx1"/>
                </a:solidFill>
              </a:rPr>
              <a:t>sexuelle Identität.</a:t>
            </a:r>
          </a:p>
        </p:txBody>
      </p:sp>
      <p:sp>
        <p:nvSpPr>
          <p:cNvPr id="8" name="Textplatzhalter 2">
            <a:extLst>
              <a:ext uri="{FF2B5EF4-FFF2-40B4-BE49-F238E27FC236}">
                <a16:creationId xmlns:a16="http://schemas.microsoft.com/office/drawing/2014/main" id="{924585AF-679F-1665-0CC9-422FA902AA64}"/>
              </a:ext>
            </a:extLst>
          </p:cNvPr>
          <p:cNvSpPr txBox="1">
            <a:spLocks/>
          </p:cNvSpPr>
          <p:nvPr/>
        </p:nvSpPr>
        <p:spPr>
          <a:xfrm>
            <a:off x="1530036" y="3823599"/>
            <a:ext cx="5064728" cy="1796357"/>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0"/>
              </a:spcBef>
              <a:spcAft>
                <a:spcPts val="600"/>
              </a:spcAft>
            </a:pPr>
            <a:r>
              <a:rPr lang="de-DE" sz="2000" b="1" dirty="0">
                <a:solidFill>
                  <a:schemeClr val="tx1"/>
                </a:solidFill>
              </a:rPr>
              <a:t>Formen der Diskriminierung:</a:t>
            </a:r>
          </a:p>
          <a:p>
            <a:pPr marL="342900" indent="-342900" algn="l">
              <a:spcBef>
                <a:spcPts val="0"/>
              </a:spcBef>
              <a:spcAft>
                <a:spcPts val="600"/>
              </a:spcAft>
              <a:buFont typeface="Arial" panose="020B0604020202020204" pitchFamily="34" charset="0"/>
              <a:buChar char="•"/>
            </a:pPr>
            <a:r>
              <a:rPr lang="de-DE" sz="2000" dirty="0">
                <a:solidFill>
                  <a:schemeClr val="tx1"/>
                </a:solidFill>
              </a:rPr>
              <a:t>Mittel- &amp; unmittelbare Benachteiligung</a:t>
            </a:r>
          </a:p>
          <a:p>
            <a:pPr marL="342900" indent="-342900" algn="l">
              <a:spcBef>
                <a:spcPts val="0"/>
              </a:spcBef>
              <a:spcAft>
                <a:spcPts val="600"/>
              </a:spcAft>
              <a:buFont typeface="Arial" panose="020B0604020202020204" pitchFamily="34" charset="0"/>
              <a:buChar char="•"/>
            </a:pPr>
            <a:r>
              <a:rPr lang="de-DE" sz="2000" dirty="0">
                <a:solidFill>
                  <a:schemeClr val="tx1"/>
                </a:solidFill>
              </a:rPr>
              <a:t>Belästigung</a:t>
            </a:r>
          </a:p>
          <a:p>
            <a:pPr marL="342900" indent="-342900" algn="l">
              <a:spcBef>
                <a:spcPts val="0"/>
              </a:spcBef>
              <a:spcAft>
                <a:spcPts val="600"/>
              </a:spcAft>
              <a:buFont typeface="Arial" panose="020B0604020202020204" pitchFamily="34" charset="0"/>
              <a:buChar char="•"/>
            </a:pPr>
            <a:r>
              <a:rPr lang="de-DE" sz="2000" dirty="0">
                <a:solidFill>
                  <a:schemeClr val="tx1"/>
                </a:solidFill>
              </a:rPr>
              <a:t>Sexuelle Belästigung</a:t>
            </a:r>
          </a:p>
          <a:p>
            <a:pPr marL="342900" indent="-342900" algn="l">
              <a:spcBef>
                <a:spcPts val="0"/>
              </a:spcBef>
              <a:spcAft>
                <a:spcPts val="600"/>
              </a:spcAft>
              <a:buFont typeface="Arial" panose="020B0604020202020204" pitchFamily="34" charset="0"/>
              <a:buChar char="•"/>
            </a:pPr>
            <a:r>
              <a:rPr lang="de-DE" sz="2000" dirty="0">
                <a:solidFill>
                  <a:schemeClr val="tx1"/>
                </a:solidFill>
              </a:rPr>
              <a:t>Anweisung zur Benachteiligung</a:t>
            </a:r>
          </a:p>
        </p:txBody>
      </p:sp>
      <p:pic>
        <p:nvPicPr>
          <p:cNvPr id="9" name="Grafik 8">
            <a:extLst>
              <a:ext uri="{FF2B5EF4-FFF2-40B4-BE49-F238E27FC236}">
                <a16:creationId xmlns:a16="http://schemas.microsoft.com/office/drawing/2014/main" id="{6902D2DD-B97D-4535-AD6C-787C38C151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4048194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BD3C9-0032-19E1-4874-7F00209258AE}"/>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8CD34EDE-6C9F-D7EA-70A2-597087639E9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66CFABDF-3B3C-5FDA-A52E-E1F97CAF9F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E1C341BC-3EFD-3188-DB60-89203255064C}"/>
              </a:ext>
            </a:extLst>
          </p:cNvPr>
          <p:cNvSpPr txBox="1"/>
          <p:nvPr/>
        </p:nvSpPr>
        <p:spPr>
          <a:xfrm>
            <a:off x="1530036" y="1238044"/>
            <a:ext cx="8591738" cy="461665"/>
          </a:xfrm>
          <a:prstGeom prst="rect">
            <a:avLst/>
          </a:prstGeom>
          <a:noFill/>
        </p:spPr>
        <p:txBody>
          <a:bodyPr wrap="square" rtlCol="0">
            <a:spAutoFit/>
          </a:bodyPr>
          <a:lstStyle/>
          <a:p>
            <a:r>
              <a:rPr lang="de-DE" sz="2400" b="1" dirty="0"/>
              <a:t>Diskriminierung: Ebenen</a:t>
            </a:r>
          </a:p>
        </p:txBody>
      </p:sp>
      <p:pic>
        <p:nvPicPr>
          <p:cNvPr id="9" name="Grafik 8" descr="Zahnrad Silhouette">
            <a:extLst>
              <a:ext uri="{FF2B5EF4-FFF2-40B4-BE49-F238E27FC236}">
                <a16:creationId xmlns:a16="http://schemas.microsoft.com/office/drawing/2014/main" id="{9336B734-F4B6-D1EB-3064-6FEFC33C901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452243">
            <a:off x="1280951" y="3102484"/>
            <a:ext cx="2688771" cy="2688771"/>
          </a:xfrm>
          <a:prstGeom prst="rect">
            <a:avLst/>
          </a:prstGeom>
        </p:spPr>
      </p:pic>
      <p:sp>
        <p:nvSpPr>
          <p:cNvPr id="10" name="Textfeld 9">
            <a:extLst>
              <a:ext uri="{FF2B5EF4-FFF2-40B4-BE49-F238E27FC236}">
                <a16:creationId xmlns:a16="http://schemas.microsoft.com/office/drawing/2014/main" id="{5B850CFA-5EDB-C0F8-693B-3FEC61E07BF9}"/>
              </a:ext>
            </a:extLst>
          </p:cNvPr>
          <p:cNvSpPr txBox="1"/>
          <p:nvPr/>
        </p:nvSpPr>
        <p:spPr>
          <a:xfrm>
            <a:off x="813001" y="5336291"/>
            <a:ext cx="2047875" cy="400110"/>
          </a:xfrm>
          <a:prstGeom prst="rect">
            <a:avLst/>
          </a:prstGeom>
          <a:noFill/>
        </p:spPr>
        <p:txBody>
          <a:bodyPr wrap="square" rtlCol="0">
            <a:spAutoFit/>
          </a:bodyPr>
          <a:lstStyle/>
          <a:p>
            <a:r>
              <a:rPr lang="de-DE" sz="2000" dirty="0"/>
              <a:t>individuell</a:t>
            </a:r>
            <a:endParaRPr lang="de-DE" dirty="0"/>
          </a:p>
        </p:txBody>
      </p:sp>
      <p:pic>
        <p:nvPicPr>
          <p:cNvPr id="8" name="Grafik 7">
            <a:extLst>
              <a:ext uri="{FF2B5EF4-FFF2-40B4-BE49-F238E27FC236}">
                <a16:creationId xmlns:a16="http://schemas.microsoft.com/office/drawing/2014/main" id="{89EFEB79-2192-457F-A042-0D4ED966C6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5510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4ADE3-1A63-F723-33FE-8215BA86B24D}"/>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79E0618B-4171-135D-5B8E-165D8D1E6F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6CA34962-B460-4060-A098-AB4A9B41C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93C2F155-D47A-FF51-8ED4-C245DE6C8B0B}"/>
              </a:ext>
            </a:extLst>
          </p:cNvPr>
          <p:cNvSpPr txBox="1"/>
          <p:nvPr/>
        </p:nvSpPr>
        <p:spPr>
          <a:xfrm>
            <a:off x="1530036" y="1238044"/>
            <a:ext cx="8591738" cy="461665"/>
          </a:xfrm>
          <a:prstGeom prst="rect">
            <a:avLst/>
          </a:prstGeom>
          <a:noFill/>
        </p:spPr>
        <p:txBody>
          <a:bodyPr wrap="square" rtlCol="0">
            <a:spAutoFit/>
          </a:bodyPr>
          <a:lstStyle/>
          <a:p>
            <a:r>
              <a:rPr lang="de-DE" sz="2400" b="1" dirty="0"/>
              <a:t>Diskriminierung: Individuelle Ebene</a:t>
            </a:r>
          </a:p>
        </p:txBody>
      </p:sp>
      <p:sp>
        <p:nvSpPr>
          <p:cNvPr id="3" name="Textfeld 2">
            <a:extLst>
              <a:ext uri="{FF2B5EF4-FFF2-40B4-BE49-F238E27FC236}">
                <a16:creationId xmlns:a16="http://schemas.microsoft.com/office/drawing/2014/main" id="{8C092B7C-D6F1-A540-8105-29FB6D8C193A}"/>
              </a:ext>
            </a:extLst>
          </p:cNvPr>
          <p:cNvSpPr txBox="1"/>
          <p:nvPr/>
        </p:nvSpPr>
        <p:spPr>
          <a:xfrm>
            <a:off x="1530036" y="1900120"/>
            <a:ext cx="8682779" cy="1891287"/>
          </a:xfrm>
          <a:prstGeom prst="rect">
            <a:avLst/>
          </a:prstGeom>
          <a:noFill/>
        </p:spPr>
        <p:txBody>
          <a:bodyPr wrap="square" rtlCol="0">
            <a:spAutoFit/>
          </a:bodyPr>
          <a:lstStyle/>
          <a:p>
            <a:pPr>
              <a:lnSpc>
                <a:spcPct val="150000"/>
              </a:lnSpc>
              <a:spcBef>
                <a:spcPts val="0"/>
              </a:spcBef>
              <a:spcAft>
                <a:spcPts val="600"/>
              </a:spcAft>
            </a:pPr>
            <a:r>
              <a:rPr lang="de-DE" sz="2000" dirty="0"/>
              <a:t>Persönliche Einstellungen, Gefühle und Vorurteile führen zu diskriminierenden Äußerungen und Handlungen auf der persönlichen Ebene zwischen einzelnen Menschen. Diese geschehen bewusst und unbewusst und können intendiert und nicht intendiert sein.</a:t>
            </a:r>
          </a:p>
        </p:txBody>
      </p:sp>
      <p:pic>
        <p:nvPicPr>
          <p:cNvPr id="7" name="Grafik 6" descr="Mann mit einfarbiger Füllung">
            <a:extLst>
              <a:ext uri="{FF2B5EF4-FFF2-40B4-BE49-F238E27FC236}">
                <a16:creationId xmlns:a16="http://schemas.microsoft.com/office/drawing/2014/main" id="{F263EADA-DBB2-88C4-158E-47F6553568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56635" y="4107900"/>
            <a:ext cx="1121791" cy="1121791"/>
          </a:xfrm>
          <a:prstGeom prst="rect">
            <a:avLst/>
          </a:prstGeom>
        </p:spPr>
      </p:pic>
      <p:pic>
        <p:nvPicPr>
          <p:cNvPr id="8" name="Grafik 7" descr="Verwirrte Person mit einfarbiger Füllung">
            <a:extLst>
              <a:ext uri="{FF2B5EF4-FFF2-40B4-BE49-F238E27FC236}">
                <a16:creationId xmlns:a16="http://schemas.microsoft.com/office/drawing/2014/main" id="{CB4DAAFB-42D9-A084-D72F-6E377F51DF2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1425" y="4107900"/>
            <a:ext cx="1121789" cy="1121789"/>
          </a:xfrm>
          <a:prstGeom prst="rect">
            <a:avLst/>
          </a:prstGeom>
        </p:spPr>
      </p:pic>
      <p:cxnSp>
        <p:nvCxnSpPr>
          <p:cNvPr id="11" name="Gerade Verbindung mit Pfeil 10">
            <a:extLst>
              <a:ext uri="{FF2B5EF4-FFF2-40B4-BE49-F238E27FC236}">
                <a16:creationId xmlns:a16="http://schemas.microsoft.com/office/drawing/2014/main" id="{2CF7CAC0-2868-B3F0-EB1A-4EF17F3CB34B}"/>
              </a:ext>
            </a:extLst>
          </p:cNvPr>
          <p:cNvCxnSpPr/>
          <p:nvPr/>
        </p:nvCxnSpPr>
        <p:spPr>
          <a:xfrm>
            <a:off x="4749876" y="4565101"/>
            <a:ext cx="913133"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1ECC4AD7-13B8-4084-B95E-DB8336B211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388245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73559-8669-13C6-ACB5-492C92DA1EE9}"/>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5E86A977-D3A4-351B-6BEF-96E7D97EED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95C8058F-E587-D2AD-1240-347BF5DB46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DB8B35DE-2A74-71B3-4215-F6D7AC2DBCEC}"/>
              </a:ext>
            </a:extLst>
          </p:cNvPr>
          <p:cNvSpPr txBox="1"/>
          <p:nvPr/>
        </p:nvSpPr>
        <p:spPr>
          <a:xfrm>
            <a:off x="1530036" y="1238044"/>
            <a:ext cx="8591738" cy="461665"/>
          </a:xfrm>
          <a:prstGeom prst="rect">
            <a:avLst/>
          </a:prstGeom>
          <a:noFill/>
        </p:spPr>
        <p:txBody>
          <a:bodyPr wrap="square" rtlCol="0">
            <a:spAutoFit/>
          </a:bodyPr>
          <a:lstStyle/>
          <a:p>
            <a:r>
              <a:rPr lang="de-DE" sz="2400" b="1" dirty="0"/>
              <a:t>Diskriminierung: Individuelle Ebene – Unconscious Bias</a:t>
            </a:r>
          </a:p>
        </p:txBody>
      </p:sp>
      <p:sp>
        <p:nvSpPr>
          <p:cNvPr id="3" name="Textfeld 2">
            <a:extLst>
              <a:ext uri="{FF2B5EF4-FFF2-40B4-BE49-F238E27FC236}">
                <a16:creationId xmlns:a16="http://schemas.microsoft.com/office/drawing/2014/main" id="{1B12E034-3370-3A03-522E-0B39CCC71B74}"/>
              </a:ext>
            </a:extLst>
          </p:cNvPr>
          <p:cNvSpPr txBox="1"/>
          <p:nvPr/>
        </p:nvSpPr>
        <p:spPr>
          <a:xfrm>
            <a:off x="1530036" y="1900120"/>
            <a:ext cx="9482521" cy="3045449"/>
          </a:xfrm>
          <a:prstGeom prst="rect">
            <a:avLst/>
          </a:prstGeom>
          <a:noFill/>
        </p:spPr>
        <p:txBody>
          <a:bodyPr wrap="square" rtlCol="0">
            <a:spAutoFit/>
          </a:bodyPr>
          <a:lstStyle/>
          <a:p>
            <a:pPr>
              <a:lnSpc>
                <a:spcPct val="150000"/>
              </a:lnSpc>
              <a:spcBef>
                <a:spcPts val="0"/>
              </a:spcBef>
              <a:spcAft>
                <a:spcPts val="600"/>
              </a:spcAft>
            </a:pPr>
            <a:r>
              <a:rPr lang="de-DE" sz="2000" dirty="0"/>
              <a:t>Kognitive Wahrnehmungsverzerrungen, die unser Urteil beeinflussen, unsere Erinnerung, die Entscheidungsfindung und unsere Leistungsbewertungen.</a:t>
            </a:r>
          </a:p>
          <a:p>
            <a:pPr marL="342900" indent="-342900">
              <a:lnSpc>
                <a:spcPct val="150000"/>
              </a:lnSpc>
              <a:spcBef>
                <a:spcPts val="0"/>
              </a:spcBef>
              <a:spcAft>
                <a:spcPts val="600"/>
              </a:spcAft>
              <a:buFont typeface="Arial" panose="020B0604020202020204" pitchFamily="34" charset="0"/>
              <a:buChar char="•"/>
            </a:pPr>
            <a:r>
              <a:rPr lang="de-DE" sz="2000" dirty="0"/>
              <a:t>Halo Effekt: Besonders hervorstechende positive Eigenschaften verzerren die Wahrnehmung</a:t>
            </a:r>
          </a:p>
          <a:p>
            <a:pPr marL="342900" indent="-342900">
              <a:lnSpc>
                <a:spcPct val="150000"/>
              </a:lnSpc>
              <a:spcBef>
                <a:spcPts val="0"/>
              </a:spcBef>
              <a:spcAft>
                <a:spcPts val="600"/>
              </a:spcAft>
              <a:buFont typeface="Arial" panose="020B0604020202020204" pitchFamily="34" charset="0"/>
              <a:buChar char="•"/>
            </a:pPr>
            <a:r>
              <a:rPr lang="de-DE" sz="2000" dirty="0" err="1"/>
              <a:t>Confirmation</a:t>
            </a:r>
            <a:r>
              <a:rPr lang="de-DE" sz="2000" dirty="0"/>
              <a:t> Bias: unbewusste Bestätigung von zuvor getroffenen Annahmen</a:t>
            </a:r>
          </a:p>
          <a:p>
            <a:pPr marL="342900" indent="-342900">
              <a:lnSpc>
                <a:spcPct val="150000"/>
              </a:lnSpc>
              <a:spcBef>
                <a:spcPts val="0"/>
              </a:spcBef>
              <a:spcAft>
                <a:spcPts val="600"/>
              </a:spcAft>
              <a:buFont typeface="Arial" panose="020B0604020202020204" pitchFamily="34" charset="0"/>
              <a:buChar char="•"/>
            </a:pPr>
            <a:r>
              <a:rPr lang="de-DE" sz="2000" dirty="0"/>
              <a:t>Das Modell „The </a:t>
            </a:r>
            <a:r>
              <a:rPr lang="de-DE" sz="2000" dirty="0" err="1"/>
              <a:t>Cognitive</a:t>
            </a:r>
            <a:r>
              <a:rPr lang="de-DE" sz="2000" dirty="0"/>
              <a:t> Bias Codex“ (John </a:t>
            </a:r>
            <a:r>
              <a:rPr lang="de-DE" sz="2000" dirty="0" err="1"/>
              <a:t>Manoogian</a:t>
            </a:r>
            <a:r>
              <a:rPr lang="de-DE" sz="2000" dirty="0"/>
              <a:t> III) beschreibt 188 Biases</a:t>
            </a:r>
            <a:r>
              <a:rPr lang="de-DE" sz="2000" baseline="30000" dirty="0"/>
              <a:t>22</a:t>
            </a:r>
          </a:p>
        </p:txBody>
      </p:sp>
      <p:pic>
        <p:nvPicPr>
          <p:cNvPr id="7" name="Grafik 6">
            <a:extLst>
              <a:ext uri="{FF2B5EF4-FFF2-40B4-BE49-F238E27FC236}">
                <a16:creationId xmlns:a16="http://schemas.microsoft.com/office/drawing/2014/main" id="{42EF9113-1AC7-44D6-8466-504D2C7648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1957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3EA1D-7E2A-69C8-A8AE-46E9DE1BBB2E}"/>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D70E3D0-BF81-C56A-08ED-ADE4B31C4C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7C92766E-C0BF-E3FD-2D15-B15B7E51A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D711E1F4-99FB-97AE-186A-6BBA1D792915}"/>
              </a:ext>
            </a:extLst>
          </p:cNvPr>
          <p:cNvSpPr txBox="1"/>
          <p:nvPr/>
        </p:nvSpPr>
        <p:spPr>
          <a:xfrm>
            <a:off x="1530036" y="1238044"/>
            <a:ext cx="8591738" cy="461665"/>
          </a:xfrm>
          <a:prstGeom prst="rect">
            <a:avLst/>
          </a:prstGeom>
          <a:noFill/>
        </p:spPr>
        <p:txBody>
          <a:bodyPr wrap="square" rtlCol="0">
            <a:spAutoFit/>
          </a:bodyPr>
          <a:lstStyle/>
          <a:p>
            <a:r>
              <a:rPr lang="de-DE" sz="2400" b="1" dirty="0"/>
              <a:t>Diskriminierung: Ebenen</a:t>
            </a:r>
          </a:p>
        </p:txBody>
      </p:sp>
      <p:pic>
        <p:nvPicPr>
          <p:cNvPr id="9" name="Grafik 8" descr="Zahnrad Silhouette">
            <a:extLst>
              <a:ext uri="{FF2B5EF4-FFF2-40B4-BE49-F238E27FC236}">
                <a16:creationId xmlns:a16="http://schemas.microsoft.com/office/drawing/2014/main" id="{AED40F07-66ED-0944-6310-98230B0A663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452243">
            <a:off x="1280951" y="3102484"/>
            <a:ext cx="2688771" cy="2688771"/>
          </a:xfrm>
          <a:prstGeom prst="rect">
            <a:avLst/>
          </a:prstGeom>
        </p:spPr>
      </p:pic>
      <p:sp>
        <p:nvSpPr>
          <p:cNvPr id="10" name="Textfeld 9">
            <a:extLst>
              <a:ext uri="{FF2B5EF4-FFF2-40B4-BE49-F238E27FC236}">
                <a16:creationId xmlns:a16="http://schemas.microsoft.com/office/drawing/2014/main" id="{818D4954-FBC2-C779-AF73-09DBECE98AB5}"/>
              </a:ext>
            </a:extLst>
          </p:cNvPr>
          <p:cNvSpPr txBox="1"/>
          <p:nvPr/>
        </p:nvSpPr>
        <p:spPr>
          <a:xfrm>
            <a:off x="813001" y="5336291"/>
            <a:ext cx="2047875" cy="400110"/>
          </a:xfrm>
          <a:prstGeom prst="rect">
            <a:avLst/>
          </a:prstGeom>
          <a:noFill/>
        </p:spPr>
        <p:txBody>
          <a:bodyPr wrap="square" rtlCol="0">
            <a:spAutoFit/>
          </a:bodyPr>
          <a:lstStyle/>
          <a:p>
            <a:r>
              <a:rPr lang="de-DE" sz="2000" dirty="0"/>
              <a:t>individuell</a:t>
            </a:r>
            <a:endParaRPr lang="de-DE" dirty="0"/>
          </a:p>
        </p:txBody>
      </p:sp>
      <p:pic>
        <p:nvPicPr>
          <p:cNvPr id="3" name="Grafik 2" descr="Zahnrad Silhouette">
            <a:extLst>
              <a:ext uri="{FF2B5EF4-FFF2-40B4-BE49-F238E27FC236}">
                <a16:creationId xmlns:a16="http://schemas.microsoft.com/office/drawing/2014/main" id="{0060C32F-F892-BF98-C3E6-EA7EA58CA6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0811999">
            <a:off x="2899578" y="1833228"/>
            <a:ext cx="2688771" cy="2688771"/>
          </a:xfrm>
          <a:prstGeom prst="rect">
            <a:avLst/>
          </a:prstGeom>
        </p:spPr>
      </p:pic>
      <p:sp>
        <p:nvSpPr>
          <p:cNvPr id="7" name="Textfeld 6">
            <a:extLst>
              <a:ext uri="{FF2B5EF4-FFF2-40B4-BE49-F238E27FC236}">
                <a16:creationId xmlns:a16="http://schemas.microsoft.com/office/drawing/2014/main" id="{829C6011-1212-2D03-5C47-01732A90E5A6}"/>
              </a:ext>
            </a:extLst>
          </p:cNvPr>
          <p:cNvSpPr txBox="1"/>
          <p:nvPr/>
        </p:nvSpPr>
        <p:spPr>
          <a:xfrm>
            <a:off x="2145686" y="2124537"/>
            <a:ext cx="2047875" cy="400110"/>
          </a:xfrm>
          <a:prstGeom prst="rect">
            <a:avLst/>
          </a:prstGeom>
          <a:noFill/>
        </p:spPr>
        <p:txBody>
          <a:bodyPr wrap="square" rtlCol="0">
            <a:spAutoFit/>
          </a:bodyPr>
          <a:lstStyle/>
          <a:p>
            <a:r>
              <a:rPr lang="de-DE" sz="2000" dirty="0"/>
              <a:t>institutionell</a:t>
            </a:r>
            <a:endParaRPr lang="de-DE" dirty="0"/>
          </a:p>
        </p:txBody>
      </p:sp>
      <p:pic>
        <p:nvPicPr>
          <p:cNvPr id="11" name="Grafik 10">
            <a:extLst>
              <a:ext uri="{FF2B5EF4-FFF2-40B4-BE49-F238E27FC236}">
                <a16:creationId xmlns:a16="http://schemas.microsoft.com/office/drawing/2014/main" id="{9FBA6F9B-CC04-41A2-BF91-B70B79F511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002382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34735-F852-91F8-38DD-65E37F3B6A8D}"/>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0D67738D-2EE9-0B9B-31AF-B1A41E7ACD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D9EE78CE-39B2-DE49-6BCE-803D7B78AD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3B160F5A-57B7-8176-C630-E0C67C6D5A65}"/>
              </a:ext>
            </a:extLst>
          </p:cNvPr>
          <p:cNvSpPr txBox="1"/>
          <p:nvPr/>
        </p:nvSpPr>
        <p:spPr>
          <a:xfrm>
            <a:off x="1530036" y="1238044"/>
            <a:ext cx="8591738" cy="461665"/>
          </a:xfrm>
          <a:prstGeom prst="rect">
            <a:avLst/>
          </a:prstGeom>
          <a:noFill/>
        </p:spPr>
        <p:txBody>
          <a:bodyPr wrap="square" rtlCol="0">
            <a:spAutoFit/>
          </a:bodyPr>
          <a:lstStyle/>
          <a:p>
            <a:r>
              <a:rPr lang="de-DE" sz="2400" b="1" dirty="0"/>
              <a:t>Diskriminierung: Institutionelle Ebene</a:t>
            </a:r>
          </a:p>
        </p:txBody>
      </p:sp>
      <p:sp>
        <p:nvSpPr>
          <p:cNvPr id="3" name="Textfeld 2">
            <a:extLst>
              <a:ext uri="{FF2B5EF4-FFF2-40B4-BE49-F238E27FC236}">
                <a16:creationId xmlns:a16="http://schemas.microsoft.com/office/drawing/2014/main" id="{8DA93AA0-08AF-AE44-5EF1-B5C16C20BC37}"/>
              </a:ext>
            </a:extLst>
          </p:cNvPr>
          <p:cNvSpPr txBox="1"/>
          <p:nvPr/>
        </p:nvSpPr>
        <p:spPr>
          <a:xfrm>
            <a:off x="1530036" y="1900120"/>
            <a:ext cx="8682779" cy="2352952"/>
          </a:xfrm>
          <a:prstGeom prst="rect">
            <a:avLst/>
          </a:prstGeom>
          <a:noFill/>
        </p:spPr>
        <p:txBody>
          <a:bodyPr wrap="square" rtlCol="0">
            <a:spAutoFit/>
          </a:bodyPr>
          <a:lstStyle/>
          <a:p>
            <a:pPr>
              <a:lnSpc>
                <a:spcPct val="150000"/>
              </a:lnSpc>
              <a:spcBef>
                <a:spcPts val="0"/>
              </a:spcBef>
              <a:spcAft>
                <a:spcPts val="600"/>
              </a:spcAft>
            </a:pPr>
            <a:r>
              <a:rPr lang="de-DE" sz="2000" dirty="0"/>
              <a:t>Abläufe, Verfahren und strukturelle Barrieren in Organisationen, die oft unsichtbar sind, führen zu Benachteiligung. Es kann sich um gesetzliche und administrative Regelungen oder Verfahrensabläufe handeln, die gewachsen sind und sich „etabliert“ haben. Auch hier können Diskriminierungen bewusst und unbewusst geschehen.</a:t>
            </a:r>
          </a:p>
        </p:txBody>
      </p:sp>
      <p:pic>
        <p:nvPicPr>
          <p:cNvPr id="9" name="Grafik 8" descr="Verwirrte Person mit einfarbiger Füllung">
            <a:extLst>
              <a:ext uri="{FF2B5EF4-FFF2-40B4-BE49-F238E27FC236}">
                <a16:creationId xmlns:a16="http://schemas.microsoft.com/office/drawing/2014/main" id="{96125605-077B-4ED4-E372-17C983FB4E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299003" y="4269236"/>
            <a:ext cx="1121789" cy="1121789"/>
          </a:xfrm>
          <a:prstGeom prst="rect">
            <a:avLst/>
          </a:prstGeom>
        </p:spPr>
      </p:pic>
      <p:cxnSp>
        <p:nvCxnSpPr>
          <p:cNvPr id="10" name="Gerade Verbindung mit Pfeil 9">
            <a:extLst>
              <a:ext uri="{FF2B5EF4-FFF2-40B4-BE49-F238E27FC236}">
                <a16:creationId xmlns:a16="http://schemas.microsoft.com/office/drawing/2014/main" id="{3991DC38-8438-D444-A616-686C2363C416}"/>
              </a:ext>
            </a:extLst>
          </p:cNvPr>
          <p:cNvCxnSpPr/>
          <p:nvPr/>
        </p:nvCxnSpPr>
        <p:spPr>
          <a:xfrm>
            <a:off x="7243042" y="4830130"/>
            <a:ext cx="913133"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13" name="Grafik 12" descr="Callcenter Silhouette">
            <a:extLst>
              <a:ext uri="{FF2B5EF4-FFF2-40B4-BE49-F238E27FC236}">
                <a16:creationId xmlns:a16="http://schemas.microsoft.com/office/drawing/2014/main" id="{5DEE5FA2-9DDA-0DD3-D8D1-6C4D94D7C2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82628" y="3940518"/>
            <a:ext cx="914400" cy="914400"/>
          </a:xfrm>
          <a:prstGeom prst="rect">
            <a:avLst/>
          </a:prstGeom>
        </p:spPr>
      </p:pic>
      <p:pic>
        <p:nvPicPr>
          <p:cNvPr id="14" name="Grafik 13" descr="Ursache und Wirkung Silhouette">
            <a:extLst>
              <a:ext uri="{FF2B5EF4-FFF2-40B4-BE49-F238E27FC236}">
                <a16:creationId xmlns:a16="http://schemas.microsoft.com/office/drawing/2014/main" id="{B728D9C3-7557-AE6A-2ED0-61409950EE1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20985" y="4762062"/>
            <a:ext cx="914400" cy="914400"/>
          </a:xfrm>
          <a:prstGeom prst="rect">
            <a:avLst/>
          </a:prstGeom>
        </p:spPr>
      </p:pic>
      <p:pic>
        <p:nvPicPr>
          <p:cNvPr id="15" name="Grafik 14" descr="Prüfliste Silhouette">
            <a:extLst>
              <a:ext uri="{FF2B5EF4-FFF2-40B4-BE49-F238E27FC236}">
                <a16:creationId xmlns:a16="http://schemas.microsoft.com/office/drawing/2014/main" id="{36FFE2CB-2748-6456-7B26-89A1A4CFE4F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070595" y="4830130"/>
            <a:ext cx="914400" cy="914400"/>
          </a:xfrm>
          <a:prstGeom prst="rect">
            <a:avLst/>
          </a:prstGeom>
        </p:spPr>
      </p:pic>
      <p:pic>
        <p:nvPicPr>
          <p:cNvPr id="16" name="Grafik 15" descr="Gebäude Silhouette">
            <a:extLst>
              <a:ext uri="{FF2B5EF4-FFF2-40B4-BE49-F238E27FC236}">
                <a16:creationId xmlns:a16="http://schemas.microsoft.com/office/drawing/2014/main" id="{7530F6E5-1D98-3230-ED85-2564C6BB5AB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226944" y="3766480"/>
            <a:ext cx="1991164" cy="1991164"/>
          </a:xfrm>
          <a:prstGeom prst="rect">
            <a:avLst/>
          </a:prstGeom>
        </p:spPr>
      </p:pic>
      <p:pic>
        <p:nvPicPr>
          <p:cNvPr id="17" name="Grafik 16">
            <a:extLst>
              <a:ext uri="{FF2B5EF4-FFF2-40B4-BE49-F238E27FC236}">
                <a16:creationId xmlns:a16="http://schemas.microsoft.com/office/drawing/2014/main" id="{0F2F2F23-EF20-48A9-8229-4DBA1C4EC61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286885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FE7DD-53AB-C3D3-1A95-2D85383407C7}"/>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1548619-EA86-5F8F-4C57-1E495C0913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EA58C218-FD9F-6638-D05D-1F02541286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2FCAA00F-77C0-B19A-F738-D68EBAF306B9}"/>
              </a:ext>
            </a:extLst>
          </p:cNvPr>
          <p:cNvSpPr txBox="1"/>
          <p:nvPr/>
        </p:nvSpPr>
        <p:spPr>
          <a:xfrm>
            <a:off x="1530036" y="1238044"/>
            <a:ext cx="8591738" cy="461665"/>
          </a:xfrm>
          <a:prstGeom prst="rect">
            <a:avLst/>
          </a:prstGeom>
          <a:noFill/>
        </p:spPr>
        <p:txBody>
          <a:bodyPr wrap="square" rtlCol="0">
            <a:spAutoFit/>
          </a:bodyPr>
          <a:lstStyle/>
          <a:p>
            <a:r>
              <a:rPr lang="de-DE" sz="2400" b="1" dirty="0"/>
              <a:t>Diskriminierung: Ebenen</a:t>
            </a:r>
          </a:p>
        </p:txBody>
      </p:sp>
      <p:pic>
        <p:nvPicPr>
          <p:cNvPr id="9" name="Grafik 8" descr="Zahnrad Silhouette">
            <a:extLst>
              <a:ext uri="{FF2B5EF4-FFF2-40B4-BE49-F238E27FC236}">
                <a16:creationId xmlns:a16="http://schemas.microsoft.com/office/drawing/2014/main" id="{C880BA00-C1D4-14F5-7F37-4D293D01FE9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452243">
            <a:off x="1280951" y="3102484"/>
            <a:ext cx="2688771" cy="2688771"/>
          </a:xfrm>
          <a:prstGeom prst="rect">
            <a:avLst/>
          </a:prstGeom>
        </p:spPr>
      </p:pic>
      <p:sp>
        <p:nvSpPr>
          <p:cNvPr id="10" name="Textfeld 9">
            <a:extLst>
              <a:ext uri="{FF2B5EF4-FFF2-40B4-BE49-F238E27FC236}">
                <a16:creationId xmlns:a16="http://schemas.microsoft.com/office/drawing/2014/main" id="{4FF9907C-A81A-C6DC-8B61-E869F7C7D775}"/>
              </a:ext>
            </a:extLst>
          </p:cNvPr>
          <p:cNvSpPr txBox="1"/>
          <p:nvPr/>
        </p:nvSpPr>
        <p:spPr>
          <a:xfrm>
            <a:off x="813001" y="5336291"/>
            <a:ext cx="2047875" cy="400110"/>
          </a:xfrm>
          <a:prstGeom prst="rect">
            <a:avLst/>
          </a:prstGeom>
          <a:noFill/>
        </p:spPr>
        <p:txBody>
          <a:bodyPr wrap="square" rtlCol="0">
            <a:spAutoFit/>
          </a:bodyPr>
          <a:lstStyle/>
          <a:p>
            <a:r>
              <a:rPr lang="de-DE" sz="2000" dirty="0"/>
              <a:t>individuell</a:t>
            </a:r>
            <a:endParaRPr lang="de-DE" dirty="0"/>
          </a:p>
        </p:txBody>
      </p:sp>
      <p:pic>
        <p:nvPicPr>
          <p:cNvPr id="3" name="Grafik 2" descr="Zahnrad Silhouette">
            <a:extLst>
              <a:ext uri="{FF2B5EF4-FFF2-40B4-BE49-F238E27FC236}">
                <a16:creationId xmlns:a16="http://schemas.microsoft.com/office/drawing/2014/main" id="{F4C87E55-BB0E-380C-AA84-C4D44C46B37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0811999">
            <a:off x="2899578" y="1833228"/>
            <a:ext cx="2688771" cy="2688771"/>
          </a:xfrm>
          <a:prstGeom prst="rect">
            <a:avLst/>
          </a:prstGeom>
        </p:spPr>
      </p:pic>
      <p:sp>
        <p:nvSpPr>
          <p:cNvPr id="7" name="Textfeld 6">
            <a:extLst>
              <a:ext uri="{FF2B5EF4-FFF2-40B4-BE49-F238E27FC236}">
                <a16:creationId xmlns:a16="http://schemas.microsoft.com/office/drawing/2014/main" id="{6D3D7174-BCFC-96FD-2A65-5F61A3D3D832}"/>
              </a:ext>
            </a:extLst>
          </p:cNvPr>
          <p:cNvSpPr txBox="1"/>
          <p:nvPr/>
        </p:nvSpPr>
        <p:spPr>
          <a:xfrm>
            <a:off x="2145686" y="2124537"/>
            <a:ext cx="2047875" cy="400110"/>
          </a:xfrm>
          <a:prstGeom prst="rect">
            <a:avLst/>
          </a:prstGeom>
          <a:noFill/>
        </p:spPr>
        <p:txBody>
          <a:bodyPr wrap="square" rtlCol="0">
            <a:spAutoFit/>
          </a:bodyPr>
          <a:lstStyle/>
          <a:p>
            <a:r>
              <a:rPr lang="de-DE" sz="2000" dirty="0"/>
              <a:t>institutionell</a:t>
            </a:r>
            <a:endParaRPr lang="de-DE" dirty="0"/>
          </a:p>
        </p:txBody>
      </p:sp>
      <p:pic>
        <p:nvPicPr>
          <p:cNvPr id="8" name="Grafik 7" descr="Zahnrad Silhouette">
            <a:extLst>
              <a:ext uri="{FF2B5EF4-FFF2-40B4-BE49-F238E27FC236}">
                <a16:creationId xmlns:a16="http://schemas.microsoft.com/office/drawing/2014/main" id="{8A3FC51A-F0BD-8B35-E3BB-F8D25648620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21169719">
            <a:off x="4751614" y="2545893"/>
            <a:ext cx="2688771" cy="2688771"/>
          </a:xfrm>
          <a:prstGeom prst="rect">
            <a:avLst/>
          </a:prstGeom>
        </p:spPr>
      </p:pic>
      <p:sp>
        <p:nvSpPr>
          <p:cNvPr id="11" name="Textfeld 10">
            <a:extLst>
              <a:ext uri="{FF2B5EF4-FFF2-40B4-BE49-F238E27FC236}">
                <a16:creationId xmlns:a16="http://schemas.microsoft.com/office/drawing/2014/main" id="{0BB7AEB8-83D1-C0C5-C465-D02305BD5773}"/>
              </a:ext>
            </a:extLst>
          </p:cNvPr>
          <p:cNvSpPr txBox="1"/>
          <p:nvPr/>
        </p:nvSpPr>
        <p:spPr>
          <a:xfrm>
            <a:off x="4903037" y="5033614"/>
            <a:ext cx="2363526" cy="830997"/>
          </a:xfrm>
          <a:prstGeom prst="rect">
            <a:avLst/>
          </a:prstGeom>
          <a:noFill/>
        </p:spPr>
        <p:txBody>
          <a:bodyPr wrap="square" rtlCol="0">
            <a:spAutoFit/>
          </a:bodyPr>
          <a:lstStyle/>
          <a:p>
            <a:r>
              <a:rPr lang="de-DE" dirty="0"/>
              <a:t>gesellschaftlich /symbolisch</a:t>
            </a:r>
          </a:p>
        </p:txBody>
      </p:sp>
      <p:pic>
        <p:nvPicPr>
          <p:cNvPr id="12" name="Grafik 11">
            <a:extLst>
              <a:ext uri="{FF2B5EF4-FFF2-40B4-BE49-F238E27FC236}">
                <a16:creationId xmlns:a16="http://schemas.microsoft.com/office/drawing/2014/main" id="{EDEF8707-2489-43B6-A7C4-3BEAB3CBCC2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90158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1001B-2E6A-43E6-BFAD-FCAD178F2780}"/>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06FEF957-6517-AE9F-4BBF-FFEC94699BF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5849EE9C-426C-80FB-59EF-9F4C974B3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30D538F3-EFFB-AA1F-69C0-D2260CE26CA2}"/>
              </a:ext>
            </a:extLst>
          </p:cNvPr>
          <p:cNvSpPr txBox="1"/>
          <p:nvPr/>
        </p:nvSpPr>
        <p:spPr>
          <a:xfrm>
            <a:off x="1530036" y="1238044"/>
            <a:ext cx="8591738" cy="461665"/>
          </a:xfrm>
          <a:prstGeom prst="rect">
            <a:avLst/>
          </a:prstGeom>
          <a:noFill/>
        </p:spPr>
        <p:txBody>
          <a:bodyPr wrap="square" rtlCol="0">
            <a:spAutoFit/>
          </a:bodyPr>
          <a:lstStyle/>
          <a:p>
            <a:r>
              <a:rPr lang="de-DE" sz="2400" b="1" dirty="0"/>
              <a:t>Diskriminierung: gesellschaftliche und diskursive Ebene</a:t>
            </a:r>
          </a:p>
        </p:txBody>
      </p:sp>
      <p:sp>
        <p:nvSpPr>
          <p:cNvPr id="3" name="Textfeld 2">
            <a:extLst>
              <a:ext uri="{FF2B5EF4-FFF2-40B4-BE49-F238E27FC236}">
                <a16:creationId xmlns:a16="http://schemas.microsoft.com/office/drawing/2014/main" id="{A1696781-43C4-3E84-4400-8D78187026BC}"/>
              </a:ext>
            </a:extLst>
          </p:cNvPr>
          <p:cNvSpPr txBox="1"/>
          <p:nvPr/>
        </p:nvSpPr>
        <p:spPr>
          <a:xfrm>
            <a:off x="1530036" y="1900120"/>
            <a:ext cx="9766037" cy="1891287"/>
          </a:xfrm>
          <a:prstGeom prst="rect">
            <a:avLst/>
          </a:prstGeom>
          <a:noFill/>
        </p:spPr>
        <p:txBody>
          <a:bodyPr wrap="square" rtlCol="0">
            <a:spAutoFit/>
          </a:bodyPr>
          <a:lstStyle/>
          <a:p>
            <a:pPr>
              <a:lnSpc>
                <a:spcPct val="150000"/>
              </a:lnSpc>
              <a:spcBef>
                <a:spcPts val="0"/>
              </a:spcBef>
              <a:spcAft>
                <a:spcPts val="600"/>
              </a:spcAft>
            </a:pPr>
            <a:r>
              <a:rPr lang="de-DE" sz="2000" dirty="0"/>
              <a:t>Diskriminierungen werden durch gesellschaftliche Norm- und Wertvorstellungen hergestellt. Das Denken, Sprechen und Darstellen in der Wissenschaft, in der Literatur und im Bildungskanon, in den Medien und der Politik oder unter </a:t>
            </a:r>
            <a:r>
              <a:rPr lang="de-DE" sz="2000" dirty="0" err="1"/>
              <a:t>Kolleg:innen</a:t>
            </a:r>
            <a:r>
              <a:rPr lang="de-DE" sz="2000" dirty="0"/>
              <a:t> produziert und reproduziert diese.</a:t>
            </a:r>
          </a:p>
        </p:txBody>
      </p:sp>
      <p:pic>
        <p:nvPicPr>
          <p:cNvPr id="9" name="Grafik 8" descr="Verwirrte Person mit einfarbiger Füllung">
            <a:extLst>
              <a:ext uri="{FF2B5EF4-FFF2-40B4-BE49-F238E27FC236}">
                <a16:creationId xmlns:a16="http://schemas.microsoft.com/office/drawing/2014/main" id="{D41953D8-E93A-D73A-25A1-C09A61CFF0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96470" y="3787627"/>
            <a:ext cx="1121789" cy="1121789"/>
          </a:xfrm>
          <a:prstGeom prst="rect">
            <a:avLst/>
          </a:prstGeom>
        </p:spPr>
      </p:pic>
      <p:cxnSp>
        <p:nvCxnSpPr>
          <p:cNvPr id="10" name="Gerade Verbindung mit Pfeil 9">
            <a:extLst>
              <a:ext uri="{FF2B5EF4-FFF2-40B4-BE49-F238E27FC236}">
                <a16:creationId xmlns:a16="http://schemas.microsoft.com/office/drawing/2014/main" id="{AE742F09-3FB8-EB5D-1156-8C5F4CFF9698}"/>
              </a:ext>
            </a:extLst>
          </p:cNvPr>
          <p:cNvCxnSpPr/>
          <p:nvPr/>
        </p:nvCxnSpPr>
        <p:spPr>
          <a:xfrm>
            <a:off x="7401166" y="4338996"/>
            <a:ext cx="913133"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12" name="Grafik 11" descr="Person Krone männlich Silhouette">
            <a:extLst>
              <a:ext uri="{FF2B5EF4-FFF2-40B4-BE49-F238E27FC236}">
                <a16:creationId xmlns:a16="http://schemas.microsoft.com/office/drawing/2014/main" id="{90EB6025-D4A1-463D-EDE2-CBD619CD997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04888" y="4972341"/>
            <a:ext cx="744159" cy="744159"/>
          </a:xfrm>
          <a:prstGeom prst="rect">
            <a:avLst/>
          </a:prstGeom>
        </p:spPr>
      </p:pic>
      <p:pic>
        <p:nvPicPr>
          <p:cNvPr id="13" name="Grafik 12" descr="Bücher Silhouette">
            <a:extLst>
              <a:ext uri="{FF2B5EF4-FFF2-40B4-BE49-F238E27FC236}">
                <a16:creationId xmlns:a16="http://schemas.microsoft.com/office/drawing/2014/main" id="{7EBB3393-C67C-F309-EBEF-44656DB510E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84416" y="4118966"/>
            <a:ext cx="744158" cy="744158"/>
          </a:xfrm>
          <a:prstGeom prst="rect">
            <a:avLst/>
          </a:prstGeom>
        </p:spPr>
      </p:pic>
      <p:pic>
        <p:nvPicPr>
          <p:cNvPr id="14" name="Grafik 13" descr="Klassenzimmer Silhouette">
            <a:extLst>
              <a:ext uri="{FF2B5EF4-FFF2-40B4-BE49-F238E27FC236}">
                <a16:creationId xmlns:a16="http://schemas.microsoft.com/office/drawing/2014/main" id="{EB11DDE1-FCC0-AEE2-DCE6-1FF5AD97927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261560" y="4956053"/>
            <a:ext cx="740262" cy="740262"/>
          </a:xfrm>
          <a:prstGeom prst="rect">
            <a:avLst/>
          </a:prstGeom>
        </p:spPr>
      </p:pic>
      <p:pic>
        <p:nvPicPr>
          <p:cNvPr id="15" name="Grafik 14" descr="Waage der Justitia Silhouette">
            <a:extLst>
              <a:ext uri="{FF2B5EF4-FFF2-40B4-BE49-F238E27FC236}">
                <a16:creationId xmlns:a16="http://schemas.microsoft.com/office/drawing/2014/main" id="{A45AE3B3-ADFD-7A18-FA18-A93CEDE123C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420797" y="4839243"/>
            <a:ext cx="740261" cy="740261"/>
          </a:xfrm>
          <a:prstGeom prst="rect">
            <a:avLst/>
          </a:prstGeom>
        </p:spPr>
      </p:pic>
      <p:pic>
        <p:nvPicPr>
          <p:cNvPr id="16" name="Grafik 15" descr="Bank Silhouette">
            <a:extLst>
              <a:ext uri="{FF2B5EF4-FFF2-40B4-BE49-F238E27FC236}">
                <a16:creationId xmlns:a16="http://schemas.microsoft.com/office/drawing/2014/main" id="{D28C1380-1948-BCC0-5D87-693BCC80346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256455" y="4170959"/>
            <a:ext cx="740261" cy="740261"/>
          </a:xfrm>
          <a:prstGeom prst="rect">
            <a:avLst/>
          </a:prstGeom>
        </p:spPr>
      </p:pic>
      <p:pic>
        <p:nvPicPr>
          <p:cNvPr id="17" name="Grafik 16" descr="Kundenbewertung Silhouette">
            <a:extLst>
              <a:ext uri="{FF2B5EF4-FFF2-40B4-BE49-F238E27FC236}">
                <a16:creationId xmlns:a16="http://schemas.microsoft.com/office/drawing/2014/main" id="{23BAC1D4-0D6F-35BD-B034-BED0427E4F9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151216" y="3424201"/>
            <a:ext cx="744158" cy="744158"/>
          </a:xfrm>
          <a:prstGeom prst="rect">
            <a:avLst/>
          </a:prstGeom>
        </p:spPr>
      </p:pic>
      <p:pic>
        <p:nvPicPr>
          <p:cNvPr id="18" name="Grafik 17" descr="Dokument Silhouette">
            <a:extLst>
              <a:ext uri="{FF2B5EF4-FFF2-40B4-BE49-F238E27FC236}">
                <a16:creationId xmlns:a16="http://schemas.microsoft.com/office/drawing/2014/main" id="{07D97321-12B4-9321-9A4F-9B97F9786840}"/>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252565" y="3416997"/>
            <a:ext cx="744158" cy="744158"/>
          </a:xfrm>
          <a:prstGeom prst="rect">
            <a:avLst/>
          </a:prstGeom>
        </p:spPr>
      </p:pic>
      <p:pic>
        <p:nvPicPr>
          <p:cNvPr id="19" name="Grafik 18" descr="Computer Silhouette">
            <a:extLst>
              <a:ext uri="{FF2B5EF4-FFF2-40B4-BE49-F238E27FC236}">
                <a16:creationId xmlns:a16="http://schemas.microsoft.com/office/drawing/2014/main" id="{4F9D02BC-C88B-9576-595F-D3F00B0CCF0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4397133" y="4100308"/>
            <a:ext cx="740261" cy="740261"/>
          </a:xfrm>
          <a:prstGeom prst="rect">
            <a:avLst/>
          </a:prstGeom>
        </p:spPr>
      </p:pic>
      <p:pic>
        <p:nvPicPr>
          <p:cNvPr id="20" name="Grafik 19" descr="Videokamera Silhouette">
            <a:extLst>
              <a:ext uri="{FF2B5EF4-FFF2-40B4-BE49-F238E27FC236}">
                <a16:creationId xmlns:a16="http://schemas.microsoft.com/office/drawing/2014/main" id="{EF05AFCD-62A4-9C81-3A0B-D0F9235F8FED}"/>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412035" y="3370631"/>
            <a:ext cx="740261" cy="740261"/>
          </a:xfrm>
          <a:prstGeom prst="rect">
            <a:avLst/>
          </a:prstGeom>
        </p:spPr>
      </p:pic>
      <p:pic>
        <p:nvPicPr>
          <p:cNvPr id="21" name="Grafik 20">
            <a:extLst>
              <a:ext uri="{FF2B5EF4-FFF2-40B4-BE49-F238E27FC236}">
                <a16:creationId xmlns:a16="http://schemas.microsoft.com/office/drawing/2014/main" id="{978481DE-380D-4D29-96F6-8E028EAE8A1D}"/>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3372750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67602-4C56-8093-8474-57A5A76979B9}"/>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DDCE8CCA-5505-594F-0FF9-87BA37557E6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EA8BAFAD-C9D0-7A01-2E7E-F1B2FB5E3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5AED483D-3745-6B6C-E239-892C68A5FCBB}"/>
              </a:ext>
            </a:extLst>
          </p:cNvPr>
          <p:cNvSpPr txBox="1"/>
          <p:nvPr/>
        </p:nvSpPr>
        <p:spPr>
          <a:xfrm>
            <a:off x="1530036" y="1238044"/>
            <a:ext cx="8591738" cy="461665"/>
          </a:xfrm>
          <a:prstGeom prst="rect">
            <a:avLst/>
          </a:prstGeom>
          <a:noFill/>
        </p:spPr>
        <p:txBody>
          <a:bodyPr wrap="square" rtlCol="0">
            <a:spAutoFit/>
          </a:bodyPr>
          <a:lstStyle/>
          <a:p>
            <a:r>
              <a:rPr lang="de-DE" sz="2400" b="1" dirty="0"/>
              <a:t>Diskriminierung: Ebenen</a:t>
            </a:r>
          </a:p>
        </p:txBody>
      </p:sp>
      <p:pic>
        <p:nvPicPr>
          <p:cNvPr id="9" name="Grafik 8" descr="Zahnrad Silhouette">
            <a:extLst>
              <a:ext uri="{FF2B5EF4-FFF2-40B4-BE49-F238E27FC236}">
                <a16:creationId xmlns:a16="http://schemas.microsoft.com/office/drawing/2014/main" id="{A9B9F180-0E9E-8367-FFA9-2F151B2252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452243">
            <a:off x="1280951" y="3102484"/>
            <a:ext cx="2688771" cy="2688771"/>
          </a:xfrm>
          <a:prstGeom prst="rect">
            <a:avLst/>
          </a:prstGeom>
        </p:spPr>
      </p:pic>
      <p:sp>
        <p:nvSpPr>
          <p:cNvPr id="10" name="Textfeld 9">
            <a:extLst>
              <a:ext uri="{FF2B5EF4-FFF2-40B4-BE49-F238E27FC236}">
                <a16:creationId xmlns:a16="http://schemas.microsoft.com/office/drawing/2014/main" id="{B07AE798-F0C3-C0E6-994C-3FEB7FAEBD56}"/>
              </a:ext>
            </a:extLst>
          </p:cNvPr>
          <p:cNvSpPr txBox="1"/>
          <p:nvPr/>
        </p:nvSpPr>
        <p:spPr>
          <a:xfrm>
            <a:off x="813001" y="5336291"/>
            <a:ext cx="2047875" cy="400110"/>
          </a:xfrm>
          <a:prstGeom prst="rect">
            <a:avLst/>
          </a:prstGeom>
          <a:noFill/>
        </p:spPr>
        <p:txBody>
          <a:bodyPr wrap="square" rtlCol="0">
            <a:spAutoFit/>
          </a:bodyPr>
          <a:lstStyle/>
          <a:p>
            <a:r>
              <a:rPr lang="de-DE" sz="2000" dirty="0"/>
              <a:t>individuell</a:t>
            </a:r>
            <a:endParaRPr lang="de-DE" dirty="0"/>
          </a:p>
        </p:txBody>
      </p:sp>
      <p:pic>
        <p:nvPicPr>
          <p:cNvPr id="3" name="Grafik 2" descr="Zahnrad Silhouette">
            <a:extLst>
              <a:ext uri="{FF2B5EF4-FFF2-40B4-BE49-F238E27FC236}">
                <a16:creationId xmlns:a16="http://schemas.microsoft.com/office/drawing/2014/main" id="{DF5E6C28-ACCC-2E3D-AD32-DDE416421E1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0811999">
            <a:off x="2899578" y="1833228"/>
            <a:ext cx="2688771" cy="2688771"/>
          </a:xfrm>
          <a:prstGeom prst="rect">
            <a:avLst/>
          </a:prstGeom>
        </p:spPr>
      </p:pic>
      <p:sp>
        <p:nvSpPr>
          <p:cNvPr id="7" name="Textfeld 6">
            <a:extLst>
              <a:ext uri="{FF2B5EF4-FFF2-40B4-BE49-F238E27FC236}">
                <a16:creationId xmlns:a16="http://schemas.microsoft.com/office/drawing/2014/main" id="{35C05A4B-5B03-7354-562D-270DE36BC6FD}"/>
              </a:ext>
            </a:extLst>
          </p:cNvPr>
          <p:cNvSpPr txBox="1"/>
          <p:nvPr/>
        </p:nvSpPr>
        <p:spPr>
          <a:xfrm>
            <a:off x="2145686" y="2124537"/>
            <a:ext cx="2047875" cy="400110"/>
          </a:xfrm>
          <a:prstGeom prst="rect">
            <a:avLst/>
          </a:prstGeom>
          <a:noFill/>
        </p:spPr>
        <p:txBody>
          <a:bodyPr wrap="square" rtlCol="0">
            <a:spAutoFit/>
          </a:bodyPr>
          <a:lstStyle/>
          <a:p>
            <a:r>
              <a:rPr lang="de-DE" sz="2000" dirty="0"/>
              <a:t>institutionell</a:t>
            </a:r>
            <a:endParaRPr lang="de-DE" dirty="0"/>
          </a:p>
        </p:txBody>
      </p:sp>
      <p:pic>
        <p:nvPicPr>
          <p:cNvPr id="8" name="Grafik 7" descr="Zahnrad Silhouette">
            <a:extLst>
              <a:ext uri="{FF2B5EF4-FFF2-40B4-BE49-F238E27FC236}">
                <a16:creationId xmlns:a16="http://schemas.microsoft.com/office/drawing/2014/main" id="{A207C94D-AE62-8809-81F0-5098324E6C7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21169719">
            <a:off x="4751614" y="2545893"/>
            <a:ext cx="2688771" cy="2688771"/>
          </a:xfrm>
          <a:prstGeom prst="rect">
            <a:avLst/>
          </a:prstGeom>
        </p:spPr>
      </p:pic>
      <p:sp>
        <p:nvSpPr>
          <p:cNvPr id="11" name="Textfeld 10">
            <a:extLst>
              <a:ext uri="{FF2B5EF4-FFF2-40B4-BE49-F238E27FC236}">
                <a16:creationId xmlns:a16="http://schemas.microsoft.com/office/drawing/2014/main" id="{D1B7324C-1762-45E3-1227-0CA7E1F4E088}"/>
              </a:ext>
            </a:extLst>
          </p:cNvPr>
          <p:cNvSpPr txBox="1"/>
          <p:nvPr/>
        </p:nvSpPr>
        <p:spPr>
          <a:xfrm>
            <a:off x="4903037" y="5033614"/>
            <a:ext cx="2363526" cy="646331"/>
          </a:xfrm>
          <a:prstGeom prst="rect">
            <a:avLst/>
          </a:prstGeom>
          <a:noFill/>
        </p:spPr>
        <p:txBody>
          <a:bodyPr wrap="square" rtlCol="0">
            <a:spAutoFit/>
          </a:bodyPr>
          <a:lstStyle/>
          <a:p>
            <a:r>
              <a:rPr lang="de-DE" dirty="0"/>
              <a:t>gesellschaftlich /diskursiv</a:t>
            </a:r>
          </a:p>
        </p:txBody>
      </p:sp>
      <p:sp>
        <p:nvSpPr>
          <p:cNvPr id="12" name="Geschweifte Klammer rechts 11">
            <a:extLst>
              <a:ext uri="{FF2B5EF4-FFF2-40B4-BE49-F238E27FC236}">
                <a16:creationId xmlns:a16="http://schemas.microsoft.com/office/drawing/2014/main" id="{E030B234-E3B5-23CF-A650-DF80E1E1BAC2}"/>
              </a:ext>
            </a:extLst>
          </p:cNvPr>
          <p:cNvSpPr/>
          <p:nvPr/>
        </p:nvSpPr>
        <p:spPr>
          <a:xfrm>
            <a:off x="6903056" y="1962188"/>
            <a:ext cx="1085850" cy="3921376"/>
          </a:xfrm>
          <a:prstGeom prst="rightBrace">
            <a:avLst>
              <a:gd name="adj1" fmla="val 50438"/>
              <a:gd name="adj2" fmla="val 50000"/>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pic>
        <p:nvPicPr>
          <p:cNvPr id="13" name="Grafik 12" descr="Pyramide mit Ebenen Silhouette">
            <a:extLst>
              <a:ext uri="{FF2B5EF4-FFF2-40B4-BE49-F238E27FC236}">
                <a16:creationId xmlns:a16="http://schemas.microsoft.com/office/drawing/2014/main" id="{B82803E5-25AB-4C3A-3CC2-257AECEEE95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26546" y="3035020"/>
            <a:ext cx="2701381" cy="2701381"/>
          </a:xfrm>
          <a:prstGeom prst="rect">
            <a:avLst/>
          </a:prstGeom>
        </p:spPr>
      </p:pic>
      <p:sp>
        <p:nvSpPr>
          <p:cNvPr id="14" name="Textfeld 13">
            <a:extLst>
              <a:ext uri="{FF2B5EF4-FFF2-40B4-BE49-F238E27FC236}">
                <a16:creationId xmlns:a16="http://schemas.microsoft.com/office/drawing/2014/main" id="{BEB71372-BDD6-B4CA-CB5E-DCD771C68BD4}"/>
              </a:ext>
            </a:extLst>
          </p:cNvPr>
          <p:cNvSpPr txBox="1"/>
          <p:nvPr/>
        </p:nvSpPr>
        <p:spPr>
          <a:xfrm>
            <a:off x="8541439" y="2524647"/>
            <a:ext cx="2311400" cy="646331"/>
          </a:xfrm>
          <a:prstGeom prst="rect">
            <a:avLst/>
          </a:prstGeom>
          <a:noFill/>
        </p:spPr>
        <p:txBody>
          <a:bodyPr wrap="square" rtlCol="0">
            <a:spAutoFit/>
          </a:bodyPr>
          <a:lstStyle/>
          <a:p>
            <a:pPr algn="ctr"/>
            <a:r>
              <a:rPr lang="de-DE" b="1" dirty="0"/>
              <a:t>Strukturelle Diskriminierung</a:t>
            </a:r>
          </a:p>
        </p:txBody>
      </p:sp>
      <p:pic>
        <p:nvPicPr>
          <p:cNvPr id="15" name="Grafik 14">
            <a:extLst>
              <a:ext uri="{FF2B5EF4-FFF2-40B4-BE49-F238E27FC236}">
                <a16:creationId xmlns:a16="http://schemas.microsoft.com/office/drawing/2014/main" id="{5F2BE39F-0E82-478D-9CB1-8B35B8A79B4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336167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P spid="11" grpId="0"/>
      <p:bldP spid="12" grpId="0" animBg="1"/>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28EB9-23FD-8CF6-AFA9-8A03A9A29700}"/>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0D981AD-E24A-5DF2-1B6C-6AD7B016F7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FCB20506-A4EE-7B2B-71F1-21105C54A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64D04835-2E61-7ADB-52D0-63DE145FF007}"/>
              </a:ext>
            </a:extLst>
          </p:cNvPr>
          <p:cNvSpPr txBox="1"/>
          <p:nvPr/>
        </p:nvSpPr>
        <p:spPr>
          <a:xfrm>
            <a:off x="1530036" y="1238044"/>
            <a:ext cx="8591738" cy="461665"/>
          </a:xfrm>
          <a:prstGeom prst="rect">
            <a:avLst/>
          </a:prstGeom>
          <a:noFill/>
        </p:spPr>
        <p:txBody>
          <a:bodyPr wrap="square" rtlCol="0">
            <a:spAutoFit/>
          </a:bodyPr>
          <a:lstStyle/>
          <a:p>
            <a:r>
              <a:rPr lang="de-DE" sz="2400" b="1" dirty="0"/>
              <a:t>Strukturelle Diskriminierung</a:t>
            </a:r>
          </a:p>
        </p:txBody>
      </p:sp>
      <p:pic>
        <p:nvPicPr>
          <p:cNvPr id="10" name="Grafik 9">
            <a:extLst>
              <a:ext uri="{FF2B5EF4-FFF2-40B4-BE49-F238E27FC236}">
                <a16:creationId xmlns:a16="http://schemas.microsoft.com/office/drawing/2014/main" id="{AD6477C0-26F6-1A2B-E0D5-89ECAFBB92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
        <p:nvSpPr>
          <p:cNvPr id="6" name="Textfeld 5">
            <a:extLst>
              <a:ext uri="{FF2B5EF4-FFF2-40B4-BE49-F238E27FC236}">
                <a16:creationId xmlns:a16="http://schemas.microsoft.com/office/drawing/2014/main" id="{FA717ED8-F3E5-604B-0ADE-19D00F4F49F6}"/>
              </a:ext>
            </a:extLst>
          </p:cNvPr>
          <p:cNvSpPr txBox="1"/>
          <p:nvPr/>
        </p:nvSpPr>
        <p:spPr>
          <a:xfrm>
            <a:off x="1530036" y="1900120"/>
            <a:ext cx="9766037" cy="1891287"/>
          </a:xfrm>
          <a:prstGeom prst="rect">
            <a:avLst/>
          </a:prstGeom>
          <a:noFill/>
        </p:spPr>
        <p:txBody>
          <a:bodyPr wrap="square" rtlCol="0">
            <a:spAutoFit/>
          </a:bodyPr>
          <a:lstStyle/>
          <a:p>
            <a:pPr>
              <a:lnSpc>
                <a:spcPct val="150000"/>
              </a:lnSpc>
              <a:spcBef>
                <a:spcPts val="0"/>
              </a:spcBef>
              <a:spcAft>
                <a:spcPts val="600"/>
              </a:spcAft>
            </a:pPr>
            <a:r>
              <a:rPr lang="de-DE" sz="2000" dirty="0"/>
              <a:t>Strukturelle Diskriminierung liegt vor, wenn gesellschaftliche Institutionen, Regeln oder Routinen bestimmte Gruppen systematisch benachteiligen – auch ohne individuelles, bewusstes Handeln. Sie ist im „Normalbetrieb“ von Organisationen oder Gesetzen verankert und führt zu ungleichen Chancen und Ergebnissen.</a:t>
            </a:r>
          </a:p>
        </p:txBody>
      </p:sp>
    </p:spTree>
    <p:extLst>
      <p:ext uri="{BB962C8B-B14F-4D97-AF65-F5344CB8AC3E}">
        <p14:creationId xmlns:p14="http://schemas.microsoft.com/office/powerpoint/2010/main" val="4011378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24A03-BF75-25AB-4369-A2A4D4A2BD7A}"/>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6BFF25A4-3B73-D1D9-00A2-AF3873E923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EC4A8CDC-C2AB-439E-BCF0-BDD82A1962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2605CAA2-D561-EA47-319E-FBF441F5A366}"/>
              </a:ext>
            </a:extLst>
          </p:cNvPr>
          <p:cNvSpPr txBox="1"/>
          <p:nvPr/>
        </p:nvSpPr>
        <p:spPr>
          <a:xfrm>
            <a:off x="1530036" y="1238044"/>
            <a:ext cx="8591738" cy="461665"/>
          </a:xfrm>
          <a:prstGeom prst="rect">
            <a:avLst/>
          </a:prstGeom>
          <a:noFill/>
        </p:spPr>
        <p:txBody>
          <a:bodyPr wrap="square" rtlCol="0">
            <a:spAutoFit/>
          </a:bodyPr>
          <a:lstStyle/>
          <a:p>
            <a:r>
              <a:rPr lang="de-DE" sz="2400" b="1" dirty="0"/>
              <a:t>Auswirkungen von Diskriminierungen (auf Betroffene)</a:t>
            </a:r>
          </a:p>
        </p:txBody>
      </p:sp>
      <p:sp>
        <p:nvSpPr>
          <p:cNvPr id="7" name="Textplatzhalter 2">
            <a:extLst>
              <a:ext uri="{FF2B5EF4-FFF2-40B4-BE49-F238E27FC236}">
                <a16:creationId xmlns:a16="http://schemas.microsoft.com/office/drawing/2014/main" id="{70062C79-BABF-2BCB-D2DE-05D0D8B633B7}"/>
              </a:ext>
            </a:extLst>
          </p:cNvPr>
          <p:cNvSpPr txBox="1">
            <a:spLocks/>
          </p:cNvSpPr>
          <p:nvPr/>
        </p:nvSpPr>
        <p:spPr>
          <a:xfrm>
            <a:off x="1530036" y="2034668"/>
            <a:ext cx="8926716" cy="3513479"/>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l">
              <a:spcBef>
                <a:spcPts val="0"/>
              </a:spcBef>
              <a:spcAft>
                <a:spcPts val="600"/>
              </a:spcAft>
              <a:buFont typeface="Wingdings" panose="05000000000000000000" pitchFamily="2" charset="2"/>
              <a:buChar char="§"/>
            </a:pPr>
            <a:r>
              <a:rPr lang="de-DE" sz="2000" dirty="0">
                <a:solidFill>
                  <a:schemeClr val="tx1"/>
                </a:solidFill>
              </a:rPr>
              <a:t>Verwehrt Rechte, und beschränkt Menschen in ihren Möglichkeiten</a:t>
            </a:r>
          </a:p>
          <a:p>
            <a:pPr marL="342900" indent="-342900" algn="l">
              <a:spcBef>
                <a:spcPts val="0"/>
              </a:spcBef>
              <a:spcAft>
                <a:spcPts val="600"/>
              </a:spcAft>
              <a:buFont typeface="Wingdings" panose="05000000000000000000" pitchFamily="2" charset="2"/>
              <a:buChar char="§"/>
            </a:pPr>
            <a:r>
              <a:rPr lang="de-DE" sz="2000" dirty="0">
                <a:solidFill>
                  <a:schemeClr val="tx1"/>
                </a:solidFill>
              </a:rPr>
              <a:t>Löst Gefühle der Ohnmacht aus</a:t>
            </a:r>
          </a:p>
          <a:p>
            <a:pPr marL="342900" indent="-342900" algn="l">
              <a:spcBef>
                <a:spcPts val="0"/>
              </a:spcBef>
              <a:spcAft>
                <a:spcPts val="600"/>
              </a:spcAft>
              <a:buFont typeface="Wingdings" panose="05000000000000000000" pitchFamily="2" charset="2"/>
              <a:buChar char="§"/>
            </a:pPr>
            <a:r>
              <a:rPr lang="de-DE" sz="2000" dirty="0">
                <a:solidFill>
                  <a:schemeClr val="tx1"/>
                </a:solidFill>
              </a:rPr>
              <a:t>Schränkt Erleben von Selbstwirksamkeit ein</a:t>
            </a:r>
          </a:p>
          <a:p>
            <a:pPr marL="342900" indent="-342900" algn="l">
              <a:spcBef>
                <a:spcPts val="0"/>
              </a:spcBef>
              <a:spcAft>
                <a:spcPts val="600"/>
              </a:spcAft>
              <a:buFont typeface="Wingdings" panose="05000000000000000000" pitchFamily="2" charset="2"/>
              <a:buChar char="§"/>
            </a:pPr>
            <a:r>
              <a:rPr lang="de-DE" sz="2000" dirty="0">
                <a:solidFill>
                  <a:schemeClr val="tx1"/>
                </a:solidFill>
              </a:rPr>
              <a:t>Führt zu Zweifeln an der eigenen Wahrnehmung</a:t>
            </a:r>
          </a:p>
          <a:p>
            <a:pPr marL="342900" indent="-342900" algn="l">
              <a:spcBef>
                <a:spcPts val="0"/>
              </a:spcBef>
              <a:spcAft>
                <a:spcPts val="600"/>
              </a:spcAft>
              <a:buFont typeface="Wingdings" panose="05000000000000000000" pitchFamily="2" charset="2"/>
              <a:buChar char="§"/>
            </a:pPr>
            <a:r>
              <a:rPr lang="de-DE" sz="2000" dirty="0">
                <a:solidFill>
                  <a:schemeClr val="tx1"/>
                </a:solidFill>
              </a:rPr>
              <a:t>Sorgt für Minderwertigkeitsgefühle</a:t>
            </a:r>
          </a:p>
          <a:p>
            <a:pPr marL="342900" indent="-342900" algn="l">
              <a:spcBef>
                <a:spcPts val="0"/>
              </a:spcBef>
              <a:spcAft>
                <a:spcPts val="600"/>
              </a:spcAft>
              <a:buFont typeface="Wingdings" panose="05000000000000000000" pitchFamily="2" charset="2"/>
              <a:buChar char="§"/>
            </a:pPr>
            <a:r>
              <a:rPr lang="de-DE" sz="2000" dirty="0">
                <a:solidFill>
                  <a:schemeClr val="tx1"/>
                </a:solidFill>
              </a:rPr>
              <a:t>Kann Misstrauen bewirken</a:t>
            </a:r>
          </a:p>
          <a:p>
            <a:pPr marL="342900" indent="-342900" algn="l">
              <a:spcBef>
                <a:spcPts val="0"/>
              </a:spcBef>
              <a:spcAft>
                <a:spcPts val="600"/>
              </a:spcAft>
              <a:buFont typeface="Wingdings" panose="05000000000000000000" pitchFamily="2" charset="2"/>
              <a:buChar char="§"/>
            </a:pPr>
            <a:r>
              <a:rPr lang="de-DE" sz="2000" dirty="0">
                <a:solidFill>
                  <a:schemeClr val="tx1"/>
                </a:solidFill>
              </a:rPr>
              <a:t>Kann zu Rückzug und Vereinzelung führen</a:t>
            </a:r>
          </a:p>
          <a:p>
            <a:pPr marL="342900" indent="-342900" algn="l">
              <a:spcBef>
                <a:spcPts val="0"/>
              </a:spcBef>
              <a:spcAft>
                <a:spcPts val="600"/>
              </a:spcAft>
              <a:buFont typeface="Wingdings" panose="05000000000000000000" pitchFamily="2" charset="2"/>
              <a:buChar char="§"/>
            </a:pPr>
            <a:r>
              <a:rPr lang="de-DE" sz="2000" dirty="0">
                <a:solidFill>
                  <a:schemeClr val="tx1"/>
                </a:solidFill>
              </a:rPr>
              <a:t>Psychische und körperlichen Beschwerden („Diskriminierung macht krank!“)</a:t>
            </a:r>
          </a:p>
          <a:p>
            <a:pPr marL="342900" indent="-342900" algn="l">
              <a:spcBef>
                <a:spcPts val="0"/>
              </a:spcBef>
              <a:spcAft>
                <a:spcPts val="600"/>
              </a:spcAft>
              <a:buFont typeface="Wingdings" panose="05000000000000000000" pitchFamily="2" charset="2"/>
              <a:buChar char="§"/>
            </a:pPr>
            <a:r>
              <a:rPr lang="de-DE" sz="2000" dirty="0">
                <a:solidFill>
                  <a:schemeClr val="tx1"/>
                </a:solidFill>
              </a:rPr>
              <a:t>Kann zu Suizid führen</a:t>
            </a:r>
          </a:p>
          <a:p>
            <a:pPr marL="342900" indent="-342900" algn="l">
              <a:spcBef>
                <a:spcPts val="0"/>
              </a:spcBef>
              <a:spcAft>
                <a:spcPts val="600"/>
              </a:spcAft>
              <a:buFont typeface="Wingdings" panose="05000000000000000000" pitchFamily="2" charset="2"/>
              <a:buChar char="§"/>
            </a:pPr>
            <a:r>
              <a:rPr lang="de-DE" sz="2000" dirty="0">
                <a:solidFill>
                  <a:schemeClr val="tx1"/>
                </a:solidFill>
              </a:rPr>
              <a:t>Wird intersektional erlebt (engl.: </a:t>
            </a:r>
            <a:r>
              <a:rPr lang="de-DE" sz="2000" dirty="0" err="1">
                <a:solidFill>
                  <a:schemeClr val="tx1"/>
                </a:solidFill>
              </a:rPr>
              <a:t>intersection</a:t>
            </a:r>
            <a:r>
              <a:rPr lang="de-DE" sz="2000" dirty="0">
                <a:solidFill>
                  <a:schemeClr val="tx1"/>
                </a:solidFill>
              </a:rPr>
              <a:t> = Kreuzung)</a:t>
            </a:r>
          </a:p>
        </p:txBody>
      </p:sp>
      <p:pic>
        <p:nvPicPr>
          <p:cNvPr id="8" name="Grafik 7">
            <a:extLst>
              <a:ext uri="{FF2B5EF4-FFF2-40B4-BE49-F238E27FC236}">
                <a16:creationId xmlns:a16="http://schemas.microsoft.com/office/drawing/2014/main" id="{3F3471F6-CE59-46F4-B05C-EEC5B69096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55149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AAC50-AE06-D0DE-F007-EC2BF10D283A}"/>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C506CCA4-EF29-AC84-3CAE-730453625D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18F3EAB6-BAF3-471B-D5BF-12614A25E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64E278A5-3FAF-5188-8E6E-D0FCBDEE9722}"/>
              </a:ext>
            </a:extLst>
          </p:cNvPr>
          <p:cNvSpPr txBox="1"/>
          <p:nvPr/>
        </p:nvSpPr>
        <p:spPr>
          <a:xfrm>
            <a:off x="1530036" y="1238044"/>
            <a:ext cx="8591738" cy="461665"/>
          </a:xfrm>
          <a:prstGeom prst="rect">
            <a:avLst/>
          </a:prstGeom>
          <a:noFill/>
        </p:spPr>
        <p:txBody>
          <a:bodyPr wrap="square" rtlCol="0">
            <a:spAutoFit/>
          </a:bodyPr>
          <a:lstStyle/>
          <a:p>
            <a:r>
              <a:rPr lang="de-DE" sz="2400" b="1" dirty="0"/>
              <a:t>Auswirkungen von Diskriminierungen (auf nicht Betroffene)</a:t>
            </a:r>
          </a:p>
        </p:txBody>
      </p:sp>
      <p:sp>
        <p:nvSpPr>
          <p:cNvPr id="7" name="Textplatzhalter 2">
            <a:extLst>
              <a:ext uri="{FF2B5EF4-FFF2-40B4-BE49-F238E27FC236}">
                <a16:creationId xmlns:a16="http://schemas.microsoft.com/office/drawing/2014/main" id="{09B98BB6-92AF-C0AC-6BFB-E7843AE4FFC6}"/>
              </a:ext>
            </a:extLst>
          </p:cNvPr>
          <p:cNvSpPr txBox="1">
            <a:spLocks/>
          </p:cNvSpPr>
          <p:nvPr/>
        </p:nvSpPr>
        <p:spPr>
          <a:xfrm>
            <a:off x="1524000" y="1887263"/>
            <a:ext cx="8926716" cy="4309000"/>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l">
              <a:spcBef>
                <a:spcPts val="0"/>
              </a:spcBef>
              <a:spcAft>
                <a:spcPts val="600"/>
              </a:spcAft>
              <a:buFont typeface="Wingdings" panose="05000000000000000000" pitchFamily="2" charset="2"/>
              <a:buChar char="§"/>
            </a:pPr>
            <a:r>
              <a:rPr lang="de-DE" sz="2000" dirty="0">
                <a:solidFill>
                  <a:schemeClr val="tx1"/>
                </a:solidFill>
              </a:rPr>
              <a:t>Unverdiente Vorteile: Privilegierte profitieren davon, dass ihnen keine Barrieren im Zugang zu Bildung, Arbeit, Wohnraum oder Gesundheit im Weg stehen.</a:t>
            </a:r>
          </a:p>
          <a:p>
            <a:pPr marL="342900" indent="-342900" algn="l">
              <a:spcBef>
                <a:spcPts val="0"/>
              </a:spcBef>
              <a:spcAft>
                <a:spcPts val="600"/>
              </a:spcAft>
              <a:buFont typeface="Wingdings" panose="05000000000000000000" pitchFamily="2" charset="2"/>
              <a:buChar char="§"/>
            </a:pPr>
            <a:r>
              <a:rPr lang="de-DE" sz="2000" dirty="0">
                <a:solidFill>
                  <a:schemeClr val="tx1"/>
                </a:solidFill>
              </a:rPr>
              <a:t>Normalisierung ihrer Perspektive: Ihre Lebensweise, Werte und Bedürfnisse gelten als „der Standard“, während andere als „abweichend“ markiert werden.</a:t>
            </a:r>
          </a:p>
          <a:p>
            <a:pPr marL="342900" indent="-342900" algn="l">
              <a:spcBef>
                <a:spcPts val="0"/>
              </a:spcBef>
              <a:spcAft>
                <a:spcPts val="600"/>
              </a:spcAft>
              <a:buFont typeface="Wingdings" panose="05000000000000000000" pitchFamily="2" charset="2"/>
              <a:buChar char="§"/>
            </a:pPr>
            <a:r>
              <a:rPr lang="de-DE" sz="2000" dirty="0">
                <a:solidFill>
                  <a:schemeClr val="tx1"/>
                </a:solidFill>
              </a:rPr>
              <a:t>Mehr Ressourcen &amp; Chancen: Sie haben leichter Zugang zu Macht, Einfluss und ökonomischen Ressourcen – oft ohne dies bewusst wahrzunehmen.</a:t>
            </a:r>
          </a:p>
          <a:p>
            <a:pPr marL="342900" indent="-342900" algn="l">
              <a:spcBef>
                <a:spcPts val="0"/>
              </a:spcBef>
              <a:spcAft>
                <a:spcPts val="600"/>
              </a:spcAft>
              <a:buFont typeface="Wingdings" panose="05000000000000000000" pitchFamily="2" charset="2"/>
              <a:buChar char="§"/>
            </a:pPr>
            <a:r>
              <a:rPr lang="de-DE" sz="2000" dirty="0">
                <a:solidFill>
                  <a:schemeClr val="tx1"/>
                </a:solidFill>
              </a:rPr>
              <a:t>Unsichtbare Unterstützung: Institutionen, Gesetze und gesellschaftliche Routinen sind so gestaltet, dass sie ihre Position bestätigen und absichern.</a:t>
            </a:r>
          </a:p>
          <a:p>
            <a:pPr marL="342900" indent="-342900" algn="l">
              <a:spcBef>
                <a:spcPts val="0"/>
              </a:spcBef>
              <a:spcAft>
                <a:spcPts val="600"/>
              </a:spcAft>
              <a:buFont typeface="Wingdings" panose="05000000000000000000" pitchFamily="2" charset="2"/>
              <a:buChar char="§"/>
            </a:pPr>
            <a:r>
              <a:rPr lang="de-DE" sz="2000" dirty="0">
                <a:solidFill>
                  <a:schemeClr val="tx1"/>
                </a:solidFill>
              </a:rPr>
              <a:t>Verantwortung für Veränderung: Wer von Diskriminierung nicht betroffen ist, trägt eine besondere Verantwortung, Privilegien zu reflektieren und Strukturen fairer zu gestalten.</a:t>
            </a:r>
          </a:p>
          <a:p>
            <a:pPr algn="l">
              <a:spcBef>
                <a:spcPts val="0"/>
              </a:spcBef>
              <a:spcAft>
                <a:spcPts val="600"/>
              </a:spcAft>
            </a:pPr>
            <a:endParaRPr lang="de-DE" sz="2000" dirty="0">
              <a:solidFill>
                <a:schemeClr val="tx1"/>
              </a:solidFill>
            </a:endParaRPr>
          </a:p>
        </p:txBody>
      </p:sp>
      <p:pic>
        <p:nvPicPr>
          <p:cNvPr id="8" name="Grafik 7">
            <a:extLst>
              <a:ext uri="{FF2B5EF4-FFF2-40B4-BE49-F238E27FC236}">
                <a16:creationId xmlns:a16="http://schemas.microsoft.com/office/drawing/2014/main" id="{D75FBD0A-D4C2-4014-B4BA-71C9188C60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29151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398A4-3765-2382-06A9-E5065BD7CF23}"/>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93B723F1-9D1B-7288-F72F-6B4C04D005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A6A3E3FF-1889-C8E7-115C-8E26817866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C4C166E8-0C15-0EF0-9C8B-6DCFEFCA9855}"/>
              </a:ext>
            </a:extLst>
          </p:cNvPr>
          <p:cNvSpPr txBox="1"/>
          <p:nvPr/>
        </p:nvSpPr>
        <p:spPr>
          <a:xfrm>
            <a:off x="1530036" y="1238044"/>
            <a:ext cx="8591738" cy="461665"/>
          </a:xfrm>
          <a:prstGeom prst="rect">
            <a:avLst/>
          </a:prstGeom>
          <a:noFill/>
        </p:spPr>
        <p:txBody>
          <a:bodyPr wrap="square" rtlCol="0">
            <a:spAutoFit/>
          </a:bodyPr>
          <a:lstStyle/>
          <a:p>
            <a:r>
              <a:rPr lang="de-DE" sz="2400" b="1" dirty="0"/>
              <a:t>Diversity ohne Antidiskriminierung bedeutet…</a:t>
            </a:r>
          </a:p>
        </p:txBody>
      </p:sp>
      <p:sp>
        <p:nvSpPr>
          <p:cNvPr id="7" name="Textplatzhalter 2">
            <a:extLst>
              <a:ext uri="{FF2B5EF4-FFF2-40B4-BE49-F238E27FC236}">
                <a16:creationId xmlns:a16="http://schemas.microsoft.com/office/drawing/2014/main" id="{BEE64AFD-7830-079A-596B-31ADB8504A91}"/>
              </a:ext>
            </a:extLst>
          </p:cNvPr>
          <p:cNvSpPr txBox="1">
            <a:spLocks/>
          </p:cNvSpPr>
          <p:nvPr/>
        </p:nvSpPr>
        <p:spPr>
          <a:xfrm>
            <a:off x="1530036" y="1924617"/>
            <a:ext cx="8926716" cy="3513479"/>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l">
              <a:lnSpc>
                <a:spcPct val="150000"/>
              </a:lnSpc>
              <a:spcBef>
                <a:spcPts val="0"/>
              </a:spcBef>
              <a:buFont typeface="Wingdings" panose="05000000000000000000" pitchFamily="2" charset="2"/>
              <a:buChar char="§"/>
            </a:pPr>
            <a:r>
              <a:rPr lang="de-DE" sz="2000" dirty="0">
                <a:solidFill>
                  <a:schemeClr val="tx1"/>
                </a:solidFill>
              </a:rPr>
              <a:t>… Symbolpolitik statt Veränderung.</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das Fortbestehen unbewusster Vorurteile.</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die Instrumentalisierung von marginalisierten Gruppen.</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fehlende Wirkungskontrolle und Feedbackkultur.</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die Verfestigung bestehender Machtverhältnisse.</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Unsichtbar-Machung struktureller Diskriminierung.</a:t>
            </a:r>
          </a:p>
          <a:p>
            <a:pPr marL="342900" indent="-342900" algn="l">
              <a:lnSpc>
                <a:spcPct val="150000"/>
              </a:lnSpc>
              <a:spcBef>
                <a:spcPts val="0"/>
              </a:spcBef>
              <a:buFont typeface="Wingdings" panose="05000000000000000000" pitchFamily="2" charset="2"/>
              <a:buChar char="§"/>
            </a:pPr>
            <a:r>
              <a:rPr lang="de-DE" sz="2000" dirty="0">
                <a:solidFill>
                  <a:schemeClr val="tx1"/>
                </a:solidFill>
              </a:rPr>
              <a:t>… Verfehlung des eigentlichen Ziels von Diversity.</a:t>
            </a:r>
          </a:p>
          <a:p>
            <a:pPr marL="342900" indent="-342900" algn="l">
              <a:lnSpc>
                <a:spcPct val="150000"/>
              </a:lnSpc>
              <a:spcBef>
                <a:spcPts val="0"/>
              </a:spcBef>
              <a:buFont typeface="Wingdings" panose="05000000000000000000" pitchFamily="2" charset="2"/>
              <a:buChar char="§"/>
            </a:pPr>
            <a:endParaRPr lang="de-DE" sz="2000" dirty="0">
              <a:solidFill>
                <a:schemeClr val="tx1"/>
              </a:solidFill>
            </a:endParaRPr>
          </a:p>
        </p:txBody>
      </p:sp>
      <p:pic>
        <p:nvPicPr>
          <p:cNvPr id="8" name="Grafik 7">
            <a:extLst>
              <a:ext uri="{FF2B5EF4-FFF2-40B4-BE49-F238E27FC236}">
                <a16:creationId xmlns:a16="http://schemas.microsoft.com/office/drawing/2014/main" id="{F96DD52D-CF92-4233-9212-E1D576E00C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08414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439A3-DCE2-72D8-AD9E-9A03BCC94F4B}"/>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5E3BB802-5E81-EE48-9E61-AD95E251D9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30AFC5A2-1F71-4246-8E57-568B574078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42A1E58A-1CD2-DDB2-6014-F1964AFADAD2}"/>
              </a:ext>
            </a:extLst>
          </p:cNvPr>
          <p:cNvSpPr txBox="1"/>
          <p:nvPr/>
        </p:nvSpPr>
        <p:spPr>
          <a:xfrm>
            <a:off x="1530036" y="1238044"/>
            <a:ext cx="8591738" cy="461665"/>
          </a:xfrm>
          <a:prstGeom prst="rect">
            <a:avLst/>
          </a:prstGeom>
          <a:noFill/>
        </p:spPr>
        <p:txBody>
          <a:bodyPr wrap="square" rtlCol="0">
            <a:spAutoFit/>
          </a:bodyPr>
          <a:lstStyle/>
          <a:p>
            <a:r>
              <a:rPr lang="de-DE" sz="2400" b="1" dirty="0"/>
              <a:t>Diskriminierungen professionell begegnen</a:t>
            </a:r>
          </a:p>
        </p:txBody>
      </p:sp>
      <p:sp>
        <p:nvSpPr>
          <p:cNvPr id="3" name="Textplatzhalter 9">
            <a:extLst>
              <a:ext uri="{FF2B5EF4-FFF2-40B4-BE49-F238E27FC236}">
                <a16:creationId xmlns:a16="http://schemas.microsoft.com/office/drawing/2014/main" id="{EBD27C22-84DF-5DFA-F4B5-6F746CB7DB23}"/>
              </a:ext>
            </a:extLst>
          </p:cNvPr>
          <p:cNvSpPr txBox="1">
            <a:spLocks noChangeArrowheads="1"/>
          </p:cNvSpPr>
          <p:nvPr/>
        </p:nvSpPr>
        <p:spPr>
          <a:xfrm>
            <a:off x="1530036" y="2437283"/>
            <a:ext cx="4135393" cy="2593788"/>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r>
              <a:rPr lang="de-DE" sz="2000" b="1" dirty="0"/>
              <a:t>Als was Menschen Diskriminierungen im Alltag oftmals erleben / verstehen: </a:t>
            </a:r>
          </a:p>
          <a:p>
            <a:pPr marL="0" lvl="1"/>
            <a:endParaRPr lang="de-DE" sz="2000" b="1" dirty="0"/>
          </a:p>
          <a:p>
            <a:pPr marL="285750" lvl="1" indent="-285750">
              <a:buFont typeface="Arial" panose="020B0604020202020204" pitchFamily="34" charset="0"/>
              <a:buChar char="•"/>
            </a:pPr>
            <a:r>
              <a:rPr lang="de-DE" sz="2000" dirty="0"/>
              <a:t>Angriff</a:t>
            </a:r>
          </a:p>
          <a:p>
            <a:pPr marL="285750" lvl="1" indent="-285750">
              <a:buFont typeface="Arial" panose="020B0604020202020204" pitchFamily="34" charset="0"/>
              <a:buChar char="•"/>
            </a:pPr>
            <a:r>
              <a:rPr lang="de-DE" sz="2000" dirty="0"/>
              <a:t>Emotional besetzt: Verletzung, Schuld</a:t>
            </a:r>
          </a:p>
          <a:p>
            <a:pPr marL="285750" lvl="1" indent="-285750">
              <a:buFont typeface="Arial" panose="020B0604020202020204" pitchFamily="34" charset="0"/>
              <a:buChar char="•"/>
            </a:pPr>
            <a:r>
              <a:rPr lang="de-DE" sz="2000" dirty="0"/>
              <a:t>Individuelles Handeln</a:t>
            </a:r>
          </a:p>
          <a:p>
            <a:pPr marL="285750" lvl="1" indent="-285750">
              <a:buFont typeface="Arial" panose="020B0604020202020204" pitchFamily="34" charset="0"/>
              <a:buChar char="•"/>
            </a:pPr>
            <a:r>
              <a:rPr lang="de-DE" sz="2000" dirty="0"/>
              <a:t>Absichtliches Handeln</a:t>
            </a:r>
          </a:p>
        </p:txBody>
      </p:sp>
      <p:sp>
        <p:nvSpPr>
          <p:cNvPr id="8" name="Textplatzhalter 9">
            <a:extLst>
              <a:ext uri="{FF2B5EF4-FFF2-40B4-BE49-F238E27FC236}">
                <a16:creationId xmlns:a16="http://schemas.microsoft.com/office/drawing/2014/main" id="{EF9B1961-17D7-C1B2-6851-67FC6D42A89C}"/>
              </a:ext>
            </a:extLst>
          </p:cNvPr>
          <p:cNvSpPr txBox="1">
            <a:spLocks noChangeArrowheads="1"/>
          </p:cNvSpPr>
          <p:nvPr/>
        </p:nvSpPr>
        <p:spPr>
          <a:xfrm>
            <a:off x="5999747" y="2333765"/>
            <a:ext cx="5225716" cy="3212432"/>
          </a:xfrm>
          <a:prstGeom prst="rect">
            <a:avLst/>
          </a:prstGeom>
        </p:spPr>
        <p:txBody>
          <a:bodyPr/>
          <a:lstStyle>
            <a:lvl1pPr algn="l" defTabSz="957263" rtl="0" eaLnBrk="1" fontAlgn="base" hangingPunct="1">
              <a:spcBef>
                <a:spcPts val="600"/>
              </a:spcBef>
              <a:spcAft>
                <a:spcPct val="0"/>
              </a:spcAft>
              <a:buClr>
                <a:srgbClr val="99C9C9"/>
              </a:buClr>
              <a:buFont typeface="Wingdings" panose="05000000000000000000" pitchFamily="2" charset="2"/>
              <a:defRPr lang="de-DE" sz="2000" kern="1200" dirty="0">
                <a:solidFill>
                  <a:srgbClr val="606060"/>
                </a:solidFill>
                <a:latin typeface="Arial" charset="0"/>
                <a:ea typeface="+mn-ea"/>
                <a:cs typeface="+mn-cs"/>
              </a:defRPr>
            </a:lvl1pPr>
            <a:lvl2pPr marL="216000" indent="-216000" algn="l" defTabSz="957263" rtl="0" eaLnBrk="1" fontAlgn="base" hangingPunct="1">
              <a:spcBef>
                <a:spcPts val="500"/>
              </a:spcBef>
              <a:spcAft>
                <a:spcPct val="0"/>
              </a:spcAft>
              <a:buClr>
                <a:srgbClr val="99C9C9"/>
              </a:buClr>
              <a:buFont typeface="Wingdings" panose="05000000000000000000" pitchFamily="2" charset="2"/>
              <a:buChar char="§"/>
              <a:defRPr lang="de-DE" sz="2000" kern="1200">
                <a:solidFill>
                  <a:srgbClr val="606060"/>
                </a:solidFill>
                <a:latin typeface="Arial" charset="0"/>
                <a:ea typeface="+mn-ea"/>
                <a:cs typeface="+mn-cs"/>
              </a:defRPr>
            </a:lvl2pPr>
            <a:lvl3pPr marL="627063" indent="-363538" algn="l" defTabSz="957263" rtl="0" eaLnBrk="1" fontAlgn="base" hangingPunct="1">
              <a:spcBef>
                <a:spcPts val="500"/>
              </a:spcBef>
              <a:spcAft>
                <a:spcPct val="0"/>
              </a:spcAft>
              <a:buClr>
                <a:srgbClr val="99C9C9"/>
              </a:buClr>
              <a:buFont typeface="Arial" panose="020B0604020202020204" pitchFamily="34" charset="0"/>
              <a:buChar char="→"/>
              <a:defRPr sz="2000">
                <a:solidFill>
                  <a:srgbClr val="606060"/>
                </a:solidFill>
                <a:latin typeface="+mn-lt"/>
              </a:defRPr>
            </a:lvl3pPr>
            <a:lvl4pPr marL="900000" indent="-239713" algn="l" defTabSz="957263" rtl="0" eaLnBrk="1" fontAlgn="base" hangingPunct="1">
              <a:spcBef>
                <a:spcPct val="20000"/>
              </a:spcBef>
              <a:spcAft>
                <a:spcPct val="0"/>
              </a:spcAft>
              <a:buClr>
                <a:srgbClr val="AFD0CA"/>
              </a:buClr>
              <a:buFont typeface="Arial" panose="020B0604020202020204" pitchFamily="34" charset="0"/>
              <a:buChar char="»"/>
              <a:defRPr sz="2000" baseline="0">
                <a:solidFill>
                  <a:srgbClr val="606060"/>
                </a:solidFill>
                <a:latin typeface="+mn-lt"/>
              </a:defRPr>
            </a:lvl4pPr>
            <a:lvl5pPr marL="2154238" indent="-238125" algn="l" defTabSz="957263" rtl="0" eaLnBrk="1" fontAlgn="base" hangingPunct="1">
              <a:spcBef>
                <a:spcPct val="20000"/>
              </a:spcBef>
              <a:spcAft>
                <a:spcPct val="0"/>
              </a:spcAft>
              <a:buChar char="»"/>
              <a:defRPr lang="de-DE" kern="1200" dirty="0">
                <a:solidFill>
                  <a:srgbClr val="606060"/>
                </a:solidFill>
                <a:latin typeface="Arial" charset="0"/>
                <a:ea typeface="+mn-ea"/>
                <a:cs typeface="+mn-cs"/>
              </a:defRPr>
            </a:lvl5pPr>
            <a:lvl6pPr marL="2611438" indent="-238125" algn="l" defTabSz="957263" rtl="0" eaLnBrk="1" fontAlgn="base" hangingPunct="1">
              <a:spcBef>
                <a:spcPct val="20000"/>
              </a:spcBef>
              <a:spcAft>
                <a:spcPct val="0"/>
              </a:spcAft>
              <a:buChar char="»"/>
              <a:defRPr sz="2100">
                <a:solidFill>
                  <a:schemeClr val="tx1"/>
                </a:solidFill>
                <a:latin typeface="+mn-lt"/>
              </a:defRPr>
            </a:lvl6pPr>
            <a:lvl7pPr marL="3068638" indent="-238125" algn="l" defTabSz="957263" rtl="0" eaLnBrk="1" fontAlgn="base" hangingPunct="1">
              <a:spcBef>
                <a:spcPct val="20000"/>
              </a:spcBef>
              <a:spcAft>
                <a:spcPct val="0"/>
              </a:spcAft>
              <a:buChar char="»"/>
              <a:defRPr sz="2100">
                <a:solidFill>
                  <a:schemeClr val="tx1"/>
                </a:solidFill>
                <a:latin typeface="+mn-lt"/>
              </a:defRPr>
            </a:lvl7pPr>
            <a:lvl8pPr marL="3525838" indent="-238125" algn="l" defTabSz="957263" rtl="0" eaLnBrk="1" fontAlgn="base" hangingPunct="1">
              <a:spcBef>
                <a:spcPct val="20000"/>
              </a:spcBef>
              <a:spcAft>
                <a:spcPct val="0"/>
              </a:spcAft>
              <a:buChar char="»"/>
              <a:defRPr sz="2100">
                <a:solidFill>
                  <a:schemeClr val="tx1"/>
                </a:solidFill>
                <a:latin typeface="+mn-lt"/>
              </a:defRPr>
            </a:lvl8pPr>
            <a:lvl9pPr marL="3983038" indent="-238125" algn="l" defTabSz="957263" rtl="0" eaLnBrk="1" fontAlgn="base" hangingPunct="1">
              <a:spcBef>
                <a:spcPct val="20000"/>
              </a:spcBef>
              <a:spcAft>
                <a:spcPct val="0"/>
              </a:spcAft>
              <a:buChar char="»"/>
              <a:defRPr sz="2100">
                <a:solidFill>
                  <a:schemeClr val="tx1"/>
                </a:solidFill>
                <a:latin typeface="+mn-lt"/>
              </a:defRPr>
            </a:lvl9pPr>
          </a:lstStyle>
          <a:p>
            <a:pPr marL="0" lvl="1" indent="0">
              <a:buFont typeface="Wingdings" panose="05000000000000000000" pitchFamily="2" charset="2"/>
              <a:buNone/>
            </a:pPr>
            <a:r>
              <a:rPr lang="de-DE" b="1" dirty="0">
                <a:solidFill>
                  <a:schemeClr val="tx1"/>
                </a:solidFill>
                <a:latin typeface="+mn-lt"/>
              </a:rPr>
              <a:t>Wie ein professioneller Umgang aussehen könnte:</a:t>
            </a:r>
          </a:p>
          <a:p>
            <a:pPr marL="0" lvl="1" indent="0">
              <a:buFont typeface="Wingdings" panose="05000000000000000000" pitchFamily="2" charset="2"/>
              <a:buNone/>
            </a:pPr>
            <a:endParaRPr lang="de-DE" b="1" dirty="0">
              <a:solidFill>
                <a:schemeClr val="tx1"/>
              </a:solidFill>
              <a:latin typeface="+mn-lt"/>
            </a:endParaRPr>
          </a:p>
          <a:p>
            <a:pPr marL="342900" indent="-342900">
              <a:buFont typeface="Wingdings" panose="05000000000000000000" pitchFamily="2" charset="2"/>
              <a:buChar char="ü"/>
            </a:pPr>
            <a:r>
              <a:rPr lang="de-DE" dirty="0">
                <a:solidFill>
                  <a:schemeClr val="tx1"/>
                </a:solidFill>
                <a:latin typeface="+mn-lt"/>
              </a:rPr>
              <a:t>Dialog</a:t>
            </a:r>
          </a:p>
          <a:p>
            <a:pPr marL="342900" indent="-342900">
              <a:buFont typeface="Wingdings" panose="05000000000000000000" pitchFamily="2" charset="2"/>
              <a:buChar char="ü"/>
            </a:pPr>
            <a:r>
              <a:rPr lang="de-DE" dirty="0">
                <a:solidFill>
                  <a:schemeClr val="tx1"/>
                </a:solidFill>
                <a:latin typeface="+mn-lt"/>
              </a:rPr>
              <a:t>Verantwortungsübernahme</a:t>
            </a:r>
          </a:p>
          <a:p>
            <a:pPr marL="342900" indent="-342900">
              <a:buFont typeface="Wingdings" panose="05000000000000000000" pitchFamily="2" charset="2"/>
              <a:buChar char="ü"/>
            </a:pPr>
            <a:r>
              <a:rPr lang="de-DE" dirty="0">
                <a:solidFill>
                  <a:schemeClr val="tx1"/>
                </a:solidFill>
                <a:latin typeface="+mn-lt"/>
              </a:rPr>
              <a:t>Individuelles, institutionelles, gesetzgeberisches Handeln</a:t>
            </a:r>
          </a:p>
          <a:p>
            <a:pPr marL="342900" indent="-342900">
              <a:buFont typeface="Wingdings" panose="05000000000000000000" pitchFamily="2" charset="2"/>
              <a:buChar char="ü"/>
            </a:pPr>
            <a:r>
              <a:rPr lang="de-DE" dirty="0">
                <a:solidFill>
                  <a:schemeClr val="tx1"/>
                </a:solidFill>
                <a:latin typeface="+mn-lt"/>
              </a:rPr>
              <a:t>Direkte oder indirekte Effekte</a:t>
            </a:r>
          </a:p>
        </p:txBody>
      </p:sp>
      <p:pic>
        <p:nvPicPr>
          <p:cNvPr id="9" name="Grafik 8">
            <a:extLst>
              <a:ext uri="{FF2B5EF4-FFF2-40B4-BE49-F238E27FC236}">
                <a16:creationId xmlns:a16="http://schemas.microsoft.com/office/drawing/2014/main" id="{38BEBE33-A90D-4092-AECB-13CF78860F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370396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6F2D9-C948-1623-E470-12296E8BC6E9}"/>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856AC9B7-5069-E869-2DB8-2D2818B638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82452258-2426-BA8E-E22F-575D58FDFD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77C15755-9E66-FE89-6359-CB620C56F039}"/>
              </a:ext>
            </a:extLst>
          </p:cNvPr>
          <p:cNvSpPr txBox="1"/>
          <p:nvPr/>
        </p:nvSpPr>
        <p:spPr>
          <a:xfrm>
            <a:off x="3737572" y="2716642"/>
            <a:ext cx="4716855" cy="1323439"/>
          </a:xfrm>
          <a:prstGeom prst="rect">
            <a:avLst/>
          </a:prstGeom>
          <a:noFill/>
        </p:spPr>
        <p:txBody>
          <a:bodyPr wrap="square" rtlCol="0">
            <a:spAutoFit/>
          </a:bodyPr>
          <a:lstStyle/>
          <a:p>
            <a:pPr algn="ctr"/>
            <a:r>
              <a:rPr lang="de-DE" sz="4000" b="1" dirty="0"/>
              <a:t>Organisationen im Wandel</a:t>
            </a:r>
          </a:p>
        </p:txBody>
      </p:sp>
      <p:sp>
        <p:nvSpPr>
          <p:cNvPr id="4" name="Textfeld 3">
            <a:extLst>
              <a:ext uri="{FF2B5EF4-FFF2-40B4-BE49-F238E27FC236}">
                <a16:creationId xmlns:a16="http://schemas.microsoft.com/office/drawing/2014/main" id="{33456444-4D0A-1D83-47BC-F31A38B0D2D5}"/>
              </a:ext>
            </a:extLst>
          </p:cNvPr>
          <p:cNvSpPr txBox="1"/>
          <p:nvPr/>
        </p:nvSpPr>
        <p:spPr>
          <a:xfrm>
            <a:off x="3737572" y="4249480"/>
            <a:ext cx="4716855" cy="461665"/>
          </a:xfrm>
          <a:prstGeom prst="rect">
            <a:avLst/>
          </a:prstGeom>
          <a:noFill/>
        </p:spPr>
        <p:txBody>
          <a:bodyPr wrap="square" rtlCol="0">
            <a:spAutoFit/>
          </a:bodyPr>
          <a:lstStyle/>
          <a:p>
            <a:pPr algn="ctr"/>
            <a:r>
              <a:rPr lang="de-DE" sz="2400" b="1" i="1" dirty="0">
                <a:solidFill>
                  <a:schemeClr val="accent2"/>
                </a:solidFill>
              </a:rPr>
              <a:t>Diversity aktiv managen</a:t>
            </a:r>
          </a:p>
        </p:txBody>
      </p:sp>
      <p:pic>
        <p:nvPicPr>
          <p:cNvPr id="7" name="Grafik 6">
            <a:extLst>
              <a:ext uri="{FF2B5EF4-FFF2-40B4-BE49-F238E27FC236}">
                <a16:creationId xmlns:a16="http://schemas.microsoft.com/office/drawing/2014/main" id="{70AB0FEC-42B0-4E09-9503-045E7B7F73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524240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7E639-1BE3-BF03-4E80-5EB0AC6946C6}"/>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9DC1534C-5943-E57F-2756-76193EA79F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EB8D3CC7-C60E-8BC8-83DC-013F64B929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5CF17B52-345F-FBAD-6C10-2695240D83C1}"/>
              </a:ext>
            </a:extLst>
          </p:cNvPr>
          <p:cNvSpPr txBox="1"/>
          <p:nvPr/>
        </p:nvSpPr>
        <p:spPr>
          <a:xfrm>
            <a:off x="1530036" y="1273821"/>
            <a:ext cx="7849355" cy="430887"/>
          </a:xfrm>
          <a:prstGeom prst="rect">
            <a:avLst/>
          </a:prstGeom>
          <a:noFill/>
        </p:spPr>
        <p:txBody>
          <a:bodyPr wrap="square" rtlCol="0">
            <a:spAutoFit/>
          </a:bodyPr>
          <a:lstStyle/>
          <a:p>
            <a:r>
              <a:rPr lang="de-DE" sz="2200" b="1" dirty="0"/>
              <a:t>Gesellschaftlicher Wandel als Ausgangspunkt</a:t>
            </a:r>
          </a:p>
        </p:txBody>
      </p:sp>
      <p:sp>
        <p:nvSpPr>
          <p:cNvPr id="9" name="Textfeld 8">
            <a:extLst>
              <a:ext uri="{FF2B5EF4-FFF2-40B4-BE49-F238E27FC236}">
                <a16:creationId xmlns:a16="http://schemas.microsoft.com/office/drawing/2014/main" id="{7DD3F149-3EA4-608A-F562-FA2843E0BCED}"/>
              </a:ext>
            </a:extLst>
          </p:cNvPr>
          <p:cNvSpPr txBox="1"/>
          <p:nvPr/>
        </p:nvSpPr>
        <p:spPr>
          <a:xfrm>
            <a:off x="1575517" y="3429000"/>
            <a:ext cx="1385887" cy="707886"/>
          </a:xfrm>
          <a:prstGeom prst="rect">
            <a:avLst/>
          </a:prstGeom>
          <a:noFill/>
        </p:spPr>
        <p:txBody>
          <a:bodyPr wrap="square" rtlCol="0">
            <a:spAutoFit/>
          </a:bodyPr>
          <a:lstStyle/>
          <a:p>
            <a:pPr algn="ctr"/>
            <a:r>
              <a:rPr lang="de-DE" sz="2000" i="1" dirty="0"/>
              <a:t>Migration &amp; Flucht</a:t>
            </a:r>
            <a:endParaRPr lang="de-DE" i="1" dirty="0"/>
          </a:p>
        </p:txBody>
      </p:sp>
      <p:sp>
        <p:nvSpPr>
          <p:cNvPr id="10" name="Textfeld 9">
            <a:extLst>
              <a:ext uri="{FF2B5EF4-FFF2-40B4-BE49-F238E27FC236}">
                <a16:creationId xmlns:a16="http://schemas.microsoft.com/office/drawing/2014/main" id="{96987563-2489-FC76-EDE2-138391D153A4}"/>
              </a:ext>
            </a:extLst>
          </p:cNvPr>
          <p:cNvSpPr txBox="1"/>
          <p:nvPr/>
        </p:nvSpPr>
        <p:spPr>
          <a:xfrm>
            <a:off x="5454713" y="3413809"/>
            <a:ext cx="1847850" cy="400110"/>
          </a:xfrm>
          <a:prstGeom prst="rect">
            <a:avLst/>
          </a:prstGeom>
          <a:noFill/>
        </p:spPr>
        <p:txBody>
          <a:bodyPr wrap="square" rtlCol="0">
            <a:spAutoFit/>
          </a:bodyPr>
          <a:lstStyle/>
          <a:p>
            <a:r>
              <a:rPr lang="de-DE" sz="2000" i="1" dirty="0"/>
              <a:t>Demografie</a:t>
            </a:r>
            <a:endParaRPr lang="de-DE" i="1" dirty="0"/>
          </a:p>
        </p:txBody>
      </p:sp>
      <p:sp>
        <p:nvSpPr>
          <p:cNvPr id="11" name="Textfeld 10">
            <a:extLst>
              <a:ext uri="{FF2B5EF4-FFF2-40B4-BE49-F238E27FC236}">
                <a16:creationId xmlns:a16="http://schemas.microsoft.com/office/drawing/2014/main" id="{D16FBAE0-CDBB-A46D-DCFB-4EECAD1D8218}"/>
              </a:ext>
            </a:extLst>
          </p:cNvPr>
          <p:cNvSpPr txBox="1"/>
          <p:nvPr/>
        </p:nvSpPr>
        <p:spPr>
          <a:xfrm>
            <a:off x="7456886" y="2340910"/>
            <a:ext cx="2559050" cy="1015663"/>
          </a:xfrm>
          <a:prstGeom prst="rect">
            <a:avLst/>
          </a:prstGeom>
          <a:noFill/>
        </p:spPr>
        <p:txBody>
          <a:bodyPr wrap="square" rtlCol="0">
            <a:spAutoFit/>
          </a:bodyPr>
          <a:lstStyle/>
          <a:p>
            <a:pPr algn="ctr"/>
            <a:r>
              <a:rPr lang="de-DE" sz="2000" i="1" dirty="0"/>
              <a:t>Veränderte Partnerschafts- &amp; Familienformen</a:t>
            </a:r>
            <a:endParaRPr lang="de-DE" i="1" dirty="0"/>
          </a:p>
        </p:txBody>
      </p:sp>
      <p:sp>
        <p:nvSpPr>
          <p:cNvPr id="12" name="Textfeld 11">
            <a:extLst>
              <a:ext uri="{FF2B5EF4-FFF2-40B4-BE49-F238E27FC236}">
                <a16:creationId xmlns:a16="http://schemas.microsoft.com/office/drawing/2014/main" id="{73E5DD8E-D173-B221-097C-826C5166438D}"/>
              </a:ext>
            </a:extLst>
          </p:cNvPr>
          <p:cNvSpPr txBox="1"/>
          <p:nvPr/>
        </p:nvSpPr>
        <p:spPr>
          <a:xfrm>
            <a:off x="7456886" y="4221249"/>
            <a:ext cx="2147887" cy="707886"/>
          </a:xfrm>
          <a:prstGeom prst="rect">
            <a:avLst/>
          </a:prstGeom>
          <a:noFill/>
        </p:spPr>
        <p:txBody>
          <a:bodyPr wrap="square" rtlCol="0">
            <a:spAutoFit/>
          </a:bodyPr>
          <a:lstStyle/>
          <a:p>
            <a:pPr algn="ctr"/>
            <a:r>
              <a:rPr lang="de-DE" sz="2000" i="1" dirty="0"/>
              <a:t>Ethnische &amp; religiöse Vielfalt</a:t>
            </a:r>
            <a:endParaRPr lang="de-DE" i="1" dirty="0"/>
          </a:p>
        </p:txBody>
      </p:sp>
      <p:sp>
        <p:nvSpPr>
          <p:cNvPr id="13" name="Textfeld 12">
            <a:extLst>
              <a:ext uri="{FF2B5EF4-FFF2-40B4-BE49-F238E27FC236}">
                <a16:creationId xmlns:a16="http://schemas.microsoft.com/office/drawing/2014/main" id="{F7C01F79-FC08-FB58-6E30-F364ADBF1FD1}"/>
              </a:ext>
            </a:extLst>
          </p:cNvPr>
          <p:cNvSpPr txBox="1"/>
          <p:nvPr/>
        </p:nvSpPr>
        <p:spPr>
          <a:xfrm>
            <a:off x="2754995" y="2261690"/>
            <a:ext cx="2311400" cy="707886"/>
          </a:xfrm>
          <a:prstGeom prst="rect">
            <a:avLst/>
          </a:prstGeom>
          <a:noFill/>
        </p:spPr>
        <p:txBody>
          <a:bodyPr wrap="square" rtlCol="0">
            <a:spAutoFit/>
          </a:bodyPr>
          <a:lstStyle/>
          <a:p>
            <a:pPr algn="ctr"/>
            <a:r>
              <a:rPr lang="de-DE" sz="2000" i="1" dirty="0"/>
              <a:t>Individualisierung und Wertewandel</a:t>
            </a:r>
            <a:endParaRPr lang="de-DE" i="1" dirty="0"/>
          </a:p>
        </p:txBody>
      </p:sp>
      <p:sp>
        <p:nvSpPr>
          <p:cNvPr id="14" name="Textfeld 13">
            <a:extLst>
              <a:ext uri="{FF2B5EF4-FFF2-40B4-BE49-F238E27FC236}">
                <a16:creationId xmlns:a16="http://schemas.microsoft.com/office/drawing/2014/main" id="{10D1637B-ABD8-EF15-8C38-68F7E2EC168D}"/>
              </a:ext>
            </a:extLst>
          </p:cNvPr>
          <p:cNvSpPr txBox="1"/>
          <p:nvPr/>
        </p:nvSpPr>
        <p:spPr>
          <a:xfrm>
            <a:off x="3244412" y="4421304"/>
            <a:ext cx="2311400" cy="1015663"/>
          </a:xfrm>
          <a:prstGeom prst="rect">
            <a:avLst/>
          </a:prstGeom>
          <a:noFill/>
        </p:spPr>
        <p:txBody>
          <a:bodyPr wrap="square" rtlCol="0">
            <a:spAutoFit/>
          </a:bodyPr>
          <a:lstStyle/>
          <a:p>
            <a:pPr algn="ctr"/>
            <a:r>
              <a:rPr lang="de-DE" sz="2000" i="1" dirty="0"/>
              <a:t>Rollenverständnis der Geschlechter im Wandel</a:t>
            </a:r>
            <a:endParaRPr lang="de-DE" i="1" dirty="0"/>
          </a:p>
        </p:txBody>
      </p:sp>
      <p:pic>
        <p:nvPicPr>
          <p:cNvPr id="15" name="Grafik 14">
            <a:extLst>
              <a:ext uri="{FF2B5EF4-FFF2-40B4-BE49-F238E27FC236}">
                <a16:creationId xmlns:a16="http://schemas.microsoft.com/office/drawing/2014/main" id="{39DF77AC-C706-4879-9C01-1691341BBF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431349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3AF18-EE45-F116-AE83-D76DF9EC6520}"/>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CD80B778-CEC0-CEFC-B7F3-F6F5D04859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88BCC335-18D5-998F-BDF3-B7CB6989C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234C949F-0A79-F6B6-D656-3B52FA4D3BF8}"/>
              </a:ext>
            </a:extLst>
          </p:cNvPr>
          <p:cNvSpPr txBox="1"/>
          <p:nvPr/>
        </p:nvSpPr>
        <p:spPr>
          <a:xfrm>
            <a:off x="1530036" y="1273821"/>
            <a:ext cx="7849355" cy="430887"/>
          </a:xfrm>
          <a:prstGeom prst="rect">
            <a:avLst/>
          </a:prstGeom>
          <a:noFill/>
        </p:spPr>
        <p:txBody>
          <a:bodyPr wrap="square" rtlCol="0">
            <a:spAutoFit/>
          </a:bodyPr>
          <a:lstStyle/>
          <a:p>
            <a:r>
              <a:rPr lang="de-DE" sz="2200" b="1" dirty="0"/>
              <a:t>AGG verpflichtet!</a:t>
            </a:r>
          </a:p>
        </p:txBody>
      </p:sp>
      <p:sp>
        <p:nvSpPr>
          <p:cNvPr id="11" name="Textfeld 10">
            <a:extLst>
              <a:ext uri="{FF2B5EF4-FFF2-40B4-BE49-F238E27FC236}">
                <a16:creationId xmlns:a16="http://schemas.microsoft.com/office/drawing/2014/main" id="{232AEEA8-FA56-A0A0-BD35-0338DF74EDCB}"/>
              </a:ext>
            </a:extLst>
          </p:cNvPr>
          <p:cNvSpPr txBox="1"/>
          <p:nvPr/>
        </p:nvSpPr>
        <p:spPr>
          <a:xfrm>
            <a:off x="1530036" y="1875471"/>
            <a:ext cx="9777743" cy="3708708"/>
          </a:xfrm>
          <a:prstGeom prst="rect">
            <a:avLst/>
          </a:prstGeom>
          <a:noFill/>
        </p:spPr>
        <p:txBody>
          <a:bodyPr wrap="square" rtlCol="0">
            <a:spAutoFit/>
          </a:bodyPr>
          <a:lstStyle/>
          <a:p>
            <a:pPr>
              <a:spcAft>
                <a:spcPts val="600"/>
              </a:spcAft>
            </a:pPr>
            <a:r>
              <a:rPr lang="de-DE" sz="2000" dirty="0"/>
              <a:t>„Ziel des Gesetzes ist, Benachteiligungen […] zu verhindern oder zu beseitigen.“</a:t>
            </a:r>
          </a:p>
          <a:p>
            <a:pPr>
              <a:spcAft>
                <a:spcPts val="600"/>
              </a:spcAft>
            </a:pPr>
            <a:endParaRPr lang="de-DE" sz="2000" dirty="0"/>
          </a:p>
          <a:p>
            <a:pPr>
              <a:spcAft>
                <a:spcPts val="600"/>
              </a:spcAft>
            </a:pPr>
            <a:r>
              <a:rPr lang="de-DE" sz="2000" dirty="0"/>
              <a:t>Es verpflichtet </a:t>
            </a:r>
            <a:r>
              <a:rPr lang="de-DE" sz="2000" dirty="0" err="1"/>
              <a:t>Arbeitgeber:innen</a:t>
            </a:r>
            <a:r>
              <a:rPr lang="de-DE" sz="2000" dirty="0"/>
              <a:t> (und damit Führungspersonal) zu</a:t>
            </a:r>
          </a:p>
          <a:p>
            <a:pPr marL="342900" indent="-342900">
              <a:spcAft>
                <a:spcPts val="600"/>
              </a:spcAft>
              <a:buFont typeface="Arial" panose="020B0604020202020204" pitchFamily="34" charset="0"/>
              <a:buChar char="•"/>
            </a:pPr>
            <a:r>
              <a:rPr lang="de-DE" sz="2000" dirty="0"/>
              <a:t>Schutzpflicht: </a:t>
            </a:r>
            <a:r>
              <a:rPr lang="de-DE" sz="2000" dirty="0" err="1"/>
              <a:t>Arbeitgeber:innen</a:t>
            </a:r>
            <a:r>
              <a:rPr lang="de-DE" sz="2000" dirty="0"/>
              <a:t> müssen Diskriminierung aktiv verhindern.</a:t>
            </a:r>
          </a:p>
          <a:p>
            <a:pPr marL="342900" indent="-342900">
              <a:spcAft>
                <a:spcPts val="600"/>
              </a:spcAft>
              <a:buFont typeface="Arial" panose="020B0604020202020204" pitchFamily="34" charset="0"/>
              <a:buChar char="•"/>
            </a:pPr>
            <a:r>
              <a:rPr lang="de-DE" sz="2000" dirty="0"/>
              <a:t>Beschwerdestelle bereitstellen: Es braucht eine zugängliche, vertrauenswürdige Anlaufstelle.</a:t>
            </a:r>
          </a:p>
          <a:p>
            <a:pPr marL="342900" indent="-342900">
              <a:spcAft>
                <a:spcPts val="600"/>
              </a:spcAft>
              <a:buFont typeface="Arial" panose="020B0604020202020204" pitchFamily="34" charset="0"/>
              <a:buChar char="•"/>
            </a:pPr>
            <a:r>
              <a:rPr lang="de-DE" sz="2000" dirty="0"/>
              <a:t>Intervention bei Diskriminierung: Bei Vorfällen muss gehandelt werden – keine Toleranz.</a:t>
            </a:r>
          </a:p>
          <a:p>
            <a:pPr marL="342900" indent="-342900">
              <a:spcAft>
                <a:spcPts val="600"/>
              </a:spcAft>
              <a:buFont typeface="Arial" panose="020B0604020202020204" pitchFamily="34" charset="0"/>
              <a:buChar char="•"/>
            </a:pPr>
            <a:r>
              <a:rPr lang="de-DE" sz="2000" dirty="0"/>
              <a:t>Prävention &amp; Information: Mitarbeitende müssen regelmäßig geschult werden.</a:t>
            </a:r>
          </a:p>
          <a:p>
            <a:pPr marL="342900" indent="-342900">
              <a:spcAft>
                <a:spcPts val="600"/>
              </a:spcAft>
              <a:buFont typeface="Arial" panose="020B0604020202020204" pitchFamily="34" charset="0"/>
              <a:buChar char="•"/>
            </a:pPr>
            <a:r>
              <a:rPr lang="de-DE" sz="2000" dirty="0"/>
              <a:t>Benachteiligungsverbot bei Entscheidungen: Auswahl, Beförderung, Kündigung – immer diskriminierungsfrei.</a:t>
            </a:r>
          </a:p>
        </p:txBody>
      </p:sp>
      <p:pic>
        <p:nvPicPr>
          <p:cNvPr id="7" name="Grafik 6">
            <a:extLst>
              <a:ext uri="{FF2B5EF4-FFF2-40B4-BE49-F238E27FC236}">
                <a16:creationId xmlns:a16="http://schemas.microsoft.com/office/drawing/2014/main" id="{434DBC9F-C12E-4361-BE99-332EBF0D6D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146990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C5FAC-2B47-A052-CEDE-437B854FDF78}"/>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5B6303EA-ADF5-D27E-8661-71F97008A3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94D2D13E-69F4-DB99-F399-D3020CC414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EDAF01CD-7B6D-B3A6-EAFF-C85662E98EFF}"/>
              </a:ext>
            </a:extLst>
          </p:cNvPr>
          <p:cNvSpPr txBox="1"/>
          <p:nvPr/>
        </p:nvSpPr>
        <p:spPr>
          <a:xfrm>
            <a:off x="1530036" y="1273821"/>
            <a:ext cx="7849355" cy="430887"/>
          </a:xfrm>
          <a:prstGeom prst="rect">
            <a:avLst/>
          </a:prstGeom>
          <a:noFill/>
        </p:spPr>
        <p:txBody>
          <a:bodyPr wrap="square" rtlCol="0">
            <a:spAutoFit/>
          </a:bodyPr>
          <a:lstStyle/>
          <a:p>
            <a:r>
              <a:rPr lang="de-DE" sz="2200" b="1" dirty="0"/>
              <a:t>AGG verpflichtet!</a:t>
            </a:r>
          </a:p>
        </p:txBody>
      </p:sp>
      <p:sp>
        <p:nvSpPr>
          <p:cNvPr id="11" name="Textfeld 10">
            <a:extLst>
              <a:ext uri="{FF2B5EF4-FFF2-40B4-BE49-F238E27FC236}">
                <a16:creationId xmlns:a16="http://schemas.microsoft.com/office/drawing/2014/main" id="{A0A7889D-7E5A-C1B8-F1DE-890AD79B18E5}"/>
              </a:ext>
            </a:extLst>
          </p:cNvPr>
          <p:cNvSpPr txBox="1"/>
          <p:nvPr/>
        </p:nvSpPr>
        <p:spPr>
          <a:xfrm>
            <a:off x="1530036" y="1875471"/>
            <a:ext cx="9777743" cy="707886"/>
          </a:xfrm>
          <a:prstGeom prst="rect">
            <a:avLst/>
          </a:prstGeom>
          <a:noFill/>
        </p:spPr>
        <p:txBody>
          <a:bodyPr wrap="square" rtlCol="0">
            <a:spAutoFit/>
          </a:bodyPr>
          <a:lstStyle/>
          <a:p>
            <a:pPr>
              <a:spcAft>
                <a:spcPts val="600"/>
              </a:spcAft>
            </a:pPr>
            <a:r>
              <a:rPr lang="de-DE" sz="2000" dirty="0"/>
              <a:t>Es verpflichtet </a:t>
            </a:r>
            <a:r>
              <a:rPr lang="de-DE" sz="2000" dirty="0" err="1"/>
              <a:t>Arbeitgeber:innen</a:t>
            </a:r>
            <a:r>
              <a:rPr lang="de-DE" sz="2000" dirty="0"/>
              <a:t>, Schutzpflicht, Beschwerdestelle bereitstellen, Intervention, Prävention &amp; Information, Benachteiligungsverbot bei Entscheidungen.</a:t>
            </a:r>
          </a:p>
        </p:txBody>
      </p:sp>
      <p:sp>
        <p:nvSpPr>
          <p:cNvPr id="3" name="Textfeld 2">
            <a:extLst>
              <a:ext uri="{FF2B5EF4-FFF2-40B4-BE49-F238E27FC236}">
                <a16:creationId xmlns:a16="http://schemas.microsoft.com/office/drawing/2014/main" id="{0041F597-C373-C155-56E4-04DBB78BC0CA}"/>
              </a:ext>
            </a:extLst>
          </p:cNvPr>
          <p:cNvSpPr txBox="1"/>
          <p:nvPr/>
        </p:nvSpPr>
        <p:spPr>
          <a:xfrm>
            <a:off x="1530036" y="2721114"/>
            <a:ext cx="10058400" cy="2939266"/>
          </a:xfrm>
          <a:prstGeom prst="rect">
            <a:avLst/>
          </a:prstGeom>
          <a:noFill/>
        </p:spPr>
        <p:txBody>
          <a:bodyPr wrap="square" rtlCol="0">
            <a:spAutoFit/>
          </a:bodyPr>
          <a:lstStyle/>
          <a:p>
            <a:pPr>
              <a:spcAft>
                <a:spcPts val="600"/>
              </a:spcAft>
            </a:pPr>
            <a:r>
              <a:rPr lang="de-DE" sz="2000" dirty="0"/>
              <a:t>Für Führungspersonal bedeutet das:</a:t>
            </a:r>
          </a:p>
          <a:p>
            <a:pPr marL="342900" indent="-342900">
              <a:spcAft>
                <a:spcPts val="600"/>
              </a:spcAft>
              <a:buFont typeface="Wingdings" panose="05000000000000000000" pitchFamily="2" charset="2"/>
              <a:buChar char="ü"/>
            </a:pPr>
            <a:r>
              <a:rPr lang="de-DE" sz="2000" dirty="0"/>
              <a:t>Diskriminierung erkennen &amp; eingreifen: Nicht dulden, aktiv Position beziehen, unterbrechen</a:t>
            </a:r>
          </a:p>
          <a:p>
            <a:pPr marL="342900" indent="-342900">
              <a:spcAft>
                <a:spcPts val="600"/>
              </a:spcAft>
              <a:buFont typeface="Wingdings" panose="05000000000000000000" pitchFamily="2" charset="2"/>
              <a:buChar char="ü"/>
            </a:pPr>
            <a:r>
              <a:rPr lang="de-DE" sz="2000" dirty="0"/>
              <a:t>Beschwerden ernst nehmen &amp; weiterleiten: Keine Relativierung, sachlich dokumentieren, an offizielle Stellen geben</a:t>
            </a:r>
          </a:p>
          <a:p>
            <a:pPr marL="342900" indent="-342900">
              <a:spcAft>
                <a:spcPts val="600"/>
              </a:spcAft>
              <a:buFont typeface="Wingdings" panose="05000000000000000000" pitchFamily="2" charset="2"/>
              <a:buChar char="ü"/>
            </a:pPr>
            <a:r>
              <a:rPr lang="de-DE" sz="2000" dirty="0"/>
              <a:t>Schutzräume schaffen: Haltung zeigen, Betroffene stärken, Vorgesetztenfunktion nutzen</a:t>
            </a:r>
          </a:p>
          <a:p>
            <a:pPr marL="342900" indent="-342900">
              <a:spcAft>
                <a:spcPts val="600"/>
              </a:spcAft>
              <a:buFont typeface="Wingdings" panose="05000000000000000000" pitchFamily="2" charset="2"/>
              <a:buChar char="ü"/>
            </a:pPr>
            <a:r>
              <a:rPr lang="de-DE" sz="2000" dirty="0"/>
              <a:t>Sensibilisierung &amp; Aufklärung ermöglichen: Schulungen initiieren, Teams mit Wissen ausstatten</a:t>
            </a:r>
          </a:p>
          <a:p>
            <a:pPr marL="342900" indent="-342900">
              <a:spcAft>
                <a:spcPts val="600"/>
              </a:spcAft>
              <a:buFont typeface="Wingdings" panose="05000000000000000000" pitchFamily="2" charset="2"/>
              <a:buChar char="ü"/>
            </a:pPr>
            <a:r>
              <a:rPr lang="de-DE" sz="2000" dirty="0"/>
              <a:t>Entscheidungen fair &amp; reflektiert treffen: Objektive Kriterien, Peer-Checks, Dokumentation</a:t>
            </a:r>
          </a:p>
        </p:txBody>
      </p:sp>
      <p:pic>
        <p:nvPicPr>
          <p:cNvPr id="8" name="Grafik 7">
            <a:extLst>
              <a:ext uri="{FF2B5EF4-FFF2-40B4-BE49-F238E27FC236}">
                <a16:creationId xmlns:a16="http://schemas.microsoft.com/office/drawing/2014/main" id="{FDCAED95-6D69-44E4-BED5-519EB2E6A7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415137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3EFAD-A72F-023B-EF01-690C6CEAE9C4}"/>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DC9F635E-6457-B43E-589C-4B26D6704C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B7CA5363-7A15-2EB9-4809-8F6FE3962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46B82DC1-51E7-CD41-3BF5-0BBF9B15EFDD}"/>
              </a:ext>
            </a:extLst>
          </p:cNvPr>
          <p:cNvSpPr txBox="1"/>
          <p:nvPr/>
        </p:nvSpPr>
        <p:spPr>
          <a:xfrm>
            <a:off x="1530036" y="1273821"/>
            <a:ext cx="7849355" cy="430887"/>
          </a:xfrm>
          <a:prstGeom prst="rect">
            <a:avLst/>
          </a:prstGeom>
          <a:noFill/>
        </p:spPr>
        <p:txBody>
          <a:bodyPr wrap="square" rtlCol="0">
            <a:spAutoFit/>
          </a:bodyPr>
          <a:lstStyle/>
          <a:p>
            <a:r>
              <a:rPr lang="de-DE" sz="2200" b="1" dirty="0"/>
              <a:t>DOE oder Diversity Management als Antwort</a:t>
            </a:r>
          </a:p>
        </p:txBody>
      </p:sp>
      <p:sp>
        <p:nvSpPr>
          <p:cNvPr id="11" name="Textfeld 10">
            <a:extLst>
              <a:ext uri="{FF2B5EF4-FFF2-40B4-BE49-F238E27FC236}">
                <a16:creationId xmlns:a16="http://schemas.microsoft.com/office/drawing/2014/main" id="{4C08CCD7-7C2D-138E-0089-E6B885AE4794}"/>
              </a:ext>
            </a:extLst>
          </p:cNvPr>
          <p:cNvSpPr txBox="1"/>
          <p:nvPr/>
        </p:nvSpPr>
        <p:spPr>
          <a:xfrm>
            <a:off x="1530035" y="2013828"/>
            <a:ext cx="9777743" cy="1354217"/>
          </a:xfrm>
          <a:prstGeom prst="rect">
            <a:avLst/>
          </a:prstGeom>
          <a:noFill/>
        </p:spPr>
        <p:txBody>
          <a:bodyPr wrap="square" rtlCol="0">
            <a:spAutoFit/>
          </a:bodyPr>
          <a:lstStyle/>
          <a:p>
            <a:r>
              <a:rPr lang="de-DE" sz="2000" i="1" dirty="0"/>
              <a:t>Diversitätsorientierte Organisationsentwicklung (Abk.: DOE) dient der Abbildung gesellschaftlicher Vielfalt und unterschiedlicher Lebenslagen und Lebensentwürfe in Organisationen.</a:t>
            </a:r>
          </a:p>
          <a:p>
            <a:endParaRPr lang="de-DE" sz="200" i="1" dirty="0"/>
          </a:p>
          <a:p>
            <a:r>
              <a:rPr lang="de-DE" sz="2000" i="1" dirty="0"/>
              <a:t>Ziel: Gleichzeitig Verschiedenheit und Gleichberechtigung zu ermöglichen.</a:t>
            </a:r>
          </a:p>
        </p:txBody>
      </p:sp>
      <p:sp>
        <p:nvSpPr>
          <p:cNvPr id="3" name="Rechteck 2">
            <a:extLst>
              <a:ext uri="{FF2B5EF4-FFF2-40B4-BE49-F238E27FC236}">
                <a16:creationId xmlns:a16="http://schemas.microsoft.com/office/drawing/2014/main" id="{C9CDA75B-5543-2788-410F-E50973E74E4C}"/>
              </a:ext>
            </a:extLst>
          </p:cNvPr>
          <p:cNvSpPr/>
          <p:nvPr/>
        </p:nvSpPr>
        <p:spPr>
          <a:xfrm>
            <a:off x="3324226" y="4119308"/>
            <a:ext cx="1952744" cy="1050129"/>
          </a:xfrm>
          <a:prstGeom prst="rect">
            <a:avLst/>
          </a:prstGeom>
          <a:solidFill>
            <a:srgbClr val="004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u="sng" dirty="0">
                <a:solidFill>
                  <a:schemeClr val="bg1"/>
                </a:solidFill>
              </a:rPr>
              <a:t>Diversity</a:t>
            </a:r>
            <a:endParaRPr lang="de-DE" sz="1600" dirty="0">
              <a:solidFill>
                <a:schemeClr val="bg1"/>
              </a:solidFill>
            </a:endParaRPr>
          </a:p>
          <a:p>
            <a:pPr algn="ctr"/>
            <a:r>
              <a:rPr lang="de-DE" sz="1600" dirty="0">
                <a:solidFill>
                  <a:schemeClr val="bg1"/>
                </a:solidFill>
              </a:rPr>
              <a:t>Anerkennung &amp; Förderung</a:t>
            </a:r>
          </a:p>
        </p:txBody>
      </p:sp>
      <p:sp>
        <p:nvSpPr>
          <p:cNvPr id="7" name="Textplatzhalter 2">
            <a:extLst>
              <a:ext uri="{FF2B5EF4-FFF2-40B4-BE49-F238E27FC236}">
                <a16:creationId xmlns:a16="http://schemas.microsoft.com/office/drawing/2014/main" id="{AA46FE42-3973-C238-CE27-7748CB007AF9}"/>
              </a:ext>
            </a:extLst>
          </p:cNvPr>
          <p:cNvSpPr txBox="1">
            <a:spLocks/>
          </p:cNvSpPr>
          <p:nvPr/>
        </p:nvSpPr>
        <p:spPr>
          <a:xfrm>
            <a:off x="5848350" y="4119306"/>
            <a:ext cx="2240129" cy="1050129"/>
          </a:xfrm>
          <a:prstGeom prst="rect">
            <a:avLst/>
          </a:prstGeom>
          <a:solidFill>
            <a:srgbClr val="5FBBBA"/>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600" b="1" u="sng" dirty="0">
                <a:solidFill>
                  <a:schemeClr val="tx1"/>
                </a:solidFill>
              </a:rPr>
              <a:t>Antidiskriminierung</a:t>
            </a:r>
            <a:endParaRPr lang="de-DE" sz="1600" dirty="0">
              <a:solidFill>
                <a:schemeClr val="tx1"/>
              </a:solidFill>
            </a:endParaRPr>
          </a:p>
          <a:p>
            <a:r>
              <a:rPr lang="de-DE" sz="1600" dirty="0">
                <a:solidFill>
                  <a:schemeClr val="tx1"/>
                </a:solidFill>
              </a:rPr>
              <a:t>Abbau von Barrieren, Schutz / Intervention</a:t>
            </a:r>
          </a:p>
        </p:txBody>
      </p:sp>
      <p:sp>
        <p:nvSpPr>
          <p:cNvPr id="8" name="Bogen 7">
            <a:extLst>
              <a:ext uri="{FF2B5EF4-FFF2-40B4-BE49-F238E27FC236}">
                <a16:creationId xmlns:a16="http://schemas.microsoft.com/office/drawing/2014/main" id="{6E726F84-16EB-B2BC-1011-DDFD2D85B319}"/>
              </a:ext>
            </a:extLst>
          </p:cNvPr>
          <p:cNvSpPr/>
          <p:nvPr/>
        </p:nvSpPr>
        <p:spPr>
          <a:xfrm flipV="1">
            <a:off x="4891088" y="4917800"/>
            <a:ext cx="1481138" cy="691373"/>
          </a:xfrm>
          <a:prstGeom prst="arc">
            <a:avLst>
              <a:gd name="adj1" fmla="val 10818184"/>
              <a:gd name="adj2" fmla="val 0"/>
            </a:avLst>
          </a:prstGeom>
          <a:ln w="127000">
            <a:solidFill>
              <a:srgbClr val="989CA2"/>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5" name="Bogen 14">
            <a:extLst>
              <a:ext uri="{FF2B5EF4-FFF2-40B4-BE49-F238E27FC236}">
                <a16:creationId xmlns:a16="http://schemas.microsoft.com/office/drawing/2014/main" id="{115D1814-827B-CE0D-7D42-20B2D4E98994}"/>
              </a:ext>
            </a:extLst>
          </p:cNvPr>
          <p:cNvSpPr/>
          <p:nvPr/>
        </p:nvSpPr>
        <p:spPr>
          <a:xfrm rot="10800000" flipV="1">
            <a:off x="4891087" y="3623355"/>
            <a:ext cx="1481138" cy="691373"/>
          </a:xfrm>
          <a:prstGeom prst="arc">
            <a:avLst>
              <a:gd name="adj1" fmla="val 10817459"/>
              <a:gd name="adj2" fmla="val 21569594"/>
            </a:avLst>
          </a:prstGeom>
          <a:ln w="127000">
            <a:solidFill>
              <a:srgbClr val="989CA2"/>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pic>
        <p:nvPicPr>
          <p:cNvPr id="12" name="Grafik 11">
            <a:extLst>
              <a:ext uri="{FF2B5EF4-FFF2-40B4-BE49-F238E27FC236}">
                <a16:creationId xmlns:a16="http://schemas.microsoft.com/office/drawing/2014/main" id="{33E10A8F-1636-4EF5-9885-4ECA6453AC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30201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EB8B8-3DD8-EFF6-0EFB-67AED2F86ACD}"/>
            </a:ext>
          </a:extLst>
        </p:cNvPr>
        <p:cNvGrpSpPr/>
        <p:nvPr/>
      </p:nvGrpSpPr>
      <p:grpSpPr>
        <a:xfrm>
          <a:off x="0" y="0"/>
          <a:ext cx="0" cy="0"/>
          <a:chOff x="0" y="0"/>
          <a:chExt cx="0" cy="0"/>
        </a:xfrm>
      </p:grpSpPr>
      <p:pic>
        <p:nvPicPr>
          <p:cNvPr id="2" name="Grafik 1" descr="Ein Bild, das Schrift, Screenshot, Grafiken, Uhr enthält.&#10;&#10;KI-generierte Inhalte können fehlerhaft sein.">
            <a:extLst>
              <a:ext uri="{FF2B5EF4-FFF2-40B4-BE49-F238E27FC236}">
                <a16:creationId xmlns:a16="http://schemas.microsoft.com/office/drawing/2014/main" id="{2133871E-AB64-AC6F-0600-C377BEFE3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2D3E73E8-3AA0-FF7D-DE28-F3CA9144F35B}"/>
              </a:ext>
            </a:extLst>
          </p:cNvPr>
          <p:cNvSpPr txBox="1"/>
          <p:nvPr/>
        </p:nvSpPr>
        <p:spPr>
          <a:xfrm>
            <a:off x="1530036" y="1273821"/>
            <a:ext cx="7849355" cy="430887"/>
          </a:xfrm>
          <a:prstGeom prst="rect">
            <a:avLst/>
          </a:prstGeom>
          <a:noFill/>
        </p:spPr>
        <p:txBody>
          <a:bodyPr wrap="square" rtlCol="0">
            <a:spAutoFit/>
          </a:bodyPr>
          <a:lstStyle/>
          <a:p>
            <a:r>
              <a:rPr lang="de-DE" sz="2200" b="1" dirty="0"/>
              <a:t>Diversitätsorientierter Wandel in Kliniken</a:t>
            </a:r>
          </a:p>
        </p:txBody>
      </p:sp>
      <p:sp>
        <p:nvSpPr>
          <p:cNvPr id="11" name="Textfeld 10">
            <a:extLst>
              <a:ext uri="{FF2B5EF4-FFF2-40B4-BE49-F238E27FC236}">
                <a16:creationId xmlns:a16="http://schemas.microsoft.com/office/drawing/2014/main" id="{CFD71742-E659-A40D-BCAD-182F0151FB75}"/>
              </a:ext>
            </a:extLst>
          </p:cNvPr>
          <p:cNvSpPr txBox="1"/>
          <p:nvPr/>
        </p:nvSpPr>
        <p:spPr>
          <a:xfrm>
            <a:off x="1404033" y="4423321"/>
            <a:ext cx="2832414" cy="1200329"/>
          </a:xfrm>
          <a:prstGeom prst="rect">
            <a:avLst/>
          </a:prstGeom>
          <a:noFill/>
        </p:spPr>
        <p:txBody>
          <a:bodyPr wrap="square" rtlCol="0">
            <a:spAutoFit/>
          </a:bodyPr>
          <a:lstStyle/>
          <a:p>
            <a:pPr marL="342900" indent="-342900">
              <a:buFont typeface="Arial" panose="020B0604020202020204" pitchFamily="34" charset="0"/>
              <a:buChar char="•"/>
            </a:pPr>
            <a:r>
              <a:rPr lang="de-DE" sz="1200" dirty="0"/>
              <a:t>Fachkräftebedarf</a:t>
            </a:r>
          </a:p>
          <a:p>
            <a:pPr marL="342900" indent="-342900">
              <a:buFont typeface="Arial" panose="020B0604020202020204" pitchFamily="34" charset="0"/>
              <a:buChar char="•"/>
            </a:pPr>
            <a:r>
              <a:rPr lang="de-DE" sz="1200" dirty="0"/>
              <a:t>Recruiting</a:t>
            </a:r>
          </a:p>
          <a:p>
            <a:pPr marL="342900" indent="-342900">
              <a:buFont typeface="Arial" panose="020B0604020202020204" pitchFamily="34" charset="0"/>
              <a:buChar char="•"/>
            </a:pPr>
            <a:r>
              <a:rPr lang="de-DE" sz="1200" dirty="0"/>
              <a:t>HR</a:t>
            </a:r>
          </a:p>
          <a:p>
            <a:pPr marL="342900" indent="-342900">
              <a:buFont typeface="Arial" panose="020B0604020202020204" pitchFamily="34" charset="0"/>
              <a:buChar char="•"/>
            </a:pPr>
            <a:r>
              <a:rPr lang="de-DE" sz="1200" dirty="0"/>
              <a:t>Kommunikation</a:t>
            </a:r>
          </a:p>
          <a:p>
            <a:pPr marL="342900" indent="-342900">
              <a:buFont typeface="Arial" panose="020B0604020202020204" pitchFamily="34" charset="0"/>
              <a:buChar char="•"/>
            </a:pPr>
            <a:r>
              <a:rPr lang="de-DE" sz="1200" dirty="0"/>
              <a:t>Abläufe</a:t>
            </a:r>
          </a:p>
          <a:p>
            <a:pPr marL="342900" indent="-342900">
              <a:buFont typeface="Arial" panose="020B0604020202020204" pitchFamily="34" charset="0"/>
              <a:buChar char="•"/>
            </a:pPr>
            <a:r>
              <a:rPr lang="de-DE" sz="1200" dirty="0"/>
              <a:t>… </a:t>
            </a:r>
          </a:p>
        </p:txBody>
      </p:sp>
      <p:pic>
        <p:nvPicPr>
          <p:cNvPr id="10" name="Grafik 9" descr="Hospital Silhouette">
            <a:extLst>
              <a:ext uri="{FF2B5EF4-FFF2-40B4-BE49-F238E27FC236}">
                <a16:creationId xmlns:a16="http://schemas.microsoft.com/office/drawing/2014/main" id="{D2D3859D-4F9F-0D8B-E1BA-E96907E072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95450" y="3068992"/>
            <a:ext cx="1390650" cy="1390650"/>
          </a:xfrm>
          <a:prstGeom prst="rect">
            <a:avLst/>
          </a:prstGeom>
        </p:spPr>
      </p:pic>
      <p:sp>
        <p:nvSpPr>
          <p:cNvPr id="12" name="Bogen 11">
            <a:extLst>
              <a:ext uri="{FF2B5EF4-FFF2-40B4-BE49-F238E27FC236}">
                <a16:creationId xmlns:a16="http://schemas.microsoft.com/office/drawing/2014/main" id="{0E2ADEFF-FA0A-6242-97CD-80D28174084F}"/>
              </a:ext>
            </a:extLst>
          </p:cNvPr>
          <p:cNvSpPr/>
          <p:nvPr/>
        </p:nvSpPr>
        <p:spPr>
          <a:xfrm rot="12550375">
            <a:off x="2330825" y="2405724"/>
            <a:ext cx="2326099" cy="2012260"/>
          </a:xfrm>
          <a:prstGeom prst="arc">
            <a:avLst>
              <a:gd name="adj1" fmla="val 20672340"/>
              <a:gd name="adj2" fmla="val 3610276"/>
            </a:avLst>
          </a:prstGeom>
          <a:ln w="66675">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
        <p:nvSpPr>
          <p:cNvPr id="13" name="Bogen 12">
            <a:extLst>
              <a:ext uri="{FF2B5EF4-FFF2-40B4-BE49-F238E27FC236}">
                <a16:creationId xmlns:a16="http://schemas.microsoft.com/office/drawing/2014/main" id="{ED7E947E-866C-4CD8-45AD-83BB88EA9ED9}"/>
              </a:ext>
            </a:extLst>
          </p:cNvPr>
          <p:cNvSpPr/>
          <p:nvPr/>
        </p:nvSpPr>
        <p:spPr>
          <a:xfrm rot="16200000" flipV="1">
            <a:off x="6166912" y="1918593"/>
            <a:ext cx="1313372" cy="2272752"/>
          </a:xfrm>
          <a:prstGeom prst="arc">
            <a:avLst>
              <a:gd name="adj1" fmla="val 15973123"/>
              <a:gd name="adj2" fmla="val 0"/>
            </a:avLst>
          </a:prstGeom>
          <a:ln w="66675">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
        <p:nvSpPr>
          <p:cNvPr id="14" name="Textfeld 13">
            <a:extLst>
              <a:ext uri="{FF2B5EF4-FFF2-40B4-BE49-F238E27FC236}">
                <a16:creationId xmlns:a16="http://schemas.microsoft.com/office/drawing/2014/main" id="{3948D818-CFC6-3977-C7DC-E5C60200B822}"/>
              </a:ext>
            </a:extLst>
          </p:cNvPr>
          <p:cNvSpPr txBox="1"/>
          <p:nvPr/>
        </p:nvSpPr>
        <p:spPr>
          <a:xfrm>
            <a:off x="863129" y="1948377"/>
            <a:ext cx="1957111" cy="830997"/>
          </a:xfrm>
          <a:prstGeom prst="rect">
            <a:avLst/>
          </a:prstGeom>
          <a:noFill/>
        </p:spPr>
        <p:txBody>
          <a:bodyPr wrap="square" rtlCol="0">
            <a:spAutoFit/>
          </a:bodyPr>
          <a:lstStyle/>
          <a:p>
            <a:r>
              <a:rPr lang="de-DE" sz="1600" b="1" dirty="0"/>
              <a:t>Innenorientierung</a:t>
            </a:r>
            <a:br>
              <a:rPr lang="de-DE" sz="1600" dirty="0"/>
            </a:br>
            <a:r>
              <a:rPr lang="de-DE" sz="1600" dirty="0"/>
              <a:t>Klinik als </a:t>
            </a:r>
            <a:r>
              <a:rPr lang="de-DE" sz="1600" dirty="0" err="1"/>
              <a:t>Arbeitgeber:in</a:t>
            </a:r>
            <a:endParaRPr lang="de-DE" sz="1600" dirty="0"/>
          </a:p>
        </p:txBody>
      </p:sp>
      <p:sp>
        <p:nvSpPr>
          <p:cNvPr id="16" name="Textfeld 15">
            <a:extLst>
              <a:ext uri="{FF2B5EF4-FFF2-40B4-BE49-F238E27FC236}">
                <a16:creationId xmlns:a16="http://schemas.microsoft.com/office/drawing/2014/main" id="{74615582-5B53-B9DC-1331-FB9A180B8219}"/>
              </a:ext>
            </a:extLst>
          </p:cNvPr>
          <p:cNvSpPr txBox="1"/>
          <p:nvPr/>
        </p:nvSpPr>
        <p:spPr>
          <a:xfrm>
            <a:off x="8377013" y="1991943"/>
            <a:ext cx="2832413" cy="830997"/>
          </a:xfrm>
          <a:prstGeom prst="rect">
            <a:avLst/>
          </a:prstGeom>
          <a:noFill/>
        </p:spPr>
        <p:txBody>
          <a:bodyPr wrap="square" rtlCol="0">
            <a:spAutoFit/>
          </a:bodyPr>
          <a:lstStyle/>
          <a:p>
            <a:r>
              <a:rPr lang="de-DE" sz="1600" b="1" dirty="0"/>
              <a:t>Außenorientierung</a:t>
            </a:r>
            <a:br>
              <a:rPr lang="de-DE" sz="1600" dirty="0"/>
            </a:br>
            <a:r>
              <a:rPr lang="de-DE" sz="1600" dirty="0"/>
              <a:t>Gesundheitsdienstleistungen für diverse Bevölkerung</a:t>
            </a:r>
          </a:p>
        </p:txBody>
      </p:sp>
      <p:sp>
        <p:nvSpPr>
          <p:cNvPr id="17" name="Textfeld 16">
            <a:extLst>
              <a:ext uri="{FF2B5EF4-FFF2-40B4-BE49-F238E27FC236}">
                <a16:creationId xmlns:a16="http://schemas.microsoft.com/office/drawing/2014/main" id="{C197FE26-A716-24AC-38E3-639EE38876EA}"/>
              </a:ext>
            </a:extLst>
          </p:cNvPr>
          <p:cNvSpPr txBox="1"/>
          <p:nvPr/>
        </p:nvSpPr>
        <p:spPr>
          <a:xfrm>
            <a:off x="4289013" y="2810506"/>
            <a:ext cx="1586153" cy="923330"/>
          </a:xfrm>
          <a:prstGeom prst="rect">
            <a:avLst/>
          </a:prstGeom>
          <a:noFill/>
        </p:spPr>
        <p:txBody>
          <a:bodyPr wrap="square" rtlCol="0">
            <a:spAutoFit/>
          </a:bodyPr>
          <a:lstStyle/>
          <a:p>
            <a:pPr algn="ctr"/>
            <a:r>
              <a:rPr lang="de-DE" dirty="0"/>
              <a:t>Wandel nach innen und nach außen!</a:t>
            </a:r>
          </a:p>
        </p:txBody>
      </p:sp>
      <p:sp>
        <p:nvSpPr>
          <p:cNvPr id="18" name="Textfeld 17">
            <a:extLst>
              <a:ext uri="{FF2B5EF4-FFF2-40B4-BE49-F238E27FC236}">
                <a16:creationId xmlns:a16="http://schemas.microsoft.com/office/drawing/2014/main" id="{9A058CAC-8416-8127-453C-DF0931B9E9C3}"/>
              </a:ext>
            </a:extLst>
          </p:cNvPr>
          <p:cNvSpPr txBox="1"/>
          <p:nvPr/>
        </p:nvSpPr>
        <p:spPr>
          <a:xfrm>
            <a:off x="3823275" y="1991944"/>
            <a:ext cx="2832413" cy="830997"/>
          </a:xfrm>
          <a:prstGeom prst="rect">
            <a:avLst/>
          </a:prstGeom>
          <a:noFill/>
        </p:spPr>
        <p:txBody>
          <a:bodyPr wrap="square" rtlCol="0">
            <a:spAutoFit/>
          </a:bodyPr>
          <a:lstStyle/>
          <a:p>
            <a:r>
              <a:rPr lang="de-DE" sz="4800" b="1" dirty="0" err="1"/>
              <a:t>DiVERSiTY</a:t>
            </a:r>
            <a:endParaRPr lang="de-DE" sz="4800" b="1" dirty="0"/>
          </a:p>
        </p:txBody>
      </p:sp>
      <p:sp>
        <p:nvSpPr>
          <p:cNvPr id="41" name="Textfeld 40">
            <a:extLst>
              <a:ext uri="{FF2B5EF4-FFF2-40B4-BE49-F238E27FC236}">
                <a16:creationId xmlns:a16="http://schemas.microsoft.com/office/drawing/2014/main" id="{25E4D6A7-CEB3-9754-5AB5-4A48EB1B3776}"/>
              </a:ext>
            </a:extLst>
          </p:cNvPr>
          <p:cNvSpPr txBox="1"/>
          <p:nvPr/>
        </p:nvSpPr>
        <p:spPr>
          <a:xfrm>
            <a:off x="7345145" y="4456698"/>
            <a:ext cx="3442822" cy="954107"/>
          </a:xfrm>
          <a:prstGeom prst="rect">
            <a:avLst/>
          </a:prstGeom>
          <a:noFill/>
        </p:spPr>
        <p:txBody>
          <a:bodyPr wrap="square">
            <a:spAutoFit/>
          </a:bodyPr>
          <a:lstStyle/>
          <a:p>
            <a:pPr marL="285750" indent="-285750">
              <a:buFont typeface="Arial" panose="020B0604020202020204" pitchFamily="34" charset="0"/>
              <a:buChar char="•"/>
            </a:pPr>
            <a:r>
              <a:rPr lang="de-DE" sz="1400" dirty="0"/>
              <a:t>Bedarfs- und diversitätsorientierte Gesundheitsversorgung</a:t>
            </a:r>
          </a:p>
          <a:p>
            <a:pPr marL="285750" indent="-285750">
              <a:buFont typeface="Arial" panose="020B0604020202020204" pitchFamily="34" charset="0"/>
              <a:buChar char="•"/>
            </a:pPr>
            <a:r>
              <a:rPr lang="de-DE" sz="1400" dirty="0"/>
              <a:t>Gleiche Gesundheitschancen</a:t>
            </a:r>
          </a:p>
          <a:p>
            <a:pPr marL="285750" indent="-285750">
              <a:buFont typeface="Arial" panose="020B0604020202020204" pitchFamily="34" charset="0"/>
              <a:buChar char="•"/>
            </a:pPr>
            <a:r>
              <a:rPr lang="de-DE" sz="1400" dirty="0"/>
              <a:t>Schutz vor Diskriminierung</a:t>
            </a:r>
          </a:p>
        </p:txBody>
      </p:sp>
      <p:pic>
        <p:nvPicPr>
          <p:cNvPr id="23" name="Grafik 22">
            <a:extLst>
              <a:ext uri="{FF2B5EF4-FFF2-40B4-BE49-F238E27FC236}">
                <a16:creationId xmlns:a16="http://schemas.microsoft.com/office/drawing/2014/main" id="{FEAAAF56-015D-4A69-BDA0-5BDE6FEA9B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grpSp>
        <p:nvGrpSpPr>
          <p:cNvPr id="32" name="Gruppieren 31">
            <a:extLst>
              <a:ext uri="{FF2B5EF4-FFF2-40B4-BE49-F238E27FC236}">
                <a16:creationId xmlns:a16="http://schemas.microsoft.com/office/drawing/2014/main" id="{20DCA53A-6AF7-6136-E0FE-89B269CC61F5}"/>
              </a:ext>
            </a:extLst>
          </p:cNvPr>
          <p:cNvGrpSpPr/>
          <p:nvPr/>
        </p:nvGrpSpPr>
        <p:grpSpPr>
          <a:xfrm>
            <a:off x="7721684" y="3212087"/>
            <a:ext cx="2222424" cy="1238768"/>
            <a:chOff x="4233408" y="4363559"/>
            <a:chExt cx="2222424" cy="1238768"/>
          </a:xfrm>
        </p:grpSpPr>
        <p:pic>
          <p:nvPicPr>
            <p:cNvPr id="6" name="Grafik 5">
              <a:extLst>
                <a:ext uri="{FF2B5EF4-FFF2-40B4-BE49-F238E27FC236}">
                  <a16:creationId xmlns:a16="http://schemas.microsoft.com/office/drawing/2014/main" id="{84D742F9-F7E6-E1B8-247B-FEB3E4E84C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71868" y="4452231"/>
              <a:ext cx="557229" cy="1112655"/>
            </a:xfrm>
            <a:prstGeom prst="rect">
              <a:avLst/>
            </a:prstGeom>
          </p:spPr>
        </p:pic>
        <p:pic>
          <p:nvPicPr>
            <p:cNvPr id="8" name="Grafik 7">
              <a:extLst>
                <a:ext uri="{FF2B5EF4-FFF2-40B4-BE49-F238E27FC236}">
                  <a16:creationId xmlns:a16="http://schemas.microsoft.com/office/drawing/2014/main" id="{868F9587-BFF1-6746-0694-2DE01BDAF0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52381" y="4456463"/>
              <a:ext cx="343971" cy="1112656"/>
            </a:xfrm>
            <a:prstGeom prst="rect">
              <a:avLst/>
            </a:prstGeom>
          </p:spPr>
        </p:pic>
        <p:pic>
          <p:nvPicPr>
            <p:cNvPr id="15" name="Grafik 14">
              <a:extLst>
                <a:ext uri="{FF2B5EF4-FFF2-40B4-BE49-F238E27FC236}">
                  <a16:creationId xmlns:a16="http://schemas.microsoft.com/office/drawing/2014/main" id="{79A7C97F-0644-D8F9-D50D-1CED114ACBC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81163" y="4423322"/>
              <a:ext cx="507970" cy="1136248"/>
            </a:xfrm>
            <a:prstGeom prst="rect">
              <a:avLst/>
            </a:prstGeom>
          </p:spPr>
        </p:pic>
        <p:pic>
          <p:nvPicPr>
            <p:cNvPr id="20" name="Grafik 19">
              <a:extLst>
                <a:ext uri="{FF2B5EF4-FFF2-40B4-BE49-F238E27FC236}">
                  <a16:creationId xmlns:a16="http://schemas.microsoft.com/office/drawing/2014/main" id="{43DAAB4F-DD74-B07E-5884-C929F580BBF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95503" y="4529507"/>
              <a:ext cx="460329" cy="1025140"/>
            </a:xfrm>
            <a:prstGeom prst="rect">
              <a:avLst/>
            </a:prstGeom>
          </p:spPr>
        </p:pic>
        <p:pic>
          <p:nvPicPr>
            <p:cNvPr id="22" name="Grafik 21">
              <a:extLst>
                <a:ext uri="{FF2B5EF4-FFF2-40B4-BE49-F238E27FC236}">
                  <a16:creationId xmlns:a16="http://schemas.microsoft.com/office/drawing/2014/main" id="{F7E4460A-FC7D-4D3D-4474-592499C0658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33408" y="4363559"/>
              <a:ext cx="420964" cy="1220112"/>
            </a:xfrm>
            <a:prstGeom prst="rect">
              <a:avLst/>
            </a:prstGeom>
          </p:spPr>
        </p:pic>
        <p:pic>
          <p:nvPicPr>
            <p:cNvPr id="26" name="Grafik 25">
              <a:extLst>
                <a:ext uri="{FF2B5EF4-FFF2-40B4-BE49-F238E27FC236}">
                  <a16:creationId xmlns:a16="http://schemas.microsoft.com/office/drawing/2014/main" id="{BED8BA64-5B29-FCE7-EFEF-1C576A9CBBF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03861" y="4595659"/>
              <a:ext cx="744129" cy="1006668"/>
            </a:xfrm>
            <a:prstGeom prst="rect">
              <a:avLst/>
            </a:prstGeom>
          </p:spPr>
        </p:pic>
      </p:grpSp>
      <p:sp>
        <p:nvSpPr>
          <p:cNvPr id="3" name="Textfeld 2">
            <a:extLst>
              <a:ext uri="{FF2B5EF4-FFF2-40B4-BE49-F238E27FC236}">
                <a16:creationId xmlns:a16="http://schemas.microsoft.com/office/drawing/2014/main" id="{0B7888E3-4207-C7C6-3E58-16A303B707D0}"/>
              </a:ext>
            </a:extLst>
          </p:cNvPr>
          <p:cNvSpPr txBox="1"/>
          <p:nvPr/>
        </p:nvSpPr>
        <p:spPr>
          <a:xfrm>
            <a:off x="7721684" y="5618164"/>
            <a:ext cx="3287141" cy="507831"/>
          </a:xfrm>
          <a:prstGeom prst="rect">
            <a:avLst/>
          </a:prstGeom>
          <a:noFill/>
        </p:spPr>
        <p:txBody>
          <a:bodyPr wrap="square" rtlCol="0">
            <a:spAutoFit/>
          </a:bodyPr>
          <a:lstStyle/>
          <a:p>
            <a:r>
              <a:rPr lang="de-DE" sz="900" dirty="0"/>
              <a:t>Illustrationen: </a:t>
            </a:r>
            <a:r>
              <a:rPr lang="de-DE" sz="900" b="1" dirty="0"/>
              <a:t>Open Peeps</a:t>
            </a:r>
            <a:r>
              <a:rPr lang="de-DE" sz="900" dirty="0"/>
              <a:t> von </a:t>
            </a:r>
            <a:r>
              <a:rPr lang="de-DE" sz="900" b="1" dirty="0"/>
              <a:t>Pablo Stanley</a:t>
            </a:r>
            <a:r>
              <a:rPr lang="de-DE" sz="900" dirty="0"/>
              <a:t>, </a:t>
            </a:r>
            <a:r>
              <a:rPr lang="de-DE" sz="900" b="1" dirty="0"/>
              <a:t>CC0 1.0</a:t>
            </a:r>
            <a:r>
              <a:rPr lang="de-DE" sz="900" dirty="0"/>
              <a:t> (Public Domain) – keine Rechte vorbehalten. (</a:t>
            </a:r>
            <a:r>
              <a:rPr lang="de-DE" sz="900" u="sng" dirty="0">
                <a:hlinkClick r:id="rId13"/>
              </a:rPr>
              <a:t>https://www.openpeeps.com/</a:t>
            </a:r>
            <a:r>
              <a:rPr lang="de-DE" sz="900" dirty="0"/>
              <a:t>)</a:t>
            </a:r>
          </a:p>
        </p:txBody>
      </p:sp>
    </p:spTree>
    <p:extLst>
      <p:ext uri="{BB962C8B-B14F-4D97-AF65-F5344CB8AC3E}">
        <p14:creationId xmlns:p14="http://schemas.microsoft.com/office/powerpoint/2010/main" val="402767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4A637-41E0-5308-B4CA-BF2DB867C8C4}"/>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ED11D730-14B7-5474-258A-A00604C1D2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0955B5AC-90AC-1380-1879-FEEC120FAC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7F6FFDB0-4920-ABB0-EDAC-B50D5E7D99E2}"/>
              </a:ext>
            </a:extLst>
          </p:cNvPr>
          <p:cNvSpPr txBox="1"/>
          <p:nvPr/>
        </p:nvSpPr>
        <p:spPr>
          <a:xfrm>
            <a:off x="1530036" y="1273821"/>
            <a:ext cx="7849355" cy="430887"/>
          </a:xfrm>
          <a:prstGeom prst="rect">
            <a:avLst/>
          </a:prstGeom>
          <a:noFill/>
        </p:spPr>
        <p:txBody>
          <a:bodyPr wrap="square" rtlCol="0">
            <a:spAutoFit/>
          </a:bodyPr>
          <a:lstStyle/>
          <a:p>
            <a:r>
              <a:rPr lang="de-DE" sz="2200" b="1" dirty="0"/>
              <a:t>Wandel am Beispiel UKE</a:t>
            </a:r>
          </a:p>
        </p:txBody>
      </p:sp>
      <p:sp>
        <p:nvSpPr>
          <p:cNvPr id="13" name="Textfeld 12">
            <a:extLst>
              <a:ext uri="{FF2B5EF4-FFF2-40B4-BE49-F238E27FC236}">
                <a16:creationId xmlns:a16="http://schemas.microsoft.com/office/drawing/2014/main" id="{BF0AAC45-77A3-6737-1625-2961A16E8453}"/>
              </a:ext>
            </a:extLst>
          </p:cNvPr>
          <p:cNvSpPr txBox="1"/>
          <p:nvPr/>
        </p:nvSpPr>
        <p:spPr>
          <a:xfrm>
            <a:off x="1530036" y="1908871"/>
            <a:ext cx="9650994" cy="738664"/>
          </a:xfrm>
          <a:prstGeom prst="rect">
            <a:avLst/>
          </a:prstGeom>
          <a:solidFill>
            <a:schemeClr val="accent2">
              <a:lumMod val="60000"/>
              <a:lumOff val="40000"/>
            </a:schemeClr>
          </a:solidFill>
        </p:spPr>
        <p:txBody>
          <a:bodyPr wrap="square" rtlCol="0">
            <a:spAutoFit/>
          </a:bodyPr>
          <a:lstStyle/>
          <a:p>
            <a:r>
              <a:rPr lang="de-DE" sz="1400" dirty="0"/>
              <a:t>Am 12. Dezember 2013 hat das UKE „Charta der Vielfalt“ unterschrieben. Seit 2013 wird das Thema Diversität in einer Arbeitsgruppe von UKE INside strukturiert aufbereitet und begleitet. </a:t>
            </a:r>
            <a:r>
              <a:rPr lang="de-DE" sz="1400" b="1" dirty="0"/>
              <a:t>Ziel: </a:t>
            </a:r>
            <a:r>
              <a:rPr lang="de-DE" sz="1400" dirty="0"/>
              <a:t>Schaffung eines wertschätzenden Arbeitsumfeld für alle Mitarbeitenden, sowie Haltung der Wertschätzung, der Offenheit und des Respekts.</a:t>
            </a:r>
          </a:p>
        </p:txBody>
      </p:sp>
      <p:pic>
        <p:nvPicPr>
          <p:cNvPr id="15" name="Grafik 14">
            <a:extLst>
              <a:ext uri="{FF2B5EF4-FFF2-40B4-BE49-F238E27FC236}">
                <a16:creationId xmlns:a16="http://schemas.microsoft.com/office/drawing/2014/main" id="{0E94FE38-9210-4C66-874E-A75BDACC90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pic>
        <p:nvPicPr>
          <p:cNvPr id="6" name="Grafik 5">
            <a:extLst>
              <a:ext uri="{FF2B5EF4-FFF2-40B4-BE49-F238E27FC236}">
                <a16:creationId xmlns:a16="http://schemas.microsoft.com/office/drawing/2014/main" id="{2DF7C62A-BB50-00A3-29EB-8C6B5F8E96D1}"/>
              </a:ext>
            </a:extLst>
          </p:cNvPr>
          <p:cNvPicPr>
            <a:picLocks noChangeAspect="1"/>
          </p:cNvPicPr>
          <p:nvPr/>
        </p:nvPicPr>
        <p:blipFill>
          <a:blip r:embed="rId5"/>
          <a:stretch>
            <a:fillRect/>
          </a:stretch>
        </p:blipFill>
        <p:spPr>
          <a:xfrm>
            <a:off x="1394460" y="2851698"/>
            <a:ext cx="4583430" cy="2016709"/>
          </a:xfrm>
          <a:prstGeom prst="rect">
            <a:avLst/>
          </a:prstGeom>
        </p:spPr>
      </p:pic>
      <p:sp>
        <p:nvSpPr>
          <p:cNvPr id="7" name="Textfeld 6">
            <a:extLst>
              <a:ext uri="{FF2B5EF4-FFF2-40B4-BE49-F238E27FC236}">
                <a16:creationId xmlns:a16="http://schemas.microsoft.com/office/drawing/2014/main" id="{8CE74E38-25C9-A411-D899-DE4299FB6AC7}"/>
              </a:ext>
            </a:extLst>
          </p:cNvPr>
          <p:cNvSpPr txBox="1"/>
          <p:nvPr/>
        </p:nvSpPr>
        <p:spPr>
          <a:xfrm>
            <a:off x="1657350" y="4954875"/>
            <a:ext cx="4137660" cy="553998"/>
          </a:xfrm>
          <a:prstGeom prst="rect">
            <a:avLst/>
          </a:prstGeom>
          <a:noFill/>
        </p:spPr>
        <p:txBody>
          <a:bodyPr wrap="square" rtlCol="0">
            <a:spAutoFit/>
          </a:bodyPr>
          <a:lstStyle/>
          <a:p>
            <a:r>
              <a:rPr lang="de-DE" sz="1000" dirty="0"/>
              <a:t>Quelle: Universitätsklinikum Hamburg-Eppendorf (UKE), </a:t>
            </a:r>
            <a:r>
              <a:rPr lang="de-DE" sz="1000" i="1" dirty="0"/>
              <a:t>Diversity im UKE</a:t>
            </a:r>
            <a:r>
              <a:rPr lang="de-DE" sz="1000" dirty="0"/>
              <a:t>, Screenshot von [</a:t>
            </a:r>
            <a:r>
              <a:rPr lang="de-DE" sz="1000" dirty="0">
                <a:hlinkClick r:id="rId6"/>
              </a:rPr>
              <a:t>https://www.uke.de/karriere/das-uke-als-arbeitgeber/diversity-im-uke/index.html</a:t>
            </a:r>
            <a:r>
              <a:rPr lang="de-DE" sz="1000" dirty="0"/>
              <a:t>] abgerufen am 10. 11. 2025.</a:t>
            </a:r>
          </a:p>
        </p:txBody>
      </p:sp>
      <p:pic>
        <p:nvPicPr>
          <p:cNvPr id="9" name="Grafik 8">
            <a:extLst>
              <a:ext uri="{FF2B5EF4-FFF2-40B4-BE49-F238E27FC236}">
                <a16:creationId xmlns:a16="http://schemas.microsoft.com/office/drawing/2014/main" id="{41098FEB-1682-11C7-54DD-55DB5ADA9568}"/>
              </a:ext>
            </a:extLst>
          </p:cNvPr>
          <p:cNvPicPr>
            <a:picLocks noChangeAspect="1"/>
          </p:cNvPicPr>
          <p:nvPr/>
        </p:nvPicPr>
        <p:blipFill>
          <a:blip r:embed="rId7"/>
          <a:stretch>
            <a:fillRect/>
          </a:stretch>
        </p:blipFill>
        <p:spPr>
          <a:xfrm>
            <a:off x="6214112" y="2798622"/>
            <a:ext cx="5152235" cy="1772975"/>
          </a:xfrm>
          <a:prstGeom prst="rect">
            <a:avLst/>
          </a:prstGeom>
        </p:spPr>
      </p:pic>
      <p:sp>
        <p:nvSpPr>
          <p:cNvPr id="10" name="Textfeld 9">
            <a:extLst>
              <a:ext uri="{FF2B5EF4-FFF2-40B4-BE49-F238E27FC236}">
                <a16:creationId xmlns:a16="http://schemas.microsoft.com/office/drawing/2014/main" id="{8D1183AF-28A3-3C92-C13C-EC0D3FF80908}"/>
              </a:ext>
            </a:extLst>
          </p:cNvPr>
          <p:cNvSpPr txBox="1"/>
          <p:nvPr/>
        </p:nvSpPr>
        <p:spPr>
          <a:xfrm>
            <a:off x="7228687" y="4868407"/>
            <a:ext cx="4137660" cy="861774"/>
          </a:xfrm>
          <a:prstGeom prst="rect">
            <a:avLst/>
          </a:prstGeom>
          <a:noFill/>
        </p:spPr>
        <p:txBody>
          <a:bodyPr wrap="square" rtlCol="0">
            <a:spAutoFit/>
          </a:bodyPr>
          <a:lstStyle/>
          <a:p>
            <a:r>
              <a:rPr lang="de-DE" sz="1000" dirty="0"/>
              <a:t>Quelle: Universitätsklinikum Hamburg-Eppendorf (UKE), </a:t>
            </a:r>
            <a:r>
              <a:rPr lang="de-DE" sz="1000" i="1" dirty="0"/>
              <a:t>UKE gegen Rassismus</a:t>
            </a:r>
            <a:r>
              <a:rPr lang="de-DE" sz="1000" dirty="0"/>
              <a:t>, Screenshot von </a:t>
            </a:r>
            <a:r>
              <a:rPr lang="de-DE" sz="1000" dirty="0">
                <a:hlinkClick r:id="rId8"/>
              </a:rPr>
              <a:t>https://www.uke.de/organisationsstruktur/zentrale-bereiche/personalbeauftragte/integrationsbeauftragte-des-uke/index.html</a:t>
            </a:r>
            <a:r>
              <a:rPr lang="de-DE" sz="1000" dirty="0"/>
              <a:t>, abgerufen am 10.11.2025.</a:t>
            </a:r>
          </a:p>
        </p:txBody>
      </p:sp>
    </p:spTree>
    <p:extLst>
      <p:ext uri="{BB962C8B-B14F-4D97-AF65-F5344CB8AC3E}">
        <p14:creationId xmlns:p14="http://schemas.microsoft.com/office/powerpoint/2010/main" val="2738394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1C98A-6F31-F260-06F0-31EA8CAA36A6}"/>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2B794FA9-633E-5526-E87F-81EBA6B99A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AA58E64B-D4D6-6A15-A40D-9CC61567E7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82E8BAEA-F85F-4A62-74BC-25588F60D951}"/>
              </a:ext>
            </a:extLst>
          </p:cNvPr>
          <p:cNvSpPr txBox="1"/>
          <p:nvPr/>
        </p:nvSpPr>
        <p:spPr>
          <a:xfrm>
            <a:off x="1530036" y="1273821"/>
            <a:ext cx="7849355" cy="430887"/>
          </a:xfrm>
          <a:prstGeom prst="rect">
            <a:avLst/>
          </a:prstGeom>
          <a:noFill/>
        </p:spPr>
        <p:txBody>
          <a:bodyPr wrap="square" rtlCol="0">
            <a:spAutoFit/>
          </a:bodyPr>
          <a:lstStyle/>
          <a:p>
            <a:r>
              <a:rPr lang="de-DE" sz="2200" b="1" dirty="0"/>
              <a:t>Wandel am Beispiel UKE</a:t>
            </a:r>
          </a:p>
        </p:txBody>
      </p:sp>
      <p:sp>
        <p:nvSpPr>
          <p:cNvPr id="9" name="Textfeld 8">
            <a:extLst>
              <a:ext uri="{FF2B5EF4-FFF2-40B4-BE49-F238E27FC236}">
                <a16:creationId xmlns:a16="http://schemas.microsoft.com/office/drawing/2014/main" id="{BC8B4AC1-8EDB-67D7-A783-91BE77CED019}"/>
              </a:ext>
            </a:extLst>
          </p:cNvPr>
          <p:cNvSpPr txBox="1"/>
          <p:nvPr/>
        </p:nvSpPr>
        <p:spPr>
          <a:xfrm>
            <a:off x="1530037" y="2174931"/>
            <a:ext cx="3690146" cy="1477328"/>
          </a:xfrm>
          <a:prstGeom prst="rect">
            <a:avLst/>
          </a:prstGeom>
          <a:noFill/>
        </p:spPr>
        <p:txBody>
          <a:bodyPr wrap="square" rtlCol="0">
            <a:spAutoFit/>
          </a:bodyPr>
          <a:lstStyle/>
          <a:p>
            <a:r>
              <a:rPr lang="de-DE" dirty="0"/>
              <a:t>Stellenausschreibungen</a:t>
            </a:r>
          </a:p>
          <a:p>
            <a:pPr marL="285750" indent="-285750">
              <a:buFont typeface="Arial" panose="020B0604020202020204" pitchFamily="34" charset="0"/>
              <a:buChar char="•"/>
            </a:pPr>
            <a:r>
              <a:rPr lang="de-DE" dirty="0"/>
              <a:t>Anerkennung geschlechtlicher </a:t>
            </a:r>
            <a:r>
              <a:rPr lang="de-DE" dirty="0" err="1"/>
              <a:t>Viefalt</a:t>
            </a:r>
            <a:r>
              <a:rPr lang="de-DE" dirty="0"/>
              <a:t> „all </a:t>
            </a:r>
            <a:r>
              <a:rPr lang="de-DE" dirty="0" err="1"/>
              <a:t>genders</a:t>
            </a:r>
            <a:r>
              <a:rPr lang="de-DE" dirty="0"/>
              <a:t>“</a:t>
            </a:r>
          </a:p>
          <a:p>
            <a:pPr marL="285750" indent="-285750">
              <a:buFont typeface="Arial" panose="020B0604020202020204" pitchFamily="34" charset="0"/>
              <a:buChar char="•"/>
            </a:pPr>
            <a:r>
              <a:rPr lang="de-DE" dirty="0"/>
              <a:t>„Wir leben und schätzen Diversität“</a:t>
            </a:r>
          </a:p>
        </p:txBody>
      </p:sp>
      <p:sp>
        <p:nvSpPr>
          <p:cNvPr id="10" name="Textfeld 9">
            <a:extLst>
              <a:ext uri="{FF2B5EF4-FFF2-40B4-BE49-F238E27FC236}">
                <a16:creationId xmlns:a16="http://schemas.microsoft.com/office/drawing/2014/main" id="{E90B14AA-6565-5F12-0FDB-A2C0CD5A28F6}"/>
              </a:ext>
            </a:extLst>
          </p:cNvPr>
          <p:cNvSpPr txBox="1"/>
          <p:nvPr/>
        </p:nvSpPr>
        <p:spPr>
          <a:xfrm>
            <a:off x="5220183" y="2174931"/>
            <a:ext cx="3815785" cy="923330"/>
          </a:xfrm>
          <a:prstGeom prst="rect">
            <a:avLst/>
          </a:prstGeom>
          <a:noFill/>
        </p:spPr>
        <p:txBody>
          <a:bodyPr wrap="square" rtlCol="0">
            <a:spAutoFit/>
          </a:bodyPr>
          <a:lstStyle/>
          <a:p>
            <a:r>
              <a:rPr lang="de-DE" dirty="0"/>
              <a:t>Auswahlgespräche</a:t>
            </a:r>
          </a:p>
          <a:p>
            <a:pPr marL="285750" indent="-285750">
              <a:buFont typeface="Arial" panose="020B0604020202020204" pitchFamily="34" charset="0"/>
              <a:buChar char="•"/>
            </a:pPr>
            <a:r>
              <a:rPr lang="de-DE" dirty="0"/>
              <a:t>Transparente und sachorientierte Bewertungskriterien</a:t>
            </a:r>
          </a:p>
        </p:txBody>
      </p:sp>
      <p:sp>
        <p:nvSpPr>
          <p:cNvPr id="11" name="Textfeld 10">
            <a:extLst>
              <a:ext uri="{FF2B5EF4-FFF2-40B4-BE49-F238E27FC236}">
                <a16:creationId xmlns:a16="http://schemas.microsoft.com/office/drawing/2014/main" id="{A45ED0CB-5516-83C4-E906-F8AC21C28299}"/>
              </a:ext>
            </a:extLst>
          </p:cNvPr>
          <p:cNvSpPr txBox="1"/>
          <p:nvPr/>
        </p:nvSpPr>
        <p:spPr>
          <a:xfrm>
            <a:off x="1530036" y="3770206"/>
            <a:ext cx="3690147" cy="1477328"/>
          </a:xfrm>
          <a:prstGeom prst="rect">
            <a:avLst/>
          </a:prstGeom>
          <a:noFill/>
        </p:spPr>
        <p:txBody>
          <a:bodyPr wrap="square" rtlCol="0">
            <a:spAutoFit/>
          </a:bodyPr>
          <a:lstStyle/>
          <a:p>
            <a:r>
              <a:rPr lang="de-DE" dirty="0"/>
              <a:t>ABK Fortbildungen</a:t>
            </a:r>
          </a:p>
          <a:p>
            <a:pPr marL="742950" lvl="1" indent="-285750">
              <a:buFont typeface="Arial" panose="020B0604020202020204" pitchFamily="34" charset="0"/>
              <a:buChar char="•"/>
            </a:pPr>
            <a:r>
              <a:rPr lang="de-DE" dirty="0"/>
              <a:t>Diversitätsorientiertes Recruiting</a:t>
            </a:r>
          </a:p>
          <a:p>
            <a:pPr marL="742950" lvl="1" indent="-285750">
              <a:buFont typeface="Arial" panose="020B0604020202020204" pitchFamily="34" charset="0"/>
              <a:buChar char="•"/>
            </a:pPr>
            <a:r>
              <a:rPr lang="de-DE" dirty="0"/>
              <a:t>Sensibilisierungsworkshops</a:t>
            </a:r>
          </a:p>
          <a:p>
            <a:pPr marL="742950" lvl="1" indent="-285750">
              <a:buFont typeface="Arial" panose="020B0604020202020204" pitchFamily="34" charset="0"/>
              <a:buChar char="•"/>
            </a:pPr>
            <a:r>
              <a:rPr lang="de-DE" dirty="0"/>
              <a:t>…</a:t>
            </a:r>
          </a:p>
        </p:txBody>
      </p:sp>
      <p:sp>
        <p:nvSpPr>
          <p:cNvPr id="12" name="Textfeld 11">
            <a:extLst>
              <a:ext uri="{FF2B5EF4-FFF2-40B4-BE49-F238E27FC236}">
                <a16:creationId xmlns:a16="http://schemas.microsoft.com/office/drawing/2014/main" id="{E0A8A32F-78AC-DA54-F5F9-F59161310649}"/>
              </a:ext>
            </a:extLst>
          </p:cNvPr>
          <p:cNvSpPr txBox="1"/>
          <p:nvPr/>
        </p:nvSpPr>
        <p:spPr>
          <a:xfrm>
            <a:off x="5345821" y="3770206"/>
            <a:ext cx="3690147" cy="1200329"/>
          </a:xfrm>
          <a:prstGeom prst="rect">
            <a:avLst/>
          </a:prstGeom>
          <a:noFill/>
        </p:spPr>
        <p:txBody>
          <a:bodyPr wrap="square" rtlCol="0">
            <a:spAutoFit/>
          </a:bodyPr>
          <a:lstStyle/>
          <a:p>
            <a:r>
              <a:rPr lang="de-DE" dirty="0"/>
              <a:t>Formate</a:t>
            </a:r>
          </a:p>
          <a:p>
            <a:pPr marL="285750" indent="-285750">
              <a:buFont typeface="Arial" panose="020B0604020202020204" pitchFamily="34" charset="0"/>
              <a:buChar char="•"/>
            </a:pPr>
            <a:r>
              <a:rPr lang="de-DE" dirty="0"/>
              <a:t>Interkulturelles Kochbuch</a:t>
            </a:r>
          </a:p>
          <a:p>
            <a:pPr marL="285750" indent="-285750">
              <a:buFont typeface="Arial" panose="020B0604020202020204" pitchFamily="34" charset="0"/>
              <a:buChar char="•"/>
            </a:pPr>
            <a:r>
              <a:rPr lang="de-DE" dirty="0"/>
              <a:t>Runder Tisch für Austausch und Vernetzung</a:t>
            </a:r>
          </a:p>
        </p:txBody>
      </p:sp>
      <p:pic>
        <p:nvPicPr>
          <p:cNvPr id="13" name="Grafik 12">
            <a:extLst>
              <a:ext uri="{FF2B5EF4-FFF2-40B4-BE49-F238E27FC236}">
                <a16:creationId xmlns:a16="http://schemas.microsoft.com/office/drawing/2014/main" id="{B3ECC990-E9C3-4B5C-8F10-47BA5D2453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11244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E1F76-1125-5965-3693-38826C9DC4A0}"/>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0668E882-8FC4-5344-F96A-AE14541E18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5AC37B8A-53D0-26E3-C711-41C47C7D8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EE381DD1-9F18-963B-8A16-AAA5F2E2743D}"/>
              </a:ext>
            </a:extLst>
          </p:cNvPr>
          <p:cNvSpPr txBox="1"/>
          <p:nvPr/>
        </p:nvSpPr>
        <p:spPr>
          <a:xfrm>
            <a:off x="1530036" y="1273821"/>
            <a:ext cx="7849355" cy="430887"/>
          </a:xfrm>
          <a:prstGeom prst="rect">
            <a:avLst/>
          </a:prstGeom>
          <a:noFill/>
        </p:spPr>
        <p:txBody>
          <a:bodyPr wrap="square" rtlCol="0">
            <a:spAutoFit/>
          </a:bodyPr>
          <a:lstStyle/>
          <a:p>
            <a:r>
              <a:rPr lang="de-DE" sz="2200" b="1" dirty="0"/>
              <a:t>Diversitätsorientierter Wandel als Organisationsstrategie</a:t>
            </a:r>
          </a:p>
        </p:txBody>
      </p:sp>
      <p:sp>
        <p:nvSpPr>
          <p:cNvPr id="9" name="Textfeld 8">
            <a:extLst>
              <a:ext uri="{FF2B5EF4-FFF2-40B4-BE49-F238E27FC236}">
                <a16:creationId xmlns:a16="http://schemas.microsoft.com/office/drawing/2014/main" id="{AC54F8AB-5F41-53E5-232B-9134F59AFADD}"/>
              </a:ext>
            </a:extLst>
          </p:cNvPr>
          <p:cNvSpPr txBox="1"/>
          <p:nvPr/>
        </p:nvSpPr>
        <p:spPr>
          <a:xfrm>
            <a:off x="1530036" y="2013828"/>
            <a:ext cx="8637006" cy="2927083"/>
          </a:xfrm>
          <a:prstGeom prst="rect">
            <a:avLst/>
          </a:prstGeom>
          <a:noFill/>
        </p:spPr>
        <p:txBody>
          <a:bodyPr wrap="square" rtlCol="0">
            <a:spAutoFit/>
          </a:bodyPr>
          <a:lstStyle/>
          <a:p>
            <a:pPr marL="285750" indent="-285750">
              <a:lnSpc>
                <a:spcPct val="150000"/>
              </a:lnSpc>
              <a:spcAft>
                <a:spcPts val="600"/>
              </a:spcAft>
              <a:buFont typeface="Arial" panose="020B0604020202020204" pitchFamily="34" charset="0"/>
              <a:buChar char="•"/>
            </a:pPr>
            <a:r>
              <a:rPr lang="de-DE" dirty="0"/>
              <a:t>Führung &amp; Verbindlichkeit (Geschäftsleitung &amp; KPI)</a:t>
            </a:r>
          </a:p>
          <a:p>
            <a:pPr marL="285750" indent="-285750">
              <a:lnSpc>
                <a:spcPct val="150000"/>
              </a:lnSpc>
              <a:spcAft>
                <a:spcPts val="600"/>
              </a:spcAft>
              <a:buFont typeface="Arial" panose="020B0604020202020204" pitchFamily="34" charset="0"/>
              <a:buChar char="•"/>
            </a:pPr>
            <a:r>
              <a:rPr lang="de-DE" dirty="0"/>
              <a:t>Daten &amp; Steuerung</a:t>
            </a:r>
          </a:p>
          <a:p>
            <a:pPr marL="285750" indent="-285750">
              <a:lnSpc>
                <a:spcPct val="150000"/>
              </a:lnSpc>
              <a:spcAft>
                <a:spcPts val="600"/>
              </a:spcAft>
              <a:buFont typeface="Arial" panose="020B0604020202020204" pitchFamily="34" charset="0"/>
              <a:buChar char="•"/>
            </a:pPr>
            <a:r>
              <a:rPr lang="de-DE" dirty="0"/>
              <a:t>Kompetenz &amp; Reflexion</a:t>
            </a:r>
          </a:p>
          <a:p>
            <a:pPr marL="285750" indent="-285750">
              <a:lnSpc>
                <a:spcPct val="150000"/>
              </a:lnSpc>
              <a:spcAft>
                <a:spcPts val="600"/>
              </a:spcAft>
              <a:buFont typeface="Arial" panose="020B0604020202020204" pitchFamily="34" charset="0"/>
              <a:buChar char="•"/>
            </a:pPr>
            <a:r>
              <a:rPr lang="de-DE" dirty="0"/>
              <a:t>Teilhabe &amp; Mitgestaltung</a:t>
            </a:r>
          </a:p>
          <a:p>
            <a:pPr marL="285750" indent="-285750">
              <a:lnSpc>
                <a:spcPct val="150000"/>
              </a:lnSpc>
              <a:spcAft>
                <a:spcPts val="600"/>
              </a:spcAft>
              <a:buFont typeface="Arial" panose="020B0604020202020204" pitchFamily="34" charset="0"/>
              <a:buChar char="•"/>
            </a:pPr>
            <a:r>
              <a:rPr lang="de-DE" dirty="0"/>
              <a:t>Systemintegration &amp; Nachhaltigkeit</a:t>
            </a:r>
          </a:p>
          <a:p>
            <a:pPr marL="285750" indent="-285750">
              <a:lnSpc>
                <a:spcPct val="150000"/>
              </a:lnSpc>
              <a:spcAft>
                <a:spcPts val="600"/>
              </a:spcAft>
              <a:buFont typeface="Arial" panose="020B0604020202020204" pitchFamily="34" charset="0"/>
              <a:buChar char="•"/>
            </a:pPr>
            <a:r>
              <a:rPr lang="de-DE" dirty="0"/>
              <a:t>Führungspersonen als </a:t>
            </a:r>
            <a:r>
              <a:rPr lang="de-DE" dirty="0" err="1"/>
              <a:t>Gestalter:innen</a:t>
            </a:r>
            <a:r>
              <a:rPr lang="de-DE" dirty="0"/>
              <a:t> und </a:t>
            </a:r>
            <a:r>
              <a:rPr lang="de-DE" dirty="0" err="1"/>
              <a:t>Multiplikator:innen</a:t>
            </a:r>
            <a:endParaRPr lang="de-DE" dirty="0"/>
          </a:p>
        </p:txBody>
      </p:sp>
      <p:pic>
        <p:nvPicPr>
          <p:cNvPr id="7" name="Grafik 6">
            <a:extLst>
              <a:ext uri="{FF2B5EF4-FFF2-40B4-BE49-F238E27FC236}">
                <a16:creationId xmlns:a16="http://schemas.microsoft.com/office/drawing/2014/main" id="{59C5E45A-53A9-48E6-8519-F56BDFA0FE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421593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B451D-1A3A-C6A5-D3EA-05A08759705E}"/>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9C86AFAD-BF28-391F-8B0D-42A59FB1C7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23FE35D5-E61E-156C-CBB4-5547503523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8D89E1DD-9C1A-2C52-AB48-046DFE1BD679}"/>
              </a:ext>
            </a:extLst>
          </p:cNvPr>
          <p:cNvSpPr txBox="1"/>
          <p:nvPr/>
        </p:nvSpPr>
        <p:spPr>
          <a:xfrm>
            <a:off x="3737572" y="2716642"/>
            <a:ext cx="4716855" cy="1323439"/>
          </a:xfrm>
          <a:prstGeom prst="rect">
            <a:avLst/>
          </a:prstGeom>
          <a:noFill/>
        </p:spPr>
        <p:txBody>
          <a:bodyPr wrap="square" rtlCol="0">
            <a:spAutoFit/>
          </a:bodyPr>
          <a:lstStyle/>
          <a:p>
            <a:pPr algn="ctr"/>
            <a:r>
              <a:rPr lang="de-DE" sz="4000" b="1" dirty="0"/>
              <a:t>Diversitätsorientierte Führung</a:t>
            </a:r>
          </a:p>
        </p:txBody>
      </p:sp>
      <p:sp>
        <p:nvSpPr>
          <p:cNvPr id="4" name="Textfeld 3">
            <a:extLst>
              <a:ext uri="{FF2B5EF4-FFF2-40B4-BE49-F238E27FC236}">
                <a16:creationId xmlns:a16="http://schemas.microsoft.com/office/drawing/2014/main" id="{6D21B52D-C11B-3412-D0CB-055778F233F9}"/>
              </a:ext>
            </a:extLst>
          </p:cNvPr>
          <p:cNvSpPr txBox="1"/>
          <p:nvPr/>
        </p:nvSpPr>
        <p:spPr>
          <a:xfrm>
            <a:off x="3737572" y="4249480"/>
            <a:ext cx="4716855" cy="461665"/>
          </a:xfrm>
          <a:prstGeom prst="rect">
            <a:avLst/>
          </a:prstGeom>
          <a:noFill/>
        </p:spPr>
        <p:txBody>
          <a:bodyPr wrap="square" rtlCol="0">
            <a:spAutoFit/>
          </a:bodyPr>
          <a:lstStyle/>
          <a:p>
            <a:pPr algn="ctr"/>
            <a:r>
              <a:rPr lang="de-DE" sz="2400" b="1" i="1" dirty="0">
                <a:solidFill>
                  <a:schemeClr val="accent2"/>
                </a:solidFill>
              </a:rPr>
              <a:t>Haltung, Wissen, Können</a:t>
            </a:r>
          </a:p>
        </p:txBody>
      </p:sp>
      <p:pic>
        <p:nvPicPr>
          <p:cNvPr id="7" name="Grafik 6">
            <a:extLst>
              <a:ext uri="{FF2B5EF4-FFF2-40B4-BE49-F238E27FC236}">
                <a16:creationId xmlns:a16="http://schemas.microsoft.com/office/drawing/2014/main" id="{D80DA516-1504-4B29-8CF1-FB48838854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270751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D8ED5-8A6F-5797-2747-D82F91C822E4}"/>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785B354B-115D-7D3B-8B52-3E25ECE654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399D4C4F-8A4E-141B-FE3A-025F77CA9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70A83B34-FC4A-5A58-F60B-185B47413DE2}"/>
              </a:ext>
            </a:extLst>
          </p:cNvPr>
          <p:cNvSpPr txBox="1"/>
          <p:nvPr/>
        </p:nvSpPr>
        <p:spPr>
          <a:xfrm>
            <a:off x="1530036" y="1273821"/>
            <a:ext cx="7849355" cy="430887"/>
          </a:xfrm>
          <a:prstGeom prst="rect">
            <a:avLst/>
          </a:prstGeom>
          <a:noFill/>
        </p:spPr>
        <p:txBody>
          <a:bodyPr wrap="square" rtlCol="0">
            <a:spAutoFit/>
          </a:bodyPr>
          <a:lstStyle/>
          <a:p>
            <a:r>
              <a:rPr lang="de-DE" sz="2200" b="1" dirty="0"/>
              <a:t>Diversitätsorientierte Führung</a:t>
            </a:r>
          </a:p>
        </p:txBody>
      </p:sp>
      <p:sp>
        <p:nvSpPr>
          <p:cNvPr id="3" name="Textfeld 2">
            <a:extLst>
              <a:ext uri="{FF2B5EF4-FFF2-40B4-BE49-F238E27FC236}">
                <a16:creationId xmlns:a16="http://schemas.microsoft.com/office/drawing/2014/main" id="{E1B7FDF5-0CD2-6D70-C867-EE8CE5C09931}"/>
              </a:ext>
            </a:extLst>
          </p:cNvPr>
          <p:cNvSpPr txBox="1"/>
          <p:nvPr/>
        </p:nvSpPr>
        <p:spPr>
          <a:xfrm>
            <a:off x="1530036" y="1930547"/>
            <a:ext cx="9234534" cy="923330"/>
          </a:xfrm>
          <a:prstGeom prst="rect">
            <a:avLst/>
          </a:prstGeom>
          <a:noFill/>
        </p:spPr>
        <p:txBody>
          <a:bodyPr wrap="square" rtlCol="0">
            <a:spAutoFit/>
          </a:bodyPr>
          <a:lstStyle/>
          <a:p>
            <a:r>
              <a:rPr lang="de-DE" dirty="0"/>
              <a:t>Ziele: Vielfalt sichtbar machen und zur Wirkung bringen, Diskriminierung erkennen, verhindern und abbauen, Teams stärken durch Zugehörigkeit, Fairness und Teilhabe, Versorgung und Zusammenarbeit gerecht gestalten.</a:t>
            </a:r>
          </a:p>
        </p:txBody>
      </p:sp>
      <p:sp>
        <p:nvSpPr>
          <p:cNvPr id="7" name="Textfeld 6">
            <a:extLst>
              <a:ext uri="{FF2B5EF4-FFF2-40B4-BE49-F238E27FC236}">
                <a16:creationId xmlns:a16="http://schemas.microsoft.com/office/drawing/2014/main" id="{236FE782-6819-757E-E35E-250758EB6D53}"/>
              </a:ext>
            </a:extLst>
          </p:cNvPr>
          <p:cNvSpPr txBox="1"/>
          <p:nvPr/>
        </p:nvSpPr>
        <p:spPr>
          <a:xfrm>
            <a:off x="1530036" y="2983593"/>
            <a:ext cx="9234534" cy="143116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de-DE" dirty="0"/>
              <a:t>Reflektiert führen: Eigene Macht, Prägungen und Routinen kritisch hinterfragen</a:t>
            </a:r>
          </a:p>
          <a:p>
            <a:pPr marL="285750" indent="-285750">
              <a:spcAft>
                <a:spcPts val="600"/>
              </a:spcAft>
              <a:buFont typeface="Arial" panose="020B0604020202020204" pitchFamily="34" charset="0"/>
              <a:buChar char="•"/>
            </a:pPr>
            <a:r>
              <a:rPr lang="de-DE" dirty="0"/>
              <a:t>Fair entscheiden: Objektive Kriterien, transparente Prozesse, Bias reduzieren</a:t>
            </a:r>
          </a:p>
          <a:p>
            <a:pPr marL="285750" indent="-285750">
              <a:spcAft>
                <a:spcPts val="600"/>
              </a:spcAft>
              <a:buFont typeface="Arial" panose="020B0604020202020204" pitchFamily="34" charset="0"/>
              <a:buChar char="•"/>
            </a:pPr>
            <a:r>
              <a:rPr lang="de-DE" dirty="0"/>
              <a:t>Sichtbar Haltung zeigen: In Konflikten, Auswahlverfahren, Kommunikation</a:t>
            </a:r>
          </a:p>
          <a:p>
            <a:pPr marL="285750" indent="-285750">
              <a:spcAft>
                <a:spcPts val="600"/>
              </a:spcAft>
              <a:buFont typeface="Arial" panose="020B0604020202020204" pitchFamily="34" charset="0"/>
              <a:buChar char="•"/>
            </a:pPr>
            <a:r>
              <a:rPr lang="de-DE" dirty="0"/>
              <a:t>Strukturen verändern: Mitwirken an gerechteren Bedingungen für alle</a:t>
            </a:r>
          </a:p>
        </p:txBody>
      </p:sp>
      <p:sp>
        <p:nvSpPr>
          <p:cNvPr id="8" name="Textfeld 7">
            <a:extLst>
              <a:ext uri="{FF2B5EF4-FFF2-40B4-BE49-F238E27FC236}">
                <a16:creationId xmlns:a16="http://schemas.microsoft.com/office/drawing/2014/main" id="{ED51CD78-813C-AB9D-F184-7E4A36E053FB}"/>
              </a:ext>
            </a:extLst>
          </p:cNvPr>
          <p:cNvSpPr txBox="1"/>
          <p:nvPr/>
        </p:nvSpPr>
        <p:spPr>
          <a:xfrm>
            <a:off x="1530036" y="4544470"/>
            <a:ext cx="9650994" cy="880369"/>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de-DE" b="1" i="1" dirty="0"/>
              <a:t>Inclusive Leadership ist kein Stil, sondern eine Haltung mit Handlung auf Rechtsgrundlage. Sie schafft Räume, in denen Unterschiedlichkeit wertvoll – und Diskriminierung unmöglich wird.</a:t>
            </a:r>
          </a:p>
        </p:txBody>
      </p:sp>
      <p:pic>
        <p:nvPicPr>
          <p:cNvPr id="9" name="Grafik 8">
            <a:extLst>
              <a:ext uri="{FF2B5EF4-FFF2-40B4-BE49-F238E27FC236}">
                <a16:creationId xmlns:a16="http://schemas.microsoft.com/office/drawing/2014/main" id="{A252EC14-E512-4AD4-89A6-F3E0460714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44175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4A1F0-B98B-6BFA-BF99-5943E986720C}"/>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23612EB3-E198-D562-6E95-49B55C33AE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33D1011A-2CFF-80C9-37C2-B282DD8678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1BA603D9-AAFB-77FB-EFDE-7D09D2F2CD4E}"/>
              </a:ext>
            </a:extLst>
          </p:cNvPr>
          <p:cNvSpPr txBox="1"/>
          <p:nvPr/>
        </p:nvSpPr>
        <p:spPr>
          <a:xfrm>
            <a:off x="1530036" y="1273821"/>
            <a:ext cx="7849355" cy="430887"/>
          </a:xfrm>
          <a:prstGeom prst="rect">
            <a:avLst/>
          </a:prstGeom>
          <a:noFill/>
        </p:spPr>
        <p:txBody>
          <a:bodyPr wrap="square" rtlCol="0">
            <a:spAutoFit/>
          </a:bodyPr>
          <a:lstStyle/>
          <a:p>
            <a:r>
              <a:rPr lang="de-DE" sz="2200" b="1" dirty="0"/>
              <a:t>Diversity-Kompetenzen als Führungskompetenz</a:t>
            </a:r>
          </a:p>
        </p:txBody>
      </p:sp>
      <p:pic>
        <p:nvPicPr>
          <p:cNvPr id="3" name="Grafik 2" descr="Ein Bild, das Text, Screenshot, Schrift, Kreis enthält.">
            <a:extLst>
              <a:ext uri="{FF2B5EF4-FFF2-40B4-BE49-F238E27FC236}">
                <a16:creationId xmlns:a16="http://schemas.microsoft.com/office/drawing/2014/main" id="{68335850-06D8-78D5-9AF2-0FC8EDA4DE33}"/>
              </a:ext>
            </a:extLst>
          </p:cNvPr>
          <p:cNvPicPr>
            <a:picLocks noChangeAspect="1"/>
          </p:cNvPicPr>
          <p:nvPr/>
        </p:nvPicPr>
        <p:blipFill>
          <a:blip r:embed="rId4" cstate="print">
            <a:extLst>
              <a:ext uri="{28A0092B-C50C-407E-A947-70E740481C1C}">
                <a14:useLocalDpi xmlns:a14="http://schemas.microsoft.com/office/drawing/2010/main" val="0"/>
              </a:ext>
            </a:extLst>
          </a:blip>
          <a:srcRect l="2004" t="8607" r="4467" b="11428"/>
          <a:stretch>
            <a:fillRect/>
          </a:stretch>
        </p:blipFill>
        <p:spPr>
          <a:xfrm>
            <a:off x="1530036" y="1884913"/>
            <a:ext cx="6411558" cy="3426325"/>
          </a:xfrm>
          <a:prstGeom prst="rect">
            <a:avLst/>
          </a:prstGeom>
        </p:spPr>
      </p:pic>
      <p:sp>
        <p:nvSpPr>
          <p:cNvPr id="8" name="Textfeld 7">
            <a:extLst>
              <a:ext uri="{FF2B5EF4-FFF2-40B4-BE49-F238E27FC236}">
                <a16:creationId xmlns:a16="http://schemas.microsoft.com/office/drawing/2014/main" id="{0EDD5983-7C71-2E81-0796-C2EC56905554}"/>
              </a:ext>
            </a:extLst>
          </p:cNvPr>
          <p:cNvSpPr txBox="1"/>
          <p:nvPr/>
        </p:nvSpPr>
        <p:spPr>
          <a:xfrm>
            <a:off x="8311081" y="1964602"/>
            <a:ext cx="2725093" cy="2585323"/>
          </a:xfrm>
          <a:prstGeom prst="rect">
            <a:avLst/>
          </a:prstGeom>
          <a:noFill/>
        </p:spPr>
        <p:txBody>
          <a:bodyPr wrap="square" rtlCol="0">
            <a:spAutoFit/>
          </a:bodyPr>
          <a:lstStyle/>
          <a:p>
            <a:pPr marL="285750" indent="-285750">
              <a:buFont typeface="Wingdings" panose="05000000000000000000" pitchFamily="2" charset="2"/>
              <a:buChar char="Ø"/>
            </a:pPr>
            <a:r>
              <a:rPr lang="de-DE" dirty="0"/>
              <a:t>Das Zusammenspiel und die persönliche Weiterentwicklung aller Teilaspekte sind die Grundlage für eine erfolgreiche und nachhaltige Implementierung von Diversity.</a:t>
            </a:r>
            <a:r>
              <a:rPr lang="de-DE" baseline="30000" dirty="0"/>
              <a:t> 23</a:t>
            </a:r>
            <a:endParaRPr lang="de-DE" dirty="0"/>
          </a:p>
        </p:txBody>
      </p:sp>
      <p:pic>
        <p:nvPicPr>
          <p:cNvPr id="9" name="Grafik 8">
            <a:extLst>
              <a:ext uri="{FF2B5EF4-FFF2-40B4-BE49-F238E27FC236}">
                <a16:creationId xmlns:a16="http://schemas.microsoft.com/office/drawing/2014/main" id="{360D2072-72D0-4458-BADC-A3C52E4C97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
        <p:nvSpPr>
          <p:cNvPr id="6" name="Textfeld 5">
            <a:extLst>
              <a:ext uri="{FF2B5EF4-FFF2-40B4-BE49-F238E27FC236}">
                <a16:creationId xmlns:a16="http://schemas.microsoft.com/office/drawing/2014/main" id="{7145724C-6429-A487-1FEF-AF9F39966FFD}"/>
              </a:ext>
            </a:extLst>
          </p:cNvPr>
          <p:cNvSpPr txBox="1"/>
          <p:nvPr/>
        </p:nvSpPr>
        <p:spPr>
          <a:xfrm>
            <a:off x="1530036" y="5395201"/>
            <a:ext cx="6654403" cy="369332"/>
          </a:xfrm>
          <a:prstGeom prst="rect">
            <a:avLst/>
          </a:prstGeom>
          <a:noFill/>
        </p:spPr>
        <p:txBody>
          <a:bodyPr wrap="square" rtlCol="0">
            <a:spAutoFit/>
          </a:bodyPr>
          <a:lstStyle/>
          <a:p>
            <a:r>
              <a:rPr lang="de-DE" sz="900" dirty="0"/>
              <a:t>Grafik basiert auf: BQN Berlin e.V. </a:t>
            </a:r>
            <a:r>
              <a:rPr lang="de-DE" sz="900" i="1" dirty="0"/>
              <a:t>Anforderungsprofile </a:t>
            </a:r>
            <a:r>
              <a:rPr lang="de-DE" sz="900" i="1" dirty="0" err="1"/>
              <a:t>diversity</a:t>
            </a:r>
            <a:r>
              <a:rPr lang="de-DE" sz="900" i="1" dirty="0"/>
              <a:t>-orientiert gestalten S8. 28</a:t>
            </a:r>
            <a:r>
              <a:rPr lang="de-DE" sz="900" dirty="0"/>
              <a:t> [Internet]. Berlin: BQN; [zitiert am 30. Sept. 2025]. Verfügbar unter: </a:t>
            </a:r>
            <a:r>
              <a:rPr lang="de-DE" sz="900" u="sng" dirty="0">
                <a:hlinkClick r:id="rId6"/>
              </a:rPr>
              <a:t>https://bqn-berlin.de/wp-content/uploads/Anforderungsprofile-diversity-orientiert-gestalten.pdf</a:t>
            </a:r>
            <a:endParaRPr lang="de-DE" sz="900" dirty="0"/>
          </a:p>
        </p:txBody>
      </p:sp>
    </p:spTree>
    <p:extLst>
      <p:ext uri="{BB962C8B-B14F-4D97-AF65-F5344CB8AC3E}">
        <p14:creationId xmlns:p14="http://schemas.microsoft.com/office/powerpoint/2010/main" val="38014291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2A778-B189-B624-4BC8-F92B1493EAC4}"/>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C025B537-C6DF-0007-4EA6-A91C51A60A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89736532-1EB7-ADE0-A860-5B0C7E1457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92B78354-107B-1EEF-F4A5-0548F7E22832}"/>
              </a:ext>
            </a:extLst>
          </p:cNvPr>
          <p:cNvSpPr txBox="1"/>
          <p:nvPr/>
        </p:nvSpPr>
        <p:spPr>
          <a:xfrm>
            <a:off x="1530036" y="1273821"/>
            <a:ext cx="7849355" cy="430887"/>
          </a:xfrm>
          <a:prstGeom prst="rect">
            <a:avLst/>
          </a:prstGeom>
          <a:noFill/>
        </p:spPr>
        <p:txBody>
          <a:bodyPr wrap="square" rtlCol="0">
            <a:spAutoFit/>
          </a:bodyPr>
          <a:lstStyle/>
          <a:p>
            <a:r>
              <a:rPr lang="de-DE" sz="2200" b="1" dirty="0"/>
              <a:t>Diversity-Kompetenzen im Führungsalltag</a:t>
            </a:r>
          </a:p>
        </p:txBody>
      </p:sp>
      <p:sp>
        <p:nvSpPr>
          <p:cNvPr id="7" name="Textfeld 6">
            <a:extLst>
              <a:ext uri="{FF2B5EF4-FFF2-40B4-BE49-F238E27FC236}">
                <a16:creationId xmlns:a16="http://schemas.microsoft.com/office/drawing/2014/main" id="{906AB9D2-8C9F-AB7B-2939-0EC1CA741F2B}"/>
              </a:ext>
            </a:extLst>
          </p:cNvPr>
          <p:cNvSpPr txBox="1"/>
          <p:nvPr/>
        </p:nvSpPr>
        <p:spPr>
          <a:xfrm>
            <a:off x="1530037" y="2118510"/>
            <a:ext cx="4565964" cy="2323713"/>
          </a:xfrm>
          <a:prstGeom prst="rect">
            <a:avLst/>
          </a:prstGeom>
          <a:noFill/>
        </p:spPr>
        <p:txBody>
          <a:bodyPr wrap="square" rtlCol="0">
            <a:spAutoFit/>
          </a:bodyPr>
          <a:lstStyle/>
          <a:p>
            <a:pPr>
              <a:spcAft>
                <a:spcPts val="600"/>
              </a:spcAft>
            </a:pPr>
            <a:r>
              <a:rPr lang="de-DE" sz="2000" dirty="0"/>
              <a:t>Innenansicht:</a:t>
            </a:r>
          </a:p>
          <a:p>
            <a:pPr marL="342900" indent="-342900">
              <a:spcAft>
                <a:spcPts val="600"/>
              </a:spcAft>
              <a:buFont typeface="Wingdings" panose="05000000000000000000" pitchFamily="2" charset="2"/>
              <a:buChar char="Ø"/>
            </a:pPr>
            <a:r>
              <a:rPr lang="de-DE" sz="2000" dirty="0"/>
              <a:t>Personalgewinnung &amp; -entwicklung</a:t>
            </a:r>
          </a:p>
          <a:p>
            <a:pPr marL="285750" indent="-285750">
              <a:spcAft>
                <a:spcPts val="600"/>
              </a:spcAft>
              <a:buFont typeface="Wingdings" panose="05000000000000000000" pitchFamily="2" charset="2"/>
              <a:buChar char="Ø"/>
            </a:pPr>
            <a:r>
              <a:rPr lang="de-DE" sz="2000" dirty="0"/>
              <a:t>Teamführung &amp; -klima</a:t>
            </a:r>
          </a:p>
          <a:p>
            <a:pPr marL="285750" indent="-285750">
              <a:spcAft>
                <a:spcPts val="600"/>
              </a:spcAft>
              <a:buFont typeface="Wingdings" panose="05000000000000000000" pitchFamily="2" charset="2"/>
              <a:buChar char="Ø"/>
            </a:pPr>
            <a:r>
              <a:rPr lang="de-DE" sz="2000" dirty="0"/>
              <a:t>Konfliktmanagement &amp; Feedbackkultur</a:t>
            </a:r>
          </a:p>
          <a:p>
            <a:pPr marL="285750" indent="-285750">
              <a:spcAft>
                <a:spcPts val="600"/>
              </a:spcAft>
              <a:buFont typeface="Wingdings" panose="05000000000000000000" pitchFamily="2" charset="2"/>
              <a:buChar char="Ø"/>
            </a:pPr>
            <a:r>
              <a:rPr lang="de-DE" sz="2000" dirty="0"/>
              <a:t>Entscheidungsverantwortung &amp; Macht</a:t>
            </a:r>
          </a:p>
          <a:p>
            <a:pPr marL="285750" indent="-285750">
              <a:spcAft>
                <a:spcPts val="600"/>
              </a:spcAft>
              <a:buFont typeface="Wingdings" panose="05000000000000000000" pitchFamily="2" charset="2"/>
              <a:buChar char="Ø"/>
            </a:pPr>
            <a:r>
              <a:rPr lang="de-DE" sz="2000" dirty="0"/>
              <a:t>Kommunikation &amp; Sprache</a:t>
            </a:r>
          </a:p>
        </p:txBody>
      </p:sp>
      <p:sp>
        <p:nvSpPr>
          <p:cNvPr id="3" name="Textfeld 2">
            <a:extLst>
              <a:ext uri="{FF2B5EF4-FFF2-40B4-BE49-F238E27FC236}">
                <a16:creationId xmlns:a16="http://schemas.microsoft.com/office/drawing/2014/main" id="{7520BEED-9CDF-FCD0-9724-D638CE8CFD94}"/>
              </a:ext>
            </a:extLst>
          </p:cNvPr>
          <p:cNvSpPr txBox="1"/>
          <p:nvPr/>
        </p:nvSpPr>
        <p:spPr>
          <a:xfrm>
            <a:off x="6335474" y="2118510"/>
            <a:ext cx="5207694" cy="1938992"/>
          </a:xfrm>
          <a:prstGeom prst="rect">
            <a:avLst/>
          </a:prstGeom>
          <a:noFill/>
        </p:spPr>
        <p:txBody>
          <a:bodyPr wrap="square" rtlCol="0">
            <a:spAutoFit/>
          </a:bodyPr>
          <a:lstStyle/>
          <a:p>
            <a:pPr>
              <a:spcAft>
                <a:spcPts val="600"/>
              </a:spcAft>
            </a:pPr>
            <a:r>
              <a:rPr lang="de-DE" sz="2000" dirty="0"/>
              <a:t>Außenansicht:</a:t>
            </a:r>
          </a:p>
          <a:p>
            <a:pPr marL="285750" indent="-285750">
              <a:spcAft>
                <a:spcPts val="600"/>
              </a:spcAft>
              <a:buFont typeface="Wingdings" panose="05000000000000000000" pitchFamily="2" charset="2"/>
              <a:buChar char="Ø"/>
            </a:pPr>
            <a:r>
              <a:rPr lang="de-DE" sz="2000" dirty="0" err="1"/>
              <a:t>Patient:innen-Interaktion</a:t>
            </a:r>
            <a:r>
              <a:rPr lang="de-DE" sz="2000" dirty="0"/>
              <a:t> &amp; -Kommunikation</a:t>
            </a:r>
          </a:p>
          <a:p>
            <a:pPr marL="285750" indent="-285750">
              <a:spcAft>
                <a:spcPts val="600"/>
              </a:spcAft>
              <a:buFont typeface="Wingdings" panose="05000000000000000000" pitchFamily="2" charset="2"/>
              <a:buChar char="Ø"/>
            </a:pPr>
            <a:r>
              <a:rPr lang="de-DE" sz="2000" dirty="0"/>
              <a:t>Versorgungsgerechtigkeit &amp; Zugang</a:t>
            </a:r>
          </a:p>
          <a:p>
            <a:pPr marL="285750" indent="-285750">
              <a:spcAft>
                <a:spcPts val="600"/>
              </a:spcAft>
              <a:buFont typeface="Wingdings" panose="05000000000000000000" pitchFamily="2" charset="2"/>
              <a:buChar char="Ø"/>
            </a:pPr>
            <a:r>
              <a:rPr lang="de-DE" sz="2000" dirty="0"/>
              <a:t>Entscheidungsverantwortung &amp; Macht</a:t>
            </a:r>
          </a:p>
          <a:p>
            <a:pPr marL="285750" indent="-285750">
              <a:spcAft>
                <a:spcPts val="600"/>
              </a:spcAft>
              <a:buFont typeface="Wingdings" panose="05000000000000000000" pitchFamily="2" charset="2"/>
              <a:buChar char="Ø"/>
            </a:pPr>
            <a:r>
              <a:rPr lang="de-DE" sz="2000" dirty="0"/>
              <a:t>Kommunikation &amp; Sprache</a:t>
            </a:r>
          </a:p>
        </p:txBody>
      </p:sp>
      <p:pic>
        <p:nvPicPr>
          <p:cNvPr id="8" name="Grafik 7">
            <a:extLst>
              <a:ext uri="{FF2B5EF4-FFF2-40B4-BE49-F238E27FC236}">
                <a16:creationId xmlns:a16="http://schemas.microsoft.com/office/drawing/2014/main" id="{48272E85-E583-491D-AFDE-90FBBDFE8F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3670364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2A778-B189-B624-4BC8-F92B1493EAC4}"/>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C025B537-C6DF-0007-4EA6-A91C51A60A0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89736532-1EB7-ADE0-A860-5B0C7E1457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pic>
        <p:nvPicPr>
          <p:cNvPr id="8" name="Grafik 7">
            <a:extLst>
              <a:ext uri="{FF2B5EF4-FFF2-40B4-BE49-F238E27FC236}">
                <a16:creationId xmlns:a16="http://schemas.microsoft.com/office/drawing/2014/main" id="{48272E85-E583-491D-AFDE-90FBBDFE8F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
        <p:nvSpPr>
          <p:cNvPr id="3" name="Textfeld 2">
            <a:extLst>
              <a:ext uri="{FF2B5EF4-FFF2-40B4-BE49-F238E27FC236}">
                <a16:creationId xmlns:a16="http://schemas.microsoft.com/office/drawing/2014/main" id="{D4CE3297-BD5D-7DC6-BDEA-0A616517D8B2}"/>
              </a:ext>
            </a:extLst>
          </p:cNvPr>
          <p:cNvSpPr txBox="1"/>
          <p:nvPr/>
        </p:nvSpPr>
        <p:spPr>
          <a:xfrm>
            <a:off x="912885" y="1229360"/>
            <a:ext cx="2772818" cy="2862322"/>
          </a:xfrm>
          <a:prstGeom prst="rect">
            <a:avLst/>
          </a:prstGeom>
          <a:noFill/>
        </p:spPr>
        <p:txBody>
          <a:bodyPr wrap="square" rtlCol="0">
            <a:spAutoFit/>
          </a:bodyPr>
          <a:lstStyle/>
          <a:p>
            <a:r>
              <a:rPr lang="de-DE" dirty="0"/>
              <a:t>Video von Ärztekammer Hamburg (2025) „Diversitäts- und strukturelle Kompetenz für medizinische Teams“</a:t>
            </a:r>
          </a:p>
          <a:p>
            <a:r>
              <a:rPr lang="de-DE" dirty="0"/>
              <a:t>(Video 1, siehe EMPDIV Lehrmaterial Webseite)</a:t>
            </a:r>
          </a:p>
          <a:p>
            <a:endParaRPr lang="de-DE" dirty="0"/>
          </a:p>
          <a:p>
            <a:r>
              <a:rPr lang="de-DE" dirty="0"/>
              <a:t>Fallbeispiel Min. 0:56 – 1:47 </a:t>
            </a:r>
          </a:p>
        </p:txBody>
      </p:sp>
      <p:pic>
        <p:nvPicPr>
          <p:cNvPr id="4" name="video_2_-_diversitäts-_und_strukturelle_kompetenz_v1 (1080p) (2)">
            <a:hlinkClick r:id="" action="ppaction://media"/>
            <a:extLst>
              <a:ext uri="{FF2B5EF4-FFF2-40B4-BE49-F238E27FC236}">
                <a16:creationId xmlns:a16="http://schemas.microsoft.com/office/drawing/2014/main" id="{2513BA69-44B2-4766-936F-681332F75C2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598586" y="1268809"/>
            <a:ext cx="6864408" cy="3861230"/>
          </a:xfrm>
          <a:prstGeom prst="rect">
            <a:avLst/>
          </a:prstGeom>
        </p:spPr>
      </p:pic>
    </p:spTree>
    <p:extLst>
      <p:ext uri="{BB962C8B-B14F-4D97-AF65-F5344CB8AC3E}">
        <p14:creationId xmlns:p14="http://schemas.microsoft.com/office/powerpoint/2010/main" val="393281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80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AAC98-98F6-F182-7A49-ED3D8149AE60}"/>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47D48DCD-F6FB-BE67-0239-D672650E1D9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1F5B0010-D39C-18D6-1C59-E2AE7FB548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77B4D7A6-3A9A-BEE7-F133-4FC847B12B76}"/>
              </a:ext>
            </a:extLst>
          </p:cNvPr>
          <p:cNvSpPr txBox="1"/>
          <p:nvPr/>
        </p:nvSpPr>
        <p:spPr>
          <a:xfrm>
            <a:off x="1530036" y="1273821"/>
            <a:ext cx="7849355" cy="430887"/>
          </a:xfrm>
          <a:prstGeom prst="rect">
            <a:avLst/>
          </a:prstGeom>
          <a:noFill/>
        </p:spPr>
        <p:txBody>
          <a:bodyPr wrap="square" rtlCol="0">
            <a:spAutoFit/>
          </a:bodyPr>
          <a:lstStyle/>
          <a:p>
            <a:r>
              <a:rPr lang="de-DE" sz="2200" b="1" dirty="0" err="1"/>
              <a:t>Diversity</a:t>
            </a:r>
            <a:r>
              <a:rPr lang="de-DE" sz="2200" b="1" dirty="0"/>
              <a:t>-Kompetenzen: Personalgewinnung &amp; -entwicklung</a:t>
            </a:r>
          </a:p>
        </p:txBody>
      </p:sp>
      <p:sp>
        <p:nvSpPr>
          <p:cNvPr id="7" name="Textfeld 6">
            <a:extLst>
              <a:ext uri="{FF2B5EF4-FFF2-40B4-BE49-F238E27FC236}">
                <a16:creationId xmlns:a16="http://schemas.microsoft.com/office/drawing/2014/main" id="{177E610F-7264-2D55-8D73-93FC5461FBE7}"/>
              </a:ext>
            </a:extLst>
          </p:cNvPr>
          <p:cNvSpPr txBox="1"/>
          <p:nvPr/>
        </p:nvSpPr>
        <p:spPr>
          <a:xfrm>
            <a:off x="1530036" y="1937441"/>
            <a:ext cx="4565964" cy="163121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Haltung</a:t>
            </a:r>
            <a:r>
              <a:rPr lang="de-DE" sz="2000" dirty="0"/>
              <a:t>: Ich sehe Vielfalt als Ressource, nicht als "Sonderfall". Ich mache Förderentscheidungen transparent und achte auf Chancengleichheit</a:t>
            </a:r>
          </a:p>
        </p:txBody>
      </p:sp>
      <p:sp>
        <p:nvSpPr>
          <p:cNvPr id="8" name="Textfeld 7">
            <a:extLst>
              <a:ext uri="{FF2B5EF4-FFF2-40B4-BE49-F238E27FC236}">
                <a16:creationId xmlns:a16="http://schemas.microsoft.com/office/drawing/2014/main" id="{E2230547-E7B6-391F-11C9-8C19F31A6AD7}"/>
              </a:ext>
            </a:extLst>
          </p:cNvPr>
          <p:cNvSpPr txBox="1"/>
          <p:nvPr/>
        </p:nvSpPr>
        <p:spPr>
          <a:xfrm>
            <a:off x="6326865" y="2753049"/>
            <a:ext cx="4565964" cy="163121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Wissen</a:t>
            </a:r>
            <a:r>
              <a:rPr lang="de-DE" sz="2000" dirty="0"/>
              <a:t>: Ich kenne Beurteilungsfehler (z. B. Halo-, Affinitäts-Bias), AGG-Vorgaben und weiß, wie Diskriminierung in Auswahlprozessen wirkt.</a:t>
            </a:r>
          </a:p>
        </p:txBody>
      </p:sp>
      <p:sp>
        <p:nvSpPr>
          <p:cNvPr id="9" name="Textfeld 8">
            <a:extLst>
              <a:ext uri="{FF2B5EF4-FFF2-40B4-BE49-F238E27FC236}">
                <a16:creationId xmlns:a16="http://schemas.microsoft.com/office/drawing/2014/main" id="{5E9D20B8-0260-FAFE-6244-66F66A217937}"/>
              </a:ext>
            </a:extLst>
          </p:cNvPr>
          <p:cNvSpPr txBox="1"/>
          <p:nvPr/>
        </p:nvSpPr>
        <p:spPr>
          <a:xfrm>
            <a:off x="1530036" y="3801390"/>
            <a:ext cx="4565964" cy="163121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Können</a:t>
            </a:r>
            <a:r>
              <a:rPr lang="de-DE" sz="2000" dirty="0"/>
              <a:t>: Ich führe strukturierte Interviews, nutze standardisierte Kriterien, reflektiere Entscheidungen im Team, begründe Fördervorschläge schriftlich.</a:t>
            </a:r>
          </a:p>
        </p:txBody>
      </p:sp>
      <p:pic>
        <p:nvPicPr>
          <p:cNvPr id="10" name="Grafik 9">
            <a:extLst>
              <a:ext uri="{FF2B5EF4-FFF2-40B4-BE49-F238E27FC236}">
                <a16:creationId xmlns:a16="http://schemas.microsoft.com/office/drawing/2014/main" id="{C0FDCC70-BB4D-4EC1-B870-373D25D96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4966016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6145A-DD22-29A7-9DFF-859290419F43}"/>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16B80FB6-4BD5-CA26-875B-978D0E097F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A1440786-1CC5-C5A1-105A-F380D1B2C1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C64FA6C2-017F-5FF5-4895-7CB6DF15CEA0}"/>
              </a:ext>
            </a:extLst>
          </p:cNvPr>
          <p:cNvSpPr txBox="1"/>
          <p:nvPr/>
        </p:nvSpPr>
        <p:spPr>
          <a:xfrm>
            <a:off x="1530036" y="1273821"/>
            <a:ext cx="7849355" cy="430887"/>
          </a:xfrm>
          <a:prstGeom prst="rect">
            <a:avLst/>
          </a:prstGeom>
          <a:noFill/>
        </p:spPr>
        <p:txBody>
          <a:bodyPr wrap="square" rtlCol="0">
            <a:spAutoFit/>
          </a:bodyPr>
          <a:lstStyle/>
          <a:p>
            <a:r>
              <a:rPr lang="de-DE" sz="2200" b="1" dirty="0" err="1"/>
              <a:t>Diversity</a:t>
            </a:r>
            <a:r>
              <a:rPr lang="de-DE" sz="2200" b="1" dirty="0"/>
              <a:t>-Kompetenzen: Teamführung &amp; -klima</a:t>
            </a:r>
          </a:p>
        </p:txBody>
      </p:sp>
      <p:sp>
        <p:nvSpPr>
          <p:cNvPr id="7" name="Textfeld 6">
            <a:extLst>
              <a:ext uri="{FF2B5EF4-FFF2-40B4-BE49-F238E27FC236}">
                <a16:creationId xmlns:a16="http://schemas.microsoft.com/office/drawing/2014/main" id="{1D6BD698-7485-AF8E-E35E-AE711F5A13C8}"/>
              </a:ext>
            </a:extLst>
          </p:cNvPr>
          <p:cNvSpPr txBox="1"/>
          <p:nvPr/>
        </p:nvSpPr>
        <p:spPr>
          <a:xfrm>
            <a:off x="1530036" y="1937441"/>
            <a:ext cx="4565964" cy="132343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Haltung</a:t>
            </a:r>
            <a:r>
              <a:rPr lang="de-DE" sz="2000" dirty="0"/>
              <a:t>: Ich gestalte aktiv ein respektvolles Klima, benenne Ausgrenzung klar und dulde keine Abwertungen.</a:t>
            </a:r>
          </a:p>
        </p:txBody>
      </p:sp>
      <p:sp>
        <p:nvSpPr>
          <p:cNvPr id="8" name="Textfeld 7">
            <a:extLst>
              <a:ext uri="{FF2B5EF4-FFF2-40B4-BE49-F238E27FC236}">
                <a16:creationId xmlns:a16="http://schemas.microsoft.com/office/drawing/2014/main" id="{E3430E87-1CBA-4DCC-83D9-56EC68499EDA}"/>
              </a:ext>
            </a:extLst>
          </p:cNvPr>
          <p:cNvSpPr txBox="1"/>
          <p:nvPr/>
        </p:nvSpPr>
        <p:spPr>
          <a:xfrm>
            <a:off x="6326864" y="2753049"/>
            <a:ext cx="4890379" cy="132343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Wissen</a:t>
            </a:r>
            <a:r>
              <a:rPr lang="de-DE" sz="2000" dirty="0"/>
              <a:t>: Ich erkenne Diskriminierungen &amp; Mikroaggressionen, weiß um die Bedeutung psychologischer Sicherheit, bin mit gendersensibler Sprache vertraut.</a:t>
            </a:r>
          </a:p>
        </p:txBody>
      </p:sp>
      <p:sp>
        <p:nvSpPr>
          <p:cNvPr id="9" name="Textfeld 8">
            <a:extLst>
              <a:ext uri="{FF2B5EF4-FFF2-40B4-BE49-F238E27FC236}">
                <a16:creationId xmlns:a16="http://schemas.microsoft.com/office/drawing/2014/main" id="{10A04F08-459F-C5CB-9720-7289D3EA07F1}"/>
              </a:ext>
            </a:extLst>
          </p:cNvPr>
          <p:cNvSpPr txBox="1"/>
          <p:nvPr/>
        </p:nvSpPr>
        <p:spPr>
          <a:xfrm>
            <a:off x="1530036" y="3801390"/>
            <a:ext cx="4565964" cy="163121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Können</a:t>
            </a:r>
            <a:r>
              <a:rPr lang="de-DE" sz="2000" dirty="0"/>
              <a:t>: Ich moderiere Runden so, dass alle gehört werden, greife bei diskriminierendem Verhalten ein, spreche aktiv Feedback und Unterstützung aus.</a:t>
            </a:r>
          </a:p>
        </p:txBody>
      </p:sp>
      <p:pic>
        <p:nvPicPr>
          <p:cNvPr id="10" name="Grafik 9">
            <a:extLst>
              <a:ext uri="{FF2B5EF4-FFF2-40B4-BE49-F238E27FC236}">
                <a16:creationId xmlns:a16="http://schemas.microsoft.com/office/drawing/2014/main" id="{9E582D36-77B5-4648-96D9-C7A19B80E9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6556936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C7D6B-455B-2EAA-FB67-10EDBD71F231}"/>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C00B7DC6-B231-2E82-B9B0-D41AAE2960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BE04A20B-1093-7314-E1F0-875BD53B45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159B8135-D78F-5305-8CA1-AD7F3D6245E1}"/>
              </a:ext>
            </a:extLst>
          </p:cNvPr>
          <p:cNvSpPr txBox="1"/>
          <p:nvPr/>
        </p:nvSpPr>
        <p:spPr>
          <a:xfrm>
            <a:off x="1530036" y="1273821"/>
            <a:ext cx="9131929" cy="430887"/>
          </a:xfrm>
          <a:prstGeom prst="rect">
            <a:avLst/>
          </a:prstGeom>
          <a:noFill/>
        </p:spPr>
        <p:txBody>
          <a:bodyPr wrap="square" rtlCol="0">
            <a:spAutoFit/>
          </a:bodyPr>
          <a:lstStyle/>
          <a:p>
            <a:r>
              <a:rPr lang="de-DE" sz="2200" b="1" dirty="0" err="1"/>
              <a:t>Diversity</a:t>
            </a:r>
            <a:r>
              <a:rPr lang="de-DE" sz="2200" b="1" dirty="0"/>
              <a:t>-Kompetenzen: </a:t>
            </a:r>
            <a:r>
              <a:rPr lang="de-DE" sz="2200" b="1" dirty="0" err="1"/>
              <a:t>Patient:innen-Interaktion</a:t>
            </a:r>
            <a:r>
              <a:rPr lang="de-DE" sz="2200" b="1" dirty="0"/>
              <a:t> &amp; -Kommunikation</a:t>
            </a:r>
          </a:p>
        </p:txBody>
      </p:sp>
      <p:sp>
        <p:nvSpPr>
          <p:cNvPr id="7" name="Textfeld 6">
            <a:extLst>
              <a:ext uri="{FF2B5EF4-FFF2-40B4-BE49-F238E27FC236}">
                <a16:creationId xmlns:a16="http://schemas.microsoft.com/office/drawing/2014/main" id="{CBF1C31C-1812-767D-977D-D74AD45D2A1E}"/>
              </a:ext>
            </a:extLst>
          </p:cNvPr>
          <p:cNvSpPr txBox="1"/>
          <p:nvPr/>
        </p:nvSpPr>
        <p:spPr>
          <a:xfrm>
            <a:off x="1530035" y="1937441"/>
            <a:ext cx="4716855" cy="163121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Haltung</a:t>
            </a:r>
            <a:r>
              <a:rPr lang="de-DE" sz="2000" dirty="0"/>
              <a:t>: Ich respektiere unterschiedliche Lebensrealitäten und Positionierungen meiner </a:t>
            </a:r>
            <a:r>
              <a:rPr lang="de-DE" sz="2000" dirty="0" err="1"/>
              <a:t>Patient:innen</a:t>
            </a:r>
            <a:r>
              <a:rPr lang="de-DE" sz="2000" dirty="0"/>
              <a:t>. Ich lasse Diskriminierungswünsche nicht unwidersprochen.</a:t>
            </a:r>
          </a:p>
        </p:txBody>
      </p:sp>
      <p:sp>
        <p:nvSpPr>
          <p:cNvPr id="8" name="Textfeld 7">
            <a:extLst>
              <a:ext uri="{FF2B5EF4-FFF2-40B4-BE49-F238E27FC236}">
                <a16:creationId xmlns:a16="http://schemas.microsoft.com/office/drawing/2014/main" id="{77C2799D-8062-CFF6-2354-8FF949D68685}"/>
              </a:ext>
            </a:extLst>
          </p:cNvPr>
          <p:cNvSpPr txBox="1"/>
          <p:nvPr/>
        </p:nvSpPr>
        <p:spPr>
          <a:xfrm>
            <a:off x="6326864" y="2753049"/>
            <a:ext cx="4890379" cy="132343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Wissen</a:t>
            </a:r>
            <a:r>
              <a:rPr lang="de-DE" sz="2000" dirty="0"/>
              <a:t>: Ich kenne Bedarfe von trans:, religiös oder sprachlich marginalisierten </a:t>
            </a:r>
            <a:r>
              <a:rPr lang="de-DE" sz="2000" dirty="0" err="1"/>
              <a:t>Patient:innen</a:t>
            </a:r>
            <a:r>
              <a:rPr lang="de-DE" sz="2000" dirty="0"/>
              <a:t>, weiß um sprachliche Machtverhältnisse.</a:t>
            </a:r>
          </a:p>
        </p:txBody>
      </p:sp>
      <p:sp>
        <p:nvSpPr>
          <p:cNvPr id="9" name="Textfeld 8">
            <a:extLst>
              <a:ext uri="{FF2B5EF4-FFF2-40B4-BE49-F238E27FC236}">
                <a16:creationId xmlns:a16="http://schemas.microsoft.com/office/drawing/2014/main" id="{CB71E825-30BD-FA12-09B6-BA831D9E9586}"/>
              </a:ext>
            </a:extLst>
          </p:cNvPr>
          <p:cNvSpPr txBox="1"/>
          <p:nvPr/>
        </p:nvSpPr>
        <p:spPr>
          <a:xfrm>
            <a:off x="1530036" y="3801390"/>
            <a:ext cx="4565964" cy="163121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Können</a:t>
            </a:r>
            <a:r>
              <a:rPr lang="de-DE" sz="2000" dirty="0"/>
              <a:t>: Ich nutze klare, </a:t>
            </a:r>
            <a:r>
              <a:rPr lang="de-DE" sz="2000" dirty="0" err="1"/>
              <a:t>patient:innengerechte</a:t>
            </a:r>
            <a:r>
              <a:rPr lang="de-DE" sz="2000" dirty="0"/>
              <a:t> Sprache, arbeite mit Dolmetschenden, erkläre Zusammenhänge mehrfach und prüfe Verständnis.</a:t>
            </a:r>
          </a:p>
        </p:txBody>
      </p:sp>
      <p:pic>
        <p:nvPicPr>
          <p:cNvPr id="10" name="Grafik 9">
            <a:extLst>
              <a:ext uri="{FF2B5EF4-FFF2-40B4-BE49-F238E27FC236}">
                <a16:creationId xmlns:a16="http://schemas.microsoft.com/office/drawing/2014/main" id="{A0617192-2C6C-468A-AA17-808EABD1EF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4752282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0A439-8A62-CDC7-286B-B4FAF29FDBCE}"/>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A57C5D3A-DCC1-F334-5458-FEE9D6CB8B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657D8414-AF57-259A-0FF4-F503BBF98C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B214AE66-0C77-EBF1-B61F-DAF32D251B56}"/>
              </a:ext>
            </a:extLst>
          </p:cNvPr>
          <p:cNvSpPr txBox="1"/>
          <p:nvPr/>
        </p:nvSpPr>
        <p:spPr>
          <a:xfrm>
            <a:off x="1530036" y="1273821"/>
            <a:ext cx="7849355" cy="430887"/>
          </a:xfrm>
          <a:prstGeom prst="rect">
            <a:avLst/>
          </a:prstGeom>
          <a:noFill/>
        </p:spPr>
        <p:txBody>
          <a:bodyPr wrap="square" rtlCol="0">
            <a:spAutoFit/>
          </a:bodyPr>
          <a:lstStyle/>
          <a:p>
            <a:r>
              <a:rPr lang="de-DE" sz="2200" b="1" dirty="0" err="1"/>
              <a:t>Diversity</a:t>
            </a:r>
            <a:r>
              <a:rPr lang="de-DE" sz="2200" b="1" dirty="0"/>
              <a:t>-Kompetenzen: Versorgungsgerechtigkeit &amp; Zugang</a:t>
            </a:r>
          </a:p>
        </p:txBody>
      </p:sp>
      <p:sp>
        <p:nvSpPr>
          <p:cNvPr id="7" name="Textfeld 6">
            <a:extLst>
              <a:ext uri="{FF2B5EF4-FFF2-40B4-BE49-F238E27FC236}">
                <a16:creationId xmlns:a16="http://schemas.microsoft.com/office/drawing/2014/main" id="{2CA29984-4030-697A-498C-E86614F792D4}"/>
              </a:ext>
            </a:extLst>
          </p:cNvPr>
          <p:cNvSpPr txBox="1"/>
          <p:nvPr/>
        </p:nvSpPr>
        <p:spPr>
          <a:xfrm>
            <a:off x="1530035" y="1937441"/>
            <a:ext cx="4716855" cy="132343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Haltung</a:t>
            </a:r>
            <a:r>
              <a:rPr lang="de-DE" sz="2000" dirty="0"/>
              <a:t>: Ich sehe strukturelle Hürden und arbeite dafür, diese abzubauen. "Gleichbehandlung" heißt nicht immer "dasselbe für alle".</a:t>
            </a:r>
          </a:p>
        </p:txBody>
      </p:sp>
      <p:sp>
        <p:nvSpPr>
          <p:cNvPr id="8" name="Textfeld 7">
            <a:extLst>
              <a:ext uri="{FF2B5EF4-FFF2-40B4-BE49-F238E27FC236}">
                <a16:creationId xmlns:a16="http://schemas.microsoft.com/office/drawing/2014/main" id="{529A26CE-EBC4-3741-F243-28CBCDAE8349}"/>
              </a:ext>
            </a:extLst>
          </p:cNvPr>
          <p:cNvSpPr txBox="1"/>
          <p:nvPr/>
        </p:nvSpPr>
        <p:spPr>
          <a:xfrm>
            <a:off x="6326864" y="2753049"/>
            <a:ext cx="4890379" cy="132343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Wissen</a:t>
            </a:r>
            <a:r>
              <a:rPr lang="de-DE" sz="2000" dirty="0"/>
              <a:t>: Ich kenne Studien zu Versorgungsungleichheit, weiß um Barrieren für Menschen mit Behinderung, ohne Deutsch als Muttersprache etc.</a:t>
            </a:r>
          </a:p>
        </p:txBody>
      </p:sp>
      <p:sp>
        <p:nvSpPr>
          <p:cNvPr id="9" name="Textfeld 8">
            <a:extLst>
              <a:ext uri="{FF2B5EF4-FFF2-40B4-BE49-F238E27FC236}">
                <a16:creationId xmlns:a16="http://schemas.microsoft.com/office/drawing/2014/main" id="{1C336151-AA1F-6529-C70F-1EC34EA1D9C4}"/>
              </a:ext>
            </a:extLst>
          </p:cNvPr>
          <p:cNvSpPr txBox="1"/>
          <p:nvPr/>
        </p:nvSpPr>
        <p:spPr>
          <a:xfrm>
            <a:off x="1530036" y="3801390"/>
            <a:ext cx="4565964" cy="163121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Können</a:t>
            </a:r>
            <a:r>
              <a:rPr lang="de-DE" sz="2000" dirty="0"/>
              <a:t>: Ich fordere barrierefreie Aufklärung ein, nutze visuelle Hilfen, plane mehr Zeit ein, wenn nötig. Ich spreche Diskriminierungserfahrungen an.</a:t>
            </a:r>
          </a:p>
        </p:txBody>
      </p:sp>
      <p:pic>
        <p:nvPicPr>
          <p:cNvPr id="10" name="Grafik 9">
            <a:extLst>
              <a:ext uri="{FF2B5EF4-FFF2-40B4-BE49-F238E27FC236}">
                <a16:creationId xmlns:a16="http://schemas.microsoft.com/office/drawing/2014/main" id="{7E8B9AE4-B214-46BB-BA8F-C0FF304A56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5794581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F9C57-8CA8-BB6A-0812-CCA2FF780708}"/>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41910654-DD10-B069-0F75-C992BC5F12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8C1703D3-5D38-E338-A414-5E5B3260C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CF942F80-4FFE-2B87-1D61-6B175A744E38}"/>
              </a:ext>
            </a:extLst>
          </p:cNvPr>
          <p:cNvSpPr txBox="1"/>
          <p:nvPr/>
        </p:nvSpPr>
        <p:spPr>
          <a:xfrm>
            <a:off x="1530036" y="1273821"/>
            <a:ext cx="7849355" cy="430887"/>
          </a:xfrm>
          <a:prstGeom prst="rect">
            <a:avLst/>
          </a:prstGeom>
          <a:noFill/>
        </p:spPr>
        <p:txBody>
          <a:bodyPr wrap="square" rtlCol="0">
            <a:spAutoFit/>
          </a:bodyPr>
          <a:lstStyle/>
          <a:p>
            <a:r>
              <a:rPr lang="de-DE" sz="2200" b="1" dirty="0" err="1"/>
              <a:t>Diversity</a:t>
            </a:r>
            <a:r>
              <a:rPr lang="de-DE" sz="2200" b="1" dirty="0"/>
              <a:t>-Kompetenzen: Konfliktmanagement &amp; Feedbackkultur</a:t>
            </a:r>
          </a:p>
        </p:txBody>
      </p:sp>
      <p:sp>
        <p:nvSpPr>
          <p:cNvPr id="7" name="Textfeld 6">
            <a:extLst>
              <a:ext uri="{FF2B5EF4-FFF2-40B4-BE49-F238E27FC236}">
                <a16:creationId xmlns:a16="http://schemas.microsoft.com/office/drawing/2014/main" id="{FF4D3F3A-B3E1-0077-77B8-86A51BC1E0B5}"/>
              </a:ext>
            </a:extLst>
          </p:cNvPr>
          <p:cNvSpPr txBox="1"/>
          <p:nvPr/>
        </p:nvSpPr>
        <p:spPr>
          <a:xfrm>
            <a:off x="1530035" y="1937441"/>
            <a:ext cx="4716855" cy="132343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Haltung</a:t>
            </a:r>
            <a:r>
              <a:rPr lang="de-DE" sz="2000" dirty="0"/>
              <a:t>: Ich nehme Konflikte ernst, auch wenn sie "nur sprachlich" wirken. Ich verstehe Feedback als Entwicklungschance.</a:t>
            </a:r>
          </a:p>
        </p:txBody>
      </p:sp>
      <p:sp>
        <p:nvSpPr>
          <p:cNvPr id="8" name="Textfeld 7">
            <a:extLst>
              <a:ext uri="{FF2B5EF4-FFF2-40B4-BE49-F238E27FC236}">
                <a16:creationId xmlns:a16="http://schemas.microsoft.com/office/drawing/2014/main" id="{967E0445-CC88-D1F0-A9AC-66463C2CFC7E}"/>
              </a:ext>
            </a:extLst>
          </p:cNvPr>
          <p:cNvSpPr txBox="1"/>
          <p:nvPr/>
        </p:nvSpPr>
        <p:spPr>
          <a:xfrm>
            <a:off x="6326864" y="2753049"/>
            <a:ext cx="4890379" cy="132343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Wissen</a:t>
            </a:r>
            <a:r>
              <a:rPr lang="de-DE" sz="2000" dirty="0"/>
              <a:t>: Ich kenne Kommunikationsmuster marginalisierter Gruppen, Feedbackverzerrungen, Double-Bind-Dynamiken.</a:t>
            </a:r>
          </a:p>
        </p:txBody>
      </p:sp>
      <p:sp>
        <p:nvSpPr>
          <p:cNvPr id="9" name="Textfeld 8">
            <a:extLst>
              <a:ext uri="{FF2B5EF4-FFF2-40B4-BE49-F238E27FC236}">
                <a16:creationId xmlns:a16="http://schemas.microsoft.com/office/drawing/2014/main" id="{8D3ACCBC-BA56-675F-B540-856284EB45B9}"/>
              </a:ext>
            </a:extLst>
          </p:cNvPr>
          <p:cNvSpPr txBox="1"/>
          <p:nvPr/>
        </p:nvSpPr>
        <p:spPr>
          <a:xfrm>
            <a:off x="1530036" y="3801390"/>
            <a:ext cx="4565964" cy="132343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Können</a:t>
            </a:r>
            <a:r>
              <a:rPr lang="de-DE" sz="2000" dirty="0"/>
              <a:t>: Ich nutze diskriminierungssensible Sprache, strukturiere Feedback, unterstütze bei Konfliktbearbeitung mit Awareness.</a:t>
            </a:r>
          </a:p>
        </p:txBody>
      </p:sp>
      <p:pic>
        <p:nvPicPr>
          <p:cNvPr id="10" name="Grafik 9">
            <a:extLst>
              <a:ext uri="{FF2B5EF4-FFF2-40B4-BE49-F238E27FC236}">
                <a16:creationId xmlns:a16="http://schemas.microsoft.com/office/drawing/2014/main" id="{F2C77370-CF49-40B1-912C-01C2E7E25F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31712030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603AB-4260-F244-226E-EA93BF8907C0}"/>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B77B8E9A-0E23-8470-E5CE-69461022669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1031F9C6-4B76-33F9-9AF2-971DA40E2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1D796C45-E994-8215-64E6-5D506B27AB70}"/>
              </a:ext>
            </a:extLst>
          </p:cNvPr>
          <p:cNvSpPr txBox="1"/>
          <p:nvPr/>
        </p:nvSpPr>
        <p:spPr>
          <a:xfrm>
            <a:off x="1530036" y="1273821"/>
            <a:ext cx="7849355" cy="430887"/>
          </a:xfrm>
          <a:prstGeom prst="rect">
            <a:avLst/>
          </a:prstGeom>
          <a:noFill/>
        </p:spPr>
        <p:txBody>
          <a:bodyPr wrap="square" rtlCol="0">
            <a:spAutoFit/>
          </a:bodyPr>
          <a:lstStyle/>
          <a:p>
            <a:r>
              <a:rPr lang="de-DE" sz="2200" b="1" dirty="0" err="1"/>
              <a:t>Diversity</a:t>
            </a:r>
            <a:r>
              <a:rPr lang="de-DE" sz="2200" b="1" dirty="0"/>
              <a:t>-Kompetenzen: Entscheidungsverantwortung &amp; Macht</a:t>
            </a:r>
          </a:p>
        </p:txBody>
      </p:sp>
      <p:sp>
        <p:nvSpPr>
          <p:cNvPr id="7" name="Textfeld 6">
            <a:extLst>
              <a:ext uri="{FF2B5EF4-FFF2-40B4-BE49-F238E27FC236}">
                <a16:creationId xmlns:a16="http://schemas.microsoft.com/office/drawing/2014/main" id="{FBA85F1D-1C93-2073-905D-F28D3600BB9E}"/>
              </a:ext>
            </a:extLst>
          </p:cNvPr>
          <p:cNvSpPr txBox="1"/>
          <p:nvPr/>
        </p:nvSpPr>
        <p:spPr>
          <a:xfrm>
            <a:off x="1530035" y="1937441"/>
            <a:ext cx="4716855" cy="132343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Haltung</a:t>
            </a:r>
            <a:r>
              <a:rPr lang="de-DE" sz="2000" dirty="0"/>
              <a:t>: Ich reflektiere meine Machtposition und treffe Entscheidungen nachvollziehbar und gerecht.</a:t>
            </a:r>
          </a:p>
        </p:txBody>
      </p:sp>
      <p:sp>
        <p:nvSpPr>
          <p:cNvPr id="8" name="Textfeld 7">
            <a:extLst>
              <a:ext uri="{FF2B5EF4-FFF2-40B4-BE49-F238E27FC236}">
                <a16:creationId xmlns:a16="http://schemas.microsoft.com/office/drawing/2014/main" id="{C08AC24D-FD82-4282-A6A2-EBB8F6AA3177}"/>
              </a:ext>
            </a:extLst>
          </p:cNvPr>
          <p:cNvSpPr txBox="1"/>
          <p:nvPr/>
        </p:nvSpPr>
        <p:spPr>
          <a:xfrm>
            <a:off x="6326864" y="2753049"/>
            <a:ext cx="4890379" cy="1015663"/>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Wissen</a:t>
            </a:r>
            <a:r>
              <a:rPr lang="de-DE" sz="2000" dirty="0"/>
              <a:t>: Ich kenne den Einfluss von Macht auf Wahrnehmung und Bias (z. B. Top-down-Effekte, </a:t>
            </a:r>
            <a:r>
              <a:rPr lang="de-DE" sz="2000" dirty="0" err="1"/>
              <a:t>Confirmation</a:t>
            </a:r>
            <a:r>
              <a:rPr lang="de-DE" sz="2000" dirty="0"/>
              <a:t> Bias).</a:t>
            </a:r>
          </a:p>
        </p:txBody>
      </p:sp>
      <p:sp>
        <p:nvSpPr>
          <p:cNvPr id="9" name="Textfeld 8">
            <a:extLst>
              <a:ext uri="{FF2B5EF4-FFF2-40B4-BE49-F238E27FC236}">
                <a16:creationId xmlns:a16="http://schemas.microsoft.com/office/drawing/2014/main" id="{C2495E44-501E-61E6-63F9-8FF86F887A3C}"/>
              </a:ext>
            </a:extLst>
          </p:cNvPr>
          <p:cNvSpPr txBox="1"/>
          <p:nvPr/>
        </p:nvSpPr>
        <p:spPr>
          <a:xfrm>
            <a:off x="1530036" y="3801390"/>
            <a:ext cx="4565964" cy="132343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000" b="1" dirty="0"/>
              <a:t>Können</a:t>
            </a:r>
            <a:r>
              <a:rPr lang="de-DE" sz="2000" dirty="0"/>
              <a:t>: Ich treffe Entscheidungen transparent, nutze Peer-Checks, beziehe Betroffene ein, erkläre Ablehnungen respektvoll.</a:t>
            </a:r>
          </a:p>
        </p:txBody>
      </p:sp>
      <p:pic>
        <p:nvPicPr>
          <p:cNvPr id="10" name="Grafik 9">
            <a:extLst>
              <a:ext uri="{FF2B5EF4-FFF2-40B4-BE49-F238E27FC236}">
                <a16:creationId xmlns:a16="http://schemas.microsoft.com/office/drawing/2014/main" id="{793A2ED0-7E85-4AA3-9A53-F7BA53C337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9119568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A72E1-D7F3-2D12-B9B9-D5A7E3BBAB4C}"/>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4F1497AF-9C16-3271-E435-C3BDD15EAD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169DD9C0-9931-9C62-915C-58296096A9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4" name="Textfeld 3">
            <a:extLst>
              <a:ext uri="{FF2B5EF4-FFF2-40B4-BE49-F238E27FC236}">
                <a16:creationId xmlns:a16="http://schemas.microsoft.com/office/drawing/2014/main" id="{0E21C845-DFE4-CA08-E545-983840D6D036}"/>
              </a:ext>
            </a:extLst>
          </p:cNvPr>
          <p:cNvSpPr txBox="1"/>
          <p:nvPr/>
        </p:nvSpPr>
        <p:spPr>
          <a:xfrm>
            <a:off x="1530036" y="1273821"/>
            <a:ext cx="7849355" cy="430887"/>
          </a:xfrm>
          <a:prstGeom prst="rect">
            <a:avLst/>
          </a:prstGeom>
          <a:noFill/>
        </p:spPr>
        <p:txBody>
          <a:bodyPr wrap="square" rtlCol="0">
            <a:spAutoFit/>
          </a:bodyPr>
          <a:lstStyle/>
          <a:p>
            <a:r>
              <a:rPr lang="de-DE" sz="2200" b="1" dirty="0"/>
              <a:t>Diversity-Kompetenz ist Führungskompetenz</a:t>
            </a:r>
          </a:p>
        </p:txBody>
      </p:sp>
      <p:sp>
        <p:nvSpPr>
          <p:cNvPr id="7" name="Textfeld 6">
            <a:extLst>
              <a:ext uri="{FF2B5EF4-FFF2-40B4-BE49-F238E27FC236}">
                <a16:creationId xmlns:a16="http://schemas.microsoft.com/office/drawing/2014/main" id="{EBD418C8-C5B4-D822-FBD9-73A1F1BA3F69}"/>
              </a:ext>
            </a:extLst>
          </p:cNvPr>
          <p:cNvSpPr txBox="1"/>
          <p:nvPr/>
        </p:nvSpPr>
        <p:spPr>
          <a:xfrm>
            <a:off x="1530035" y="1937441"/>
            <a:ext cx="9261696" cy="3016210"/>
          </a:xfrm>
          <a:prstGeom prst="rect">
            <a:avLst/>
          </a:prstGeom>
          <a:noFill/>
        </p:spPr>
        <p:txBody>
          <a:bodyPr wrap="square" rtlCol="0">
            <a:spAutoFit/>
          </a:bodyPr>
          <a:lstStyle/>
          <a:p>
            <a:pPr>
              <a:spcAft>
                <a:spcPts val="1200"/>
              </a:spcAft>
            </a:pPr>
            <a:r>
              <a:rPr lang="de-DE" sz="2000" dirty="0"/>
              <a:t>Diversity-Kompetenz ist keine Zusatzqualifikation, sondern Teil professionellen Führungsverhaltens:</a:t>
            </a:r>
          </a:p>
          <a:p>
            <a:pPr marL="800100" lvl="1" indent="-342900">
              <a:spcAft>
                <a:spcPts val="1200"/>
              </a:spcAft>
              <a:buFont typeface="Arial" panose="020B0604020202020204" pitchFamily="34" charset="0"/>
              <a:buChar char="•"/>
            </a:pPr>
            <a:r>
              <a:rPr lang="de-DE" sz="2000" dirty="0"/>
              <a:t>Ohne Haltung: keine glaubwürdige Positionierung.</a:t>
            </a:r>
          </a:p>
          <a:p>
            <a:pPr marL="800100" lvl="1" indent="-342900">
              <a:spcAft>
                <a:spcPts val="1200"/>
              </a:spcAft>
              <a:buFont typeface="Arial" panose="020B0604020202020204" pitchFamily="34" charset="0"/>
              <a:buChar char="•"/>
            </a:pPr>
            <a:r>
              <a:rPr lang="de-DE" sz="2000" dirty="0"/>
              <a:t>Ohne Wissen: kein Erkennen von Mustern.</a:t>
            </a:r>
          </a:p>
          <a:p>
            <a:pPr marL="800100" lvl="1" indent="-342900">
              <a:spcAft>
                <a:spcPts val="1200"/>
              </a:spcAft>
              <a:buFont typeface="Arial" panose="020B0604020202020204" pitchFamily="34" charset="0"/>
              <a:buChar char="•"/>
            </a:pPr>
            <a:r>
              <a:rPr lang="de-DE" sz="2000" dirty="0"/>
              <a:t>Ohne Können: keine Veränderung im System.</a:t>
            </a:r>
          </a:p>
          <a:p>
            <a:pPr marL="342900" indent="-342900">
              <a:spcAft>
                <a:spcPts val="1200"/>
              </a:spcAft>
              <a:buFont typeface="Wingdings" panose="05000000000000000000" pitchFamily="2" charset="2"/>
              <a:buChar char="Ø"/>
            </a:pPr>
            <a:r>
              <a:rPr lang="de-DE" sz="2000" dirty="0"/>
              <a:t>Wer Vielfalt gestalten will, muss bereit sein, sich selbst und Strukturen zu verändern.</a:t>
            </a:r>
          </a:p>
          <a:p>
            <a:pPr marL="342900" indent="-342900">
              <a:spcAft>
                <a:spcPts val="1200"/>
              </a:spcAft>
              <a:buFont typeface="Wingdings" panose="05000000000000000000" pitchFamily="2" charset="2"/>
              <a:buChar char="Ø"/>
            </a:pPr>
            <a:r>
              <a:rPr lang="de-DE" sz="2000" dirty="0"/>
              <a:t>Mut zur Lücke - und zur Weiterentwicklung</a:t>
            </a:r>
          </a:p>
        </p:txBody>
      </p:sp>
      <p:pic>
        <p:nvPicPr>
          <p:cNvPr id="8" name="Grafik 7">
            <a:extLst>
              <a:ext uri="{FF2B5EF4-FFF2-40B4-BE49-F238E27FC236}">
                <a16:creationId xmlns:a16="http://schemas.microsoft.com/office/drawing/2014/main" id="{DE94C68A-48CB-46A5-B72F-7C540BDCEA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23717926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20010-3C73-B660-9C55-A2A4B5B1C420}"/>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0D937677-D837-08DC-489E-EF5EF23F10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7B110657-68C2-14C0-C0C3-CFC1AF498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A54217E1-1A05-093B-E929-2036A2284ED3}"/>
              </a:ext>
            </a:extLst>
          </p:cNvPr>
          <p:cNvSpPr txBox="1"/>
          <p:nvPr/>
        </p:nvSpPr>
        <p:spPr>
          <a:xfrm>
            <a:off x="1530036" y="2033134"/>
            <a:ext cx="8463709" cy="1631216"/>
          </a:xfrm>
          <a:prstGeom prst="rect">
            <a:avLst/>
          </a:prstGeom>
          <a:noFill/>
        </p:spPr>
        <p:txBody>
          <a:bodyPr wrap="square" rtlCol="0">
            <a:spAutoFit/>
          </a:bodyPr>
          <a:lstStyle/>
          <a:p>
            <a:r>
              <a:rPr lang="de-DE" sz="2000" dirty="0"/>
              <a:t>Folgendes trägt sich in Ihrem Beisein auf Station zu:</a:t>
            </a:r>
          </a:p>
          <a:p>
            <a:endParaRPr lang="de-DE" dirty="0"/>
          </a:p>
          <a:p>
            <a:r>
              <a:rPr lang="de-DE" sz="2000" i="1" dirty="0"/>
              <a:t>„Ein Patient verweigert die Behandlung durch eine Assistenzärztin mit Kopftuch. Im Team herrscht Unsicherheit, ob man dem Patienten entgegenkommen oder die Kollegin unterstützen soll.“</a:t>
            </a:r>
          </a:p>
        </p:txBody>
      </p:sp>
      <p:sp>
        <p:nvSpPr>
          <p:cNvPr id="4" name="Textfeld 3">
            <a:extLst>
              <a:ext uri="{FF2B5EF4-FFF2-40B4-BE49-F238E27FC236}">
                <a16:creationId xmlns:a16="http://schemas.microsoft.com/office/drawing/2014/main" id="{F84D2731-8F70-D8F3-D700-125C00DAB9AE}"/>
              </a:ext>
            </a:extLst>
          </p:cNvPr>
          <p:cNvSpPr txBox="1"/>
          <p:nvPr/>
        </p:nvSpPr>
        <p:spPr>
          <a:xfrm>
            <a:off x="1530036" y="1273821"/>
            <a:ext cx="7849355" cy="430887"/>
          </a:xfrm>
          <a:prstGeom prst="rect">
            <a:avLst/>
          </a:prstGeom>
          <a:noFill/>
        </p:spPr>
        <p:txBody>
          <a:bodyPr wrap="square" rtlCol="0">
            <a:spAutoFit/>
          </a:bodyPr>
          <a:lstStyle/>
          <a:p>
            <a:r>
              <a:rPr lang="de-DE" sz="2200" b="1" dirty="0"/>
              <a:t>Sie sind als Führungsperson gefragt!</a:t>
            </a:r>
          </a:p>
        </p:txBody>
      </p:sp>
      <p:sp>
        <p:nvSpPr>
          <p:cNvPr id="7" name="Textfeld 6">
            <a:extLst>
              <a:ext uri="{FF2B5EF4-FFF2-40B4-BE49-F238E27FC236}">
                <a16:creationId xmlns:a16="http://schemas.microsoft.com/office/drawing/2014/main" id="{4D7C2EAB-C3FE-0DA7-1132-A1896AFF6587}"/>
              </a:ext>
            </a:extLst>
          </p:cNvPr>
          <p:cNvSpPr txBox="1"/>
          <p:nvPr/>
        </p:nvSpPr>
        <p:spPr>
          <a:xfrm>
            <a:off x="1530036" y="3957005"/>
            <a:ext cx="8851637" cy="707886"/>
          </a:xfrm>
          <a:prstGeom prst="rect">
            <a:avLst/>
          </a:prstGeom>
          <a:noFill/>
        </p:spPr>
        <p:txBody>
          <a:bodyPr wrap="square" rtlCol="0">
            <a:spAutoFit/>
          </a:bodyPr>
          <a:lstStyle/>
          <a:p>
            <a:r>
              <a:rPr lang="de-DE" sz="2000" b="1" dirty="0"/>
              <a:t>Beantworten Sie zur Bearbeitung des Falles die Fragen auf dem Arbeitsblatt.</a:t>
            </a:r>
          </a:p>
          <a:p>
            <a:endParaRPr lang="de-DE" sz="2000" dirty="0"/>
          </a:p>
        </p:txBody>
      </p:sp>
      <p:pic>
        <p:nvPicPr>
          <p:cNvPr id="8" name="Grafik 7">
            <a:extLst>
              <a:ext uri="{FF2B5EF4-FFF2-40B4-BE49-F238E27FC236}">
                <a16:creationId xmlns:a16="http://schemas.microsoft.com/office/drawing/2014/main" id="{3B18416A-2CCB-483C-BB01-4EA4B29E5D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15812376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DF2F8-59F5-498F-2692-4EC6AE8500B1}"/>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29D54551-97CD-BC2A-ED59-E08FEBA22E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D5AE5920-2299-8398-6236-144EE5C4B6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50C99F44-3EF9-3CAA-37FC-BE8804C0B6D4}"/>
              </a:ext>
            </a:extLst>
          </p:cNvPr>
          <p:cNvSpPr txBox="1"/>
          <p:nvPr/>
        </p:nvSpPr>
        <p:spPr>
          <a:xfrm>
            <a:off x="2507810" y="1740634"/>
            <a:ext cx="7176380" cy="830997"/>
          </a:xfrm>
          <a:prstGeom prst="rect">
            <a:avLst/>
          </a:prstGeom>
          <a:noFill/>
        </p:spPr>
        <p:txBody>
          <a:bodyPr wrap="square" rtlCol="0">
            <a:spAutoFit/>
          </a:bodyPr>
          <a:lstStyle/>
          <a:p>
            <a:pPr algn="ctr">
              <a:spcAft>
                <a:spcPts val="600"/>
              </a:spcAft>
            </a:pPr>
            <a:r>
              <a:rPr lang="de-DE" sz="2400" i="1" dirty="0"/>
              <a:t>„Vielfalt braucht Haltung. Gerechtigkeit braucht Wissen. Veränderung braucht Mut.“</a:t>
            </a:r>
          </a:p>
        </p:txBody>
      </p:sp>
      <p:sp>
        <p:nvSpPr>
          <p:cNvPr id="4" name="Textfeld 3">
            <a:extLst>
              <a:ext uri="{FF2B5EF4-FFF2-40B4-BE49-F238E27FC236}">
                <a16:creationId xmlns:a16="http://schemas.microsoft.com/office/drawing/2014/main" id="{578F4887-2985-62DC-4CA2-9DB1761F7878}"/>
              </a:ext>
            </a:extLst>
          </p:cNvPr>
          <p:cNvSpPr txBox="1"/>
          <p:nvPr/>
        </p:nvSpPr>
        <p:spPr>
          <a:xfrm>
            <a:off x="1321806" y="2906162"/>
            <a:ext cx="10049346" cy="1569660"/>
          </a:xfrm>
          <a:prstGeom prst="rect">
            <a:avLst/>
          </a:prstGeom>
          <a:noFill/>
        </p:spPr>
        <p:txBody>
          <a:bodyPr wrap="square" rtlCol="0">
            <a:spAutoFit/>
          </a:bodyPr>
          <a:lstStyle/>
          <a:p>
            <a:pPr algn="ctr"/>
            <a:r>
              <a:rPr lang="de-DE" sz="3200" dirty="0"/>
              <a:t>Ärztliche Führungskräfte, die diversitätskompetent handeln, leisten nicht nur einen Beitrag zur Fairness – sie sichern Qualität, Vertrauen und Zukunftsfähigkeit.</a:t>
            </a:r>
          </a:p>
        </p:txBody>
      </p:sp>
      <p:pic>
        <p:nvPicPr>
          <p:cNvPr id="7" name="Grafik 6">
            <a:extLst>
              <a:ext uri="{FF2B5EF4-FFF2-40B4-BE49-F238E27FC236}">
                <a16:creationId xmlns:a16="http://schemas.microsoft.com/office/drawing/2014/main" id="{278D5EA5-FD66-4867-8C1C-ED21592CB6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spTree>
    <p:extLst>
      <p:ext uri="{BB962C8B-B14F-4D97-AF65-F5344CB8AC3E}">
        <p14:creationId xmlns:p14="http://schemas.microsoft.com/office/powerpoint/2010/main" val="34050672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sp>
        <p:nvSpPr>
          <p:cNvPr id="8" name="Textfeld 7">
            <a:extLst>
              <a:ext uri="{FF2B5EF4-FFF2-40B4-BE49-F238E27FC236}">
                <a16:creationId xmlns:a16="http://schemas.microsoft.com/office/drawing/2014/main" id="{4EB3ACCE-FB8F-4DC4-B886-C14263187F5D}"/>
              </a:ext>
            </a:extLst>
          </p:cNvPr>
          <p:cNvSpPr txBox="1"/>
          <p:nvPr/>
        </p:nvSpPr>
        <p:spPr>
          <a:xfrm>
            <a:off x="5338619" y="3237880"/>
            <a:ext cx="2989299" cy="461665"/>
          </a:xfrm>
          <a:prstGeom prst="rect">
            <a:avLst/>
          </a:prstGeom>
          <a:noFill/>
        </p:spPr>
        <p:txBody>
          <a:bodyPr wrap="square" rtlCol="0">
            <a:spAutoFit/>
          </a:bodyPr>
          <a:lstStyle/>
          <a:p>
            <a:r>
              <a:rPr lang="de-DE" sz="2400" dirty="0">
                <a:latin typeface="+mj-lt"/>
              </a:rPr>
              <a:t>Kontakt:</a:t>
            </a:r>
          </a:p>
        </p:txBody>
      </p:sp>
      <p:sp>
        <p:nvSpPr>
          <p:cNvPr id="9" name="Textfeld 8">
            <a:extLst>
              <a:ext uri="{FF2B5EF4-FFF2-40B4-BE49-F238E27FC236}">
                <a16:creationId xmlns:a16="http://schemas.microsoft.com/office/drawing/2014/main" id="{C3F1FA25-9E17-456E-955D-EA11D687BF46}"/>
              </a:ext>
            </a:extLst>
          </p:cNvPr>
          <p:cNvSpPr txBox="1"/>
          <p:nvPr/>
        </p:nvSpPr>
        <p:spPr>
          <a:xfrm>
            <a:off x="5338619" y="3822655"/>
            <a:ext cx="3586306" cy="1569660"/>
          </a:xfrm>
          <a:prstGeom prst="rect">
            <a:avLst/>
          </a:prstGeom>
          <a:noFill/>
        </p:spPr>
        <p:txBody>
          <a:bodyPr wrap="square" rtlCol="0">
            <a:spAutoFit/>
          </a:bodyPr>
          <a:lstStyle/>
          <a:p>
            <a:r>
              <a:rPr lang="de-DE" sz="1600" dirty="0">
                <a:latin typeface="+mj-lt"/>
              </a:rPr>
              <a:t>Maziar Taymoorzadeh</a:t>
            </a:r>
          </a:p>
          <a:p>
            <a:r>
              <a:rPr lang="de-DE" sz="1600" dirty="0">
                <a:solidFill>
                  <a:schemeClr val="accent1"/>
                </a:solidFill>
                <a:latin typeface="+mj-lt"/>
                <a:hlinkClick r:id="rId3">
                  <a:extLst>
                    <a:ext uri="{A12FA001-AC4F-418D-AE19-62706E023703}">
                      <ahyp:hlinkClr xmlns:ahyp="http://schemas.microsoft.com/office/drawing/2018/hyperlinkcolor" val="tx"/>
                    </a:ext>
                  </a:extLst>
                </a:hlinkClick>
              </a:rPr>
              <a:t>maziar.taymoorzadeh@basisundwoge.de</a:t>
            </a:r>
            <a:endParaRPr lang="de-DE" sz="1600" dirty="0">
              <a:solidFill>
                <a:schemeClr val="accent1"/>
              </a:solidFill>
              <a:latin typeface="+mj-lt"/>
            </a:endParaRPr>
          </a:p>
          <a:p>
            <a:endParaRPr lang="de-DE" sz="1600" dirty="0">
              <a:solidFill>
                <a:schemeClr val="accent1"/>
              </a:solidFill>
              <a:latin typeface="+mj-lt"/>
            </a:endParaRPr>
          </a:p>
          <a:p>
            <a:r>
              <a:rPr lang="de-DE" sz="1600" dirty="0" err="1">
                <a:latin typeface="+mj-lt"/>
              </a:rPr>
              <a:t>basis</a:t>
            </a:r>
            <a:r>
              <a:rPr lang="de-DE" sz="1600" dirty="0">
                <a:latin typeface="+mj-lt"/>
              </a:rPr>
              <a:t> &amp; woge e.V.</a:t>
            </a:r>
          </a:p>
          <a:p>
            <a:r>
              <a:rPr lang="de-DE" sz="1600" dirty="0">
                <a:latin typeface="+mj-lt"/>
              </a:rPr>
              <a:t>Lübecker Straße 128 </a:t>
            </a:r>
          </a:p>
          <a:p>
            <a:r>
              <a:rPr lang="de-DE" sz="1600" dirty="0">
                <a:latin typeface="+mj-lt"/>
              </a:rPr>
              <a:t>22087 Hamburg</a:t>
            </a:r>
          </a:p>
        </p:txBody>
      </p:sp>
      <p:sp>
        <p:nvSpPr>
          <p:cNvPr id="10" name="Textfeld 9">
            <a:extLst>
              <a:ext uri="{FF2B5EF4-FFF2-40B4-BE49-F238E27FC236}">
                <a16:creationId xmlns:a16="http://schemas.microsoft.com/office/drawing/2014/main" id="{DECEE94B-C383-407F-9EBA-1CF821B27E05}"/>
              </a:ext>
            </a:extLst>
          </p:cNvPr>
          <p:cNvSpPr txBox="1"/>
          <p:nvPr/>
        </p:nvSpPr>
        <p:spPr>
          <a:xfrm>
            <a:off x="10221876" y="5176872"/>
            <a:ext cx="2989299" cy="461665"/>
          </a:xfrm>
          <a:prstGeom prst="rect">
            <a:avLst/>
          </a:prstGeom>
          <a:noFill/>
        </p:spPr>
        <p:txBody>
          <a:bodyPr wrap="square" rtlCol="0">
            <a:spAutoFit/>
          </a:bodyPr>
          <a:lstStyle/>
          <a:p>
            <a:r>
              <a:rPr lang="de-DE" sz="2400" dirty="0">
                <a:solidFill>
                  <a:srgbClr val="FF0000"/>
                </a:solidFill>
                <a:latin typeface="+mj-lt"/>
              </a:rPr>
              <a:t>QR Code</a:t>
            </a:r>
          </a:p>
        </p:txBody>
      </p:sp>
      <p:pic>
        <p:nvPicPr>
          <p:cNvPr id="2" name="Grafik 1" descr="Ein Bild, das Schrift, Screenshot, Grafiken, Uhr enthält.&#10;&#10;KI-generierte Inhalte können fehlerhaft sein.">
            <a:extLst>
              <a:ext uri="{FF2B5EF4-FFF2-40B4-BE49-F238E27FC236}">
                <a16:creationId xmlns:a16="http://schemas.microsoft.com/office/drawing/2014/main" id="{DEC49E4E-CC22-B8DF-4269-32FBC6BDCD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870" y="3429000"/>
            <a:ext cx="1642378" cy="816961"/>
          </a:xfrm>
          <a:prstGeom prst="rect">
            <a:avLst/>
          </a:prstGeom>
        </p:spPr>
      </p:pic>
      <p:pic>
        <p:nvPicPr>
          <p:cNvPr id="11" name="Grafik 10">
            <a:extLst>
              <a:ext uri="{FF2B5EF4-FFF2-40B4-BE49-F238E27FC236}">
                <a16:creationId xmlns:a16="http://schemas.microsoft.com/office/drawing/2014/main" id="{E4C4DA7C-565A-4C29-8096-E9CA1F7FF5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870" y="4629651"/>
            <a:ext cx="1691089" cy="420340"/>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04FF62E7-649C-472A-9467-1160BACC38B2}"/>
              </a:ext>
            </a:extLst>
          </p:cNvPr>
          <p:cNvSpPr txBox="1"/>
          <p:nvPr/>
        </p:nvSpPr>
        <p:spPr>
          <a:xfrm>
            <a:off x="2663512" y="1488539"/>
            <a:ext cx="6996536" cy="4811574"/>
          </a:xfrm>
          <a:prstGeom prst="rect">
            <a:avLst/>
          </a:prstGeom>
          <a:noFill/>
        </p:spPr>
        <p:txBody>
          <a:bodyPr wrap="square" rtlCol="0">
            <a:spAutoFit/>
          </a:bodyPr>
          <a:lstStyle/>
          <a:p>
            <a:endParaRPr lang="de-DE" sz="1000" baseline="30000" dirty="0"/>
          </a:p>
          <a:p>
            <a:r>
              <a:rPr lang="de-DE" sz="1000" baseline="30000" dirty="0"/>
              <a:t>1 </a:t>
            </a:r>
            <a:r>
              <a:rPr lang="de-DE" sz="1000" dirty="0"/>
              <a:t>deutschland.de. Diversity in Deutschland – Zahlen und Fakten [Internet]. Berlin: deutschland.de; [zitiert am 29. Sept. 2025]. Verfügbar unter: </a:t>
            </a:r>
            <a:r>
              <a:rPr lang="de-DE" sz="1000" dirty="0">
                <a:hlinkClick r:id="rId3"/>
              </a:rPr>
              <a:t>https://www.deutschland.de/de/topic/leben/diversity-in-deutschland-zahlen-und-fakten</a:t>
            </a:r>
            <a:endParaRPr lang="de-DE" sz="1000" dirty="0"/>
          </a:p>
          <a:p>
            <a:r>
              <a:rPr lang="de-DE" sz="1000" baseline="30000" dirty="0"/>
              <a:t>2 </a:t>
            </a:r>
            <a:r>
              <a:rPr lang="de-DE" sz="1000" dirty="0" err="1"/>
              <a:t>AllBright</a:t>
            </a:r>
            <a:r>
              <a:rPr lang="de-DE" sz="1000" dirty="0"/>
              <a:t> Stiftung. Erhebung 2017 bei 160 börsennotierten Unternehmen (DAX, MDAX, SDAX) [Internet]. Berlin: </a:t>
            </a:r>
            <a:r>
              <a:rPr lang="de-DE" sz="1000" dirty="0" err="1"/>
              <a:t>AllBright</a:t>
            </a:r>
            <a:r>
              <a:rPr lang="de-DE" sz="1000" dirty="0"/>
              <a:t> Stiftung; 2017 [zitiert am 29. Sept. 2025]. Verfügbar unter: </a:t>
            </a:r>
            <a:r>
              <a:rPr lang="de-DE" sz="1000" dirty="0">
                <a:hlinkClick r:id="rId4"/>
              </a:rPr>
              <a:t>https://www.allbright-stiftung.de/berichte</a:t>
            </a:r>
            <a:endParaRPr lang="de-DE" sz="1000" dirty="0"/>
          </a:p>
          <a:p>
            <a:r>
              <a:rPr lang="de-DE" sz="1000" baseline="30000" dirty="0"/>
              <a:t>3 </a:t>
            </a:r>
            <a:r>
              <a:rPr lang="de-DE" sz="1000" dirty="0"/>
              <a:t>Bundesministerium / Beauftragte der Bundesregierung für Migration, Flüchtlinge und Integration. Kulturelle Diversität und Chancengleichheit in der Bundesverwaltung (</a:t>
            </a:r>
            <a:r>
              <a:rPr lang="de-DE" sz="1000" dirty="0" err="1"/>
              <a:t>DuCS</a:t>
            </a:r>
            <a:r>
              <a:rPr lang="de-DE" sz="1000" dirty="0"/>
              <a:t> 2019) [Internet]. Berlin: Integrationsbeauftragte; 2019 [zitiert am 29. Sept. 2025]. Verfügbar unter: </a:t>
            </a:r>
            <a:r>
              <a:rPr lang="de-DE" sz="1000" dirty="0">
                <a:hlinkClick r:id="rId5"/>
              </a:rPr>
              <a:t>https://www.integrationsbeauftragte.de/resource/blob/1872554/1875962/3c8faa9a8155f496ab8b2a192a4c59ee/201207-kulturelle-diversitaet-broschuere-data.pdf</a:t>
            </a:r>
            <a:endParaRPr lang="de-DE" sz="1000" dirty="0"/>
          </a:p>
          <a:p>
            <a:r>
              <a:rPr lang="de-DE" sz="1000" baseline="30000" dirty="0"/>
              <a:t>4 </a:t>
            </a:r>
            <a:r>
              <a:rPr lang="de-DE" sz="1000" dirty="0"/>
              <a:t>Senatsverwaltung für Arbeit, Soziales, Gleichstellung, Integration, Vielfalt und Antidiskriminierung (Berlin). </a:t>
            </a:r>
            <a:r>
              <a:rPr lang="de-DE" sz="1000" i="1" dirty="0"/>
              <a:t>Ergebnis der Befragung der Beschäftigten der Berliner Verwaltung: 21,7 % haben einen Migrationshintergrund</a:t>
            </a:r>
            <a:r>
              <a:rPr lang="de-DE" sz="1000" dirty="0"/>
              <a:t> [Internet]. Berlin: </a:t>
            </a:r>
            <a:r>
              <a:rPr lang="de-DE" sz="1000" dirty="0" err="1"/>
              <a:t>SenASGIVA</a:t>
            </a:r>
            <a:r>
              <a:rPr lang="de-DE" sz="1000" dirty="0"/>
              <a:t>; 2024 Nov 20 [zitiert am 29. Sept. 2025]. Verfügbar unter: </a:t>
            </a:r>
            <a:r>
              <a:rPr lang="de-DE" sz="1000" dirty="0">
                <a:hlinkClick r:id="rId6"/>
              </a:rPr>
              <a:t>https://www.berlin.de/sen/asgiva/presse/pressemitteilungen/2024/pressemitteilung.1504895.php</a:t>
            </a:r>
            <a:endParaRPr lang="de-DE" sz="1000" dirty="0"/>
          </a:p>
          <a:p>
            <a:r>
              <a:rPr lang="de-DE" sz="1000" baseline="30000" dirty="0"/>
              <a:t>5</a:t>
            </a:r>
            <a:r>
              <a:rPr lang="de-DE" sz="1000" dirty="0"/>
              <a:t> Statistisches Bundesamt (Destatis). </a:t>
            </a:r>
            <a:r>
              <a:rPr lang="de-DE" sz="1000" i="1" dirty="0"/>
              <a:t>Diskriminierung am Arbeitsplatz – Qualität der Arbeit</a:t>
            </a:r>
            <a:r>
              <a:rPr lang="de-DE" sz="1000" dirty="0"/>
              <a:t>. Wiesbaden: Destatis; 2021 [zitiert am 29. Sept. 2025]. Verfügbar unter: </a:t>
            </a:r>
            <a:r>
              <a:rPr lang="de-DE" sz="1000" dirty="0">
                <a:hlinkClick r:id="rId7"/>
              </a:rPr>
              <a:t>https://www.destatis.de/DE/Themen/Arbeit/Arbeitsmarkt/Qualitaet-Arbeit/Dimension-7/diskriminierung-arbeitsplatzl.html</a:t>
            </a:r>
            <a:endParaRPr lang="de-DE" sz="1000" dirty="0"/>
          </a:p>
          <a:p>
            <a:r>
              <a:rPr lang="de-DE" sz="1000" baseline="30000" dirty="0">
                <a:latin typeface="+mj-lt"/>
              </a:rPr>
              <a:t>6</a:t>
            </a:r>
            <a:r>
              <a:rPr lang="de-DE" sz="1000" dirty="0">
                <a:latin typeface="+mj-lt"/>
              </a:rPr>
              <a:t> </a:t>
            </a:r>
            <a:r>
              <a:rPr lang="de-DE" sz="1000" dirty="0"/>
              <a:t>Frohn D, et al. </a:t>
            </a:r>
            <a:r>
              <a:rPr lang="de-DE" sz="1000" i="1" dirty="0"/>
              <a:t>Out im Office?! Sexuelle Identität und Geschlechtsidentität, (Anti-)Diskriminierung und Diversity am Arbeitsplatz – Sonderauswertung NRW</a:t>
            </a:r>
            <a:r>
              <a:rPr lang="de-DE" sz="1000" dirty="0"/>
              <a:t> [Internet]. Köln: IDA-Institut; 2018 [zitiert am 29. Sept. 2025]. Verfügbar unter: </a:t>
            </a:r>
            <a:r>
              <a:rPr lang="de-DE" sz="1000" dirty="0">
                <a:hlinkClick r:id="rId8"/>
              </a:rPr>
              <a:t>https://www.dominicfrohn.de/wp-content/uploads/2022/11/IDA_Sonderauswertung_OiO_NRW-1.pdf</a:t>
            </a:r>
            <a:endParaRPr lang="de-DE" sz="1000" dirty="0"/>
          </a:p>
          <a:p>
            <a:r>
              <a:rPr lang="de-DE" sz="1000" baseline="30000" dirty="0"/>
              <a:t>7</a:t>
            </a:r>
            <a:r>
              <a:rPr lang="de-DE" sz="1000" dirty="0"/>
              <a:t> SVR-Forschungsbereich (Sachverständigenrat für Integration und Migration). „Wo kommen Sie eigentlich ursprünglich her? Diskriminierungserfahrungen und phänotypische Differenz in Deutschland“ [Internet]. Berlin: SVR; 2018 [zitiert am 29. Sept. 2025]. Verfügbar unter: </a:t>
            </a:r>
            <a:r>
              <a:rPr lang="de-DE" sz="1000" dirty="0">
                <a:hlinkClick r:id="rId9"/>
              </a:rPr>
              <a:t>https://www.svr-migration.de/wp-content/uploads/2018/01/SVR-FB_Diskriminierungserfahrungen.pdf</a:t>
            </a:r>
            <a:endParaRPr lang="de-DE" sz="1000" dirty="0"/>
          </a:p>
          <a:p>
            <a:r>
              <a:rPr lang="de-DE" sz="1000" baseline="30000" dirty="0">
                <a:latin typeface="+mj-lt"/>
              </a:rPr>
              <a:t>7</a:t>
            </a:r>
            <a:r>
              <a:rPr lang="de-DE" sz="1000" dirty="0">
                <a:latin typeface="+mj-lt"/>
              </a:rPr>
              <a:t> McKinsey &amp; Company. 100 Mrd. Wertschöpfung in Deutschland durch mehr kulturelle Vielfalt möglich [Internet]. Frankfurt/Main: McKinsey &amp; Company; 2023 Sep 19 [zitiert am 29. Sept. 2025]. Verfügbar unter: </a:t>
            </a:r>
            <a:r>
              <a:rPr lang="de-DE" sz="1000" dirty="0">
                <a:solidFill>
                  <a:srgbClr val="FF0000"/>
                </a:solidFill>
                <a:latin typeface="+mj-lt"/>
                <a:hlinkClick r:id="rId10"/>
              </a:rPr>
              <a:t>https://www.mckinsey.de/news/presse/2023-09-18-kulturelle-vielfalt</a:t>
            </a:r>
            <a:endParaRPr lang="de-DE" sz="1000" dirty="0">
              <a:solidFill>
                <a:srgbClr val="FF0000"/>
              </a:solidFill>
              <a:latin typeface="+mj-lt"/>
            </a:endParaRPr>
          </a:p>
          <a:p>
            <a:endParaRPr lang="de-DE" sz="1000" dirty="0">
              <a:solidFill>
                <a:srgbClr val="FF0000"/>
              </a:solidFill>
              <a:latin typeface="+mj-lt"/>
            </a:endParaRPr>
          </a:p>
          <a:p>
            <a:endParaRPr lang="de-DE" sz="1000" dirty="0">
              <a:solidFill>
                <a:srgbClr val="FF0000"/>
              </a:solidFill>
              <a:latin typeface="+mj-lt"/>
            </a:endParaRPr>
          </a:p>
          <a:p>
            <a:endParaRPr lang="de-DE" sz="1000" dirty="0">
              <a:solidFill>
                <a:srgbClr val="FF0000"/>
              </a:solidFill>
              <a:latin typeface="+mj-lt"/>
            </a:endParaRPr>
          </a:p>
          <a:p>
            <a:pPr marL="285750" indent="-285750">
              <a:buFont typeface="Arial" panose="020B0604020202020204" pitchFamily="34" charset="0"/>
              <a:buChar char="•"/>
            </a:pPr>
            <a:endParaRPr lang="de-DE" sz="1000" dirty="0">
              <a:latin typeface="+mj-lt"/>
            </a:endParaRPr>
          </a:p>
        </p:txBody>
      </p:sp>
      <p:pic>
        <p:nvPicPr>
          <p:cNvPr id="7" name="Grafik 6">
            <a:extLst>
              <a:ext uri="{FF2B5EF4-FFF2-40B4-BE49-F238E27FC236}">
                <a16:creationId xmlns:a16="http://schemas.microsoft.com/office/drawing/2014/main" id="{346C19F8-8F8D-4D42-9A79-C220518190B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pic>
        <p:nvPicPr>
          <p:cNvPr id="9" name="Grafik 8" descr="Ein Bild, das Schrift, Screenshot, Grafiken, Uhr enthält.&#10;&#10;KI-generierte Inhalte können fehlerhaft sein.">
            <a:extLst>
              <a:ext uri="{FF2B5EF4-FFF2-40B4-BE49-F238E27FC236}">
                <a16:creationId xmlns:a16="http://schemas.microsoft.com/office/drawing/2014/main" id="{8A8877B2-B3F5-4996-B2A8-B94BF1F996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Tree>
    <p:extLst>
      <p:ext uri="{BB962C8B-B14F-4D97-AF65-F5344CB8AC3E}">
        <p14:creationId xmlns:p14="http://schemas.microsoft.com/office/powerpoint/2010/main" val="273708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EC6FF-AA36-6436-666E-B075BF74FC08}"/>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70CAC885-24FF-C0E1-DF45-C3AC60335A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A794F06D-57C7-2AC8-B8A6-38058A91C522}"/>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650DBEDE-BF0E-646B-4066-A8E4D4C94949}"/>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54D4C894-B334-EC87-C9E8-B1B4163EA4FB}"/>
              </a:ext>
            </a:extLst>
          </p:cNvPr>
          <p:cNvSpPr txBox="1"/>
          <p:nvPr/>
        </p:nvSpPr>
        <p:spPr>
          <a:xfrm>
            <a:off x="2663511" y="1344155"/>
            <a:ext cx="7214414" cy="4708981"/>
          </a:xfrm>
          <a:prstGeom prst="rect">
            <a:avLst/>
          </a:prstGeom>
          <a:noFill/>
        </p:spPr>
        <p:txBody>
          <a:bodyPr wrap="square" rtlCol="0">
            <a:spAutoFit/>
          </a:bodyPr>
          <a:lstStyle/>
          <a:p>
            <a:r>
              <a:rPr lang="de-DE" sz="1000" baseline="30000" dirty="0"/>
              <a:t>8</a:t>
            </a:r>
            <a:r>
              <a:rPr lang="de-DE" sz="1000" dirty="0"/>
              <a:t> IGES Institut. </a:t>
            </a:r>
            <a:r>
              <a:rPr lang="de-DE" sz="1000" i="1" dirty="0"/>
              <a:t>Diagnose Diskriminierung: Beratungs- und Beschwerdemöglichkeiten bei Diskriminierungserfahrungen im Gesundheitswesen</a:t>
            </a:r>
            <a:r>
              <a:rPr lang="de-DE" sz="1000" dirty="0"/>
              <a:t> [Internet]. Berlin: IGES; 2024 Apr 22 [zitiert am 29. Sept. 2025]. Verfügbar unter: </a:t>
            </a:r>
            <a:r>
              <a:rPr lang="de-DE" sz="1000" dirty="0">
                <a:hlinkClick r:id="rId3"/>
              </a:rPr>
              <a:t>https://www.iges.com/kunden/gesundheit/forschungsergebnisse/2024/diskriminierung-im-gesundheitswesen/index_ger.html</a:t>
            </a:r>
            <a:br>
              <a:rPr lang="de-DE" sz="1000" dirty="0"/>
            </a:br>
            <a:r>
              <a:rPr lang="de-DE" sz="1000" baseline="30000" dirty="0"/>
              <a:t>9</a:t>
            </a:r>
            <a:r>
              <a:rPr lang="de-DE" sz="1000" dirty="0"/>
              <a:t> Deutsches Zentrum für Integrations- und Migrationsforschung (</a:t>
            </a:r>
            <a:r>
              <a:rPr lang="de-DE" sz="1000" dirty="0" err="1"/>
              <a:t>DeZIM</a:t>
            </a:r>
            <a:r>
              <a:rPr lang="de-DE" sz="1000" dirty="0"/>
              <a:t>). </a:t>
            </a:r>
            <a:r>
              <a:rPr lang="de-DE" sz="1000" i="1" dirty="0" err="1"/>
              <a:t>NaDiRa</a:t>
            </a:r>
            <a:r>
              <a:rPr lang="de-DE" sz="1000" i="1" dirty="0"/>
              <a:t>-Kurzstudie: Rassismus im Gesundheitswesen</a:t>
            </a:r>
            <a:r>
              <a:rPr lang="de-DE" sz="1000" dirty="0"/>
              <a:t> [Internet]. Berlin: </a:t>
            </a:r>
            <a:r>
              <a:rPr lang="de-DE" sz="1000" dirty="0" err="1"/>
              <a:t>DeZIM</a:t>
            </a:r>
            <a:r>
              <a:rPr lang="de-DE" sz="1000" dirty="0"/>
              <a:t>; 2021–2022 [zitiert am 29. Sept. 2025]. Verfügbar unter: </a:t>
            </a:r>
            <a:r>
              <a:rPr lang="de-DE" sz="1000" dirty="0">
                <a:hlinkClick r:id="rId4"/>
              </a:rPr>
              <a:t>https://www.dezim-institut.de/projekte/projekt-detail/nadira-kurzstudie-rassismus-im-gesundheitswesen-6-05/</a:t>
            </a:r>
            <a:br>
              <a:rPr lang="de-DE" sz="1000" dirty="0"/>
            </a:br>
            <a:r>
              <a:rPr lang="de-DE" sz="1000" baseline="30000" dirty="0"/>
              <a:t>10</a:t>
            </a:r>
            <a:r>
              <a:rPr lang="de-DE" sz="1000" dirty="0"/>
              <a:t> </a:t>
            </a:r>
            <a:r>
              <a:rPr lang="de-DE" sz="1000" dirty="0" err="1"/>
              <a:t>ÄrzteZeitung</a:t>
            </a:r>
            <a:r>
              <a:rPr lang="de-DE" sz="1000" dirty="0"/>
              <a:t>. </a:t>
            </a:r>
            <a:r>
              <a:rPr lang="de-DE" sz="1000" i="1" dirty="0"/>
              <a:t>Studie zeigt </a:t>
            </a:r>
            <a:r>
              <a:rPr lang="de-DE" sz="1000" i="1" dirty="0" err="1"/>
              <a:t>Rassismusprobleme</a:t>
            </a:r>
            <a:r>
              <a:rPr lang="de-DE" sz="1000" i="1" dirty="0"/>
              <a:t> im deutschen Gesundheitswesen</a:t>
            </a:r>
            <a:r>
              <a:rPr lang="de-DE" sz="1000" dirty="0"/>
              <a:t> [Internet]. 2023 Nov 7 [zitiert am 29. Sept. 2025]. Verfügbar unter: </a:t>
            </a:r>
            <a:r>
              <a:rPr lang="de-DE" sz="1000" dirty="0">
                <a:hlinkClick r:id="rId5"/>
              </a:rPr>
              <a:t>https://www.aerztezeitung.de/Nachrichten/Studie-zeigt-Rassismusprobleme-im-deutschen-Gesundheitswesen-444386.html</a:t>
            </a:r>
            <a:br>
              <a:rPr lang="de-DE" sz="1000" dirty="0"/>
            </a:br>
            <a:r>
              <a:rPr lang="de-DE" sz="1000" baseline="30000" dirty="0"/>
              <a:t>11 </a:t>
            </a:r>
            <a:r>
              <a:rPr lang="de-DE" sz="1000" dirty="0"/>
              <a:t>Antidiskriminierungsstelle des Bundes. </a:t>
            </a:r>
            <a:r>
              <a:rPr lang="de-DE" sz="1000" i="1" dirty="0"/>
              <a:t>Diskriminierung im Gesundheitswesen: Betroffene beklagen fehlende Anlaufstellen</a:t>
            </a:r>
            <a:r>
              <a:rPr lang="de-DE" sz="1000" dirty="0"/>
              <a:t> [Internet]. Berlin: ADS; 2024 Apr 22 [zitiert am 29. Sept. 2025]. Verfügbar unter: </a:t>
            </a:r>
            <a:r>
              <a:rPr lang="de-DE" sz="1000" dirty="0">
                <a:hlinkClick r:id="rId6"/>
              </a:rPr>
              <a:t>https://www.antidiskriminierungsstelle.de/SharedDocs/aktuelles/DE/2024/20240422_diskriminierung_gesundheitswesen.html</a:t>
            </a:r>
            <a:r>
              <a:rPr lang="de-DE" sz="1000" dirty="0"/>
              <a:t> </a:t>
            </a:r>
            <a:endParaRPr lang="de-DE" sz="1000" dirty="0">
              <a:solidFill>
                <a:srgbClr val="FF0000"/>
              </a:solidFill>
              <a:latin typeface="+mj-lt"/>
            </a:endParaRPr>
          </a:p>
          <a:p>
            <a:r>
              <a:rPr lang="de-DE" sz="1000" baseline="30000" dirty="0"/>
              <a:t>12 </a:t>
            </a:r>
            <a:r>
              <a:rPr lang="de-DE" sz="1000" dirty="0"/>
              <a:t>Berufsgenossenschaft für Gesundheitsdienst und Wohlfahrtspflege (BGW). </a:t>
            </a:r>
            <a:r>
              <a:rPr lang="de-DE" sz="1000" i="1" dirty="0"/>
              <a:t>Sexualisierte Belästigung und Gewalt in Pflege und Betreuung – Bericht</a:t>
            </a:r>
            <a:r>
              <a:rPr lang="de-DE" sz="1000" dirty="0"/>
              <a:t> [Internet]. Hamburg: BGW; 2021 [zitiert am 29. Sept. 2025]. Verfügbar unter: </a:t>
            </a:r>
            <a:r>
              <a:rPr lang="de-DE" sz="1000" dirty="0">
                <a:hlinkClick r:id="rId7"/>
              </a:rPr>
              <a:t>https://www.bgw-online.de/resource/blob/22160/5d35353fe4c9037e6ae64a010e796808/bericht-gewalt-pflege-data.pdf</a:t>
            </a:r>
            <a:r>
              <a:rPr lang="de-DE" sz="1000" dirty="0"/>
              <a:t> </a:t>
            </a:r>
            <a:br>
              <a:rPr lang="de-DE" sz="1000" dirty="0"/>
            </a:br>
            <a:r>
              <a:rPr lang="de-DE" sz="1000" baseline="30000" dirty="0"/>
              <a:t>13 </a:t>
            </a:r>
            <a:r>
              <a:rPr lang="de-DE" sz="1000" dirty="0"/>
              <a:t>Ministerium für Kinder, Jugend, Familie, Gleichstellung, Flucht und Integration des Landes NRW. </a:t>
            </a:r>
            <a:r>
              <a:rPr lang="de-DE" sz="1000" i="1" dirty="0"/>
              <a:t>LSBTIQ</a:t>
            </a:r>
            <a:r>
              <a:rPr lang="de-DE" sz="1000" dirty="0"/>
              <a:t> am Arbeitsplatz* [Internet]. Düsseldorf: MKJFGFI NRW; [ohne Datum] [zitiert am 29. Sept. 2025]. Verfügbar unter: </a:t>
            </a:r>
            <a:r>
              <a:rPr lang="de-DE" sz="1000" dirty="0">
                <a:hlinkClick r:id="rId8"/>
              </a:rPr>
              <a:t>https://www.mkjfgfi.nrw/LSBTIQ%2A-am-arbeitsplatz</a:t>
            </a:r>
            <a:br>
              <a:rPr lang="de-DE" sz="1000" dirty="0"/>
            </a:br>
            <a:r>
              <a:rPr lang="de-DE" sz="1000" baseline="30000" dirty="0"/>
              <a:t>14 </a:t>
            </a:r>
            <a:r>
              <a:rPr lang="de-DE" sz="1000" dirty="0"/>
              <a:t>Antidiskriminierungsstelle des Bundes. </a:t>
            </a:r>
            <a:r>
              <a:rPr lang="de-DE" sz="1000" i="1" dirty="0"/>
              <a:t>Was tun bei sexueller Belästigung am Arbeitsplatz? Leitfaden</a:t>
            </a:r>
            <a:r>
              <a:rPr lang="de-DE" sz="1000" dirty="0"/>
              <a:t> [Internet]. Berlin: ADS; 2025 [zitiert am 29. Sept. 2025]. Verfügbar unter: </a:t>
            </a:r>
            <a:r>
              <a:rPr lang="de-DE" sz="1000" dirty="0">
                <a:hlinkClick r:id="rId9"/>
              </a:rPr>
              <a:t>https://www.antidiskriminierungsstelle.de/SharedDocs/downloads/DE/publikationen/Leitfaeden/leitfaden_was_tun_bei_sexueller_belaestigung.pdf</a:t>
            </a:r>
            <a:endParaRPr lang="de-DE" sz="1000" dirty="0"/>
          </a:p>
          <a:p>
            <a:r>
              <a:rPr lang="de-DE" sz="1000" baseline="30000" dirty="0"/>
              <a:t>15 </a:t>
            </a:r>
            <a:r>
              <a:rPr lang="de-DE" sz="1000" dirty="0"/>
              <a:t>SWR „Das Wissen“. </a:t>
            </a:r>
            <a:r>
              <a:rPr lang="de-DE" sz="1000" i="1" dirty="0"/>
              <a:t>Rassismus im Gesundheitswesen (1/2): Diskriminierung von Ärzten und Pflegekräften</a:t>
            </a:r>
            <a:r>
              <a:rPr lang="de-DE" sz="1000" dirty="0"/>
              <a:t> [Internet]. 2024 May 11 [zitiert am 29. Sept. 2025]. Verfügbar unter: </a:t>
            </a:r>
            <a:r>
              <a:rPr lang="de-DE" sz="1000" dirty="0">
                <a:hlinkClick r:id="rId10"/>
              </a:rPr>
              <a:t>https://open.spotify.com/episode/5SbELNKanSmXksNjvz0khT</a:t>
            </a:r>
            <a:br>
              <a:rPr lang="de-DE" sz="1000" dirty="0"/>
            </a:br>
            <a:r>
              <a:rPr lang="de-DE" sz="1000" dirty="0"/>
              <a:t>Deutsches Zentrum für Integrations- und Migrationsforschung (</a:t>
            </a:r>
            <a:r>
              <a:rPr lang="de-DE" sz="1000" dirty="0" err="1"/>
              <a:t>DeZIM</a:t>
            </a:r>
            <a:r>
              <a:rPr lang="de-DE" sz="1000" dirty="0"/>
              <a:t>). </a:t>
            </a:r>
            <a:r>
              <a:rPr lang="de-DE" sz="1000" i="1" dirty="0" err="1"/>
              <a:t>FoDiRa</a:t>
            </a:r>
            <a:r>
              <a:rPr lang="de-DE" sz="1000" i="1" dirty="0"/>
              <a:t>-Projekt: Rassismus im Gesundheitswesen</a:t>
            </a:r>
            <a:r>
              <a:rPr lang="de-DE" sz="1000" dirty="0"/>
              <a:t> [Internet]. Berlin: </a:t>
            </a:r>
            <a:r>
              <a:rPr lang="de-DE" sz="1000" dirty="0" err="1"/>
              <a:t>DeZIM</a:t>
            </a:r>
            <a:r>
              <a:rPr lang="de-DE" sz="1000" dirty="0"/>
              <a:t>; 2022–2024 [zitiert am 29. Sept. 2025]. Verfügbar unter: </a:t>
            </a:r>
            <a:r>
              <a:rPr lang="de-DE" sz="1000" dirty="0">
                <a:hlinkClick r:id="rId11"/>
              </a:rPr>
              <a:t>https://www.dezim-institut.de/dezim-forschungsgemeinschaft/forschungsverbund-diskriminierung-und-rassismus-fodira/fodira-projekt-rassismus-im-gesundheitswesen/</a:t>
            </a:r>
            <a:endParaRPr lang="de-DE" sz="1000" dirty="0">
              <a:solidFill>
                <a:srgbClr val="FF0000"/>
              </a:solidFill>
              <a:latin typeface="+mj-lt"/>
            </a:endParaRPr>
          </a:p>
          <a:p>
            <a:pPr marL="285750" indent="-285750">
              <a:buFont typeface="Arial" panose="020B0604020202020204" pitchFamily="34" charset="0"/>
              <a:buChar char="•"/>
            </a:pPr>
            <a:endParaRPr lang="de-DE" sz="1000" dirty="0">
              <a:latin typeface="+mj-lt"/>
            </a:endParaRPr>
          </a:p>
        </p:txBody>
      </p:sp>
      <p:pic>
        <p:nvPicPr>
          <p:cNvPr id="7" name="Grafik 6">
            <a:extLst>
              <a:ext uri="{FF2B5EF4-FFF2-40B4-BE49-F238E27FC236}">
                <a16:creationId xmlns:a16="http://schemas.microsoft.com/office/drawing/2014/main" id="{BD56C287-D6E8-79F8-1778-3A86ABE51F9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pic>
        <p:nvPicPr>
          <p:cNvPr id="9" name="Grafik 8" descr="Ein Bild, das Schrift, Screenshot, Grafiken, Uhr enthält.&#10;&#10;KI-generierte Inhalte können fehlerhaft sein.">
            <a:extLst>
              <a:ext uri="{FF2B5EF4-FFF2-40B4-BE49-F238E27FC236}">
                <a16:creationId xmlns:a16="http://schemas.microsoft.com/office/drawing/2014/main" id="{F59533E4-563C-B6DC-F4F0-147D9DAE06A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Tree>
    <p:extLst>
      <p:ext uri="{BB962C8B-B14F-4D97-AF65-F5344CB8AC3E}">
        <p14:creationId xmlns:p14="http://schemas.microsoft.com/office/powerpoint/2010/main" val="200847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0CB09-578D-C414-3DC8-87F94C39D0EE}"/>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5E042B10-ECE6-7552-0F28-1812FAEAE2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2BC831DA-6093-77C6-7A96-061323A22156}"/>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4F3CB11E-C766-9AA9-DA3A-7966D82B0C41}"/>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51E489F5-683D-C33C-F188-D9C53BA84CC8}"/>
              </a:ext>
            </a:extLst>
          </p:cNvPr>
          <p:cNvSpPr txBox="1"/>
          <p:nvPr/>
        </p:nvSpPr>
        <p:spPr>
          <a:xfrm>
            <a:off x="2663511" y="1344155"/>
            <a:ext cx="7214414" cy="3939540"/>
          </a:xfrm>
          <a:prstGeom prst="rect">
            <a:avLst/>
          </a:prstGeom>
          <a:noFill/>
        </p:spPr>
        <p:txBody>
          <a:bodyPr wrap="square" rtlCol="0">
            <a:spAutoFit/>
          </a:bodyPr>
          <a:lstStyle/>
          <a:p>
            <a:r>
              <a:rPr lang="en-US" sz="1000" baseline="30000" dirty="0"/>
              <a:t>16 </a:t>
            </a:r>
            <a:r>
              <a:rPr lang="en-US" sz="1000" dirty="0"/>
              <a:t>McKinsey &amp; Company. </a:t>
            </a:r>
            <a:r>
              <a:rPr lang="en-US" sz="1000" i="1" dirty="0"/>
              <a:t>Diversity Wins: How Inclusion Matters</a:t>
            </a:r>
            <a:r>
              <a:rPr lang="en-US" sz="1000" dirty="0"/>
              <a:t> [Internet]. New York: McKinsey; 2020 [</a:t>
            </a:r>
            <a:r>
              <a:rPr lang="en-US" sz="1000" dirty="0" err="1"/>
              <a:t>zitiert</a:t>
            </a:r>
            <a:r>
              <a:rPr lang="en-US" sz="1000" dirty="0"/>
              <a:t> am 30. Sept. 2025]. </a:t>
            </a:r>
            <a:r>
              <a:rPr lang="en-US" sz="1000" dirty="0" err="1"/>
              <a:t>Verfügbar</a:t>
            </a:r>
            <a:r>
              <a:rPr lang="en-US" sz="1000" dirty="0"/>
              <a:t> </a:t>
            </a:r>
            <a:r>
              <a:rPr lang="en-US" sz="1000" dirty="0" err="1"/>
              <a:t>unter</a:t>
            </a:r>
            <a:r>
              <a:rPr lang="en-US" sz="1000" dirty="0"/>
              <a:t>: </a:t>
            </a:r>
            <a:r>
              <a:rPr lang="en-US" sz="1000" dirty="0">
                <a:hlinkClick r:id="rId3"/>
              </a:rPr>
              <a:t>https://www.mckinsey.com/~/media/mckinsey/featured%20insights/diversity%20and%20inclusion/diversity%20wins-how-inclusion-matters/diversity-wins-how-inclusion-matters-vf.pdf</a:t>
            </a:r>
            <a:endParaRPr lang="en-US" sz="1000" dirty="0"/>
          </a:p>
          <a:p>
            <a:r>
              <a:rPr lang="en-US" sz="1000" baseline="30000" dirty="0"/>
              <a:t>17</a:t>
            </a:r>
            <a:r>
              <a:rPr lang="en-US" sz="1000" dirty="0"/>
              <a:t> </a:t>
            </a:r>
            <a:r>
              <a:rPr lang="de-DE" sz="1000" dirty="0" err="1"/>
              <a:t>Hunt</a:t>
            </a:r>
            <a:r>
              <a:rPr lang="de-DE" sz="1000" dirty="0"/>
              <a:t> V, Prince S, Dixon-</a:t>
            </a:r>
            <a:r>
              <a:rPr lang="de-DE" sz="1000" dirty="0" err="1"/>
              <a:t>Fyle</a:t>
            </a:r>
            <a:r>
              <a:rPr lang="de-DE" sz="1000" dirty="0"/>
              <a:t> S, Dolan K. </a:t>
            </a:r>
            <a:r>
              <a:rPr lang="de-DE" sz="1000" i="1" dirty="0"/>
              <a:t>Diversity </a:t>
            </a:r>
            <a:r>
              <a:rPr lang="de-DE" sz="1000" i="1" dirty="0" err="1"/>
              <a:t>Wins</a:t>
            </a:r>
            <a:r>
              <a:rPr lang="de-DE" sz="1000" i="1" dirty="0"/>
              <a:t>: </a:t>
            </a:r>
            <a:r>
              <a:rPr lang="de-DE" sz="1000" i="1" dirty="0" err="1"/>
              <a:t>How</a:t>
            </a:r>
            <a:r>
              <a:rPr lang="de-DE" sz="1000" i="1" dirty="0"/>
              <a:t> </a:t>
            </a:r>
            <a:r>
              <a:rPr lang="de-DE" sz="1000" i="1" dirty="0" err="1"/>
              <a:t>Inclusion</a:t>
            </a:r>
            <a:r>
              <a:rPr lang="de-DE" sz="1000" i="1" dirty="0"/>
              <a:t> Matters</a:t>
            </a:r>
            <a:r>
              <a:rPr lang="de-DE" sz="1000" dirty="0"/>
              <a:t> [Internet]. McKinsey &amp; Company; 2020 [zitiert am 30. Sept. 2025]. Verfügbar unter: </a:t>
            </a:r>
            <a:r>
              <a:rPr lang="de-DE" sz="1000" dirty="0">
                <a:hlinkClick r:id="rId4"/>
              </a:rPr>
              <a:t>https://www.mckinsey.com/~/media/mckinsey/featured%20insights/diversity%20and%20inclusion/diversity-wins-how-inclusion-matters/diversity-wins-how-inclusion-matters-vf.pdf</a:t>
            </a:r>
            <a:endParaRPr lang="de-DE" sz="1000" dirty="0"/>
          </a:p>
          <a:p>
            <a:r>
              <a:rPr lang="de-DE" sz="1000" baseline="30000" dirty="0"/>
              <a:t>18 </a:t>
            </a:r>
            <a:r>
              <a:rPr lang="en-US" sz="1000" dirty="0"/>
              <a:t>The Business Case for DEI. The Business Case for Diversity, Equity &amp; Inclusion (DEI) [Internet]. ACBO / CIMA; 2024 [</a:t>
            </a:r>
            <a:r>
              <a:rPr lang="en-US" sz="1000" dirty="0" err="1"/>
              <a:t>zitiert</a:t>
            </a:r>
            <a:r>
              <a:rPr lang="en-US" sz="1000" dirty="0"/>
              <a:t> am 30. Sept. 2025]. </a:t>
            </a:r>
            <a:r>
              <a:rPr lang="en-US" sz="1000" dirty="0" err="1"/>
              <a:t>Verfügbar</a:t>
            </a:r>
            <a:r>
              <a:rPr lang="en-US" sz="1000" dirty="0"/>
              <a:t> </a:t>
            </a:r>
            <a:r>
              <a:rPr lang="en-US" sz="1000" dirty="0" err="1"/>
              <a:t>unter</a:t>
            </a:r>
            <a:r>
              <a:rPr lang="en-US" sz="1000" dirty="0"/>
              <a:t>: </a:t>
            </a:r>
            <a:r>
              <a:rPr lang="en-US" sz="1000" dirty="0">
                <a:hlinkClick r:id="rId5"/>
              </a:rPr>
              <a:t>https://www.acbo.org/files/Institute/2024/The_Business_Case_for_DEI_-_AICP_and_CIMA.pdf</a:t>
            </a:r>
            <a:endParaRPr lang="en-US" sz="1000" dirty="0"/>
          </a:p>
          <a:p>
            <a:r>
              <a:rPr lang="de-DE" sz="1000" baseline="30000" dirty="0"/>
              <a:t>19 </a:t>
            </a:r>
            <a:r>
              <a:rPr lang="de-DE" sz="1000" dirty="0"/>
              <a:t>IU Internationale Hochschule. </a:t>
            </a:r>
            <a:r>
              <a:rPr lang="de-DE" sz="1000" i="1" dirty="0"/>
              <a:t>IU-Studie zu Diversity und Inklusion: Erwartungen von Fachkräften</a:t>
            </a:r>
            <a:r>
              <a:rPr lang="de-DE" sz="1000" dirty="0"/>
              <a:t> [Internet]. [Ort nicht angegeben]: IU; 2024 May [zitiert am 30. Sept. 2025]. Verfügbar unter: </a:t>
            </a:r>
            <a:r>
              <a:rPr lang="de-DE" sz="1000" dirty="0">
                <a:hlinkClick r:id="rId6"/>
              </a:rPr>
              <a:t>https://nachrichten.idw-online.de/2024/05/14/iu-studie-zu-diversity-und-inklusion-das-erwarten-fachkraefte-von-zukuenftigen-arbeitgebenden</a:t>
            </a:r>
            <a:endParaRPr lang="de-DE" sz="1000" dirty="0"/>
          </a:p>
          <a:p>
            <a:r>
              <a:rPr lang="de-DE" sz="1000" b="1" baseline="30000" dirty="0"/>
              <a:t>20 </a:t>
            </a:r>
            <a:r>
              <a:rPr lang="de-DE" sz="1000" dirty="0"/>
              <a:t>Antidiskriminierungsverband Deutschland (</a:t>
            </a:r>
            <a:r>
              <a:rPr lang="de-DE" sz="1000" dirty="0" err="1"/>
              <a:t>advd</a:t>
            </a:r>
            <a:r>
              <a:rPr lang="de-DE" sz="1000" dirty="0"/>
              <a:t>). </a:t>
            </a:r>
            <a:r>
              <a:rPr lang="de-DE" sz="1000" i="1" dirty="0"/>
              <a:t>Standards einer qualifizierten Antidiskriminierungsberatung. Eckpunktepapier</a:t>
            </a:r>
            <a:r>
              <a:rPr lang="de-DE" sz="1000" dirty="0"/>
              <a:t> [Internet]. 3. Aufl.; 2015 [zitiert am 30. Sept. 2025]. Verfügbar unter: </a:t>
            </a:r>
            <a:r>
              <a:rPr lang="de-DE" sz="1000" dirty="0">
                <a:hlinkClick r:id="rId7"/>
              </a:rPr>
              <a:t>https://static1.squarespace.com/static/57ea5d2920099e3d1d3c150b/t/57fcdd273e00beed98220521/1476189483497/Eckpunktepapier_advd.pdf</a:t>
            </a:r>
            <a:endParaRPr lang="de-DE" sz="1000" dirty="0"/>
          </a:p>
          <a:p>
            <a:r>
              <a:rPr lang="de-DE" sz="1000" b="1" baseline="30000" dirty="0"/>
              <a:t>21 </a:t>
            </a:r>
            <a:r>
              <a:rPr lang="de-DE" sz="1000" dirty="0"/>
              <a:t>Bundesrepublik Deutschland. </a:t>
            </a:r>
            <a:r>
              <a:rPr lang="de-DE" sz="1000" i="1" dirty="0"/>
              <a:t>Gesetz über den Allgemeinen Gleichbehandlungsgrundsatz (AGG)</a:t>
            </a:r>
            <a:r>
              <a:rPr lang="de-DE" sz="1000" dirty="0"/>
              <a:t> [Internet]. Berlin: Bundesministerium der Justiz &amp; für Verbraucherschutz; [aktuelle Fassung] [zitiert am 30. Sept. 2025]. Verfügbar unter: </a:t>
            </a:r>
            <a:r>
              <a:rPr lang="de-DE" sz="1000" dirty="0">
                <a:hlinkClick r:id="rId8"/>
              </a:rPr>
              <a:t>https://www.gesetze-im-internet.de/agg/</a:t>
            </a:r>
            <a:endParaRPr lang="de-DE" sz="1000" dirty="0"/>
          </a:p>
          <a:p>
            <a:r>
              <a:rPr lang="de-DE" sz="1000" baseline="30000" dirty="0"/>
              <a:t>22</a:t>
            </a:r>
            <a:r>
              <a:rPr lang="de-DE" sz="1000" dirty="0"/>
              <a:t>Manoogian III J, Benson B. </a:t>
            </a:r>
            <a:r>
              <a:rPr lang="de-DE" sz="1000" i="1" dirty="0"/>
              <a:t>The </a:t>
            </a:r>
            <a:r>
              <a:rPr lang="de-DE" sz="1000" i="1" dirty="0" err="1"/>
              <a:t>Cognitive</a:t>
            </a:r>
            <a:r>
              <a:rPr lang="de-DE" sz="1000" i="1" dirty="0"/>
              <a:t> Bias Codex – 180+ </a:t>
            </a:r>
            <a:r>
              <a:rPr lang="de-DE" sz="1000" i="1" dirty="0" err="1"/>
              <a:t>biases</a:t>
            </a:r>
            <a:r>
              <a:rPr lang="de-DE" sz="1000" dirty="0"/>
              <a:t> [Internet]. 2016 [zitiert am 30. Sept. 2025]. Verfügbar unter: </a:t>
            </a:r>
            <a:r>
              <a:rPr lang="de-DE" sz="1000" dirty="0">
                <a:hlinkClick r:id="rId9"/>
              </a:rPr>
              <a:t>https://d262ilb51hltx0.cloudfront.net/max/2000/1*71TzKnr7bzXU_l_pU6DCNA.jpe</a:t>
            </a:r>
            <a:endParaRPr lang="de-DE" sz="1000" dirty="0"/>
          </a:p>
          <a:p>
            <a:r>
              <a:rPr lang="de-DE" sz="1000" baseline="30000" dirty="0"/>
              <a:t>23</a:t>
            </a:r>
            <a:r>
              <a:rPr lang="de-DE" sz="1000" dirty="0"/>
              <a:t> BQN Berlin e.V. </a:t>
            </a:r>
            <a:r>
              <a:rPr lang="de-DE" sz="1000" i="1" dirty="0"/>
              <a:t>Anforderungsprofile </a:t>
            </a:r>
            <a:r>
              <a:rPr lang="de-DE" sz="1000" i="1" dirty="0" err="1"/>
              <a:t>diversity</a:t>
            </a:r>
            <a:r>
              <a:rPr lang="de-DE" sz="1000" i="1" dirty="0"/>
              <a:t>-orientiert gestalten</a:t>
            </a:r>
            <a:r>
              <a:rPr lang="de-DE" sz="1000" dirty="0"/>
              <a:t> [Internet]. Berlin: BQN; [Jahr nicht angegeben] [zitiert am 30. Sept. 2025]. Verfügbar unter: </a:t>
            </a:r>
            <a:r>
              <a:rPr lang="de-DE" sz="1000" dirty="0">
                <a:hlinkClick r:id="rId10"/>
              </a:rPr>
              <a:t>https://bqn-berlin.de/wp-content/uploads/Anforderungsprofile-diversity-orientiert-gestalten.pdf</a:t>
            </a:r>
            <a:endParaRPr lang="en-US" sz="1000" dirty="0"/>
          </a:p>
          <a:p>
            <a:endParaRPr lang="de-DE" sz="1000" dirty="0">
              <a:latin typeface="+mj-lt"/>
            </a:endParaRPr>
          </a:p>
        </p:txBody>
      </p:sp>
      <p:pic>
        <p:nvPicPr>
          <p:cNvPr id="7" name="Grafik 6">
            <a:extLst>
              <a:ext uri="{FF2B5EF4-FFF2-40B4-BE49-F238E27FC236}">
                <a16:creationId xmlns:a16="http://schemas.microsoft.com/office/drawing/2014/main" id="{2257E5F3-03C1-1788-CDC6-947F7850338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pic>
        <p:nvPicPr>
          <p:cNvPr id="9" name="Grafik 8" descr="Ein Bild, das Schrift, Screenshot, Grafiken, Uhr enthält.&#10;&#10;KI-generierte Inhalte können fehlerhaft sein.">
            <a:extLst>
              <a:ext uri="{FF2B5EF4-FFF2-40B4-BE49-F238E27FC236}">
                <a16:creationId xmlns:a16="http://schemas.microsoft.com/office/drawing/2014/main" id="{FF564C39-611D-BF32-C0CF-CF9F93B19D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Tree>
    <p:extLst>
      <p:ext uri="{BB962C8B-B14F-4D97-AF65-F5344CB8AC3E}">
        <p14:creationId xmlns:p14="http://schemas.microsoft.com/office/powerpoint/2010/main" val="339440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CB441-F4B7-58E4-A570-50A9F2E051C8}"/>
            </a:ext>
          </a:extLst>
        </p:cNvPr>
        <p:cNvGrpSpPr/>
        <p:nvPr/>
      </p:nvGrpSpPr>
      <p:grpSpPr>
        <a:xfrm>
          <a:off x="0" y="0"/>
          <a:ext cx="0" cy="0"/>
          <a:chOff x="0" y="0"/>
          <a:chExt cx="0" cy="0"/>
        </a:xfrm>
      </p:grpSpPr>
      <p:pic>
        <p:nvPicPr>
          <p:cNvPr id="5" name="Inhaltsplatzhalter 4" descr="Ein Bild, das Text, Screenshot, Rechteck enthält.">
            <a:extLst>
              <a:ext uri="{FF2B5EF4-FFF2-40B4-BE49-F238E27FC236}">
                <a16:creationId xmlns:a16="http://schemas.microsoft.com/office/drawing/2014/main" id="{CC11A8C4-2AAE-6C9A-E7A4-693F013810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91"/>
            <a:ext cx="12192000" cy="6858000"/>
          </a:xfrm>
        </p:spPr>
      </p:pic>
      <p:pic>
        <p:nvPicPr>
          <p:cNvPr id="2" name="Grafik 1" descr="Ein Bild, das Schrift, Screenshot, Grafiken, Uhr enthält.&#10;&#10;KI-generierte Inhalte können fehlerhaft sein.">
            <a:extLst>
              <a:ext uri="{FF2B5EF4-FFF2-40B4-BE49-F238E27FC236}">
                <a16:creationId xmlns:a16="http://schemas.microsoft.com/office/drawing/2014/main" id="{7F6536E9-67A2-B4E3-C412-133A12CCE6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583" y="220763"/>
            <a:ext cx="1013323" cy="504053"/>
          </a:xfrm>
          <a:prstGeom prst="rect">
            <a:avLst/>
          </a:prstGeom>
        </p:spPr>
      </p:pic>
      <p:sp>
        <p:nvSpPr>
          <p:cNvPr id="3" name="Textfeld 2">
            <a:extLst>
              <a:ext uri="{FF2B5EF4-FFF2-40B4-BE49-F238E27FC236}">
                <a16:creationId xmlns:a16="http://schemas.microsoft.com/office/drawing/2014/main" id="{899195A6-A825-AD2B-C9B5-AD0C8EBD611D}"/>
              </a:ext>
            </a:extLst>
          </p:cNvPr>
          <p:cNvSpPr txBox="1"/>
          <p:nvPr/>
        </p:nvSpPr>
        <p:spPr>
          <a:xfrm>
            <a:off x="516048" y="823732"/>
            <a:ext cx="10945639" cy="5334409"/>
          </a:xfrm>
          <a:prstGeom prst="rect">
            <a:avLst/>
          </a:prstGeom>
          <a:noFill/>
        </p:spPr>
        <p:txBody>
          <a:bodyPr wrap="square" rtlCol="0">
            <a:spAutoFit/>
          </a:bodyPr>
          <a:lstStyle/>
          <a:p>
            <a:pPr lvl="0">
              <a:lnSpc>
                <a:spcPct val="115000"/>
              </a:lnSpc>
            </a:pPr>
            <a:r>
              <a:rPr lang="de-DE" sz="1200" b="1" dirty="0">
                <a:solidFill>
                  <a:srgbClr val="020203"/>
                </a:solidFill>
              </a:rPr>
              <a:t>Impressum</a:t>
            </a:r>
          </a:p>
          <a:p>
            <a:pPr lvl="0">
              <a:lnSpc>
                <a:spcPct val="115000"/>
              </a:lnSpc>
            </a:pPr>
            <a:r>
              <a:rPr lang="de-DE" sz="900" b="1" dirty="0">
                <a:solidFill>
                  <a:srgbClr val="020203"/>
                </a:solidFill>
              </a:rPr>
              <a:t>Herausgeber*innen:</a:t>
            </a:r>
          </a:p>
          <a:p>
            <a:pPr lvl="0"/>
            <a:r>
              <a:rPr lang="de-DE" sz="900" dirty="0">
                <a:solidFill>
                  <a:srgbClr val="020203"/>
                </a:solidFill>
              </a:rPr>
              <a:t>Empowerment für Diversität – Allianz für Chancengleichheit in der Gesundheitsversorgung</a:t>
            </a:r>
          </a:p>
          <a:p>
            <a:pPr lvl="0"/>
            <a:r>
              <a:rPr lang="de-DE" sz="900" dirty="0">
                <a:solidFill>
                  <a:schemeClr val="dk1"/>
                </a:solidFill>
              </a:rPr>
              <a:t>Augustenburger Platz 1</a:t>
            </a:r>
          </a:p>
          <a:p>
            <a:pPr lvl="0"/>
            <a:r>
              <a:rPr lang="de-DE" sz="900" dirty="0">
                <a:solidFill>
                  <a:schemeClr val="dk1"/>
                </a:solidFill>
              </a:rPr>
              <a:t>13353 Berlin</a:t>
            </a:r>
          </a:p>
          <a:p>
            <a:pPr lvl="0"/>
            <a:r>
              <a:rPr lang="de-DE" sz="900" dirty="0">
                <a:solidFill>
                  <a:schemeClr val="dk1"/>
                </a:solidFill>
              </a:rPr>
              <a:t>www.empowerment.charite.de</a:t>
            </a:r>
          </a:p>
          <a:p>
            <a:pPr lvl="0"/>
            <a:r>
              <a:rPr lang="de-DE" sz="900" dirty="0">
                <a:solidFill>
                  <a:schemeClr val="dk1"/>
                </a:solidFill>
              </a:rPr>
              <a:t>&amp;</a:t>
            </a:r>
            <a:endParaRPr lang="de-DE" sz="900" b="1" dirty="0">
              <a:solidFill>
                <a:schemeClr val="dk1"/>
              </a:solidFill>
            </a:endParaRPr>
          </a:p>
          <a:p>
            <a:r>
              <a:rPr lang="de-DE" sz="900" dirty="0"/>
              <a:t>Ärztekammer Hamburg</a:t>
            </a:r>
          </a:p>
          <a:p>
            <a:r>
              <a:rPr lang="de-DE" sz="900" dirty="0"/>
              <a:t>Weidestrasse 122 B</a:t>
            </a:r>
          </a:p>
          <a:p>
            <a:r>
              <a:rPr lang="de-DE" sz="900" dirty="0"/>
              <a:t>22083 Hamburg</a:t>
            </a:r>
          </a:p>
          <a:p>
            <a:r>
              <a:rPr lang="de-DE" sz="900" u="sng" dirty="0">
                <a:hlinkClick r:id="rId4"/>
              </a:rPr>
              <a:t>www.aerztekammer-hamburg.de</a:t>
            </a:r>
            <a:endParaRPr lang="de-DE" sz="900" dirty="0"/>
          </a:p>
          <a:p>
            <a:endParaRPr lang="de-DE" sz="900" b="1" dirty="0">
              <a:solidFill>
                <a:schemeClr val="dk1"/>
              </a:solidFill>
            </a:endParaRPr>
          </a:p>
          <a:p>
            <a:r>
              <a:rPr lang="de-DE" sz="900" b="1" dirty="0">
                <a:solidFill>
                  <a:schemeClr val="dk1"/>
                </a:solidFill>
              </a:rPr>
              <a:t>Autor: </a:t>
            </a:r>
            <a:r>
              <a:rPr lang="de-DE" sz="900" dirty="0" err="1">
                <a:solidFill>
                  <a:schemeClr val="dk1"/>
                </a:solidFill>
              </a:rPr>
              <a:t>Maziar</a:t>
            </a:r>
            <a:r>
              <a:rPr lang="de-DE" sz="900" dirty="0">
                <a:solidFill>
                  <a:schemeClr val="dk1"/>
                </a:solidFill>
              </a:rPr>
              <a:t> </a:t>
            </a:r>
            <a:r>
              <a:rPr lang="de-DE" sz="900" dirty="0" err="1">
                <a:solidFill>
                  <a:schemeClr val="dk1"/>
                </a:solidFill>
              </a:rPr>
              <a:t>Taymoorzadeh</a:t>
            </a:r>
            <a:r>
              <a:rPr lang="de-DE" sz="900" b="1" dirty="0">
                <a:solidFill>
                  <a:schemeClr val="dk1"/>
                </a:solidFill>
              </a:rPr>
              <a:t> </a:t>
            </a:r>
            <a:endParaRPr lang="de-DE" sz="900" dirty="0"/>
          </a:p>
          <a:p>
            <a:pPr>
              <a:lnSpc>
                <a:spcPct val="115000"/>
              </a:lnSpc>
            </a:pPr>
            <a:endParaRPr lang="de-DE" sz="900" dirty="0"/>
          </a:p>
          <a:p>
            <a:pPr>
              <a:lnSpc>
                <a:spcPct val="115000"/>
              </a:lnSpc>
            </a:pPr>
            <a:r>
              <a:rPr lang="de-DE" sz="900" dirty="0"/>
              <a:t>CC BY-ND 4.0  </a:t>
            </a:r>
          </a:p>
          <a:p>
            <a:br>
              <a:rPr lang="de-DE" sz="900" dirty="0"/>
            </a:br>
            <a:r>
              <a:rPr lang="de-DE" sz="900" dirty="0">
                <a:solidFill>
                  <a:schemeClr val="dk1"/>
                </a:solidFill>
              </a:rPr>
              <a:t>https://creativecommons.org/licenses/by-nd/4.0/deed.de</a:t>
            </a:r>
          </a:p>
          <a:p>
            <a:endParaRPr lang="de-DE" sz="9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9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900" dirty="0"/>
          </a:p>
          <a:p>
            <a:r>
              <a:rPr lang="de-DE" sz="900" dirty="0"/>
              <a:t>Von der CC-Lizenz ausgenommen sind die in der Veröffentlichung zitierten Fremdabbildungen. Diese werden nach der Zitatregelung in § 51 des Urhebergesetztes (UrhG) verwendet.</a:t>
            </a:r>
          </a:p>
          <a:p>
            <a:pPr>
              <a:lnSpc>
                <a:spcPct val="115000"/>
              </a:lnSpc>
              <a:spcBef>
                <a:spcPts val="1200"/>
              </a:spcBef>
            </a:pPr>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pPr>
              <a:lnSpc>
                <a:spcPct val="115000"/>
              </a:lnSpc>
              <a:spcBef>
                <a:spcPts val="1200"/>
              </a:spcBef>
            </a:pPr>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lvl="0">
              <a:lnSpc>
                <a:spcPct val="115000"/>
              </a:lnSpc>
              <a:spcBef>
                <a:spcPts val="1200"/>
              </a:spcBef>
            </a:pPr>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sp>
        <p:nvSpPr>
          <p:cNvPr id="4" name="Textfeld 3">
            <a:extLst>
              <a:ext uri="{FF2B5EF4-FFF2-40B4-BE49-F238E27FC236}">
                <a16:creationId xmlns:a16="http://schemas.microsoft.com/office/drawing/2014/main" id="{99AE764E-D294-1EEC-37EB-EB8EF44E2FB4}"/>
              </a:ext>
            </a:extLst>
          </p:cNvPr>
          <p:cNvSpPr txBox="1"/>
          <p:nvPr/>
        </p:nvSpPr>
        <p:spPr>
          <a:xfrm>
            <a:off x="1321806" y="2906162"/>
            <a:ext cx="10049346" cy="584775"/>
          </a:xfrm>
          <a:prstGeom prst="rect">
            <a:avLst/>
          </a:prstGeom>
          <a:noFill/>
        </p:spPr>
        <p:txBody>
          <a:bodyPr wrap="square" rtlCol="0">
            <a:spAutoFit/>
          </a:bodyPr>
          <a:lstStyle/>
          <a:p>
            <a:pPr algn="ctr"/>
            <a:endParaRPr lang="de-DE" sz="3200" dirty="0"/>
          </a:p>
        </p:txBody>
      </p:sp>
      <p:pic>
        <p:nvPicPr>
          <p:cNvPr id="7" name="Grafik 6">
            <a:extLst>
              <a:ext uri="{FF2B5EF4-FFF2-40B4-BE49-F238E27FC236}">
                <a16:creationId xmlns:a16="http://schemas.microsoft.com/office/drawing/2014/main" id="{AFC972BF-1C40-1D50-A252-2D185120E4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1582" y="296359"/>
            <a:ext cx="1419603" cy="352859"/>
          </a:xfrm>
          <a:prstGeom prst="rect">
            <a:avLst/>
          </a:prstGeom>
        </p:spPr>
      </p:pic>
      <p:pic>
        <p:nvPicPr>
          <p:cNvPr id="8" name="Grafik 7">
            <a:extLst>
              <a:ext uri="{FF2B5EF4-FFF2-40B4-BE49-F238E27FC236}">
                <a16:creationId xmlns:a16="http://schemas.microsoft.com/office/drawing/2014/main" id="{F0CE1319-1EBC-E966-6DE6-DB3A44542244}"/>
              </a:ext>
            </a:extLst>
          </p:cNvPr>
          <p:cNvPicPr>
            <a:picLocks noChangeAspect="1"/>
          </p:cNvPicPr>
          <p:nvPr/>
        </p:nvPicPr>
        <p:blipFill>
          <a:blip r:embed="rId6"/>
          <a:stretch>
            <a:fillRect/>
          </a:stretch>
        </p:blipFill>
        <p:spPr>
          <a:xfrm>
            <a:off x="1321806" y="2833734"/>
            <a:ext cx="859984" cy="300888"/>
          </a:xfrm>
          <a:prstGeom prst="rect">
            <a:avLst/>
          </a:prstGeom>
        </p:spPr>
      </p:pic>
    </p:spTree>
    <p:extLst>
      <p:ext uri="{BB962C8B-B14F-4D97-AF65-F5344CB8AC3E}">
        <p14:creationId xmlns:p14="http://schemas.microsoft.com/office/powerpoint/2010/main" val="341155350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10" ma:contentTypeDescription="Ein neues Dokument erstellen." ma:contentTypeScope="" ma:versionID="b43fdc7d0a34c7da72f8dcb0f34034f9">
  <xsd:schema xmlns:xsd="http://www.w3.org/2001/XMLSchema" xmlns:xs="http://www.w3.org/2001/XMLSchema" xmlns:p="http://schemas.microsoft.com/office/2006/metadata/properties" xmlns:ns2="130c3be4-b0e0-4195-b57a-ee438243e9ba" xmlns:ns3="d0ea38f4-7dba-41b4-8c71-ba12a3c14387" targetNamespace="http://schemas.microsoft.com/office/2006/metadata/properties" ma:root="true" ma:fieldsID="f14c384168a1a40af420c0ea9bfb79ab" ns2:_="" ns3:_="">
    <xsd:import namespace="130c3be4-b0e0-4195-b57a-ee438243e9ba"/>
    <xsd:import namespace="d0ea38f4-7dba-41b4-8c71-ba12a3c1438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markierungen" ma:readOnly="false" ma:fieldId="{5cf76f15-5ced-4ddc-b409-7134ff3c332f}" ma:taxonomyMulti="true" ma:sspId="2375ea7b-1eef-4e91-915e-32e4cb5a9c3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0ea38f4-7dba-41b4-8c71-ba12a3c1438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01b413a-e19c-48d2-a438-a5f874c35cad}" ma:internalName="TaxCatchAll" ma:showField="CatchAllData" ma:web="d0ea38f4-7dba-41b4-8c71-ba12a3c143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30c3be4-b0e0-4195-b57a-ee438243e9ba">
      <Terms xmlns="http://schemas.microsoft.com/office/infopath/2007/PartnerControls"/>
    </lcf76f155ced4ddcb4097134ff3c332f>
    <TaxCatchAll xmlns="d0ea38f4-7dba-41b4-8c71-ba12a3c14387" xsi:nil="true"/>
  </documentManagement>
</p:properties>
</file>

<file path=customXml/itemProps1.xml><?xml version="1.0" encoding="utf-8"?>
<ds:datastoreItem xmlns:ds="http://schemas.openxmlformats.org/officeDocument/2006/customXml" ds:itemID="{5CFD59DA-E5AD-4344-93DA-9F9E91AC2296}"/>
</file>

<file path=customXml/itemProps2.xml><?xml version="1.0" encoding="utf-8"?>
<ds:datastoreItem xmlns:ds="http://schemas.openxmlformats.org/officeDocument/2006/customXml" ds:itemID="{FD4A4396-2627-4428-9DB5-35802C430F1E}">
  <ds:schemaRefs>
    <ds:schemaRef ds:uri="http://schemas.microsoft.com/sharepoint/v3/contenttype/forms"/>
  </ds:schemaRefs>
</ds:datastoreItem>
</file>

<file path=customXml/itemProps3.xml><?xml version="1.0" encoding="utf-8"?>
<ds:datastoreItem xmlns:ds="http://schemas.openxmlformats.org/officeDocument/2006/customXml" ds:itemID="{CFB45D38-A6CA-48D2-A142-0572B771F431}">
  <ds:schemaRefs>
    <ds:schemaRef ds:uri="http://purl.org/dc/terms/"/>
    <ds:schemaRef ds:uri="http://schemas.microsoft.com/office/2006/documentManagement/types"/>
    <ds:schemaRef ds:uri="http://purl.org/dc/dcmitype/"/>
    <ds:schemaRef ds:uri="634b0212-ad01-4bee-8436-058b8e215b26"/>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afc48393-65bc-4e94-b00e-e47a0ed9b9e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5664</Words>
  <Application>Microsoft Office PowerPoint</Application>
  <PresentationFormat>Breitbild</PresentationFormat>
  <Paragraphs>439</Paragraphs>
  <Slides>64</Slides>
  <Notes>2</Notes>
  <HiddenSlides>0</HiddenSlides>
  <MMClips>2</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64</vt:i4>
      </vt:variant>
    </vt:vector>
  </HeadingPairs>
  <TitlesOfParts>
    <vt:vector size="70" baseType="lpstr">
      <vt:lpstr>Arial</vt:lpstr>
      <vt:lpstr>Calibri</vt:lpstr>
      <vt:lpstr>Calibri Light</vt:lpstr>
      <vt:lpstr>Comfortaa Light</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99</cp:revision>
  <dcterms:created xsi:type="dcterms:W3CDTF">2025-02-07T16:45:06Z</dcterms:created>
  <dcterms:modified xsi:type="dcterms:W3CDTF">2025-12-01T20:17:09Z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y fmtid="{D5CDD505-2E9C-101B-9397-08002B2CF9AE}" pid="3" name="MediaServiceImageTags">
    <vt:lpwstr/>
  </property>
</Properties>
</file>